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Inter"/>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A4A3A4"/>
          </p15:clr>
        </p15:guide>
        <p15:guide id="2" pos="1968">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 uri="http://customooxmlschemas.google.com/">
      <go:slidesCustomData xmlns:go="http://customooxmlschemas.google.com/" r:id="rId41" roundtripDataSignature="AMtx7mi1Fg8VYBZqMqqfRmy57U8L+ZR1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1968"/>
        <p:guide pos="756" orient="horz"/>
        <p:guide pos="1728"/>
        <p:guide pos="2016"/>
        <p:guide pos="2244" orient="horz"/>
        <p:guide pos="948" orient="horz"/>
        <p:guide pos="1872"/>
        <p:guide pos="2544"/>
        <p:guide pos="2100" orient="horz"/>
        <p:guide pos="228" orient="horz"/>
        <p:guide pos="2288" orient="horz"/>
        <p:guide pos="1632"/>
        <p:guide pos="182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Inter-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Inter-bold.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Recommending picking out he most interesting and important parts from your documentation. </a:t>
            </a:r>
            <a:endParaRPr/>
          </a:p>
        </p:txBody>
      </p:sp>
      <p:sp>
        <p:nvSpPr>
          <p:cNvPr id="134" name="Google Shape;13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008ef7900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2008ef7900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2008ef7900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008ef7900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2008ef7900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2008ef7900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fabee56b5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1fabee56b5_1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1fabee56b5_1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fabee56b5_1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1fabee56b5_1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1fabee56b5_1_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cacaea19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1cacaea19e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1cacaea19e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008ef7900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008ef7900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2008ef7900_0_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008ef7900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008ef7900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2008ef7900_0_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008ef7900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008ef7900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2008ef7900_0_1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008ef7900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008ef7900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2008ef7900_0_1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008ef7900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008ef7900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22008ef7900_0_1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3c60f707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03c60f707d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008ef7900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008ef7900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2008ef7900_0_1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008ef7900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22008ef7900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22008ef7900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008ef7900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22008ef7900_0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22008ef7900_0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reduce details</a:t>
            </a:r>
            <a:endParaRPr/>
          </a:p>
        </p:txBody>
      </p:sp>
      <p:sp>
        <p:nvSpPr>
          <p:cNvPr id="159" name="Google Shape;15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caa86211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1caa862112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1caa862112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050">
              <a:solidFill>
                <a:srgbClr val="3C4043"/>
              </a:solidFill>
              <a:highlight>
                <a:srgbClr val="FFFFFF"/>
              </a:highlight>
              <a:latin typeface="Inter"/>
              <a:ea typeface="Inter"/>
              <a:cs typeface="Inter"/>
              <a:sym typeface="Inter"/>
            </a:endParaRPr>
          </a:p>
          <a:p>
            <a:pPr indent="0" lvl="0" marL="0" rtl="0" algn="l">
              <a:lnSpc>
                <a:spcPct val="100000"/>
              </a:lnSpc>
              <a:spcBef>
                <a:spcPts val="0"/>
              </a:spcBef>
              <a:spcAft>
                <a:spcPts val="0"/>
              </a:spcAft>
              <a:buSzPts val="1400"/>
              <a:buNone/>
            </a:pPr>
            <a:r>
              <a:rPr lang="en-US" sz="1050">
                <a:solidFill>
                  <a:srgbClr val="3C4043"/>
                </a:solidFill>
                <a:highlight>
                  <a:srgbClr val="FFFFFF"/>
                </a:highlight>
                <a:latin typeface="Inter"/>
                <a:ea typeface="Inter"/>
                <a:cs typeface="Inter"/>
                <a:sym typeface="Inter"/>
              </a:rPr>
              <a:t>Wyoming EHDI</a:t>
            </a:r>
            <a:endParaRPr sz="1050">
              <a:solidFill>
                <a:srgbClr val="3C4043"/>
              </a:solidFill>
              <a:highlight>
                <a:srgbClr val="FFFFFF"/>
              </a:highlight>
              <a:latin typeface="Inter"/>
              <a:ea typeface="Inter"/>
              <a:cs typeface="Inter"/>
              <a:sym typeface="Inter"/>
            </a:endParaRPr>
          </a:p>
        </p:txBody>
      </p:sp>
      <p:sp>
        <p:nvSpPr>
          <p:cNvPr id="177" name="Google Shape;17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cacaea19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1cacaea19e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1cacaea19e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cacaea19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1cacaea19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050">
                <a:solidFill>
                  <a:srgbClr val="3C4043"/>
                </a:solidFill>
                <a:highlight>
                  <a:srgbClr val="FFFFFF"/>
                </a:highlight>
                <a:latin typeface="Inter"/>
                <a:ea typeface="Inter"/>
                <a:cs typeface="Inter"/>
                <a:sym typeface="Inter"/>
              </a:rPr>
              <a:t>The dataset provided by Deaf Professional Arts Network and the Georgia Institute of Technology.</a:t>
            </a:r>
            <a:endParaRPr b="1"/>
          </a:p>
        </p:txBody>
      </p:sp>
      <p:sp>
        <p:nvSpPr>
          <p:cNvPr id="195" name="Google Shape;195;g21cacaea19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cacaea19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1cacaea19e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1cacaea19e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9"/>
          <p:cNvSpPr txBox="1"/>
          <p:nvPr>
            <p:ph idx="1" type="subTitle"/>
          </p:nvPr>
        </p:nvSpPr>
        <p:spPr>
          <a:xfrm>
            <a:off x="1587600" y="3261400"/>
            <a:ext cx="5968800" cy="600300"/>
          </a:xfrm>
          <a:prstGeom prst="rect">
            <a:avLst/>
          </a:prstGeom>
          <a:noFill/>
          <a:ln>
            <a:noFill/>
          </a:ln>
        </p:spPr>
        <p:txBody>
          <a:bodyPr anchorCtr="0" anchor="t" bIns="45700" lIns="91425" spcFirstLastPara="1" rIns="91425" wrap="square" tIns="45700">
            <a:normAutofit/>
          </a:bodyPr>
          <a:lstStyle>
            <a:lvl1pPr lvl="0"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ctr">
              <a:lnSpc>
                <a:spcPct val="115000"/>
              </a:lnSpc>
              <a:spcBef>
                <a:spcPts val="48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3" name="Google Shape;13;p9"/>
          <p:cNvSpPr txBox="1"/>
          <p:nvPr>
            <p:ph type="title"/>
          </p:nvPr>
        </p:nvSpPr>
        <p:spPr>
          <a:xfrm>
            <a:off x="1249050" y="1716300"/>
            <a:ext cx="6645900" cy="13521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4000"/>
              <a:buFont typeface="Inter"/>
              <a:buNone/>
              <a:defRPr b="1" i="0" sz="40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pic>
        <p:nvPicPr>
          <p:cNvPr id="14" name="Google Shape;14;p9"/>
          <p:cNvPicPr preferRelativeResize="0"/>
          <p:nvPr/>
        </p:nvPicPr>
        <p:blipFill rotWithShape="1">
          <a:blip r:embed="rId2">
            <a:alphaModFix/>
          </a:blip>
          <a:srcRect b="0" l="0" r="0" t="0"/>
          <a:stretch/>
        </p:blipFill>
        <p:spPr>
          <a:xfrm rot="454943">
            <a:off x="-1228906" y="3218494"/>
            <a:ext cx="4189629" cy="2440459"/>
          </a:xfrm>
          <a:prstGeom prst="rect">
            <a:avLst/>
          </a:prstGeom>
          <a:noFill/>
          <a:ln>
            <a:noFill/>
          </a:ln>
        </p:spPr>
      </p:pic>
      <p:pic>
        <p:nvPicPr>
          <p:cNvPr id="15" name="Google Shape;15;p9"/>
          <p:cNvPicPr preferRelativeResize="0"/>
          <p:nvPr/>
        </p:nvPicPr>
        <p:blipFill rotWithShape="1">
          <a:blip r:embed="rId3">
            <a:alphaModFix/>
          </a:blip>
          <a:srcRect b="0" l="0" r="0" t="0"/>
          <a:stretch/>
        </p:blipFill>
        <p:spPr>
          <a:xfrm rot="2982496">
            <a:off x="6157459" y="-468357"/>
            <a:ext cx="5190309" cy="2964964"/>
          </a:xfrm>
          <a:prstGeom prst="rect">
            <a:avLst/>
          </a:prstGeom>
          <a:noFill/>
          <a:ln>
            <a:noFill/>
          </a:ln>
        </p:spPr>
      </p:pic>
      <p:pic>
        <p:nvPicPr>
          <p:cNvPr id="16" name="Google Shape;16;p9"/>
          <p:cNvPicPr preferRelativeResize="0"/>
          <p:nvPr/>
        </p:nvPicPr>
        <p:blipFill rotWithShape="1">
          <a:blip r:embed="rId4">
            <a:alphaModFix/>
          </a:blip>
          <a:srcRect b="0" l="0" r="0" t="0"/>
          <a:stretch/>
        </p:blipFill>
        <p:spPr>
          <a:xfrm>
            <a:off x="4152900" y="285750"/>
            <a:ext cx="838200" cy="3237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g21fabee56b5_1_8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5" name="Google Shape;65;g21fabee56b5_1_8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 name="Google Shape;66;g21fabee56b5_1_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g21fabee56b5_1_8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9" name="Google Shape;69;g21fabee56b5_1_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g21fabee56b5_1_9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g21fabee56b5_1_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3" name="Google Shape;73;g21fabee56b5_1_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g21fabee56b5_1_9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6" name="Google Shape;76;g21fabee56b5_1_9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g21fabee56b5_1_9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8" name="Google Shape;78;g21fabee56b5_1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g21fabee56b5_1_10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 name="Google Shape;81;g21fabee56b5_1_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g21fabee56b5_1_10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 name="Google Shape;84;g21fabee56b5_1_10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 name="Google Shape;85;g21fabee56b5_1_1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g21fabee56b5_1_10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8" name="Google Shape;88;g21fabee56b5_1_1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g21fabee56b5_1_1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1fabee56b5_1_1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2" name="Google Shape;92;g21fabee56b5_1_1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3" name="Google Shape;93;g21fabee56b5_1_1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4" name="Google Shape;94;g21fabee56b5_1_1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g21fabee56b5_1_11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97" name="Google Shape;97;g21fabee56b5_1_1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g21fabee56b5_1_1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0" name="Google Shape;100;g21fabee56b5_1_11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1" name="Google Shape;101;g21fabee56b5_1_1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1505800" y="2061000"/>
            <a:ext cx="7180500" cy="90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Inter"/>
              <a:buNone/>
              <a:defRPr b="1" i="0" sz="36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9pPr>
          </a:lstStyle>
          <a:p/>
        </p:txBody>
      </p:sp>
      <p:pic>
        <p:nvPicPr>
          <p:cNvPr id="19" name="Google Shape;19;p10"/>
          <p:cNvPicPr preferRelativeResize="0"/>
          <p:nvPr/>
        </p:nvPicPr>
        <p:blipFill rotWithShape="1">
          <a:blip r:embed="rId2">
            <a:alphaModFix/>
          </a:blip>
          <a:srcRect b="0" l="0" r="0" t="0"/>
          <a:stretch/>
        </p:blipFill>
        <p:spPr>
          <a:xfrm rot="9592241">
            <a:off x="-1365596" y="-1154886"/>
            <a:ext cx="5190313" cy="2964967"/>
          </a:xfrm>
          <a:prstGeom prst="rect">
            <a:avLst/>
          </a:prstGeom>
          <a:noFill/>
          <a:ln>
            <a:noFill/>
          </a:ln>
        </p:spPr>
      </p:pic>
      <p:sp>
        <p:nvSpPr>
          <p:cNvPr id="20" name="Google Shape;20;p10"/>
          <p:cNvSpPr txBox="1"/>
          <p:nvPr>
            <p:ph idx="1" type="subTitle"/>
          </p:nvPr>
        </p:nvSpPr>
        <p:spPr>
          <a:xfrm>
            <a:off x="1505800" y="2965500"/>
            <a:ext cx="5893500" cy="696000"/>
          </a:xfrm>
          <a:prstGeom prst="rect">
            <a:avLst/>
          </a:prstGeom>
          <a:noFill/>
          <a:ln>
            <a:noFill/>
          </a:ln>
        </p:spPr>
        <p:txBody>
          <a:bodyPr anchorCtr="0" anchor="t" bIns="45700" lIns="91425" spcFirstLastPara="1" rIns="91425" wrap="square" tIns="45700">
            <a:normAutofit/>
          </a:bodyPr>
          <a:lstStyle>
            <a:lvl1pPr lvl="0" algn="l">
              <a:lnSpc>
                <a:spcPct val="115000"/>
              </a:lnSpc>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l">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g21fabee56b5_1_1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 Body">
  <p:cSld name="CUSTOM_3">
    <p:spTree>
      <p:nvGrpSpPr>
        <p:cNvPr id="104" name="Shape 104"/>
        <p:cNvGrpSpPr/>
        <p:nvPr/>
      </p:nvGrpSpPr>
      <p:grpSpPr>
        <a:xfrm>
          <a:off x="0" y="0"/>
          <a:ext cx="0" cy="0"/>
          <a:chOff x="0" y="0"/>
          <a:chExt cx="0" cy="0"/>
        </a:xfrm>
      </p:grpSpPr>
      <p:sp>
        <p:nvSpPr>
          <p:cNvPr id="105" name="Google Shape;105;g21fabee56b5_1_125"/>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600"/>
              <a:buNone/>
              <a:defRPr/>
            </a:lvl2pPr>
            <a:lvl3pPr lvl="2" rtl="0" algn="l">
              <a:lnSpc>
                <a:spcPct val="100000"/>
              </a:lnSpc>
              <a:spcBef>
                <a:spcPts val="0"/>
              </a:spcBef>
              <a:spcAft>
                <a:spcPts val="0"/>
              </a:spcAft>
              <a:buSzPts val="2600"/>
              <a:buNone/>
              <a:defRPr/>
            </a:lvl3pPr>
            <a:lvl4pPr lvl="3" rtl="0" algn="l">
              <a:lnSpc>
                <a:spcPct val="100000"/>
              </a:lnSpc>
              <a:spcBef>
                <a:spcPts val="0"/>
              </a:spcBef>
              <a:spcAft>
                <a:spcPts val="0"/>
              </a:spcAft>
              <a:buSzPts val="2600"/>
              <a:buNone/>
              <a:defRPr/>
            </a:lvl4pPr>
            <a:lvl5pPr lvl="4" rtl="0" algn="l">
              <a:lnSpc>
                <a:spcPct val="100000"/>
              </a:lnSpc>
              <a:spcBef>
                <a:spcPts val="0"/>
              </a:spcBef>
              <a:spcAft>
                <a:spcPts val="0"/>
              </a:spcAft>
              <a:buSzPts val="2600"/>
              <a:buNone/>
              <a:defRPr/>
            </a:lvl5pPr>
            <a:lvl6pPr lvl="5" rtl="0" algn="l">
              <a:lnSpc>
                <a:spcPct val="100000"/>
              </a:lnSpc>
              <a:spcBef>
                <a:spcPts val="0"/>
              </a:spcBef>
              <a:spcAft>
                <a:spcPts val="0"/>
              </a:spcAft>
              <a:buSzPts val="2600"/>
              <a:buNone/>
              <a:defRPr/>
            </a:lvl6pPr>
            <a:lvl7pPr lvl="6" rtl="0" algn="l">
              <a:lnSpc>
                <a:spcPct val="100000"/>
              </a:lnSpc>
              <a:spcBef>
                <a:spcPts val="0"/>
              </a:spcBef>
              <a:spcAft>
                <a:spcPts val="0"/>
              </a:spcAft>
              <a:buSzPts val="2600"/>
              <a:buNone/>
              <a:defRPr/>
            </a:lvl7pPr>
            <a:lvl8pPr lvl="7" rtl="0" algn="l">
              <a:lnSpc>
                <a:spcPct val="100000"/>
              </a:lnSpc>
              <a:spcBef>
                <a:spcPts val="0"/>
              </a:spcBef>
              <a:spcAft>
                <a:spcPts val="0"/>
              </a:spcAft>
              <a:buSzPts val="2600"/>
              <a:buNone/>
              <a:defRPr/>
            </a:lvl8pPr>
            <a:lvl9pPr lvl="8" rtl="0" algn="l">
              <a:lnSpc>
                <a:spcPct val="100000"/>
              </a:lnSpc>
              <a:spcBef>
                <a:spcPts val="0"/>
              </a:spcBef>
              <a:spcAft>
                <a:spcPts val="0"/>
              </a:spcAft>
              <a:buSzPts val="2600"/>
              <a:buNone/>
              <a:defRPr/>
            </a:lvl9pPr>
          </a:lstStyle>
          <a:p/>
        </p:txBody>
      </p:sp>
      <p:sp>
        <p:nvSpPr>
          <p:cNvPr id="106" name="Google Shape;106;g21fabee56b5_1_125"/>
          <p:cNvSpPr txBox="1"/>
          <p:nvPr>
            <p:ph idx="1" type="body"/>
          </p:nvPr>
        </p:nvSpPr>
        <p:spPr>
          <a:xfrm>
            <a:off x="274320" y="1005840"/>
            <a:ext cx="8782200" cy="3416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rtl="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6 Section Divider - Black">
  <p:cSld name="CUSTOM_12_1_1_1">
    <p:bg>
      <p:bgPr>
        <a:solidFill>
          <a:schemeClr val="dk1"/>
        </a:solidFill>
      </p:bgPr>
    </p:bg>
    <p:spTree>
      <p:nvGrpSpPr>
        <p:cNvPr id="107" name="Shape 107"/>
        <p:cNvGrpSpPr/>
        <p:nvPr/>
      </p:nvGrpSpPr>
      <p:grpSpPr>
        <a:xfrm>
          <a:off x="0" y="0"/>
          <a:ext cx="0" cy="0"/>
          <a:chOff x="0" y="0"/>
          <a:chExt cx="0" cy="0"/>
        </a:xfrm>
      </p:grpSpPr>
      <p:sp>
        <p:nvSpPr>
          <p:cNvPr id="108" name="Google Shape;108;g21fabee56b5_1_128"/>
          <p:cNvSpPr txBox="1"/>
          <p:nvPr>
            <p:ph type="title"/>
          </p:nvPr>
        </p:nvSpPr>
        <p:spPr>
          <a:xfrm>
            <a:off x="274325" y="274325"/>
            <a:ext cx="8568900" cy="4475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400"/>
              <a:buNone/>
              <a:defRPr>
                <a:solidFill>
                  <a:schemeClr val="lt1"/>
                </a:solidFill>
              </a:defRPr>
            </a:lvl1pPr>
            <a:lvl2pPr lvl="1" rtl="0" algn="l">
              <a:lnSpc>
                <a:spcPct val="100000"/>
              </a:lnSpc>
              <a:spcBef>
                <a:spcPts val="0"/>
              </a:spcBef>
              <a:spcAft>
                <a:spcPts val="0"/>
              </a:spcAft>
              <a:buClr>
                <a:schemeClr val="lt1"/>
              </a:buClr>
              <a:buSzPts val="2600"/>
              <a:buNone/>
              <a:defRPr>
                <a:solidFill>
                  <a:schemeClr val="lt1"/>
                </a:solidFill>
              </a:defRPr>
            </a:lvl2pPr>
            <a:lvl3pPr lvl="2" rtl="0" algn="l">
              <a:lnSpc>
                <a:spcPct val="100000"/>
              </a:lnSpc>
              <a:spcBef>
                <a:spcPts val="0"/>
              </a:spcBef>
              <a:spcAft>
                <a:spcPts val="0"/>
              </a:spcAft>
              <a:buClr>
                <a:schemeClr val="lt1"/>
              </a:buClr>
              <a:buSzPts val="2600"/>
              <a:buNone/>
              <a:defRPr>
                <a:solidFill>
                  <a:schemeClr val="lt1"/>
                </a:solidFill>
              </a:defRPr>
            </a:lvl3pPr>
            <a:lvl4pPr lvl="3" rtl="0" algn="l">
              <a:lnSpc>
                <a:spcPct val="100000"/>
              </a:lnSpc>
              <a:spcBef>
                <a:spcPts val="0"/>
              </a:spcBef>
              <a:spcAft>
                <a:spcPts val="0"/>
              </a:spcAft>
              <a:buClr>
                <a:schemeClr val="lt1"/>
              </a:buClr>
              <a:buSzPts val="2600"/>
              <a:buNone/>
              <a:defRPr>
                <a:solidFill>
                  <a:schemeClr val="lt1"/>
                </a:solidFill>
              </a:defRPr>
            </a:lvl4pPr>
            <a:lvl5pPr lvl="4" rtl="0" algn="l">
              <a:lnSpc>
                <a:spcPct val="100000"/>
              </a:lnSpc>
              <a:spcBef>
                <a:spcPts val="0"/>
              </a:spcBef>
              <a:spcAft>
                <a:spcPts val="0"/>
              </a:spcAft>
              <a:buClr>
                <a:schemeClr val="lt1"/>
              </a:buClr>
              <a:buSzPts val="2600"/>
              <a:buNone/>
              <a:defRPr>
                <a:solidFill>
                  <a:schemeClr val="lt1"/>
                </a:solidFill>
              </a:defRPr>
            </a:lvl5pPr>
            <a:lvl6pPr lvl="5" rtl="0" algn="l">
              <a:lnSpc>
                <a:spcPct val="100000"/>
              </a:lnSpc>
              <a:spcBef>
                <a:spcPts val="0"/>
              </a:spcBef>
              <a:spcAft>
                <a:spcPts val="0"/>
              </a:spcAft>
              <a:buClr>
                <a:schemeClr val="lt1"/>
              </a:buClr>
              <a:buSzPts val="2600"/>
              <a:buNone/>
              <a:defRPr>
                <a:solidFill>
                  <a:schemeClr val="lt1"/>
                </a:solidFill>
              </a:defRPr>
            </a:lvl6pPr>
            <a:lvl7pPr lvl="6" rtl="0" algn="l">
              <a:lnSpc>
                <a:spcPct val="100000"/>
              </a:lnSpc>
              <a:spcBef>
                <a:spcPts val="0"/>
              </a:spcBef>
              <a:spcAft>
                <a:spcPts val="0"/>
              </a:spcAft>
              <a:buClr>
                <a:schemeClr val="lt1"/>
              </a:buClr>
              <a:buSzPts val="2600"/>
              <a:buNone/>
              <a:defRPr>
                <a:solidFill>
                  <a:schemeClr val="lt1"/>
                </a:solidFill>
              </a:defRPr>
            </a:lvl7pPr>
            <a:lvl8pPr lvl="7" rtl="0" algn="l">
              <a:lnSpc>
                <a:spcPct val="100000"/>
              </a:lnSpc>
              <a:spcBef>
                <a:spcPts val="0"/>
              </a:spcBef>
              <a:spcAft>
                <a:spcPts val="0"/>
              </a:spcAft>
              <a:buClr>
                <a:schemeClr val="lt1"/>
              </a:buClr>
              <a:buSzPts val="2600"/>
              <a:buNone/>
              <a:defRPr>
                <a:solidFill>
                  <a:schemeClr val="lt1"/>
                </a:solidFill>
              </a:defRPr>
            </a:lvl8pPr>
            <a:lvl9pPr lvl="8" rtl="0" algn="l">
              <a:lnSpc>
                <a:spcPct val="100000"/>
              </a:lnSpc>
              <a:spcBef>
                <a:spcPts val="0"/>
              </a:spcBef>
              <a:spcAft>
                <a:spcPts val="0"/>
              </a:spcAft>
              <a:buClr>
                <a:schemeClr val="lt1"/>
              </a:buClr>
              <a:buSzPts val="26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6">
    <p:spTree>
      <p:nvGrpSpPr>
        <p:cNvPr id="109" name="Shape 109"/>
        <p:cNvGrpSpPr/>
        <p:nvPr/>
      </p:nvGrpSpPr>
      <p:grpSpPr>
        <a:xfrm>
          <a:off x="0" y="0"/>
          <a:ext cx="0" cy="0"/>
          <a:chOff x="0" y="0"/>
          <a:chExt cx="0" cy="0"/>
        </a:xfrm>
      </p:grpSpPr>
      <p:pic>
        <p:nvPicPr>
          <p:cNvPr id="110" name="Google Shape;110;g21fabee56b5_1_130"/>
          <p:cNvPicPr preferRelativeResize="0"/>
          <p:nvPr/>
        </p:nvPicPr>
        <p:blipFill rotWithShape="1">
          <a:blip r:embed="rId2">
            <a:alphaModFix/>
          </a:blip>
          <a:srcRect b="0" l="40683" r="24352" t="0"/>
          <a:stretch/>
        </p:blipFill>
        <p:spPr>
          <a:xfrm>
            <a:off x="5945825" y="0"/>
            <a:ext cx="3198176" cy="5143500"/>
          </a:xfrm>
          <a:prstGeom prst="rect">
            <a:avLst/>
          </a:prstGeom>
          <a:noFill/>
          <a:ln>
            <a:noFill/>
          </a:ln>
        </p:spPr>
      </p:pic>
      <p:sp>
        <p:nvSpPr>
          <p:cNvPr id="111" name="Google Shape;111;g21fabee56b5_1_130"/>
          <p:cNvSpPr/>
          <p:nvPr/>
        </p:nvSpPr>
        <p:spPr>
          <a:xfrm>
            <a:off x="225180" y="244440"/>
            <a:ext cx="8693700" cy="4654500"/>
          </a:xfrm>
          <a:prstGeom prst="roundRect">
            <a:avLst>
              <a:gd fmla="val 2904" name="adj"/>
            </a:avLst>
          </a:prstGeom>
          <a:noFill/>
          <a:ln cap="flat" cmpd="sng" w="76200">
            <a:solidFill>
              <a:schemeClr val="dk1"/>
            </a:solidFill>
            <a:prstDash val="solid"/>
            <a:round/>
            <a:headEnd len="sm" w="sm" type="none"/>
            <a:tailEnd len="sm" w="sm" type="none"/>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12" name="Google Shape;112;g21fabee56b5_1_130"/>
          <p:cNvSpPr txBox="1"/>
          <p:nvPr/>
        </p:nvSpPr>
        <p:spPr>
          <a:xfrm>
            <a:off x="457205" y="1884295"/>
            <a:ext cx="5718900" cy="1395000"/>
          </a:xfrm>
          <a:prstGeom prst="rect">
            <a:avLst/>
          </a:prstGeom>
          <a:no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sp>
        <p:nvSpPr>
          <p:cNvPr id="113" name="Google Shape;113;g21fabee56b5_1_130"/>
          <p:cNvSpPr txBox="1"/>
          <p:nvPr/>
        </p:nvSpPr>
        <p:spPr>
          <a:xfrm>
            <a:off x="514223" y="1607330"/>
            <a:ext cx="3369000" cy="295500"/>
          </a:xfrm>
          <a:prstGeom prst="rect">
            <a:avLst/>
          </a:prstGeom>
          <a:noFill/>
          <a:ln>
            <a:noFill/>
          </a:ln>
        </p:spPr>
        <p:txBody>
          <a:bodyPr anchorCtr="0" anchor="t" bIns="54850" lIns="54850" spcFirstLastPara="1" rIns="54850" wrap="square" tIns="54850">
            <a:spAutoFit/>
          </a:bodyPr>
          <a:lstStyle/>
          <a:p>
            <a:pPr indent="0" lvl="0" marL="0" marR="0" rtl="0" algn="l">
              <a:lnSpc>
                <a:spcPct val="115000"/>
              </a:lnSpc>
              <a:spcBef>
                <a:spcPts val="0"/>
              </a:spcBef>
              <a:spcAft>
                <a:spcPts val="1200"/>
              </a:spcAft>
              <a:buClr>
                <a:srgbClr val="000000"/>
              </a:buClr>
              <a:buSzPts val="1200"/>
              <a:buFont typeface="Arial"/>
              <a:buNone/>
            </a:pPr>
            <a:r>
              <a:rPr b="1" i="0" lang="en-US" sz="1200" u="none" cap="none" strike="noStrike">
                <a:solidFill>
                  <a:schemeClr val="accent4"/>
                </a:solidFill>
                <a:latin typeface="Inter"/>
                <a:ea typeface="Inter"/>
                <a:cs typeface="Inter"/>
                <a:sym typeface="Inter"/>
              </a:rPr>
              <a:t>M E N T O R</a:t>
            </a:r>
            <a:endParaRPr b="1" i="0" sz="100" u="none" cap="none" strike="noStrike">
              <a:solidFill>
                <a:schemeClr val="accent4"/>
              </a:solidFill>
              <a:latin typeface="Inter"/>
              <a:ea typeface="Inter"/>
              <a:cs typeface="Inter"/>
              <a:sym typeface="Inter"/>
            </a:endParaRPr>
          </a:p>
        </p:txBody>
      </p:sp>
      <p:sp>
        <p:nvSpPr>
          <p:cNvPr id="114" name="Google Shape;114;g21fabee56b5_1_130"/>
          <p:cNvSpPr txBox="1"/>
          <p:nvPr/>
        </p:nvSpPr>
        <p:spPr>
          <a:xfrm>
            <a:off x="514223" y="3263714"/>
            <a:ext cx="4203000" cy="310800"/>
          </a:xfrm>
          <a:prstGeom prst="rect">
            <a:avLst/>
          </a:prstGeom>
          <a:noFill/>
          <a:ln>
            <a:noFill/>
          </a:ln>
        </p:spPr>
        <p:txBody>
          <a:bodyPr anchorCtr="0" anchor="t" bIns="54850" lIns="54850" spcFirstLastPara="1" rIns="54850" wrap="square" tIns="54850">
            <a:spAutoFit/>
          </a:bodyPr>
          <a:lstStyle/>
          <a:p>
            <a:pPr indent="0" lvl="0" marL="0" marR="0" rtl="0" algn="l">
              <a:lnSpc>
                <a:spcPct val="115000"/>
              </a:lnSpc>
              <a:spcBef>
                <a:spcPts val="0"/>
              </a:spcBef>
              <a:spcAft>
                <a:spcPts val="1200"/>
              </a:spcAft>
              <a:buClr>
                <a:srgbClr val="000000"/>
              </a:buClr>
              <a:buSzPts val="1300"/>
              <a:buFont typeface="Arial"/>
              <a:buNone/>
            </a:pPr>
            <a:r>
              <a:rPr b="0" i="0" lang="en-US" sz="1300" u="none" cap="none" strike="noStrike">
                <a:solidFill>
                  <a:schemeClr val="dk2"/>
                </a:solidFill>
                <a:latin typeface="Inter"/>
                <a:ea typeface="Inter"/>
                <a:cs typeface="Inter"/>
                <a:sym typeface="Inter"/>
              </a:rPr>
              <a:t>2023 KaggleX BIPOC Mentorship Program</a:t>
            </a:r>
            <a:endParaRPr b="1" i="0" sz="1300" u="none" cap="none" strike="noStrike">
              <a:solidFill>
                <a:schemeClr val="accent4"/>
              </a:solidFill>
              <a:latin typeface="Inter"/>
              <a:ea typeface="Inter"/>
              <a:cs typeface="Inter"/>
              <a:sym typeface="Inter"/>
            </a:endParaRPr>
          </a:p>
        </p:txBody>
      </p:sp>
      <p:pic>
        <p:nvPicPr>
          <p:cNvPr id="115" name="Google Shape;115;g21fabee56b5_1_130"/>
          <p:cNvPicPr preferRelativeResize="0"/>
          <p:nvPr/>
        </p:nvPicPr>
        <p:blipFill rotWithShape="1">
          <a:blip r:embed="rId3">
            <a:alphaModFix/>
          </a:blip>
          <a:srcRect b="0" l="0" r="0" t="0"/>
          <a:stretch/>
        </p:blipFill>
        <p:spPr>
          <a:xfrm>
            <a:off x="584314" y="649091"/>
            <a:ext cx="2178584" cy="638385"/>
          </a:xfrm>
          <a:prstGeom prst="rect">
            <a:avLst/>
          </a:prstGeom>
          <a:noFill/>
          <a:ln>
            <a:noFill/>
          </a:ln>
        </p:spPr>
      </p:pic>
      <p:sp>
        <p:nvSpPr>
          <p:cNvPr id="116" name="Google Shape;116;g21fabee56b5_1_130"/>
          <p:cNvSpPr/>
          <p:nvPr/>
        </p:nvSpPr>
        <p:spPr>
          <a:xfrm>
            <a:off x="635321" y="4009082"/>
            <a:ext cx="4201800" cy="456000"/>
          </a:xfrm>
          <a:prstGeom prst="rect">
            <a:avLst/>
          </a:prstGeom>
          <a:solidFill>
            <a:schemeClr val="accent1"/>
          </a:solid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17" name="Google Shape;117;g21fabee56b5_1_130"/>
          <p:cNvSpPr/>
          <p:nvPr/>
        </p:nvSpPr>
        <p:spPr>
          <a:xfrm>
            <a:off x="558685" y="3932446"/>
            <a:ext cx="4201800" cy="456000"/>
          </a:xfrm>
          <a:prstGeom prst="rect">
            <a:avLst/>
          </a:prstGeom>
          <a:solidFill>
            <a:schemeClr val="dk1"/>
          </a:solid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18" name="Google Shape;118;g21fabee56b5_1_130"/>
          <p:cNvSpPr txBox="1"/>
          <p:nvPr/>
        </p:nvSpPr>
        <p:spPr>
          <a:xfrm>
            <a:off x="602587" y="3942007"/>
            <a:ext cx="4888500" cy="428400"/>
          </a:xfrm>
          <a:prstGeom prst="rect">
            <a:avLst/>
          </a:prstGeom>
          <a:no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Inter"/>
                <a:ea typeface="Inter"/>
                <a:cs typeface="Inter"/>
                <a:sym typeface="Inter"/>
              </a:rPr>
              <a:t>Raising equity in data science</a:t>
            </a:r>
            <a:endParaRPr b="1" i="0" sz="2200" u="none" cap="none" strike="noStrike">
              <a:solidFill>
                <a:schemeClr val="lt1"/>
              </a:solidFill>
              <a:latin typeface="Inter"/>
              <a:ea typeface="Inter"/>
              <a:cs typeface="Inter"/>
              <a:sym typeface="Inter"/>
            </a:endParaRPr>
          </a:p>
        </p:txBody>
      </p:sp>
      <p:sp>
        <p:nvSpPr>
          <p:cNvPr id="119" name="Google Shape;119;g21fabee56b5_1_130"/>
          <p:cNvSpPr/>
          <p:nvPr>
            <p:ph idx="2" type="pic"/>
          </p:nvPr>
        </p:nvSpPr>
        <p:spPr>
          <a:xfrm>
            <a:off x="5127179" y="940769"/>
            <a:ext cx="3261900" cy="3261900"/>
          </a:xfrm>
          <a:prstGeom prst="ellipse">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6_1">
    <p:spTree>
      <p:nvGrpSpPr>
        <p:cNvPr id="120" name="Shape 120"/>
        <p:cNvGrpSpPr/>
        <p:nvPr/>
      </p:nvGrpSpPr>
      <p:grpSpPr>
        <a:xfrm>
          <a:off x="0" y="0"/>
          <a:ext cx="0" cy="0"/>
          <a:chOff x="0" y="0"/>
          <a:chExt cx="0" cy="0"/>
        </a:xfrm>
      </p:grpSpPr>
      <p:pic>
        <p:nvPicPr>
          <p:cNvPr id="121" name="Google Shape;121;g21fabee56b5_1_141"/>
          <p:cNvPicPr preferRelativeResize="0"/>
          <p:nvPr/>
        </p:nvPicPr>
        <p:blipFill rotWithShape="1">
          <a:blip r:embed="rId2">
            <a:alphaModFix/>
          </a:blip>
          <a:srcRect b="0" l="40683" r="24352" t="0"/>
          <a:stretch/>
        </p:blipFill>
        <p:spPr>
          <a:xfrm>
            <a:off x="5945825" y="0"/>
            <a:ext cx="3198176" cy="5143500"/>
          </a:xfrm>
          <a:prstGeom prst="rect">
            <a:avLst/>
          </a:prstGeom>
          <a:noFill/>
          <a:ln>
            <a:noFill/>
          </a:ln>
        </p:spPr>
      </p:pic>
      <p:sp>
        <p:nvSpPr>
          <p:cNvPr id="122" name="Google Shape;122;g21fabee56b5_1_141"/>
          <p:cNvSpPr/>
          <p:nvPr/>
        </p:nvSpPr>
        <p:spPr>
          <a:xfrm>
            <a:off x="225180" y="244440"/>
            <a:ext cx="8693700" cy="4654500"/>
          </a:xfrm>
          <a:prstGeom prst="roundRect">
            <a:avLst>
              <a:gd fmla="val 2904" name="adj"/>
            </a:avLst>
          </a:prstGeom>
          <a:noFill/>
          <a:ln cap="flat" cmpd="sng" w="76200">
            <a:solidFill>
              <a:schemeClr val="dk1"/>
            </a:solidFill>
            <a:prstDash val="solid"/>
            <a:round/>
            <a:headEnd len="sm" w="sm" type="none"/>
            <a:tailEnd len="sm" w="sm" type="none"/>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23" name="Google Shape;123;g21fabee56b5_1_141"/>
          <p:cNvSpPr txBox="1"/>
          <p:nvPr/>
        </p:nvSpPr>
        <p:spPr>
          <a:xfrm>
            <a:off x="457205" y="1884295"/>
            <a:ext cx="5718900" cy="1395000"/>
          </a:xfrm>
          <a:prstGeom prst="rect">
            <a:avLst/>
          </a:prstGeom>
          <a:no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sp>
        <p:nvSpPr>
          <p:cNvPr id="124" name="Google Shape;124;g21fabee56b5_1_141"/>
          <p:cNvSpPr txBox="1"/>
          <p:nvPr/>
        </p:nvSpPr>
        <p:spPr>
          <a:xfrm>
            <a:off x="514223" y="1607330"/>
            <a:ext cx="3369000" cy="295500"/>
          </a:xfrm>
          <a:prstGeom prst="rect">
            <a:avLst/>
          </a:prstGeom>
          <a:noFill/>
          <a:ln>
            <a:noFill/>
          </a:ln>
        </p:spPr>
        <p:txBody>
          <a:bodyPr anchorCtr="0" anchor="t" bIns="54850" lIns="54850" spcFirstLastPara="1" rIns="54850" wrap="square" tIns="54850">
            <a:spAutoFit/>
          </a:bodyPr>
          <a:lstStyle/>
          <a:p>
            <a:pPr indent="0" lvl="0" marL="0" marR="0" rtl="0" algn="l">
              <a:lnSpc>
                <a:spcPct val="115000"/>
              </a:lnSpc>
              <a:spcBef>
                <a:spcPts val="0"/>
              </a:spcBef>
              <a:spcAft>
                <a:spcPts val="1200"/>
              </a:spcAft>
              <a:buClr>
                <a:srgbClr val="000000"/>
              </a:buClr>
              <a:buSzPts val="1200"/>
              <a:buFont typeface="Arial"/>
              <a:buNone/>
            </a:pPr>
            <a:r>
              <a:rPr b="1" i="0" lang="en-US" sz="1200" u="none" cap="none" strike="noStrike">
                <a:solidFill>
                  <a:schemeClr val="accent4"/>
                </a:solidFill>
                <a:latin typeface="Inter"/>
                <a:ea typeface="Inter"/>
                <a:cs typeface="Inter"/>
                <a:sym typeface="Inter"/>
              </a:rPr>
              <a:t>M E N T E E</a:t>
            </a:r>
            <a:endParaRPr b="1" i="0" sz="100" u="none" cap="none" strike="noStrike">
              <a:solidFill>
                <a:schemeClr val="accent4"/>
              </a:solidFill>
              <a:latin typeface="Inter"/>
              <a:ea typeface="Inter"/>
              <a:cs typeface="Inter"/>
              <a:sym typeface="Inter"/>
            </a:endParaRPr>
          </a:p>
        </p:txBody>
      </p:sp>
      <p:sp>
        <p:nvSpPr>
          <p:cNvPr id="125" name="Google Shape;125;g21fabee56b5_1_141"/>
          <p:cNvSpPr txBox="1"/>
          <p:nvPr/>
        </p:nvSpPr>
        <p:spPr>
          <a:xfrm>
            <a:off x="514223" y="3263714"/>
            <a:ext cx="4203000" cy="310800"/>
          </a:xfrm>
          <a:prstGeom prst="rect">
            <a:avLst/>
          </a:prstGeom>
          <a:noFill/>
          <a:ln>
            <a:noFill/>
          </a:ln>
        </p:spPr>
        <p:txBody>
          <a:bodyPr anchorCtr="0" anchor="t" bIns="54850" lIns="54850" spcFirstLastPara="1" rIns="54850" wrap="square" tIns="54850">
            <a:spAutoFit/>
          </a:bodyPr>
          <a:lstStyle/>
          <a:p>
            <a:pPr indent="0" lvl="0" marL="0" marR="0" rtl="0" algn="l">
              <a:lnSpc>
                <a:spcPct val="115000"/>
              </a:lnSpc>
              <a:spcBef>
                <a:spcPts val="0"/>
              </a:spcBef>
              <a:spcAft>
                <a:spcPts val="1200"/>
              </a:spcAft>
              <a:buClr>
                <a:srgbClr val="000000"/>
              </a:buClr>
              <a:buSzPts val="1300"/>
              <a:buFont typeface="Arial"/>
              <a:buNone/>
            </a:pPr>
            <a:r>
              <a:rPr b="0" i="0" lang="en-US" sz="1300" u="none" cap="none" strike="noStrike">
                <a:solidFill>
                  <a:schemeClr val="dk2"/>
                </a:solidFill>
                <a:latin typeface="Inter"/>
                <a:ea typeface="Inter"/>
                <a:cs typeface="Inter"/>
                <a:sym typeface="Inter"/>
              </a:rPr>
              <a:t>2023 KaggleX BIPOC Mentorship Program</a:t>
            </a:r>
            <a:endParaRPr b="1" i="0" sz="1300" u="none" cap="none" strike="noStrike">
              <a:solidFill>
                <a:schemeClr val="accent4"/>
              </a:solidFill>
              <a:latin typeface="Inter"/>
              <a:ea typeface="Inter"/>
              <a:cs typeface="Inter"/>
              <a:sym typeface="Inter"/>
            </a:endParaRPr>
          </a:p>
        </p:txBody>
      </p:sp>
      <p:pic>
        <p:nvPicPr>
          <p:cNvPr id="126" name="Google Shape;126;g21fabee56b5_1_141"/>
          <p:cNvPicPr preferRelativeResize="0"/>
          <p:nvPr/>
        </p:nvPicPr>
        <p:blipFill rotWithShape="1">
          <a:blip r:embed="rId3">
            <a:alphaModFix/>
          </a:blip>
          <a:srcRect b="0" l="0" r="0" t="0"/>
          <a:stretch/>
        </p:blipFill>
        <p:spPr>
          <a:xfrm>
            <a:off x="584314" y="649091"/>
            <a:ext cx="2178584" cy="638385"/>
          </a:xfrm>
          <a:prstGeom prst="rect">
            <a:avLst/>
          </a:prstGeom>
          <a:noFill/>
          <a:ln>
            <a:noFill/>
          </a:ln>
        </p:spPr>
      </p:pic>
      <p:sp>
        <p:nvSpPr>
          <p:cNvPr id="127" name="Google Shape;127;g21fabee56b5_1_141"/>
          <p:cNvSpPr/>
          <p:nvPr/>
        </p:nvSpPr>
        <p:spPr>
          <a:xfrm>
            <a:off x="635321" y="4009082"/>
            <a:ext cx="4201800" cy="456000"/>
          </a:xfrm>
          <a:prstGeom prst="rect">
            <a:avLst/>
          </a:prstGeom>
          <a:solidFill>
            <a:schemeClr val="accent1"/>
          </a:solid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28" name="Google Shape;128;g21fabee56b5_1_141"/>
          <p:cNvSpPr/>
          <p:nvPr/>
        </p:nvSpPr>
        <p:spPr>
          <a:xfrm>
            <a:off x="558685" y="3932446"/>
            <a:ext cx="4201800" cy="456000"/>
          </a:xfrm>
          <a:prstGeom prst="rect">
            <a:avLst/>
          </a:prstGeom>
          <a:solidFill>
            <a:schemeClr val="dk1"/>
          </a:solid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29" name="Google Shape;129;g21fabee56b5_1_141"/>
          <p:cNvSpPr txBox="1"/>
          <p:nvPr/>
        </p:nvSpPr>
        <p:spPr>
          <a:xfrm>
            <a:off x="602587" y="3942007"/>
            <a:ext cx="4888500" cy="428400"/>
          </a:xfrm>
          <a:prstGeom prst="rect">
            <a:avLst/>
          </a:prstGeom>
          <a:noFill/>
          <a:ln>
            <a:noFill/>
          </a:ln>
        </p:spPr>
        <p:txBody>
          <a:bodyPr anchorCtr="0" anchor="ctr" bIns="54850" lIns="54850" spcFirstLastPara="1" rIns="54850" wrap="square" tIns="5485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Inter"/>
                <a:ea typeface="Inter"/>
                <a:cs typeface="Inter"/>
                <a:sym typeface="Inter"/>
              </a:rPr>
              <a:t>Raising equity in data science</a:t>
            </a:r>
            <a:endParaRPr b="1" i="0" sz="2200" u="none" cap="none" strike="noStrike">
              <a:solidFill>
                <a:schemeClr val="lt1"/>
              </a:solidFill>
              <a:latin typeface="Inter"/>
              <a:ea typeface="Inter"/>
              <a:cs typeface="Inter"/>
              <a:sym typeface="Inter"/>
            </a:endParaRPr>
          </a:p>
        </p:txBody>
      </p:sp>
      <p:sp>
        <p:nvSpPr>
          <p:cNvPr id="130" name="Google Shape;130;g21fabee56b5_1_141"/>
          <p:cNvSpPr/>
          <p:nvPr>
            <p:ph idx="2" type="pic"/>
          </p:nvPr>
        </p:nvSpPr>
        <p:spPr>
          <a:xfrm>
            <a:off x="5127179" y="940769"/>
            <a:ext cx="3261900" cy="32619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sp>
        <p:nvSpPr>
          <p:cNvPr id="23" name="Google Shape;23;p1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24" name="Google Shape;24;p11"/>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25" name="Google Shape;25;p11"/>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26" name="Google Shape;26;p11"/>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1"/>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uge Chapter Head">
  <p:cSld name="Huge Chapter Head">
    <p:spTree>
      <p:nvGrpSpPr>
        <p:cNvPr id="28" name="Shape 28"/>
        <p:cNvGrpSpPr/>
        <p:nvPr/>
      </p:nvGrpSpPr>
      <p:grpSpPr>
        <a:xfrm>
          <a:off x="0" y="0"/>
          <a:ext cx="0" cy="0"/>
          <a:chOff x="0" y="0"/>
          <a:chExt cx="0" cy="0"/>
        </a:xfrm>
      </p:grpSpPr>
      <p:sp>
        <p:nvSpPr>
          <p:cNvPr id="29" name="Google Shape;29;p12"/>
          <p:cNvSpPr/>
          <p:nvPr/>
        </p:nvSpPr>
        <p:spPr>
          <a:xfrm flipH="1" rot="5400000">
            <a:off x="2160401" y="-2621598"/>
            <a:ext cx="4657500" cy="9588000"/>
          </a:xfrm>
          <a:prstGeom prst="rect">
            <a:avLst/>
          </a:prstGeom>
          <a:solidFill>
            <a:srgbClr val="3CBEEC">
              <a:alpha val="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E041"/>
              </a:solidFill>
              <a:latin typeface="Open Sans"/>
              <a:ea typeface="Open Sans"/>
              <a:cs typeface="Open Sans"/>
              <a:sym typeface="Open Sans"/>
            </a:endParaRPr>
          </a:p>
        </p:txBody>
      </p:sp>
      <p:sp>
        <p:nvSpPr>
          <p:cNvPr id="30" name="Google Shape;30;p12"/>
          <p:cNvSpPr txBox="1"/>
          <p:nvPr>
            <p:ph type="title"/>
          </p:nvPr>
        </p:nvSpPr>
        <p:spPr>
          <a:xfrm>
            <a:off x="2121450" y="1659075"/>
            <a:ext cx="4901100" cy="1948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4000"/>
              <a:buFont typeface="Inter"/>
              <a:buNone/>
              <a:defRPr b="1" i="0" sz="4000" u="none" cap="none" strike="noStrike">
                <a:solidFill>
                  <a:schemeClr val="dk2"/>
                </a:solidFill>
                <a:latin typeface="Inter"/>
                <a:ea typeface="Inter"/>
                <a:cs typeface="Inter"/>
                <a:sym typeface="Inter"/>
              </a:defRPr>
            </a:lvl1pPr>
            <a:lvl2pPr lvl="1"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sp>
        <p:nvSpPr>
          <p:cNvPr id="31" name="Google Shape;31;p12"/>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32" name="Google Shape;32;p12"/>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33" name="Google Shape;33;p12"/>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4" name="Shape 34"/>
        <p:cNvGrpSpPr/>
        <p:nvPr/>
      </p:nvGrpSpPr>
      <p:grpSpPr>
        <a:xfrm>
          <a:off x="0" y="0"/>
          <a:ext cx="0" cy="0"/>
          <a:chOff x="0" y="0"/>
          <a:chExt cx="0" cy="0"/>
        </a:xfrm>
      </p:grpSpPr>
      <p:sp>
        <p:nvSpPr>
          <p:cNvPr id="35" name="Google Shape;35;p13"/>
          <p:cNvSpPr txBox="1"/>
          <p:nvPr/>
        </p:nvSpPr>
        <p:spPr>
          <a:xfrm>
            <a:off x="3733800" y="4794706"/>
            <a:ext cx="208201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36" name="Google Shape;36;p13"/>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37" name="Google Shape;37;p13"/>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40" name="Google Shape;40;p14"/>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41" name="Google Shape;41;p14"/>
          <p:cNvSpPr txBox="1"/>
          <p:nvPr>
            <p:ph idx="1" type="body"/>
          </p:nvPr>
        </p:nvSpPr>
        <p:spPr>
          <a:xfrm>
            <a:off x="304800" y="957250"/>
            <a:ext cx="43386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2" name="Google Shape;42;p14"/>
          <p:cNvSpPr txBox="1"/>
          <p:nvPr>
            <p:ph idx="2" type="body"/>
          </p:nvPr>
        </p:nvSpPr>
        <p:spPr>
          <a:xfrm>
            <a:off x="4643400" y="957250"/>
            <a:ext cx="42585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3" name="Google Shape;43;p14"/>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4" name="Google Shape;44;p14"/>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5" name="Google Shape;45;p14"/>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5"/>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8" name="Google Shape;48;p15"/>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9" name="Google Shape;49;p15"/>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5"/>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51" name="Google Shape;51;p15"/>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CUSTOM_1">
    <p:spTree>
      <p:nvGrpSpPr>
        <p:cNvPr id="52" name="Shape 52"/>
        <p:cNvGrpSpPr/>
        <p:nvPr/>
      </p:nvGrpSpPr>
      <p:grpSpPr>
        <a:xfrm>
          <a:off x="0" y="0"/>
          <a:ext cx="0" cy="0"/>
          <a:chOff x="0" y="0"/>
          <a:chExt cx="0" cy="0"/>
        </a:xfrm>
      </p:grpSpPr>
      <p:pic>
        <p:nvPicPr>
          <p:cNvPr id="53" name="Google Shape;53;p16"/>
          <p:cNvPicPr preferRelativeResize="0"/>
          <p:nvPr/>
        </p:nvPicPr>
        <p:blipFill rotWithShape="1">
          <a:blip r:embed="rId2">
            <a:alphaModFix/>
          </a:blip>
          <a:srcRect b="0" l="0" r="0" t="0"/>
          <a:stretch/>
        </p:blipFill>
        <p:spPr>
          <a:xfrm rot="-2700755">
            <a:off x="5926798" y="2601164"/>
            <a:ext cx="5190308" cy="2964964"/>
          </a:xfrm>
          <a:prstGeom prst="rect">
            <a:avLst/>
          </a:prstGeom>
          <a:noFill/>
          <a:ln>
            <a:noFill/>
          </a:ln>
        </p:spPr>
      </p:pic>
      <p:sp>
        <p:nvSpPr>
          <p:cNvPr id="54" name="Google Shape;54;p16"/>
          <p:cNvSpPr txBox="1"/>
          <p:nvPr/>
        </p:nvSpPr>
        <p:spPr>
          <a:xfrm>
            <a:off x="2884350" y="2248500"/>
            <a:ext cx="3375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2"/>
                </a:solidFill>
                <a:latin typeface="Inter"/>
                <a:ea typeface="Inter"/>
                <a:cs typeface="Inter"/>
                <a:sym typeface="Inter"/>
              </a:rPr>
              <a:t>Questions?</a:t>
            </a:r>
            <a:endParaRPr b="1" i="0" sz="3000" u="none" cap="none" strike="noStrike">
              <a:solidFill>
                <a:schemeClr val="dk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
    <p:spTree>
      <p:nvGrpSpPr>
        <p:cNvPr id="55" name="Shape 55"/>
        <p:cNvGrpSpPr/>
        <p:nvPr/>
      </p:nvGrpSpPr>
      <p:grpSpPr>
        <a:xfrm>
          <a:off x="0" y="0"/>
          <a:ext cx="0" cy="0"/>
          <a:chOff x="0" y="0"/>
          <a:chExt cx="0" cy="0"/>
        </a:xfrm>
      </p:grpSpPr>
      <p:pic>
        <p:nvPicPr>
          <p:cNvPr id="56" name="Google Shape;56;p17"/>
          <p:cNvPicPr preferRelativeResize="0"/>
          <p:nvPr/>
        </p:nvPicPr>
        <p:blipFill rotWithShape="1">
          <a:blip r:embed="rId2">
            <a:alphaModFix/>
          </a:blip>
          <a:srcRect b="0" l="0" r="0" t="0"/>
          <a:stretch/>
        </p:blipFill>
        <p:spPr>
          <a:xfrm>
            <a:off x="3528387" y="2190750"/>
            <a:ext cx="1972925" cy="762000"/>
          </a:xfrm>
          <a:prstGeom prst="rect">
            <a:avLst/>
          </a:prstGeom>
          <a:noFill/>
          <a:ln>
            <a:noFill/>
          </a:ln>
        </p:spPr>
      </p:pic>
      <p:pic>
        <p:nvPicPr>
          <p:cNvPr id="57" name="Google Shape;57;p17"/>
          <p:cNvPicPr preferRelativeResize="0"/>
          <p:nvPr/>
        </p:nvPicPr>
        <p:blipFill rotWithShape="1">
          <a:blip r:embed="rId3">
            <a:alphaModFix/>
          </a:blip>
          <a:srcRect b="0" l="0" r="0" t="0"/>
          <a:stretch/>
        </p:blipFill>
        <p:spPr>
          <a:xfrm rot="8093834">
            <a:off x="-1351691" y="-341884"/>
            <a:ext cx="4189629" cy="2440459"/>
          </a:xfrm>
          <a:prstGeom prst="rect">
            <a:avLst/>
          </a:prstGeom>
          <a:noFill/>
          <a:ln>
            <a:noFill/>
          </a:ln>
        </p:spPr>
      </p:pic>
      <p:pic>
        <p:nvPicPr>
          <p:cNvPr id="58" name="Google Shape;58;p17"/>
          <p:cNvPicPr preferRelativeResize="0"/>
          <p:nvPr/>
        </p:nvPicPr>
        <p:blipFill rotWithShape="1">
          <a:blip r:embed="rId4">
            <a:alphaModFix/>
          </a:blip>
          <a:srcRect b="0" l="0" r="0" t="0"/>
          <a:stretch/>
        </p:blipFill>
        <p:spPr>
          <a:xfrm rot="-2700755">
            <a:off x="5926798" y="2601164"/>
            <a:ext cx="5190308" cy="296496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5000"/>
              </a:lnSpc>
              <a:spcBef>
                <a:spcPts val="0"/>
              </a:spcBef>
              <a:spcAft>
                <a:spcPts val="0"/>
              </a:spcAft>
              <a:buClr>
                <a:schemeClr val="dk2"/>
              </a:buClr>
              <a:buSzPts val="2000"/>
              <a:buFont typeface="Roboto"/>
              <a:buChar char="●"/>
              <a:defRPr b="0" i="0" sz="2000" u="none" cap="none" strike="noStrike">
                <a:solidFill>
                  <a:schemeClr val="dk2"/>
                </a:solidFill>
                <a:latin typeface="Roboto"/>
                <a:ea typeface="Roboto"/>
                <a:cs typeface="Roboto"/>
                <a:sym typeface="Roboto"/>
              </a:defRPr>
            </a:lvl1pPr>
            <a:lvl2pPr indent="-342900" lvl="1" marL="914400" marR="0" rtl="0" algn="l">
              <a:lnSpc>
                <a:spcPct val="115000"/>
              </a:lnSpc>
              <a:spcBef>
                <a:spcPts val="4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2pPr>
            <a:lvl3pPr indent="-342900" lvl="2" marL="1371600" marR="0" rtl="0" algn="l">
              <a:lnSpc>
                <a:spcPct val="115000"/>
              </a:lnSpc>
              <a:spcBef>
                <a:spcPts val="36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3pPr>
            <a:lvl4pPr indent="-330200" lvl="3" marL="18288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42900" lvl="5" marL="27432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6pPr>
            <a:lvl7pPr indent="-342900" lvl="6" marL="32004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7pPr>
            <a:lvl8pPr indent="-342900" lvl="7" marL="36576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8pPr>
            <a:lvl9pPr indent="-342900" lvl="8" marL="41148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9" name="Shape 59"/>
        <p:cNvGrpSpPr/>
        <p:nvPr/>
      </p:nvGrpSpPr>
      <p:grpSpPr>
        <a:xfrm>
          <a:off x="0" y="0"/>
          <a:ext cx="0" cy="0"/>
          <a:chOff x="0" y="0"/>
          <a:chExt cx="0" cy="0"/>
        </a:xfrm>
      </p:grpSpPr>
      <p:sp>
        <p:nvSpPr>
          <p:cNvPr id="60" name="Google Shape;60;g21fabee56b5_1_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61" name="Google Shape;61;g21fabee56b5_1_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62" name="Google Shape;62;g21fabee56b5_1_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kaggle.com/code/snehaiitkgp/eda-islr-kaggle" TargetMode="External"/><Relationship Id="rId4" Type="http://schemas.openxmlformats.org/officeDocument/2006/relationships/hyperlink" Target="https://www.kaggle.com/code/snehaiitkgp/kagglexbipoc-islr/notebook" TargetMode="External"/><Relationship Id="rId5" Type="http://schemas.openxmlformats.org/officeDocument/2006/relationships/hyperlink" Target="https://www.kaggle.com/code/snehaiitkgp/challenge-isolated-sign-language-recognition/noteboo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085"/>
        </a:solidFill>
      </p:bgPr>
    </p:bg>
    <p:spTree>
      <p:nvGrpSpPr>
        <p:cNvPr id="135" name="Shape 135"/>
        <p:cNvGrpSpPr/>
        <p:nvPr/>
      </p:nvGrpSpPr>
      <p:grpSpPr>
        <a:xfrm>
          <a:off x="0" y="0"/>
          <a:ext cx="0" cy="0"/>
          <a:chOff x="0" y="0"/>
          <a:chExt cx="0" cy="0"/>
        </a:xfrm>
      </p:grpSpPr>
      <p:sp>
        <p:nvSpPr>
          <p:cNvPr id="136" name="Google Shape;136;p1"/>
          <p:cNvSpPr/>
          <p:nvPr/>
        </p:nvSpPr>
        <p:spPr>
          <a:xfrm>
            <a:off x="-190500" y="0"/>
            <a:ext cx="94107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pic>
        <p:nvPicPr>
          <p:cNvPr id="137" name="Google Shape;137;p1"/>
          <p:cNvPicPr preferRelativeResize="0"/>
          <p:nvPr/>
        </p:nvPicPr>
        <p:blipFill rotWithShape="1">
          <a:blip r:embed="rId3">
            <a:alphaModFix/>
          </a:blip>
          <a:srcRect b="0" l="0" r="0" t="0"/>
          <a:stretch/>
        </p:blipFill>
        <p:spPr>
          <a:xfrm>
            <a:off x="4152900" y="285750"/>
            <a:ext cx="838200" cy="323737"/>
          </a:xfrm>
          <a:prstGeom prst="rect">
            <a:avLst/>
          </a:prstGeom>
          <a:noFill/>
          <a:ln>
            <a:noFill/>
          </a:ln>
        </p:spPr>
      </p:pic>
      <p:pic>
        <p:nvPicPr>
          <p:cNvPr id="138" name="Google Shape;138;p1"/>
          <p:cNvPicPr preferRelativeResize="0"/>
          <p:nvPr/>
        </p:nvPicPr>
        <p:blipFill rotWithShape="1">
          <a:blip r:embed="rId4">
            <a:alphaModFix/>
          </a:blip>
          <a:srcRect b="0" l="0" r="0" t="0"/>
          <a:stretch/>
        </p:blipFill>
        <p:spPr>
          <a:xfrm rot="454942">
            <a:off x="-1228906" y="3218494"/>
            <a:ext cx="4189629" cy="2440459"/>
          </a:xfrm>
          <a:prstGeom prst="rect">
            <a:avLst/>
          </a:prstGeom>
          <a:noFill/>
          <a:ln>
            <a:noFill/>
          </a:ln>
        </p:spPr>
      </p:pic>
      <p:pic>
        <p:nvPicPr>
          <p:cNvPr id="139" name="Google Shape;139;p1"/>
          <p:cNvPicPr preferRelativeResize="0"/>
          <p:nvPr/>
        </p:nvPicPr>
        <p:blipFill rotWithShape="1">
          <a:blip r:embed="rId5">
            <a:alphaModFix/>
          </a:blip>
          <a:srcRect b="0" l="0" r="0" t="0"/>
          <a:stretch/>
        </p:blipFill>
        <p:spPr>
          <a:xfrm rot="2982496">
            <a:off x="6157459" y="-468357"/>
            <a:ext cx="5190308" cy="2964963"/>
          </a:xfrm>
          <a:prstGeom prst="rect">
            <a:avLst/>
          </a:prstGeom>
          <a:noFill/>
          <a:ln>
            <a:noFill/>
          </a:ln>
        </p:spPr>
      </p:pic>
      <p:sp>
        <p:nvSpPr>
          <p:cNvPr id="140" name="Google Shape;140;p1"/>
          <p:cNvSpPr txBox="1"/>
          <p:nvPr>
            <p:ph type="title"/>
          </p:nvPr>
        </p:nvSpPr>
        <p:spPr>
          <a:xfrm>
            <a:off x="1249050" y="1716300"/>
            <a:ext cx="6645900" cy="13521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4000"/>
              <a:buNone/>
            </a:pPr>
            <a:r>
              <a:rPr lang="en-US"/>
              <a:t>KaggleX BIPOC 2023</a:t>
            </a:r>
            <a:endParaRPr/>
          </a:p>
        </p:txBody>
      </p:sp>
      <p:pic>
        <p:nvPicPr>
          <p:cNvPr id="141" name="Google Shape;141;p1"/>
          <p:cNvPicPr preferRelativeResize="0"/>
          <p:nvPr/>
        </p:nvPicPr>
        <p:blipFill>
          <a:blip r:embed="rId6">
            <a:alphaModFix/>
          </a:blip>
          <a:stretch>
            <a:fillRect/>
          </a:stretch>
        </p:blipFill>
        <p:spPr>
          <a:xfrm>
            <a:off x="2287663" y="3457275"/>
            <a:ext cx="6257925" cy="87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2008ef7900_0_9"/>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222" name="Google Shape;222;g22008ef7900_0_9"/>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223" name="Google Shape;223;g22008ef7900_0_9"/>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224" name="Google Shape;224;g22008ef7900_0_9"/>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a:t>Dataset </a:t>
            </a:r>
            <a:endParaRPr/>
          </a:p>
        </p:txBody>
      </p:sp>
      <p:pic>
        <p:nvPicPr>
          <p:cNvPr id="225" name="Google Shape;225;g22008ef7900_0_9"/>
          <p:cNvPicPr preferRelativeResize="0"/>
          <p:nvPr/>
        </p:nvPicPr>
        <p:blipFill>
          <a:blip r:embed="rId3">
            <a:alphaModFix/>
          </a:blip>
          <a:stretch>
            <a:fillRect/>
          </a:stretch>
        </p:blipFill>
        <p:spPr>
          <a:xfrm>
            <a:off x="1366575" y="1350538"/>
            <a:ext cx="6057900" cy="33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2008ef7900_0_27"/>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232" name="Google Shape;232;g22008ef7900_0_27"/>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233" name="Google Shape;233;g22008ef7900_0_27"/>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234" name="Google Shape;234;g22008ef7900_0_27"/>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a:t>Parquet file</a:t>
            </a:r>
            <a:endParaRPr/>
          </a:p>
        </p:txBody>
      </p:sp>
      <p:pic>
        <p:nvPicPr>
          <p:cNvPr id="235" name="Google Shape;235;g22008ef7900_0_27"/>
          <p:cNvPicPr preferRelativeResize="0"/>
          <p:nvPr/>
        </p:nvPicPr>
        <p:blipFill>
          <a:blip r:embed="rId3">
            <a:alphaModFix/>
          </a:blip>
          <a:stretch>
            <a:fillRect/>
          </a:stretch>
        </p:blipFill>
        <p:spPr>
          <a:xfrm>
            <a:off x="1409700" y="1538288"/>
            <a:ext cx="6324600" cy="2066925"/>
          </a:xfrm>
          <a:prstGeom prst="rect">
            <a:avLst/>
          </a:prstGeom>
          <a:noFill/>
          <a:ln>
            <a:noFill/>
          </a:ln>
        </p:spPr>
      </p:pic>
      <p:sp>
        <p:nvSpPr>
          <p:cNvPr id="236" name="Google Shape;236;g22008ef7900_0_27"/>
          <p:cNvSpPr txBox="1"/>
          <p:nvPr/>
        </p:nvSpPr>
        <p:spPr>
          <a:xfrm>
            <a:off x="907675" y="3794600"/>
            <a:ext cx="697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Each parquet file contained varying length of number of frames which was the ultimate challenge.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1fabee56b5_1_161"/>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243" name="Google Shape;243;g21fabee56b5_1_161"/>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244" name="Google Shape;244;g21fabee56b5_1_161"/>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245" name="Google Shape;245;g21fabee56b5_1_16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a:t>Problem with the data :( </a:t>
            </a:r>
            <a:endParaRPr/>
          </a:p>
        </p:txBody>
      </p:sp>
      <p:sp>
        <p:nvSpPr>
          <p:cNvPr id="246" name="Google Shape;246;g21fabee56b5_1_161"/>
          <p:cNvSpPr/>
          <p:nvPr/>
        </p:nvSpPr>
        <p:spPr>
          <a:xfrm>
            <a:off x="1021200" y="1542000"/>
            <a:ext cx="6713100" cy="3583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b="1" sz="2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b="1" sz="2000">
              <a:solidFill>
                <a:schemeClr val="dk2"/>
              </a:solidFill>
              <a:latin typeface="Roboto"/>
              <a:ea typeface="Roboto"/>
              <a:cs typeface="Roboto"/>
              <a:sym typeface="Roboto"/>
            </a:endParaRPr>
          </a:p>
          <a:p>
            <a:pPr indent="-355600" lvl="0" marL="457200" rtl="0" algn="l">
              <a:lnSpc>
                <a:spcPct val="115000"/>
              </a:lnSpc>
              <a:spcBef>
                <a:spcPts val="0"/>
              </a:spcBef>
              <a:spcAft>
                <a:spcPts val="0"/>
              </a:spcAft>
              <a:buClr>
                <a:schemeClr val="dk2"/>
              </a:buClr>
              <a:buSzPts val="2000"/>
              <a:buFont typeface="Roboto"/>
              <a:buChar char="●"/>
            </a:pPr>
            <a:r>
              <a:rPr b="1" lang="en-US" sz="2000">
                <a:solidFill>
                  <a:schemeClr val="dk2"/>
                </a:solidFill>
                <a:latin typeface="Roboto"/>
                <a:ea typeface="Roboto"/>
                <a:cs typeface="Roboto"/>
                <a:sym typeface="Roboto"/>
              </a:rPr>
              <a:t>Variable input length </a:t>
            </a:r>
            <a:endParaRPr b="1" sz="2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rPr b="1" lang="en-US" sz="2000">
                <a:solidFill>
                  <a:schemeClr val="dk1"/>
                </a:solidFill>
                <a:latin typeface="Roboto"/>
                <a:ea typeface="Roboto"/>
                <a:cs typeface="Roboto"/>
                <a:sym typeface="Roboto"/>
              </a:rPr>
              <a:t>-&gt; </a:t>
            </a:r>
            <a:r>
              <a:rPr b="1" lang="en-US" sz="2000">
                <a:solidFill>
                  <a:srgbClr val="4A86E8"/>
                </a:solidFill>
                <a:latin typeface="Roboto"/>
                <a:ea typeface="Roboto"/>
                <a:cs typeface="Roboto"/>
                <a:sym typeface="Roboto"/>
              </a:rPr>
              <a:t>Created ragged batches</a:t>
            </a:r>
            <a:endParaRPr b="1" sz="2000">
              <a:solidFill>
                <a:srgbClr val="4A86E8"/>
              </a:solidFill>
              <a:latin typeface="Roboto"/>
              <a:ea typeface="Roboto"/>
              <a:cs typeface="Roboto"/>
              <a:sym typeface="Roboto"/>
            </a:endParaRPr>
          </a:p>
          <a:p>
            <a:pPr indent="-355600" lvl="0" marL="457200" rtl="0" algn="l">
              <a:lnSpc>
                <a:spcPct val="115000"/>
              </a:lnSpc>
              <a:spcBef>
                <a:spcPts val="0"/>
              </a:spcBef>
              <a:spcAft>
                <a:spcPts val="0"/>
              </a:spcAft>
              <a:buClr>
                <a:srgbClr val="FF0000"/>
              </a:buClr>
              <a:buSzPts val="2000"/>
              <a:buFont typeface="Roboto"/>
              <a:buChar char="●"/>
            </a:pPr>
            <a:r>
              <a:rPr b="1" lang="en-US" sz="1900">
                <a:solidFill>
                  <a:srgbClr val="FF0000"/>
                </a:solidFill>
                <a:latin typeface="Roboto"/>
                <a:ea typeface="Roboto"/>
                <a:cs typeface="Roboto"/>
                <a:sym typeface="Roboto"/>
              </a:rPr>
              <a:t>Varying number of frames per parquet file(i.e. sign)</a:t>
            </a:r>
            <a:r>
              <a:rPr b="1" lang="en-US" sz="2000">
                <a:solidFill>
                  <a:srgbClr val="FF0000"/>
                </a:solidFill>
                <a:latin typeface="Roboto"/>
                <a:ea typeface="Roboto"/>
                <a:cs typeface="Roboto"/>
                <a:sym typeface="Roboto"/>
              </a:rPr>
              <a:t> </a:t>
            </a:r>
            <a:endParaRPr b="1" sz="2000">
              <a:solidFill>
                <a:srgbClr val="FF0000"/>
              </a:solidFill>
              <a:latin typeface="Roboto"/>
              <a:ea typeface="Roboto"/>
              <a:cs typeface="Roboto"/>
              <a:sym typeface="Roboto"/>
            </a:endParaRPr>
          </a:p>
          <a:p>
            <a:pPr indent="0" lvl="0" marL="457200" rtl="0" algn="l">
              <a:lnSpc>
                <a:spcPct val="115000"/>
              </a:lnSpc>
              <a:spcBef>
                <a:spcPts val="0"/>
              </a:spcBef>
              <a:spcAft>
                <a:spcPts val="0"/>
              </a:spcAft>
              <a:buNone/>
            </a:pPr>
            <a:r>
              <a:rPr b="1" lang="en-US" sz="2000">
                <a:solidFill>
                  <a:schemeClr val="dk1"/>
                </a:solidFill>
                <a:latin typeface="Roboto"/>
                <a:ea typeface="Roboto"/>
                <a:cs typeface="Roboto"/>
                <a:sym typeface="Roboto"/>
              </a:rPr>
              <a:t>-&gt;</a:t>
            </a:r>
            <a:r>
              <a:rPr b="1" lang="en-US" sz="2000">
                <a:solidFill>
                  <a:srgbClr val="FF0000"/>
                </a:solidFill>
                <a:latin typeface="Roboto"/>
                <a:ea typeface="Roboto"/>
                <a:cs typeface="Roboto"/>
                <a:sym typeface="Roboto"/>
              </a:rPr>
              <a:t> </a:t>
            </a:r>
            <a:r>
              <a:rPr b="1" lang="en-US" sz="2000">
                <a:solidFill>
                  <a:srgbClr val="3C78D8"/>
                </a:solidFill>
                <a:latin typeface="Roboto"/>
                <a:ea typeface="Roboto"/>
                <a:cs typeface="Roboto"/>
                <a:sym typeface="Roboto"/>
              </a:rPr>
              <a:t>Ragged batch contained 3 frames per row</a:t>
            </a:r>
            <a:endParaRPr b="1" sz="2000">
              <a:solidFill>
                <a:srgbClr val="3C78D8"/>
              </a:solidFill>
              <a:latin typeface="Roboto"/>
              <a:ea typeface="Roboto"/>
              <a:cs typeface="Roboto"/>
              <a:sym typeface="Roboto"/>
            </a:endParaRPr>
          </a:p>
          <a:p>
            <a:pPr indent="-355600" lvl="0" marL="457200" rtl="0" algn="l">
              <a:lnSpc>
                <a:spcPct val="115000"/>
              </a:lnSpc>
              <a:spcBef>
                <a:spcPts val="0"/>
              </a:spcBef>
              <a:spcAft>
                <a:spcPts val="0"/>
              </a:spcAft>
              <a:buClr>
                <a:schemeClr val="accent3"/>
              </a:buClr>
              <a:buSzPts val="2000"/>
              <a:buFont typeface="Roboto"/>
              <a:buChar char="●"/>
            </a:pPr>
            <a:r>
              <a:rPr b="1" lang="en-US" sz="1800">
                <a:solidFill>
                  <a:schemeClr val="accent3"/>
                </a:solidFill>
                <a:latin typeface="Roboto"/>
                <a:ea typeface="Roboto"/>
                <a:cs typeface="Roboto"/>
                <a:sym typeface="Roboto"/>
              </a:rPr>
              <a:t>Nan data</a:t>
            </a:r>
            <a:endParaRPr b="1" sz="1800">
              <a:solidFill>
                <a:schemeClr val="accent3"/>
              </a:solidFill>
              <a:latin typeface="Roboto"/>
              <a:ea typeface="Roboto"/>
              <a:cs typeface="Roboto"/>
              <a:sym typeface="Roboto"/>
            </a:endParaRPr>
          </a:p>
          <a:p>
            <a:pPr indent="0" lvl="0" marL="457200" rtl="0" algn="l">
              <a:lnSpc>
                <a:spcPct val="115000"/>
              </a:lnSpc>
              <a:spcBef>
                <a:spcPts val="0"/>
              </a:spcBef>
              <a:spcAft>
                <a:spcPts val="0"/>
              </a:spcAft>
              <a:buNone/>
            </a:pPr>
            <a:r>
              <a:rPr b="1" lang="en-US" sz="1800">
                <a:solidFill>
                  <a:schemeClr val="dk1"/>
                </a:solidFill>
                <a:latin typeface="Roboto"/>
                <a:ea typeface="Roboto"/>
                <a:cs typeface="Roboto"/>
                <a:sym typeface="Roboto"/>
              </a:rPr>
              <a:t>-&gt;</a:t>
            </a:r>
            <a:r>
              <a:rPr b="1" lang="en-US" sz="1800">
                <a:solidFill>
                  <a:schemeClr val="accent3"/>
                </a:solidFill>
                <a:latin typeface="Roboto"/>
                <a:ea typeface="Roboto"/>
                <a:cs typeface="Roboto"/>
                <a:sym typeface="Roboto"/>
              </a:rPr>
              <a:t> </a:t>
            </a:r>
            <a:r>
              <a:rPr b="1" lang="en-US" sz="2000">
                <a:solidFill>
                  <a:srgbClr val="4A86E8"/>
                </a:solidFill>
                <a:latin typeface="Roboto"/>
                <a:ea typeface="Roboto"/>
                <a:cs typeface="Roboto"/>
                <a:sym typeface="Roboto"/>
              </a:rPr>
              <a:t>Filled with zeroes and padded</a:t>
            </a:r>
            <a:r>
              <a:rPr b="1" lang="en-US" sz="2000">
                <a:solidFill>
                  <a:schemeClr val="accent3"/>
                </a:solidFill>
                <a:latin typeface="Roboto"/>
                <a:ea typeface="Roboto"/>
                <a:cs typeface="Roboto"/>
                <a:sym typeface="Roboto"/>
              </a:rPr>
              <a:t> </a:t>
            </a:r>
            <a:endParaRPr b="1" sz="2000">
              <a:solidFill>
                <a:schemeClr val="accent3"/>
              </a:solidFill>
              <a:latin typeface="Roboto"/>
              <a:ea typeface="Roboto"/>
              <a:cs typeface="Roboto"/>
              <a:sym typeface="Roboto"/>
            </a:endParaRPr>
          </a:p>
          <a:p>
            <a:pPr indent="0" lvl="0" marL="457200" rtl="0" algn="l">
              <a:lnSpc>
                <a:spcPct val="115000"/>
              </a:lnSpc>
              <a:spcBef>
                <a:spcPts val="0"/>
              </a:spcBef>
              <a:spcAft>
                <a:spcPts val="0"/>
              </a:spcAft>
              <a:buNone/>
            </a:pPr>
            <a:r>
              <a:t/>
            </a:r>
            <a:endParaRPr b="1" sz="2000">
              <a:solidFill>
                <a:schemeClr val="accent3"/>
              </a:solidFill>
              <a:latin typeface="Roboto"/>
              <a:ea typeface="Roboto"/>
              <a:cs typeface="Roboto"/>
              <a:sym typeface="Roboto"/>
            </a:endParaRPr>
          </a:p>
          <a:p>
            <a:pPr indent="0" lvl="0" marL="0" rtl="0" algn="l">
              <a:spcBef>
                <a:spcPts val="0"/>
              </a:spcBef>
              <a:spcAft>
                <a:spcPts val="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1fabee56b5_1_153"/>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253" name="Google Shape;253;g21fabee56b5_1_153"/>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254" name="Google Shape;254;g21fabee56b5_1_153"/>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255" name="Google Shape;255;g21fabee56b5_1_153"/>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a:t>Data Science Topic(s) Applied</a:t>
            </a:r>
            <a:endParaRPr/>
          </a:p>
          <a:p>
            <a:pPr indent="-342900" lvl="1" marL="914400" rtl="0" algn="l">
              <a:lnSpc>
                <a:spcPct val="115000"/>
              </a:lnSpc>
              <a:spcBef>
                <a:spcPts val="0"/>
              </a:spcBef>
              <a:spcAft>
                <a:spcPts val="0"/>
              </a:spcAft>
              <a:buSzPts val="1800"/>
              <a:buChar char="○"/>
            </a:pPr>
            <a:r>
              <a:rPr lang="en-US"/>
              <a:t>Data pre-processing</a:t>
            </a:r>
            <a:endParaRPr/>
          </a:p>
          <a:p>
            <a:pPr indent="-342900" lvl="1" marL="914400" rtl="0" algn="l">
              <a:spcBef>
                <a:spcPts val="0"/>
              </a:spcBef>
              <a:spcAft>
                <a:spcPts val="0"/>
              </a:spcAft>
              <a:buSzPts val="1800"/>
              <a:buChar char="○"/>
            </a:pPr>
            <a:r>
              <a:rPr lang="en-US"/>
              <a:t>Exploratory Data Analysis</a:t>
            </a:r>
            <a:endParaRPr/>
          </a:p>
          <a:p>
            <a:pPr indent="-342900" lvl="1" marL="914400" rtl="0" algn="l">
              <a:spcBef>
                <a:spcPts val="0"/>
              </a:spcBef>
              <a:spcAft>
                <a:spcPts val="0"/>
              </a:spcAft>
              <a:buSzPts val="1800"/>
              <a:buChar char="○"/>
            </a:pPr>
            <a:r>
              <a:rPr lang="en-US"/>
              <a:t>Feature engineering</a:t>
            </a:r>
            <a:endParaRPr/>
          </a:p>
          <a:p>
            <a:pPr indent="-342900" lvl="1" marL="914400" rtl="0" algn="l">
              <a:spcBef>
                <a:spcPts val="0"/>
              </a:spcBef>
              <a:spcAft>
                <a:spcPts val="0"/>
              </a:spcAft>
              <a:buSzPts val="1800"/>
              <a:buChar char="○"/>
            </a:pPr>
            <a:r>
              <a:rPr lang="en-US"/>
              <a:t>LSTM</a:t>
            </a:r>
            <a:endParaRPr/>
          </a:p>
          <a:p>
            <a:pPr indent="-342900" lvl="1" marL="914400" rtl="0" algn="l">
              <a:spcBef>
                <a:spcPts val="0"/>
              </a:spcBef>
              <a:spcAft>
                <a:spcPts val="0"/>
              </a:spcAft>
              <a:buSzPts val="1800"/>
              <a:buChar char="○"/>
            </a:pPr>
            <a:r>
              <a:rPr lang="en-US"/>
              <a:t>Hyperparameter tuning </a:t>
            </a:r>
            <a:endParaRPr/>
          </a:p>
          <a:p>
            <a:pPr indent="-342900" lvl="1" marL="914400" rtl="0" algn="l">
              <a:spcBef>
                <a:spcPts val="0"/>
              </a:spcBef>
              <a:spcAft>
                <a:spcPts val="0"/>
              </a:spcAft>
              <a:buSzPts val="1800"/>
              <a:buChar char="○"/>
            </a:pPr>
            <a:r>
              <a:rPr lang="en-US"/>
              <a:t>Transfer learning</a:t>
            </a:r>
            <a:endParaRPr/>
          </a:p>
          <a:p>
            <a:pPr indent="-342900" lvl="1" marL="914400" rtl="0" algn="l">
              <a:spcBef>
                <a:spcPts val="0"/>
              </a:spcBef>
              <a:spcAft>
                <a:spcPts val="0"/>
              </a:spcAft>
              <a:buSzPts val="1800"/>
              <a:buChar char="○"/>
            </a:pPr>
            <a:r>
              <a:rPr lang="en-US"/>
              <a:t>Conversion of Tensorflow model to TFlite  </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1cacaea19e_0_8"/>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262" name="Google Shape;262;g21cacaea19e_0_8"/>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263" name="Google Shape;263;g21cacaea19e_0_8"/>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264" name="Google Shape;264;g21cacaea19e_0_8"/>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a:t>What I learned </a:t>
            </a:r>
            <a:endParaRPr/>
          </a:p>
          <a:p>
            <a:pPr indent="-330200" lvl="1" marL="914400" rtl="0" algn="l">
              <a:lnSpc>
                <a:spcPct val="115000"/>
              </a:lnSpc>
              <a:spcBef>
                <a:spcPts val="0"/>
              </a:spcBef>
              <a:spcAft>
                <a:spcPts val="0"/>
              </a:spcAft>
              <a:buSzPts val="1600"/>
              <a:buChar char="○"/>
            </a:pPr>
            <a:r>
              <a:rPr lang="en-US" sz="1600"/>
              <a:t>Techniques for data pre-processing for </a:t>
            </a:r>
            <a:r>
              <a:rPr b="1" lang="en-US" sz="1600"/>
              <a:t>variable length input data </a:t>
            </a:r>
            <a:r>
              <a:rPr lang="en-US" sz="1600"/>
              <a:t>like dealing with missing values, handling outliers, encoding categorical variables, scaling numerical variables, and more.</a:t>
            </a:r>
            <a:endParaRPr sz="1600"/>
          </a:p>
          <a:p>
            <a:pPr indent="-330200" lvl="1" marL="914400" rtl="0" algn="l">
              <a:lnSpc>
                <a:spcPct val="115000"/>
              </a:lnSpc>
              <a:spcBef>
                <a:spcPts val="0"/>
              </a:spcBef>
              <a:spcAft>
                <a:spcPts val="0"/>
              </a:spcAft>
              <a:buSzPts val="1600"/>
              <a:buChar char="○"/>
            </a:pPr>
            <a:r>
              <a:rPr lang="en-US" sz="1600"/>
              <a:t>Exploratory Data Analysis (EDA)on </a:t>
            </a:r>
            <a:r>
              <a:rPr b="1" lang="en-US" sz="1600"/>
              <a:t>sequential data</a:t>
            </a:r>
            <a:r>
              <a:rPr lang="en-US" sz="1600"/>
              <a:t> to uncover patterns, relationships, and trends and helps identify outliers, missing values, and other issues with the data.</a:t>
            </a:r>
            <a:endParaRPr sz="1600"/>
          </a:p>
          <a:p>
            <a:pPr indent="-330200" lvl="1" marL="914400" rtl="0" algn="l">
              <a:lnSpc>
                <a:spcPct val="115000"/>
              </a:lnSpc>
              <a:spcBef>
                <a:spcPts val="0"/>
              </a:spcBef>
              <a:spcAft>
                <a:spcPts val="0"/>
              </a:spcAft>
              <a:buSzPts val="1600"/>
              <a:buChar char="○"/>
            </a:pPr>
            <a:r>
              <a:rPr lang="en-US" sz="1600"/>
              <a:t>Creating new features, transforming existing ones</a:t>
            </a:r>
            <a:r>
              <a:rPr b="1" lang="en-US" sz="1600"/>
              <a:t>(mean and std_dev)</a:t>
            </a:r>
            <a:r>
              <a:rPr lang="en-US" sz="1600"/>
              <a:t> to improve the performance of machine learning models.</a:t>
            </a:r>
            <a:endParaRPr sz="1600"/>
          </a:p>
          <a:p>
            <a:pPr indent="-330200" lvl="1" marL="914400" rtl="0" algn="l">
              <a:lnSpc>
                <a:spcPct val="115000"/>
              </a:lnSpc>
              <a:spcBef>
                <a:spcPts val="0"/>
              </a:spcBef>
              <a:spcAft>
                <a:spcPts val="0"/>
              </a:spcAft>
              <a:buSzPts val="1600"/>
              <a:buChar char="○"/>
            </a:pPr>
            <a:r>
              <a:rPr lang="en-US" sz="1600"/>
              <a:t>Use of </a:t>
            </a:r>
            <a:r>
              <a:rPr b="1" lang="en-US" sz="1600"/>
              <a:t>LSTMs</a:t>
            </a:r>
            <a:r>
              <a:rPr lang="en-US" sz="1600"/>
              <a:t> in case of solve sequential data.</a:t>
            </a:r>
            <a:endParaRPr sz="1600"/>
          </a:p>
          <a:p>
            <a:pPr indent="-330200" lvl="1" marL="914400" rtl="0" algn="l">
              <a:lnSpc>
                <a:spcPct val="115000"/>
              </a:lnSpc>
              <a:spcBef>
                <a:spcPts val="0"/>
              </a:spcBef>
              <a:spcAft>
                <a:spcPts val="0"/>
              </a:spcAft>
              <a:buSzPts val="1600"/>
              <a:buChar char="○"/>
            </a:pPr>
            <a:r>
              <a:rPr lang="en-US" sz="1600"/>
              <a:t>Techniques for transfer learning include</a:t>
            </a:r>
            <a:r>
              <a:rPr b="1" lang="en-US" sz="1600"/>
              <a:t> fine-tuning</a:t>
            </a:r>
            <a:r>
              <a:rPr lang="en-US" sz="1600"/>
              <a:t> pre-trained models, using </a:t>
            </a:r>
            <a:r>
              <a:rPr b="1" lang="en-US" sz="1600"/>
              <a:t>feature extraction</a:t>
            </a:r>
            <a:r>
              <a:rPr lang="en-US" sz="1600"/>
              <a:t>, and more.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2008ef7900_0_88"/>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Results:</a:t>
            </a:r>
            <a:endParaRPr/>
          </a:p>
        </p:txBody>
      </p:sp>
      <p:sp>
        <p:nvSpPr>
          <p:cNvPr id="271" name="Google Shape;271;g22008ef7900_0_88"/>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pic>
        <p:nvPicPr>
          <p:cNvPr id="272" name="Google Shape;272;g22008ef7900_0_88"/>
          <p:cNvPicPr preferRelativeResize="0"/>
          <p:nvPr/>
        </p:nvPicPr>
        <p:blipFill>
          <a:blip r:embed="rId3">
            <a:alphaModFix/>
          </a:blip>
          <a:stretch>
            <a:fillRect/>
          </a:stretch>
        </p:blipFill>
        <p:spPr>
          <a:xfrm>
            <a:off x="5628013" y="1104900"/>
            <a:ext cx="2962275" cy="2933700"/>
          </a:xfrm>
          <a:prstGeom prst="rect">
            <a:avLst/>
          </a:prstGeom>
          <a:noFill/>
          <a:ln>
            <a:noFill/>
          </a:ln>
        </p:spPr>
      </p:pic>
      <p:sp>
        <p:nvSpPr>
          <p:cNvPr id="273" name="Google Shape;273;g22008ef7900_0_88"/>
          <p:cNvSpPr txBox="1"/>
          <p:nvPr/>
        </p:nvSpPr>
        <p:spPr>
          <a:xfrm>
            <a:off x="4044613" y="1795988"/>
            <a:ext cx="158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-&gt; Conversion of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tabular  data  to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video for 3D visualization -&gt;</a:t>
            </a:r>
            <a:endParaRPr>
              <a:latin typeface="Roboto"/>
              <a:ea typeface="Roboto"/>
              <a:cs typeface="Roboto"/>
              <a:sym typeface="Roboto"/>
            </a:endParaRPr>
          </a:p>
        </p:txBody>
      </p:sp>
      <p:pic>
        <p:nvPicPr>
          <p:cNvPr id="274" name="Google Shape;274;g22008ef7900_0_88"/>
          <p:cNvPicPr preferRelativeResize="0"/>
          <p:nvPr/>
        </p:nvPicPr>
        <p:blipFill>
          <a:blip r:embed="rId4">
            <a:alphaModFix/>
          </a:blip>
          <a:stretch>
            <a:fillRect/>
          </a:stretch>
        </p:blipFill>
        <p:spPr>
          <a:xfrm>
            <a:off x="253225" y="1600200"/>
            <a:ext cx="3566550"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2008ef7900_0_99"/>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Results</a:t>
            </a:r>
            <a:endParaRPr/>
          </a:p>
        </p:txBody>
      </p:sp>
      <p:sp>
        <p:nvSpPr>
          <p:cNvPr id="281" name="Google Shape;281;g22008ef7900_0_99"/>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pic>
        <p:nvPicPr>
          <p:cNvPr id="282" name="Google Shape;282;g22008ef7900_0_99"/>
          <p:cNvPicPr preferRelativeResize="0"/>
          <p:nvPr/>
        </p:nvPicPr>
        <p:blipFill>
          <a:blip r:embed="rId3">
            <a:alphaModFix/>
          </a:blip>
          <a:stretch>
            <a:fillRect/>
          </a:stretch>
        </p:blipFill>
        <p:spPr>
          <a:xfrm>
            <a:off x="304800" y="809632"/>
            <a:ext cx="4267200" cy="1390650"/>
          </a:xfrm>
          <a:prstGeom prst="rect">
            <a:avLst/>
          </a:prstGeom>
          <a:noFill/>
          <a:ln>
            <a:noFill/>
          </a:ln>
        </p:spPr>
      </p:pic>
      <p:pic>
        <p:nvPicPr>
          <p:cNvPr id="283" name="Google Shape;283;g22008ef7900_0_99"/>
          <p:cNvPicPr preferRelativeResize="0"/>
          <p:nvPr/>
        </p:nvPicPr>
        <p:blipFill>
          <a:blip r:embed="rId4">
            <a:alphaModFix/>
          </a:blip>
          <a:stretch>
            <a:fillRect/>
          </a:stretch>
        </p:blipFill>
        <p:spPr>
          <a:xfrm>
            <a:off x="3969400" y="1537794"/>
            <a:ext cx="4792237" cy="2289624"/>
          </a:xfrm>
          <a:prstGeom prst="rect">
            <a:avLst/>
          </a:prstGeom>
          <a:noFill/>
          <a:ln>
            <a:noFill/>
          </a:ln>
        </p:spPr>
      </p:pic>
      <p:pic>
        <p:nvPicPr>
          <p:cNvPr id="284" name="Google Shape;284;g22008ef7900_0_99"/>
          <p:cNvPicPr preferRelativeResize="0"/>
          <p:nvPr/>
        </p:nvPicPr>
        <p:blipFill>
          <a:blip r:embed="rId5">
            <a:alphaModFix/>
          </a:blip>
          <a:stretch>
            <a:fillRect/>
          </a:stretch>
        </p:blipFill>
        <p:spPr>
          <a:xfrm>
            <a:off x="165000" y="2663644"/>
            <a:ext cx="3572918" cy="17974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2008ef7900_0_108"/>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Results</a:t>
            </a:r>
            <a:endParaRPr/>
          </a:p>
        </p:txBody>
      </p:sp>
      <p:sp>
        <p:nvSpPr>
          <p:cNvPr id="291" name="Google Shape;291;g22008ef7900_0_108"/>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pic>
        <p:nvPicPr>
          <p:cNvPr id="292" name="Google Shape;292;g22008ef7900_0_108"/>
          <p:cNvPicPr preferRelativeResize="0"/>
          <p:nvPr/>
        </p:nvPicPr>
        <p:blipFill>
          <a:blip r:embed="rId3">
            <a:alphaModFix/>
          </a:blip>
          <a:stretch>
            <a:fillRect/>
          </a:stretch>
        </p:blipFill>
        <p:spPr>
          <a:xfrm>
            <a:off x="142175" y="2940125"/>
            <a:ext cx="6299800" cy="1728500"/>
          </a:xfrm>
          <a:prstGeom prst="rect">
            <a:avLst/>
          </a:prstGeom>
          <a:noFill/>
          <a:ln>
            <a:noFill/>
          </a:ln>
        </p:spPr>
      </p:pic>
      <p:pic>
        <p:nvPicPr>
          <p:cNvPr id="293" name="Google Shape;293;g22008ef7900_0_108"/>
          <p:cNvPicPr preferRelativeResize="0"/>
          <p:nvPr/>
        </p:nvPicPr>
        <p:blipFill>
          <a:blip r:embed="rId4">
            <a:alphaModFix/>
          </a:blip>
          <a:stretch>
            <a:fillRect/>
          </a:stretch>
        </p:blipFill>
        <p:spPr>
          <a:xfrm>
            <a:off x="5000650" y="570500"/>
            <a:ext cx="3810025" cy="2842225"/>
          </a:xfrm>
          <a:prstGeom prst="rect">
            <a:avLst/>
          </a:prstGeom>
          <a:noFill/>
          <a:ln>
            <a:noFill/>
          </a:ln>
        </p:spPr>
      </p:pic>
      <p:pic>
        <p:nvPicPr>
          <p:cNvPr id="294" name="Google Shape;294;g22008ef7900_0_108"/>
          <p:cNvPicPr preferRelativeResize="0"/>
          <p:nvPr/>
        </p:nvPicPr>
        <p:blipFill>
          <a:blip r:embed="rId5">
            <a:alphaModFix/>
          </a:blip>
          <a:stretch>
            <a:fillRect/>
          </a:stretch>
        </p:blipFill>
        <p:spPr>
          <a:xfrm>
            <a:off x="1538288" y="1196282"/>
            <a:ext cx="2867025" cy="159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2008ef7900_0_134"/>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Results</a:t>
            </a:r>
            <a:endParaRPr/>
          </a:p>
        </p:txBody>
      </p:sp>
      <p:sp>
        <p:nvSpPr>
          <p:cNvPr id="301" name="Google Shape;301;g22008ef7900_0_134"/>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pic>
        <p:nvPicPr>
          <p:cNvPr id="302" name="Google Shape;302;g22008ef7900_0_134"/>
          <p:cNvPicPr preferRelativeResize="0"/>
          <p:nvPr/>
        </p:nvPicPr>
        <p:blipFill>
          <a:blip r:embed="rId3">
            <a:alphaModFix/>
          </a:blip>
          <a:stretch>
            <a:fillRect/>
          </a:stretch>
        </p:blipFill>
        <p:spPr>
          <a:xfrm>
            <a:off x="152400" y="722907"/>
            <a:ext cx="8839200" cy="37909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2008ef7900_0_126"/>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EDA Results</a:t>
            </a:r>
            <a:endParaRPr/>
          </a:p>
        </p:txBody>
      </p:sp>
      <p:sp>
        <p:nvSpPr>
          <p:cNvPr id="309" name="Google Shape;309;g22008ef7900_0_126"/>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800"/>
              <a:buFont typeface="Arial"/>
              <a:buNone/>
            </a:pPr>
            <a:fld id="{00000000-1234-1234-1234-123412341234}" type="slidenum">
              <a:rPr lang="en-US"/>
              <a:t>‹#›</a:t>
            </a:fld>
            <a:endParaRPr/>
          </a:p>
        </p:txBody>
      </p:sp>
      <p:pic>
        <p:nvPicPr>
          <p:cNvPr id="310" name="Google Shape;310;g22008ef7900_0_126"/>
          <p:cNvPicPr preferRelativeResize="0"/>
          <p:nvPr/>
        </p:nvPicPr>
        <p:blipFill>
          <a:blip r:embed="rId3">
            <a:alphaModFix/>
          </a:blip>
          <a:stretch>
            <a:fillRect/>
          </a:stretch>
        </p:blipFill>
        <p:spPr>
          <a:xfrm>
            <a:off x="152400" y="722907"/>
            <a:ext cx="8839201" cy="34578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03c60f707d_0_88"/>
          <p:cNvSpPr txBox="1"/>
          <p:nvPr>
            <p:ph idx="4294967295" type="title"/>
          </p:nvPr>
        </p:nvSpPr>
        <p:spPr>
          <a:xfrm>
            <a:off x="457205" y="1884295"/>
            <a:ext cx="5718900" cy="139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4300"/>
              <a:t>Sneha</a:t>
            </a:r>
            <a:endParaRPr sz="4300"/>
          </a:p>
          <a:p>
            <a:pPr indent="0" lvl="0" marL="0" rtl="0" algn="l">
              <a:lnSpc>
                <a:spcPct val="100000"/>
              </a:lnSpc>
              <a:spcBef>
                <a:spcPts val="0"/>
              </a:spcBef>
              <a:spcAft>
                <a:spcPts val="0"/>
              </a:spcAft>
              <a:buSzPts val="2400"/>
              <a:buNone/>
            </a:pPr>
            <a:r>
              <a:rPr lang="en-US" sz="4300"/>
              <a:t>Kumari</a:t>
            </a:r>
            <a:endParaRPr sz="4300"/>
          </a:p>
        </p:txBody>
      </p:sp>
      <p:pic>
        <p:nvPicPr>
          <p:cNvPr id="147" name="Google Shape;147;g203c60f707d_0_88"/>
          <p:cNvPicPr preferRelativeResize="0"/>
          <p:nvPr>
            <p:ph idx="2" type="pic"/>
          </p:nvPr>
        </p:nvPicPr>
        <p:blipFill rotWithShape="1">
          <a:blip r:embed="rId3">
            <a:alphaModFix/>
          </a:blip>
          <a:srcRect b="5516" l="0" r="0" t="5507"/>
          <a:stretch/>
        </p:blipFill>
        <p:spPr>
          <a:xfrm>
            <a:off x="5127179" y="940769"/>
            <a:ext cx="3261900" cy="32619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2008ef7900_0_143"/>
          <p:cNvSpPr txBox="1"/>
          <p:nvPr>
            <p:ph type="title"/>
          </p:nvPr>
        </p:nvSpPr>
        <p:spPr>
          <a:xfrm>
            <a:off x="304800" y="41007"/>
            <a:ext cx="7429500" cy="52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SIMPLE DNN MODEL</a:t>
            </a:r>
            <a:endParaRPr/>
          </a:p>
        </p:txBody>
      </p:sp>
      <p:sp>
        <p:nvSpPr>
          <p:cNvPr id="317" name="Google Shape;317;g22008ef7900_0_143"/>
          <p:cNvSpPr txBox="1"/>
          <p:nvPr>
            <p:ph idx="12" type="sldNum"/>
          </p:nvPr>
        </p:nvSpPr>
        <p:spPr>
          <a:xfrm>
            <a:off x="6934200" y="4794706"/>
            <a:ext cx="20574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8" name="Google Shape;318;g22008ef7900_0_143"/>
          <p:cNvPicPr preferRelativeResize="0"/>
          <p:nvPr/>
        </p:nvPicPr>
        <p:blipFill>
          <a:blip r:embed="rId3">
            <a:alphaModFix/>
          </a:blip>
          <a:stretch>
            <a:fillRect/>
          </a:stretch>
        </p:blipFill>
        <p:spPr>
          <a:xfrm rot="-5400000">
            <a:off x="2750351" y="-1427163"/>
            <a:ext cx="3643300" cy="8219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325" name="Google Shape;325;p5"/>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326" name="Google Shape;326;p5"/>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Details</a:t>
            </a:r>
            <a:endParaRPr/>
          </a:p>
        </p:txBody>
      </p:sp>
      <p:sp>
        <p:nvSpPr>
          <p:cNvPr id="327" name="Google Shape;327;p5"/>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480"/>
              </a:spcBef>
              <a:spcAft>
                <a:spcPts val="0"/>
              </a:spcAft>
              <a:buSzPts val="2000"/>
              <a:buChar char="●"/>
            </a:pPr>
            <a:r>
              <a:rPr lang="en-US"/>
              <a:t>Results:</a:t>
            </a:r>
            <a:endParaRPr/>
          </a:p>
          <a:p>
            <a:pPr indent="0" lvl="0" marL="457200" rtl="0" algn="l">
              <a:lnSpc>
                <a:spcPct val="115000"/>
              </a:lnSpc>
              <a:spcBef>
                <a:spcPts val="480"/>
              </a:spcBef>
              <a:spcAft>
                <a:spcPts val="0"/>
              </a:spcAft>
              <a:buNone/>
            </a:pPr>
            <a:r>
              <a:t/>
            </a:r>
            <a:endParaRPr/>
          </a:p>
        </p:txBody>
      </p:sp>
      <p:pic>
        <p:nvPicPr>
          <p:cNvPr id="328" name="Google Shape;328;p5"/>
          <p:cNvPicPr preferRelativeResize="0"/>
          <p:nvPr/>
        </p:nvPicPr>
        <p:blipFill>
          <a:blip r:embed="rId3">
            <a:alphaModFix/>
          </a:blip>
          <a:stretch>
            <a:fillRect/>
          </a:stretch>
        </p:blipFill>
        <p:spPr>
          <a:xfrm>
            <a:off x="318250" y="1504950"/>
            <a:ext cx="8673349" cy="2969100"/>
          </a:xfrm>
          <a:prstGeom prst="rect">
            <a:avLst/>
          </a:prstGeom>
          <a:noFill/>
          <a:ln>
            <a:noFill/>
          </a:ln>
        </p:spPr>
      </p:pic>
      <p:sp>
        <p:nvSpPr>
          <p:cNvPr id="329" name="Google Shape;329;p5"/>
          <p:cNvSpPr txBox="1"/>
          <p:nvPr/>
        </p:nvSpPr>
        <p:spPr>
          <a:xfrm>
            <a:off x="2895600" y="1956150"/>
            <a:ext cx="53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000FF"/>
                </a:solidFill>
                <a:latin typeface="Roboto"/>
                <a:ea typeface="Roboto"/>
                <a:cs typeface="Roboto"/>
                <a:sym typeface="Roboto"/>
              </a:rPr>
              <a:t>&lt;- DNN Model with 1 dense layer - </a:t>
            </a:r>
            <a:r>
              <a:rPr b="1" lang="en-US">
                <a:solidFill>
                  <a:srgbClr val="0000FF"/>
                </a:solidFill>
                <a:latin typeface="Roboto"/>
                <a:ea typeface="Roboto"/>
                <a:cs typeface="Roboto"/>
                <a:sym typeface="Roboto"/>
              </a:rPr>
              <a:t>most</a:t>
            </a:r>
            <a:r>
              <a:rPr b="1" lang="en-US">
                <a:solidFill>
                  <a:srgbClr val="0000FF"/>
                </a:solidFill>
                <a:latin typeface="Roboto"/>
                <a:ea typeface="Roboto"/>
                <a:cs typeface="Roboto"/>
                <a:sym typeface="Roboto"/>
              </a:rPr>
              <a:t> basic model using only</a:t>
            </a:r>
            <a:endParaRPr b="1">
              <a:solidFill>
                <a:srgbClr val="0000FF"/>
              </a:solidFill>
              <a:latin typeface="Roboto"/>
              <a:ea typeface="Roboto"/>
              <a:cs typeface="Roboto"/>
              <a:sym typeface="Roboto"/>
            </a:endParaRPr>
          </a:p>
          <a:p>
            <a:pPr indent="0" lvl="0" marL="0" rtl="0" algn="l">
              <a:spcBef>
                <a:spcPts val="0"/>
              </a:spcBef>
              <a:spcAft>
                <a:spcPts val="0"/>
              </a:spcAft>
              <a:buNone/>
            </a:pPr>
            <a:r>
              <a:rPr b="1" lang="en-US">
                <a:solidFill>
                  <a:srgbClr val="0000FF"/>
                </a:solidFill>
                <a:latin typeface="Roboto"/>
                <a:ea typeface="Roboto"/>
                <a:cs typeface="Roboto"/>
                <a:sym typeface="Roboto"/>
              </a:rPr>
              <a:t>     hand landmarks</a:t>
            </a:r>
            <a:endParaRPr b="1">
              <a:solidFill>
                <a:srgbClr val="0000FF"/>
              </a:solidFill>
              <a:latin typeface="Roboto"/>
              <a:ea typeface="Roboto"/>
              <a:cs typeface="Roboto"/>
              <a:sym typeface="Roboto"/>
            </a:endParaRPr>
          </a:p>
        </p:txBody>
      </p:sp>
      <p:sp>
        <p:nvSpPr>
          <p:cNvPr id="330" name="Google Shape;330;p5"/>
          <p:cNvSpPr txBox="1"/>
          <p:nvPr/>
        </p:nvSpPr>
        <p:spPr>
          <a:xfrm>
            <a:off x="3214700" y="2849100"/>
            <a:ext cx="48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FF"/>
                </a:solidFill>
                <a:latin typeface="Roboto"/>
                <a:ea typeface="Roboto"/>
                <a:cs typeface="Roboto"/>
                <a:sym typeface="Roboto"/>
              </a:rPr>
              <a:t>&lt;- LSTM model </a:t>
            </a:r>
            <a:endParaRPr b="1">
              <a:solidFill>
                <a:srgbClr val="FF00FF"/>
              </a:solidFill>
              <a:latin typeface="Roboto"/>
              <a:ea typeface="Roboto"/>
              <a:cs typeface="Roboto"/>
              <a:sym typeface="Roboto"/>
            </a:endParaRPr>
          </a:p>
        </p:txBody>
      </p:sp>
      <p:sp>
        <p:nvSpPr>
          <p:cNvPr id="331" name="Google Shape;331;p5"/>
          <p:cNvSpPr txBox="1"/>
          <p:nvPr/>
        </p:nvSpPr>
        <p:spPr>
          <a:xfrm>
            <a:off x="4639225" y="3882850"/>
            <a:ext cx="374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Roboto"/>
                <a:ea typeface="Roboto"/>
                <a:cs typeface="Roboto"/>
                <a:sym typeface="Roboto"/>
              </a:rPr>
              <a:t>&lt;- Transfer Learning model with feature </a:t>
            </a:r>
            <a:endParaRPr b="1">
              <a:solidFill>
                <a:srgbClr val="38761D"/>
              </a:solidFill>
              <a:latin typeface="Roboto"/>
              <a:ea typeface="Roboto"/>
              <a:cs typeface="Roboto"/>
              <a:sym typeface="Roboto"/>
            </a:endParaRPr>
          </a:p>
          <a:p>
            <a:pPr indent="0" lvl="0" marL="0" rtl="0" algn="l">
              <a:spcBef>
                <a:spcPts val="0"/>
              </a:spcBef>
              <a:spcAft>
                <a:spcPts val="0"/>
              </a:spcAft>
              <a:buNone/>
            </a:pPr>
            <a:r>
              <a:rPr b="1" lang="en-US">
                <a:solidFill>
                  <a:srgbClr val="38761D"/>
                </a:solidFill>
                <a:latin typeface="Roboto"/>
                <a:ea typeface="Roboto"/>
                <a:cs typeface="Roboto"/>
                <a:sym typeface="Roboto"/>
              </a:rPr>
              <a:t>    extraction </a:t>
            </a:r>
            <a:endParaRPr b="1">
              <a:solidFill>
                <a:srgbClr val="38761D"/>
              </a:solidFill>
              <a:latin typeface="Roboto"/>
              <a:ea typeface="Roboto"/>
              <a:cs typeface="Roboto"/>
              <a:sym typeface="Roboto"/>
            </a:endParaRPr>
          </a:p>
        </p:txBody>
      </p:sp>
      <p:pic>
        <p:nvPicPr>
          <p:cNvPr id="332" name="Google Shape;332;p5"/>
          <p:cNvPicPr preferRelativeResize="0"/>
          <p:nvPr/>
        </p:nvPicPr>
        <p:blipFill>
          <a:blip r:embed="rId4">
            <a:alphaModFix/>
          </a:blip>
          <a:stretch>
            <a:fillRect/>
          </a:stretch>
        </p:blipFill>
        <p:spPr>
          <a:xfrm>
            <a:off x="6234237" y="4257800"/>
            <a:ext cx="759475" cy="759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2008ef7900_0_62"/>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339" name="Google Shape;339;g22008ef7900_0_62"/>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340" name="Google Shape;340;g22008ef7900_0_62"/>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Details</a:t>
            </a:r>
            <a:endParaRPr/>
          </a:p>
        </p:txBody>
      </p:sp>
      <p:sp>
        <p:nvSpPr>
          <p:cNvPr id="341" name="Google Shape;341;g22008ef7900_0_62"/>
          <p:cNvSpPr txBox="1"/>
          <p:nvPr/>
        </p:nvSpPr>
        <p:spPr>
          <a:xfrm>
            <a:off x="403400" y="756400"/>
            <a:ext cx="8433900" cy="3063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Font typeface="Roboto"/>
              <a:buChar char="●"/>
            </a:pPr>
            <a:r>
              <a:rPr b="1" lang="en-US" sz="2000">
                <a:solidFill>
                  <a:schemeClr val="dk2"/>
                </a:solidFill>
                <a:latin typeface="Roboto"/>
                <a:ea typeface="Roboto"/>
                <a:cs typeface="Roboto"/>
                <a:sym typeface="Roboto"/>
              </a:rPr>
              <a:t>Future Work</a:t>
            </a:r>
            <a:endParaRPr b="1" sz="2000">
              <a:solidFill>
                <a:schemeClr val="dk2"/>
              </a:solidFill>
              <a:latin typeface="Roboto"/>
              <a:ea typeface="Roboto"/>
              <a:cs typeface="Roboto"/>
              <a:sym typeface="Roboto"/>
            </a:endParaRPr>
          </a:p>
          <a:p>
            <a:pPr indent="0" lvl="0" marL="457200" rtl="0" algn="l">
              <a:spcBef>
                <a:spcPts val="0"/>
              </a:spcBef>
              <a:spcAft>
                <a:spcPts val="0"/>
              </a:spcAft>
              <a:buNone/>
            </a:pPr>
            <a:r>
              <a:t/>
            </a:r>
            <a:endParaRPr b="1" sz="2000">
              <a:solidFill>
                <a:schemeClr val="dk2"/>
              </a:solidFill>
              <a:latin typeface="Roboto"/>
              <a:ea typeface="Roboto"/>
              <a:cs typeface="Roboto"/>
              <a:sym typeface="Roboto"/>
            </a:endParaRPr>
          </a:p>
          <a:p>
            <a:pPr indent="-361950" lvl="1" marL="914400" rtl="0" algn="l">
              <a:spcBef>
                <a:spcPts val="0"/>
              </a:spcBef>
              <a:spcAft>
                <a:spcPts val="0"/>
              </a:spcAft>
              <a:buClr>
                <a:schemeClr val="dk1"/>
              </a:buClr>
              <a:buSzPts val="2100"/>
              <a:buFont typeface="Roboto"/>
              <a:buChar char="○"/>
            </a:pPr>
            <a:r>
              <a:rPr lang="en-US" sz="2100">
                <a:solidFill>
                  <a:schemeClr val="dk1"/>
                </a:solidFill>
                <a:latin typeface="Roboto"/>
                <a:ea typeface="Roboto"/>
                <a:cs typeface="Roboto"/>
                <a:sym typeface="Roboto"/>
              </a:rPr>
              <a:t>Lookout for other models for accuracy improvement</a:t>
            </a:r>
            <a:endParaRPr sz="2100">
              <a:solidFill>
                <a:schemeClr val="dk1"/>
              </a:solidFill>
              <a:latin typeface="Roboto"/>
              <a:ea typeface="Roboto"/>
              <a:cs typeface="Roboto"/>
              <a:sym typeface="Roboto"/>
            </a:endParaRPr>
          </a:p>
          <a:p>
            <a:pPr indent="0" lvl="0" marL="914400" rtl="0" algn="l">
              <a:spcBef>
                <a:spcPts val="0"/>
              </a:spcBef>
              <a:spcAft>
                <a:spcPts val="0"/>
              </a:spcAft>
              <a:buNone/>
            </a:pPr>
            <a:r>
              <a:t/>
            </a:r>
            <a:endParaRPr sz="2100">
              <a:solidFill>
                <a:schemeClr val="dk1"/>
              </a:solidFill>
              <a:latin typeface="Roboto"/>
              <a:ea typeface="Roboto"/>
              <a:cs typeface="Roboto"/>
              <a:sym typeface="Roboto"/>
            </a:endParaRPr>
          </a:p>
          <a:p>
            <a:pPr indent="-361950" lvl="1" marL="914400" rtl="0" algn="l">
              <a:spcBef>
                <a:spcPts val="0"/>
              </a:spcBef>
              <a:spcAft>
                <a:spcPts val="0"/>
              </a:spcAft>
              <a:buClr>
                <a:schemeClr val="dk1"/>
              </a:buClr>
              <a:buSzPts val="2100"/>
              <a:buFont typeface="Roboto"/>
              <a:buChar char="○"/>
            </a:pPr>
            <a:r>
              <a:rPr lang="en-US" sz="2100">
                <a:solidFill>
                  <a:schemeClr val="dk1"/>
                </a:solidFill>
                <a:latin typeface="Roboto"/>
                <a:ea typeface="Roboto"/>
                <a:cs typeface="Roboto"/>
                <a:sym typeface="Roboto"/>
              </a:rPr>
              <a:t>Exploration of more features that could help detect sign more efficiently and accurately.</a:t>
            </a:r>
            <a:endParaRPr sz="2100">
              <a:solidFill>
                <a:schemeClr val="dk1"/>
              </a:solidFill>
              <a:latin typeface="Roboto"/>
              <a:ea typeface="Roboto"/>
              <a:cs typeface="Roboto"/>
              <a:sym typeface="Roboto"/>
            </a:endParaRPr>
          </a:p>
          <a:p>
            <a:pPr indent="0" lvl="0" marL="914400" rtl="0" algn="l">
              <a:spcBef>
                <a:spcPts val="0"/>
              </a:spcBef>
              <a:spcAft>
                <a:spcPts val="0"/>
              </a:spcAft>
              <a:buNone/>
            </a:pPr>
            <a:r>
              <a:t/>
            </a:r>
            <a:endParaRPr sz="2100">
              <a:solidFill>
                <a:schemeClr val="dk1"/>
              </a:solidFill>
              <a:latin typeface="Roboto"/>
              <a:ea typeface="Roboto"/>
              <a:cs typeface="Roboto"/>
              <a:sym typeface="Roboto"/>
            </a:endParaRPr>
          </a:p>
          <a:p>
            <a:pPr indent="-361950" lvl="1" marL="914400" rtl="0" algn="l">
              <a:spcBef>
                <a:spcPts val="0"/>
              </a:spcBef>
              <a:spcAft>
                <a:spcPts val="0"/>
              </a:spcAft>
              <a:buClr>
                <a:schemeClr val="dk1"/>
              </a:buClr>
              <a:buSzPts val="2100"/>
              <a:buFont typeface="Roboto"/>
              <a:buChar char="○"/>
            </a:pPr>
            <a:r>
              <a:rPr lang="en-US" sz="2100">
                <a:solidFill>
                  <a:schemeClr val="dk1"/>
                </a:solidFill>
                <a:latin typeface="Roboto"/>
                <a:ea typeface="Roboto"/>
                <a:cs typeface="Roboto"/>
                <a:sym typeface="Roboto"/>
              </a:rPr>
              <a:t>Trying out p</a:t>
            </a:r>
            <a:r>
              <a:rPr lang="en-US" sz="2100">
                <a:solidFill>
                  <a:schemeClr val="dk1"/>
                </a:solidFill>
                <a:latin typeface="Roboto"/>
                <a:ea typeface="Roboto"/>
                <a:cs typeface="Roboto"/>
                <a:sym typeface="Roboto"/>
              </a:rPr>
              <a:t>ipeline of LSTM and transfer learning model.</a:t>
            </a:r>
            <a:endParaRPr sz="2100">
              <a:solidFill>
                <a:schemeClr val="dk1"/>
              </a:solidFill>
              <a:latin typeface="Roboto"/>
              <a:ea typeface="Roboto"/>
              <a:cs typeface="Roboto"/>
              <a:sym typeface="Roboto"/>
            </a:endParaRPr>
          </a:p>
          <a:p>
            <a:pPr indent="0" lvl="0" marL="914400" rtl="0" algn="l">
              <a:spcBef>
                <a:spcPts val="0"/>
              </a:spcBef>
              <a:spcAft>
                <a:spcPts val="0"/>
              </a:spcAft>
              <a:buNone/>
            </a:pPr>
            <a:r>
              <a:t/>
            </a:r>
            <a:endParaRPr sz="21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2008ef7900_0_76"/>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cxnSp>
        <p:nvCxnSpPr>
          <p:cNvPr id="348" name="Google Shape;348;g22008ef7900_0_76"/>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349" name="Google Shape;349;g22008ef7900_0_76"/>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Details</a:t>
            </a:r>
            <a:endParaRPr/>
          </a:p>
        </p:txBody>
      </p:sp>
      <p:sp>
        <p:nvSpPr>
          <p:cNvPr id="350" name="Google Shape;350;g22008ef7900_0_76"/>
          <p:cNvSpPr txBox="1"/>
          <p:nvPr/>
        </p:nvSpPr>
        <p:spPr>
          <a:xfrm>
            <a:off x="403400" y="756400"/>
            <a:ext cx="8433900" cy="3386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Font typeface="Roboto"/>
              <a:buChar char="●"/>
            </a:pPr>
            <a:r>
              <a:rPr b="1" lang="en-US" sz="2000">
                <a:solidFill>
                  <a:schemeClr val="dk2"/>
                </a:solidFill>
                <a:latin typeface="Roboto"/>
                <a:ea typeface="Roboto"/>
                <a:cs typeface="Roboto"/>
                <a:sym typeface="Roboto"/>
              </a:rPr>
              <a:t>Notebook Links</a:t>
            </a:r>
            <a:endParaRPr b="1" sz="2000">
              <a:solidFill>
                <a:schemeClr val="dk2"/>
              </a:solidFill>
              <a:latin typeface="Roboto"/>
              <a:ea typeface="Roboto"/>
              <a:cs typeface="Roboto"/>
              <a:sym typeface="Roboto"/>
            </a:endParaRPr>
          </a:p>
          <a:p>
            <a:pPr indent="0" lvl="0" marL="457200" rtl="0" algn="l">
              <a:spcBef>
                <a:spcPts val="0"/>
              </a:spcBef>
              <a:spcAft>
                <a:spcPts val="0"/>
              </a:spcAft>
              <a:buNone/>
            </a:pPr>
            <a:r>
              <a:t/>
            </a:r>
            <a:endParaRPr b="1" sz="2000">
              <a:solidFill>
                <a:schemeClr val="dk2"/>
              </a:solidFill>
              <a:latin typeface="Roboto"/>
              <a:ea typeface="Roboto"/>
              <a:cs typeface="Roboto"/>
              <a:sym typeface="Roboto"/>
            </a:endParaRPr>
          </a:p>
          <a:p>
            <a:pPr indent="-361950" lvl="1" marL="914400" rtl="0" algn="l">
              <a:spcBef>
                <a:spcPts val="0"/>
              </a:spcBef>
              <a:spcAft>
                <a:spcPts val="0"/>
              </a:spcAft>
              <a:buClr>
                <a:schemeClr val="dk1"/>
              </a:buClr>
              <a:buSzPts val="2100"/>
              <a:buFont typeface="Roboto"/>
              <a:buChar char="○"/>
            </a:pPr>
            <a:r>
              <a:rPr lang="en-US" sz="2100" u="sng">
                <a:solidFill>
                  <a:schemeClr val="hlink"/>
                </a:solidFill>
                <a:latin typeface="Roboto"/>
                <a:ea typeface="Roboto"/>
                <a:cs typeface="Roboto"/>
                <a:sym typeface="Roboto"/>
                <a:hlinkClick r:id="rId3"/>
              </a:rPr>
              <a:t>https://www.kaggle.com/code/snehaiitkgp/eda-islr-kaggle</a:t>
            </a:r>
            <a:endParaRPr sz="2100">
              <a:solidFill>
                <a:schemeClr val="dk1"/>
              </a:solidFill>
              <a:latin typeface="Roboto"/>
              <a:ea typeface="Roboto"/>
              <a:cs typeface="Roboto"/>
              <a:sym typeface="Roboto"/>
            </a:endParaRPr>
          </a:p>
          <a:p>
            <a:pPr indent="0" lvl="0" marL="914400" rtl="0" algn="l">
              <a:spcBef>
                <a:spcPts val="0"/>
              </a:spcBef>
              <a:spcAft>
                <a:spcPts val="0"/>
              </a:spcAft>
              <a:buNone/>
            </a:pPr>
            <a:r>
              <a:t/>
            </a:r>
            <a:endParaRPr sz="2100">
              <a:solidFill>
                <a:schemeClr val="dk1"/>
              </a:solidFill>
              <a:latin typeface="Roboto"/>
              <a:ea typeface="Roboto"/>
              <a:cs typeface="Roboto"/>
              <a:sym typeface="Roboto"/>
            </a:endParaRPr>
          </a:p>
          <a:p>
            <a:pPr indent="-361950" lvl="1" marL="914400" rtl="0" algn="l">
              <a:spcBef>
                <a:spcPts val="0"/>
              </a:spcBef>
              <a:spcAft>
                <a:spcPts val="0"/>
              </a:spcAft>
              <a:buClr>
                <a:schemeClr val="dk1"/>
              </a:buClr>
              <a:buSzPts val="2100"/>
              <a:buFont typeface="Roboto"/>
              <a:buChar char="○"/>
            </a:pPr>
            <a:r>
              <a:rPr lang="en-US" sz="2100" u="sng">
                <a:solidFill>
                  <a:schemeClr val="hlink"/>
                </a:solidFill>
                <a:latin typeface="Roboto"/>
                <a:ea typeface="Roboto"/>
                <a:cs typeface="Roboto"/>
                <a:sym typeface="Roboto"/>
                <a:hlinkClick r:id="rId4"/>
              </a:rPr>
              <a:t>https://www.kaggle.com/code/snehaiitkgp/kagglexbipoc-islr/notebook</a:t>
            </a:r>
            <a:endParaRPr sz="2100">
              <a:solidFill>
                <a:schemeClr val="dk1"/>
              </a:solidFill>
              <a:latin typeface="Roboto"/>
              <a:ea typeface="Roboto"/>
              <a:cs typeface="Roboto"/>
              <a:sym typeface="Roboto"/>
            </a:endParaRPr>
          </a:p>
          <a:p>
            <a:pPr indent="0" lvl="0" marL="914400" rtl="0" algn="l">
              <a:spcBef>
                <a:spcPts val="0"/>
              </a:spcBef>
              <a:spcAft>
                <a:spcPts val="0"/>
              </a:spcAft>
              <a:buNone/>
            </a:pPr>
            <a:r>
              <a:t/>
            </a:r>
            <a:endParaRPr sz="2100">
              <a:solidFill>
                <a:schemeClr val="dk1"/>
              </a:solidFill>
              <a:latin typeface="Roboto"/>
              <a:ea typeface="Roboto"/>
              <a:cs typeface="Roboto"/>
              <a:sym typeface="Roboto"/>
            </a:endParaRPr>
          </a:p>
          <a:p>
            <a:pPr indent="-361950" lvl="1" marL="914400" rtl="0" algn="l">
              <a:spcBef>
                <a:spcPts val="0"/>
              </a:spcBef>
              <a:spcAft>
                <a:spcPts val="0"/>
              </a:spcAft>
              <a:buClr>
                <a:schemeClr val="dk1"/>
              </a:buClr>
              <a:buSzPts val="2100"/>
              <a:buFont typeface="Roboto"/>
              <a:buChar char="○"/>
            </a:pPr>
            <a:r>
              <a:rPr lang="en-US" sz="2100" u="sng">
                <a:solidFill>
                  <a:schemeClr val="hlink"/>
                </a:solidFill>
                <a:latin typeface="Roboto"/>
                <a:ea typeface="Roboto"/>
                <a:cs typeface="Roboto"/>
                <a:sym typeface="Roboto"/>
                <a:hlinkClick r:id="rId5"/>
              </a:rPr>
              <a:t>https://www.kaggle.com/code/snehaiitkgp/challenge-isolated-sign-language-recognition/notebook</a:t>
            </a:r>
            <a:endParaRPr sz="2100">
              <a:solidFill>
                <a:schemeClr val="dk1"/>
              </a:solidFill>
              <a:latin typeface="Roboto"/>
              <a:ea typeface="Roboto"/>
              <a:cs typeface="Roboto"/>
              <a:sym typeface="Roboto"/>
            </a:endParaRPr>
          </a:p>
          <a:p>
            <a:pPr indent="0" lvl="0" marL="914400" rtl="0" algn="l">
              <a:spcBef>
                <a:spcPts val="0"/>
              </a:spcBef>
              <a:spcAft>
                <a:spcPts val="0"/>
              </a:spcAft>
              <a:buNone/>
            </a:pPr>
            <a:r>
              <a:t/>
            </a:r>
            <a:endParaRPr sz="21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54" name="Shape 354"/>
        <p:cNvGrpSpPr/>
        <p:nvPr/>
      </p:nvGrpSpPr>
      <p:grpSpPr>
        <a:xfrm>
          <a:off x="0" y="0"/>
          <a:ext cx="0" cy="0"/>
          <a:chOff x="0" y="0"/>
          <a:chExt cx="0" cy="0"/>
        </a:xfrm>
      </p:grpSpPr>
      <p:sp>
        <p:nvSpPr>
          <p:cNvPr id="355" name="Google Shape;355;p7"/>
          <p:cNvSpPr/>
          <p:nvPr/>
        </p:nvSpPr>
        <p:spPr>
          <a:xfrm>
            <a:off x="-190500" y="0"/>
            <a:ext cx="94107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pic>
        <p:nvPicPr>
          <p:cNvPr id="356" name="Google Shape;356;p7"/>
          <p:cNvPicPr preferRelativeResize="0"/>
          <p:nvPr/>
        </p:nvPicPr>
        <p:blipFill rotWithShape="1">
          <a:blip r:embed="rId3">
            <a:alphaModFix/>
          </a:blip>
          <a:srcRect b="0" l="0" r="0" t="0"/>
          <a:stretch/>
        </p:blipFill>
        <p:spPr>
          <a:xfrm>
            <a:off x="3528387" y="2190750"/>
            <a:ext cx="1972925" cy="762000"/>
          </a:xfrm>
          <a:prstGeom prst="rect">
            <a:avLst/>
          </a:prstGeom>
          <a:noFill/>
          <a:ln>
            <a:noFill/>
          </a:ln>
        </p:spPr>
      </p:pic>
      <p:sp>
        <p:nvSpPr>
          <p:cNvPr id="357" name="Google Shape;357;p7"/>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sp>
        <p:nvSpPr>
          <p:cNvPr id="358" name="Google Shape;358;p7"/>
          <p:cNvSpPr/>
          <p:nvPr/>
        </p:nvSpPr>
        <p:spPr>
          <a:xfrm>
            <a:off x="8610600" y="4705350"/>
            <a:ext cx="381000" cy="3639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59" name="Google Shape;359;p7"/>
          <p:cNvPicPr preferRelativeResize="0"/>
          <p:nvPr/>
        </p:nvPicPr>
        <p:blipFill rotWithShape="1">
          <a:blip r:embed="rId4">
            <a:alphaModFix/>
          </a:blip>
          <a:srcRect b="0" l="0" r="0" t="0"/>
          <a:stretch/>
        </p:blipFill>
        <p:spPr>
          <a:xfrm rot="8093834">
            <a:off x="-1351692" y="-341884"/>
            <a:ext cx="4189629" cy="2440459"/>
          </a:xfrm>
          <a:prstGeom prst="rect">
            <a:avLst/>
          </a:prstGeom>
          <a:noFill/>
          <a:ln>
            <a:noFill/>
          </a:ln>
        </p:spPr>
      </p:pic>
      <p:pic>
        <p:nvPicPr>
          <p:cNvPr id="360" name="Google Shape;360;p7"/>
          <p:cNvPicPr preferRelativeResize="0"/>
          <p:nvPr/>
        </p:nvPicPr>
        <p:blipFill rotWithShape="1">
          <a:blip r:embed="rId5">
            <a:alphaModFix/>
          </a:blip>
          <a:srcRect b="0" l="0" r="0" t="0"/>
          <a:stretch/>
        </p:blipFill>
        <p:spPr>
          <a:xfrm rot="-2700754">
            <a:off x="5926798" y="2601165"/>
            <a:ext cx="5190308" cy="2964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253650" y="1504950"/>
            <a:ext cx="5893500" cy="3407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sz="3500">
                <a:solidFill>
                  <a:srgbClr val="0000FF"/>
                </a:solidFill>
              </a:rPr>
              <a:t>G</a:t>
            </a:r>
            <a:r>
              <a:rPr lang="en-US" sz="3500">
                <a:solidFill>
                  <a:srgbClr val="FF0000"/>
                </a:solidFill>
              </a:rPr>
              <a:t>o</a:t>
            </a:r>
            <a:r>
              <a:rPr lang="en-US" sz="3500">
                <a:solidFill>
                  <a:srgbClr val="FFFF00"/>
                </a:solidFill>
              </a:rPr>
              <a:t>o</a:t>
            </a:r>
            <a:r>
              <a:rPr lang="en-US" sz="3500">
                <a:solidFill>
                  <a:srgbClr val="0000FF"/>
                </a:solidFill>
              </a:rPr>
              <a:t>g</a:t>
            </a:r>
            <a:r>
              <a:rPr lang="en-US" sz="3500">
                <a:solidFill>
                  <a:schemeClr val="accent6"/>
                </a:solidFill>
              </a:rPr>
              <a:t>l</a:t>
            </a:r>
            <a:r>
              <a:rPr lang="en-US" sz="3500">
                <a:solidFill>
                  <a:srgbClr val="FF0000"/>
                </a:solidFill>
              </a:rPr>
              <a:t>e</a:t>
            </a:r>
            <a:r>
              <a:rPr lang="en-US" sz="3500"/>
              <a:t> - Isolated Sign Language Recognition </a:t>
            </a:r>
            <a:endParaRPr sz="350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i="1" lang="en-US" sz="2000"/>
              <a:t>Enhancing PopSign's educational games </a:t>
            </a:r>
            <a:endParaRPr i="1" sz="2000"/>
          </a:p>
          <a:p>
            <a:pPr indent="0" lvl="0" marL="0" rtl="0" algn="ctr">
              <a:lnSpc>
                <a:spcPct val="100000"/>
              </a:lnSpc>
              <a:spcBef>
                <a:spcPts val="0"/>
              </a:spcBef>
              <a:spcAft>
                <a:spcPts val="0"/>
              </a:spcAft>
              <a:buSzPts val="1400"/>
              <a:buNone/>
            </a:pPr>
            <a:r>
              <a:rPr i="1" lang="en-US" sz="2000"/>
              <a:t>for learning ASL</a:t>
            </a:r>
            <a:endParaRPr i="1" sz="2000"/>
          </a:p>
          <a:p>
            <a:pPr indent="0" lvl="0" marL="0" rtl="0" algn="ctr">
              <a:lnSpc>
                <a:spcPct val="100000"/>
              </a:lnSpc>
              <a:spcBef>
                <a:spcPts val="0"/>
              </a:spcBef>
              <a:spcAft>
                <a:spcPts val="0"/>
              </a:spcAft>
              <a:buSzPts val="1400"/>
              <a:buNone/>
            </a:pPr>
            <a:r>
              <a:rPr i="1" lang="en-US" sz="2000"/>
              <a:t>(current ongoing competition)</a:t>
            </a:r>
            <a:endParaRPr i="1" sz="2000"/>
          </a:p>
        </p:txBody>
      </p:sp>
      <p:pic>
        <p:nvPicPr>
          <p:cNvPr id="154" name="Google Shape;154;p2"/>
          <p:cNvPicPr preferRelativeResize="0"/>
          <p:nvPr/>
        </p:nvPicPr>
        <p:blipFill rotWithShape="1">
          <a:blip r:embed="rId3">
            <a:alphaModFix amt="90000"/>
          </a:blip>
          <a:srcRect b="5691" l="38744" r="4495" t="6334"/>
          <a:stretch/>
        </p:blipFill>
        <p:spPr>
          <a:xfrm>
            <a:off x="5954430" y="1630050"/>
            <a:ext cx="3088722" cy="3407399"/>
          </a:xfrm>
          <a:prstGeom prst="rect">
            <a:avLst/>
          </a:prstGeom>
          <a:noFill/>
          <a:ln>
            <a:noFill/>
          </a:ln>
          <a:effectLst>
            <a:outerShdw blurRad="57150" rotWithShape="0" algn="bl" dir="5400000" dist="19050">
              <a:srgbClr val="000000">
                <a:alpha val="50000"/>
              </a:srgbClr>
            </a:outerShdw>
          </a:effectLst>
        </p:spPr>
      </p:pic>
      <p:sp>
        <p:nvSpPr>
          <p:cNvPr id="155" name="Google Shape;155;p2"/>
          <p:cNvSpPr txBox="1"/>
          <p:nvPr/>
        </p:nvSpPr>
        <p:spPr>
          <a:xfrm>
            <a:off x="3124200" y="476850"/>
            <a:ext cx="57927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500" u="sng">
                <a:solidFill>
                  <a:srgbClr val="3C78D8"/>
                </a:solidFill>
                <a:latin typeface="Roboto"/>
                <a:ea typeface="Roboto"/>
                <a:cs typeface="Roboto"/>
                <a:sym typeface="Roboto"/>
              </a:rPr>
              <a:t>Research Code Competition</a:t>
            </a:r>
            <a:endParaRPr b="1" sz="3500" u="sng">
              <a:solidFill>
                <a:srgbClr val="3C78D8"/>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162" name="Google Shape;162;p3"/>
          <p:cNvCxnSpPr/>
          <p:nvPr/>
        </p:nvCxnSpPr>
        <p:spPr>
          <a:xfrm>
            <a:off x="304800" y="590550"/>
            <a:ext cx="8597015" cy="0"/>
          </a:xfrm>
          <a:prstGeom prst="straightConnector1">
            <a:avLst/>
          </a:prstGeom>
          <a:noFill/>
          <a:ln cap="flat" cmpd="sng" w="25400">
            <a:solidFill>
              <a:srgbClr val="FAE041"/>
            </a:solidFill>
            <a:prstDash val="solid"/>
            <a:round/>
            <a:headEnd len="sm" w="sm" type="none"/>
            <a:tailEnd len="sm" w="sm" type="none"/>
          </a:ln>
        </p:spPr>
      </p:cxnSp>
      <p:sp>
        <p:nvSpPr>
          <p:cNvPr id="163" name="Google Shape;163;p3"/>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Background</a:t>
            </a:r>
            <a:endParaRPr/>
          </a:p>
        </p:txBody>
      </p:sp>
      <p:sp>
        <p:nvSpPr>
          <p:cNvPr id="164" name="Google Shape;164;p3"/>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480"/>
              </a:spcBef>
              <a:spcAft>
                <a:spcPts val="0"/>
              </a:spcAft>
              <a:buSzPts val="2000"/>
              <a:buChar char="●"/>
            </a:pPr>
            <a:r>
              <a:rPr lang="en-US"/>
              <a:t>Academic Background: </a:t>
            </a:r>
            <a:endParaRPr/>
          </a:p>
          <a:p>
            <a:pPr indent="-355600" lvl="1" marL="914400" rtl="0" algn="l">
              <a:lnSpc>
                <a:spcPct val="115000"/>
              </a:lnSpc>
              <a:spcBef>
                <a:spcPts val="480"/>
              </a:spcBef>
              <a:spcAft>
                <a:spcPts val="0"/>
              </a:spcAft>
              <a:buSzPts val="2000"/>
              <a:buChar char="○"/>
            </a:pPr>
            <a:r>
              <a:rPr lang="en-US"/>
              <a:t>I am a third-year undergraduate student from the Department of Industrial and Systems Engineering, IIT Kharagpur, India.</a:t>
            </a:r>
            <a:endParaRPr/>
          </a:p>
          <a:p>
            <a:pPr indent="-342900" lvl="1" marL="914400" rtl="0" algn="l">
              <a:lnSpc>
                <a:spcPct val="115000"/>
              </a:lnSpc>
              <a:spcBef>
                <a:spcPts val="480"/>
              </a:spcBef>
              <a:spcAft>
                <a:spcPts val="0"/>
              </a:spcAft>
              <a:buSzPts val="1800"/>
              <a:buChar char="○"/>
            </a:pPr>
            <a:r>
              <a:rPr lang="en-US"/>
              <a:t>I have done Deep Learning Summer School at Neuromatch where I worked on Paraphrase generator models, </a:t>
            </a:r>
            <a:r>
              <a:rPr lang="en-US"/>
              <a:t>fine tuning</a:t>
            </a:r>
            <a:r>
              <a:rPr lang="en-US"/>
              <a:t> the T5-base transformer designed by the Google Brain team on the PAWS dataset for accurate paraphrase generation. </a:t>
            </a:r>
            <a:endParaRPr/>
          </a:p>
          <a:p>
            <a:pPr indent="-342900" lvl="1" marL="914400" rtl="0" algn="l">
              <a:lnSpc>
                <a:spcPct val="115000"/>
              </a:lnSpc>
              <a:spcBef>
                <a:spcPts val="480"/>
              </a:spcBef>
              <a:spcAft>
                <a:spcPts val="0"/>
              </a:spcAft>
              <a:buSzPts val="1800"/>
              <a:buChar char="○"/>
            </a:pPr>
            <a:r>
              <a:rPr lang="en-US"/>
              <a:t>I have been trained in Deep learning and tensorflow during Google ML Bootcamp.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1caa862112_0_23"/>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171" name="Google Shape;171;g21caa862112_0_23"/>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172" name="Google Shape;172;g21caa862112_0_23"/>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Background</a:t>
            </a:r>
            <a:endParaRPr/>
          </a:p>
        </p:txBody>
      </p:sp>
      <p:sp>
        <p:nvSpPr>
          <p:cNvPr id="173" name="Google Shape;173;g21caa862112_0_23"/>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a:t>C</a:t>
            </a:r>
            <a:r>
              <a:rPr lang="en-US"/>
              <a:t>urrent line of work/ aspirations:</a:t>
            </a:r>
            <a:endParaRPr/>
          </a:p>
          <a:p>
            <a:pPr indent="-342900" lvl="1" marL="914400" rtl="0" algn="l">
              <a:lnSpc>
                <a:spcPct val="115000"/>
              </a:lnSpc>
              <a:spcBef>
                <a:spcPts val="0"/>
              </a:spcBef>
              <a:spcAft>
                <a:spcPts val="0"/>
              </a:spcAft>
              <a:buSzPts val="1800"/>
              <a:buChar char="○"/>
            </a:pPr>
            <a:r>
              <a:rPr lang="en-US"/>
              <a:t>I </a:t>
            </a:r>
            <a:r>
              <a:rPr lang="en-US"/>
              <a:t>intend to work towards writing an accomplished research paper, a motive of pursuing higher studies abroad and build a career in deep learning.</a:t>
            </a:r>
            <a:endParaRPr/>
          </a:p>
          <a:p>
            <a:pPr indent="-342900" lvl="1" marL="914400" rtl="0" algn="l">
              <a:lnSpc>
                <a:spcPct val="115000"/>
              </a:lnSpc>
              <a:spcBef>
                <a:spcPts val="0"/>
              </a:spcBef>
              <a:spcAft>
                <a:spcPts val="0"/>
              </a:spcAft>
              <a:buSzPts val="1800"/>
              <a:buChar char="○"/>
            </a:pPr>
            <a:r>
              <a:rPr lang="en-US"/>
              <a:t>Currently, I am focusing to work on diverse and challenging projects that allow me to apply my skills and creativity to make data-driven decisions and drive business value.</a:t>
            </a:r>
            <a:endParaRPr/>
          </a:p>
          <a:p>
            <a:pPr indent="-342900" lvl="1" marL="914400" rtl="0" algn="l">
              <a:lnSpc>
                <a:spcPct val="115000"/>
              </a:lnSpc>
              <a:spcBef>
                <a:spcPts val="0"/>
              </a:spcBef>
              <a:spcAft>
                <a:spcPts val="0"/>
              </a:spcAft>
              <a:buSzPts val="1800"/>
              <a:buChar char="○"/>
            </a:pPr>
            <a:r>
              <a:rPr lang="en-US"/>
              <a:t>Slowly and gradually, I want to develop expertise in a specialized domain of AI, therefore I'm attempting to figure out what areas most endear to 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180" name="Google Shape;180;p4"/>
          <p:cNvCxnSpPr/>
          <p:nvPr/>
        </p:nvCxnSpPr>
        <p:spPr>
          <a:xfrm>
            <a:off x="304800" y="590550"/>
            <a:ext cx="8597015" cy="0"/>
          </a:xfrm>
          <a:prstGeom prst="straightConnector1">
            <a:avLst/>
          </a:prstGeom>
          <a:noFill/>
          <a:ln cap="flat" cmpd="sng" w="25400">
            <a:solidFill>
              <a:srgbClr val="FAE041"/>
            </a:solidFill>
            <a:prstDash val="solid"/>
            <a:round/>
            <a:headEnd len="sm" w="sm" type="none"/>
            <a:tailEnd len="sm" w="sm" type="none"/>
          </a:ln>
        </p:spPr>
      </p:cxnSp>
      <p:sp>
        <p:nvSpPr>
          <p:cNvPr id="181" name="Google Shape;181;p4"/>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182" name="Google Shape;182;p4"/>
          <p:cNvSpPr txBox="1"/>
          <p:nvPr>
            <p:ph idx="1" type="body"/>
          </p:nvPr>
        </p:nvSpPr>
        <p:spPr>
          <a:xfrm>
            <a:off x="304800" y="693375"/>
            <a:ext cx="7981800" cy="38475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15000"/>
              </a:lnSpc>
              <a:spcBef>
                <a:spcPts val="480"/>
              </a:spcBef>
              <a:spcAft>
                <a:spcPts val="0"/>
              </a:spcAft>
              <a:buSzPts val="2000"/>
              <a:buChar char="❖"/>
            </a:pPr>
            <a:r>
              <a:rPr lang="en-US"/>
              <a:t>Project Summary</a:t>
            </a:r>
            <a:endParaRPr/>
          </a:p>
          <a:p>
            <a:pPr indent="-342900" lvl="1" marL="914400" rtl="0" algn="l">
              <a:lnSpc>
                <a:spcPct val="115000"/>
              </a:lnSpc>
              <a:spcBef>
                <a:spcPts val="480"/>
              </a:spcBef>
              <a:spcAft>
                <a:spcPts val="0"/>
              </a:spcAft>
              <a:buSzPts val="1800"/>
              <a:buChar char="➢"/>
            </a:pPr>
            <a:r>
              <a:rPr lang="en-US"/>
              <a:t>This contest's objective is to categorise isolated American Sign Language (ASL) signs. </a:t>
            </a:r>
            <a:endParaRPr/>
          </a:p>
          <a:p>
            <a:pPr indent="-342900" lvl="1" marL="914400" rtl="0" algn="l">
              <a:lnSpc>
                <a:spcPct val="115000"/>
              </a:lnSpc>
              <a:spcBef>
                <a:spcPts val="480"/>
              </a:spcBef>
              <a:spcAft>
                <a:spcPts val="0"/>
              </a:spcAft>
              <a:buSzPts val="1800"/>
              <a:buChar char="➢"/>
            </a:pPr>
            <a:r>
              <a:rPr lang="en-US"/>
              <a:t>In the United States, 33 infants are born every day with irreversible hearing loss. 90% of them are born to hearing parents, many of whom are not even familiar with American Sign Language.</a:t>
            </a:r>
            <a:endParaRPr/>
          </a:p>
          <a:p>
            <a:pPr indent="-342900" lvl="1" marL="914400" rtl="0" algn="l">
              <a:spcBef>
                <a:spcPts val="480"/>
              </a:spcBef>
              <a:spcAft>
                <a:spcPts val="0"/>
              </a:spcAft>
              <a:buSzPts val="1800"/>
              <a:buChar char="➢"/>
            </a:pPr>
            <a:r>
              <a:rPr lang="en-US"/>
              <a:t>Learning American Sign Language is as difficult for English speakers as learning any other language.</a:t>
            </a:r>
            <a:endParaRPr/>
          </a:p>
          <a:p>
            <a:pPr indent="-342900" lvl="1" marL="914400" rtl="0" algn="l">
              <a:spcBef>
                <a:spcPts val="480"/>
              </a:spcBef>
              <a:spcAft>
                <a:spcPts val="0"/>
              </a:spcAft>
              <a:buSzPts val="1800"/>
              <a:buChar char="➢"/>
            </a:pPr>
            <a:r>
              <a:rPr lang="en-US"/>
              <a:t>Hence, PopSign has come up with a smartphone game app that makes learning American Sign Language fun, interactive, and accessible</a:t>
            </a:r>
            <a:r>
              <a:rPr lang="en-US"/>
              <a:t>.</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1cacaea19e_0_20"/>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189" name="Google Shape;189;g21cacaea19e_0_20"/>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190" name="Google Shape;190;g21cacaea19e_0_20"/>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191" name="Google Shape;191;g21cacaea19e_0_20"/>
          <p:cNvSpPr txBox="1"/>
          <p:nvPr>
            <p:ph idx="1" type="body"/>
          </p:nvPr>
        </p:nvSpPr>
        <p:spPr>
          <a:xfrm>
            <a:off x="304800" y="693375"/>
            <a:ext cx="7981800" cy="3847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480"/>
              </a:spcBef>
              <a:spcAft>
                <a:spcPts val="0"/>
              </a:spcAft>
              <a:buSzPts val="2000"/>
              <a:buChar char="❖"/>
            </a:pPr>
            <a:r>
              <a:rPr lang="en-US"/>
              <a:t>How ASL Recognizer is helpful?</a:t>
            </a:r>
            <a:endParaRPr/>
          </a:p>
          <a:p>
            <a:pPr indent="-342900" lvl="1" marL="914400" rtl="0" algn="l">
              <a:lnSpc>
                <a:spcPct val="115000"/>
              </a:lnSpc>
              <a:spcBef>
                <a:spcPts val="480"/>
              </a:spcBef>
              <a:spcAft>
                <a:spcPts val="0"/>
              </a:spcAft>
              <a:buSzPts val="1800"/>
              <a:buChar char="➢"/>
            </a:pPr>
            <a:r>
              <a:rPr lang="en-US"/>
              <a:t>Players match videos of ASL signs with bubbles containing written English words to pop them.</a:t>
            </a:r>
            <a:endParaRPr/>
          </a:p>
          <a:p>
            <a:pPr indent="-342900" lvl="1" marL="914400" rtl="0" algn="l">
              <a:lnSpc>
                <a:spcPct val="115000"/>
              </a:lnSpc>
              <a:spcBef>
                <a:spcPts val="480"/>
              </a:spcBef>
              <a:spcAft>
                <a:spcPts val="0"/>
              </a:spcAft>
              <a:buSzPts val="1800"/>
              <a:buChar char="➢"/>
            </a:pPr>
            <a:r>
              <a:rPr lang="en-US"/>
              <a:t>By adding a sign language recognizer from this competition, PopSign players will be able to sign the type of bubble they want to shoot, providing the player with the opportunity to practice the sign themselves instead of just watching videos of other people signing.</a:t>
            </a:r>
            <a:endParaRPr/>
          </a:p>
          <a:p>
            <a:pPr indent="-342900" lvl="1" marL="914400" rtl="0" algn="l">
              <a:spcBef>
                <a:spcPts val="480"/>
              </a:spcBef>
              <a:spcAft>
                <a:spcPts val="0"/>
              </a:spcAft>
              <a:buSzPts val="1800"/>
              <a:buChar char="➢"/>
            </a:pPr>
            <a:r>
              <a:rPr lang="en-US"/>
              <a:t>Hence, this competition </a:t>
            </a:r>
            <a:r>
              <a:rPr lang="en-US"/>
              <a:t>required</a:t>
            </a:r>
            <a:r>
              <a:rPr lang="en-US"/>
              <a:t> </a:t>
            </a:r>
            <a:r>
              <a:rPr lang="en-US"/>
              <a:t>development</a:t>
            </a:r>
            <a:r>
              <a:rPr lang="en-US"/>
              <a:t> of a TensorFlow Lite model that has been trained using labelled landmark data that was obtained using the MediaPipe Holistic Solution.</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1cacaea19e_0_0"/>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198" name="Google Shape;198;g21cacaea19e_0_0"/>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199" name="Google Shape;199;g21cacaea19e_0_0"/>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200" name="Google Shape;200;g21cacaea19e_0_0"/>
          <p:cNvSpPr txBox="1"/>
          <p:nvPr>
            <p:ph idx="1" type="body"/>
          </p:nvPr>
        </p:nvSpPr>
        <p:spPr>
          <a:xfrm>
            <a:off x="304800" y="719750"/>
            <a:ext cx="7981800" cy="3995100"/>
          </a:xfrm>
          <a:prstGeom prst="rect">
            <a:avLst/>
          </a:prstGeom>
          <a:noFill/>
          <a:ln>
            <a:noFill/>
          </a:ln>
        </p:spPr>
        <p:txBody>
          <a:bodyPr anchorCtr="0" anchor="t" bIns="45700" lIns="91425" spcFirstLastPara="1" rIns="91425" wrap="square" tIns="45700">
            <a:normAutofit fontScale="77500" lnSpcReduction="20000"/>
          </a:bodyPr>
          <a:lstStyle/>
          <a:p>
            <a:pPr indent="-341788" lvl="0" marL="457200" rtl="0" algn="l">
              <a:lnSpc>
                <a:spcPct val="115000"/>
              </a:lnSpc>
              <a:spcBef>
                <a:spcPts val="0"/>
              </a:spcBef>
              <a:spcAft>
                <a:spcPts val="0"/>
              </a:spcAft>
              <a:buClr>
                <a:srgbClr val="252525"/>
              </a:buClr>
              <a:buSzPct val="100000"/>
              <a:buChar char="❖"/>
            </a:pPr>
            <a:r>
              <a:rPr b="1" lang="en-US" sz="2300">
                <a:solidFill>
                  <a:srgbClr val="252525"/>
                </a:solidFill>
              </a:rPr>
              <a:t>Dataset Card for the Isolated Sign Language Recognition Corpus</a:t>
            </a:r>
            <a:endParaRPr b="1" sz="2300">
              <a:solidFill>
                <a:srgbClr val="252525"/>
              </a:solidFill>
            </a:endParaRPr>
          </a:p>
          <a:p>
            <a:pPr indent="0" lvl="0" marL="457200" rtl="0" algn="l">
              <a:lnSpc>
                <a:spcPct val="115000"/>
              </a:lnSpc>
              <a:spcBef>
                <a:spcPts val="0"/>
              </a:spcBef>
              <a:spcAft>
                <a:spcPts val="0"/>
              </a:spcAft>
              <a:buNone/>
            </a:pPr>
            <a:r>
              <a:t/>
            </a:r>
            <a:endParaRPr/>
          </a:p>
          <a:p>
            <a:pPr indent="-317182" lvl="1" marL="914400" rtl="0" algn="l">
              <a:lnSpc>
                <a:spcPct val="115000"/>
              </a:lnSpc>
              <a:spcBef>
                <a:spcPts val="0"/>
              </a:spcBef>
              <a:spcAft>
                <a:spcPts val="0"/>
              </a:spcAft>
              <a:buSzPct val="100000"/>
              <a:buChar char="➢"/>
            </a:pPr>
            <a:r>
              <a:rPr lang="en-US"/>
              <a:t>The Isolated Sign Language Recognition corpus (version 1.0) is a collection of hand and facial landmarks generated by Mediapipe version 0.9.0.1 on </a:t>
            </a:r>
            <a:r>
              <a:rPr b="1" lang="en-US"/>
              <a:t>94,477</a:t>
            </a:r>
            <a:r>
              <a:rPr lang="en-US"/>
              <a:t> videos of isolated signs performed by </a:t>
            </a:r>
            <a:r>
              <a:rPr b="1" lang="en-US"/>
              <a:t>21 </a:t>
            </a:r>
            <a:r>
              <a:rPr lang="en-US"/>
              <a:t>Deaf signers from a </a:t>
            </a:r>
            <a:r>
              <a:rPr b="1" lang="en-US"/>
              <a:t>250-sign vocabulary</a:t>
            </a:r>
            <a:r>
              <a:rPr lang="en-US"/>
              <a:t>.</a:t>
            </a:r>
            <a:endParaRPr/>
          </a:p>
          <a:p>
            <a:pPr indent="0" lvl="0" marL="914400" rtl="0" algn="l">
              <a:lnSpc>
                <a:spcPct val="115000"/>
              </a:lnSpc>
              <a:spcBef>
                <a:spcPts val="0"/>
              </a:spcBef>
              <a:spcAft>
                <a:spcPts val="0"/>
              </a:spcAft>
              <a:buNone/>
            </a:pPr>
            <a:r>
              <a:t/>
            </a:r>
            <a:endParaRPr/>
          </a:p>
          <a:p>
            <a:pPr indent="-317182" lvl="1" marL="914400" rtl="0" algn="l">
              <a:lnSpc>
                <a:spcPct val="115000"/>
              </a:lnSpc>
              <a:spcBef>
                <a:spcPts val="0"/>
              </a:spcBef>
              <a:spcAft>
                <a:spcPts val="0"/>
              </a:spcAft>
              <a:buSzPct val="100000"/>
              <a:buChar char="➢"/>
            </a:pPr>
            <a:r>
              <a:rPr lang="en-US"/>
              <a:t>The dataset includes 3 directories constituting 56GB in total:</a:t>
            </a:r>
            <a:endParaRPr/>
          </a:p>
          <a:p>
            <a:pPr indent="-331946" lvl="2" marL="1371600" rtl="0" algn="l">
              <a:lnSpc>
                <a:spcPct val="120000"/>
              </a:lnSpc>
              <a:spcBef>
                <a:spcPts val="0"/>
              </a:spcBef>
              <a:spcAft>
                <a:spcPts val="0"/>
              </a:spcAft>
              <a:buSzPct val="100000"/>
              <a:buChar char="■"/>
            </a:pPr>
            <a:r>
              <a:rPr b="1" lang="en-US" sz="2100">
                <a:solidFill>
                  <a:srgbClr val="202124"/>
                </a:solidFill>
                <a:highlight>
                  <a:srgbClr val="FFFFFF"/>
                </a:highlight>
                <a:latin typeface="Inter"/>
                <a:ea typeface="Inter"/>
                <a:cs typeface="Inter"/>
                <a:sym typeface="Inter"/>
              </a:rPr>
              <a:t>train_landmark_files</a:t>
            </a:r>
            <a:r>
              <a:rPr lang="en-US" sz="2100">
                <a:solidFill>
                  <a:srgbClr val="5F6368"/>
                </a:solidFill>
                <a:highlight>
                  <a:srgbClr val="FFFFFF"/>
                </a:highlight>
                <a:latin typeface="Inter"/>
                <a:ea typeface="Inter"/>
                <a:cs typeface="Inter"/>
                <a:sym typeface="Inter"/>
              </a:rPr>
              <a:t>(21 directories) </a:t>
            </a:r>
            <a:r>
              <a:rPr b="1" lang="en-US" sz="2100">
                <a:solidFill>
                  <a:srgbClr val="5F6368"/>
                </a:solidFill>
                <a:highlight>
                  <a:srgbClr val="FFFFFF"/>
                </a:highlight>
                <a:latin typeface="Inter"/>
                <a:ea typeface="Inter"/>
                <a:cs typeface="Inter"/>
                <a:sym typeface="Inter"/>
              </a:rPr>
              <a:t>-</a:t>
            </a:r>
            <a:r>
              <a:rPr lang="en-US" sz="2100">
                <a:solidFill>
                  <a:srgbClr val="5F6368"/>
                </a:solidFill>
                <a:highlight>
                  <a:srgbClr val="FFFFFF"/>
                </a:highlight>
                <a:latin typeface="Inter"/>
                <a:ea typeface="Inter"/>
                <a:cs typeface="Inter"/>
                <a:sym typeface="Inter"/>
              </a:rPr>
              <a:t> </a:t>
            </a:r>
            <a:r>
              <a:rPr lang="en-US" sz="2100">
                <a:solidFill>
                  <a:srgbClr val="000000"/>
                </a:solidFill>
                <a:highlight>
                  <a:srgbClr val="FFFFFF"/>
                </a:highlight>
                <a:latin typeface="Inter"/>
                <a:ea typeface="Inter"/>
                <a:cs typeface="Inter"/>
                <a:sym typeface="Inter"/>
              </a:rPr>
              <a:t>E</a:t>
            </a:r>
            <a:r>
              <a:rPr lang="en-US" sz="2100">
                <a:solidFill>
                  <a:schemeClr val="dk1"/>
                </a:solidFill>
                <a:highlight>
                  <a:srgbClr val="FFFFFF"/>
                </a:highlight>
                <a:latin typeface="Inter"/>
                <a:ea typeface="Inter"/>
                <a:cs typeface="Inter"/>
                <a:sym typeface="Inter"/>
              </a:rPr>
              <a:t>ach subfolder contains around 3k-5k </a:t>
            </a:r>
            <a:r>
              <a:rPr b="1" lang="en-US" sz="2100">
                <a:solidFill>
                  <a:srgbClr val="5F6368"/>
                </a:solidFill>
                <a:highlight>
                  <a:srgbClr val="FFFFFF"/>
                </a:highlight>
                <a:latin typeface="Inter"/>
                <a:ea typeface="Inter"/>
                <a:cs typeface="Inter"/>
                <a:sym typeface="Inter"/>
              </a:rPr>
              <a:t>.parquet</a:t>
            </a:r>
            <a:r>
              <a:rPr lang="en-US" sz="2100">
                <a:solidFill>
                  <a:schemeClr val="dk1"/>
                </a:solidFill>
                <a:highlight>
                  <a:srgbClr val="FFFFFF"/>
                </a:highlight>
                <a:latin typeface="Inter"/>
                <a:ea typeface="Inter"/>
                <a:cs typeface="Inter"/>
                <a:sym typeface="Inter"/>
              </a:rPr>
              <a:t> files named after the sequence IDs.</a:t>
            </a:r>
            <a:endParaRPr sz="2100">
              <a:solidFill>
                <a:schemeClr val="dk1"/>
              </a:solidFill>
              <a:highlight>
                <a:srgbClr val="FFFFFF"/>
              </a:highlight>
              <a:latin typeface="Inter"/>
              <a:ea typeface="Inter"/>
              <a:cs typeface="Inter"/>
              <a:sym typeface="Inter"/>
            </a:endParaRPr>
          </a:p>
          <a:p>
            <a:pPr indent="-331946" lvl="2" marL="1371600" rtl="0" algn="l">
              <a:lnSpc>
                <a:spcPct val="120000"/>
              </a:lnSpc>
              <a:spcBef>
                <a:spcPts val="0"/>
              </a:spcBef>
              <a:spcAft>
                <a:spcPts val="0"/>
              </a:spcAft>
              <a:buSzPct val="100000"/>
              <a:buChar char="■"/>
            </a:pPr>
            <a:r>
              <a:rPr b="1" lang="en-US" sz="2100">
                <a:solidFill>
                  <a:srgbClr val="202124"/>
                </a:solidFill>
                <a:highlight>
                  <a:srgbClr val="FFFFFF"/>
                </a:highlight>
                <a:latin typeface="Inter"/>
                <a:ea typeface="Inter"/>
                <a:cs typeface="Inter"/>
                <a:sym typeface="Inter"/>
              </a:rPr>
              <a:t>sign_to_prediction_index_map.json - [</a:t>
            </a:r>
            <a:r>
              <a:rPr lang="en-US" sz="2100">
                <a:solidFill>
                  <a:srgbClr val="202124"/>
                </a:solidFill>
                <a:highlight>
                  <a:srgbClr val="FFFFFF"/>
                </a:highlight>
                <a:latin typeface="Inter"/>
                <a:ea typeface="Inter"/>
                <a:cs typeface="Inter"/>
                <a:sym typeface="Inter"/>
              </a:rPr>
              <a:t>0-249] mapping of literal sign </a:t>
            </a:r>
            <a:r>
              <a:rPr lang="en-US" sz="2100">
                <a:solidFill>
                  <a:srgbClr val="202124"/>
                </a:solidFill>
                <a:highlight>
                  <a:srgbClr val="FFFFFF"/>
                </a:highlight>
                <a:latin typeface="Inter"/>
                <a:ea typeface="Inter"/>
                <a:cs typeface="Inter"/>
                <a:sym typeface="Inter"/>
              </a:rPr>
              <a:t>value</a:t>
            </a:r>
            <a:r>
              <a:rPr lang="en-US" sz="2100">
                <a:solidFill>
                  <a:srgbClr val="202124"/>
                </a:solidFill>
                <a:highlight>
                  <a:srgbClr val="FFFFFF"/>
                </a:highlight>
                <a:latin typeface="Inter"/>
                <a:ea typeface="Inter"/>
                <a:cs typeface="Inter"/>
                <a:sym typeface="Inter"/>
              </a:rPr>
              <a:t> to integer value.</a:t>
            </a:r>
            <a:endParaRPr sz="2100">
              <a:solidFill>
                <a:srgbClr val="202124"/>
              </a:solidFill>
              <a:highlight>
                <a:srgbClr val="FFFFFF"/>
              </a:highlight>
              <a:latin typeface="Inter"/>
              <a:ea typeface="Inter"/>
              <a:cs typeface="Inter"/>
              <a:sym typeface="Inter"/>
            </a:endParaRPr>
          </a:p>
          <a:p>
            <a:pPr indent="-331946" lvl="2" marL="1371600" rtl="0" algn="l">
              <a:lnSpc>
                <a:spcPct val="120000"/>
              </a:lnSpc>
              <a:spcBef>
                <a:spcPts val="0"/>
              </a:spcBef>
              <a:spcAft>
                <a:spcPts val="0"/>
              </a:spcAft>
              <a:buSzPct val="100000"/>
              <a:buChar char="■"/>
            </a:pPr>
            <a:r>
              <a:rPr b="1" lang="en-US" sz="2100">
                <a:solidFill>
                  <a:srgbClr val="202124"/>
                </a:solidFill>
                <a:highlight>
                  <a:srgbClr val="FFFFFF"/>
                </a:highlight>
                <a:latin typeface="Inter"/>
                <a:ea typeface="Inter"/>
                <a:cs typeface="Inter"/>
                <a:sym typeface="Inter"/>
              </a:rPr>
              <a:t>train.csv - </a:t>
            </a:r>
            <a:r>
              <a:rPr lang="en-US" sz="2100">
                <a:solidFill>
                  <a:srgbClr val="202124"/>
                </a:solidFill>
                <a:highlight>
                  <a:srgbClr val="FFFFFF"/>
                </a:highlight>
                <a:latin typeface="Inter"/>
                <a:ea typeface="Inter"/>
                <a:cs typeface="Inter"/>
                <a:sym typeface="Inter"/>
              </a:rPr>
              <a:t>contains 94,477 unique paths with participant_id, sequence_id and the corresponding sign label (out of 250 unique values).</a:t>
            </a:r>
            <a:endParaRPr sz="2100">
              <a:latin typeface="Inter"/>
              <a:ea typeface="Inter"/>
              <a:cs typeface="Inter"/>
              <a:sym typeface="Inter"/>
            </a:endParaRPr>
          </a:p>
          <a:p>
            <a:pPr indent="0" lvl="0" marL="9144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1cacaea19e_0_31"/>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cxnSp>
        <p:nvCxnSpPr>
          <p:cNvPr id="207" name="Google Shape;207;g21cacaea19e_0_31"/>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208" name="Google Shape;208;g21cacaea19e_0_31"/>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Project Definition</a:t>
            </a:r>
            <a:endParaRPr/>
          </a:p>
        </p:txBody>
      </p:sp>
      <p:sp>
        <p:nvSpPr>
          <p:cNvPr id="209" name="Google Shape;209;g21cacaea19e_0_3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a:t>D</a:t>
            </a:r>
            <a:r>
              <a:rPr lang="en-US"/>
              <a:t>ataset</a:t>
            </a:r>
            <a:r>
              <a:rPr lang="en-US"/>
              <a:t> </a:t>
            </a:r>
            <a:endParaRPr/>
          </a:p>
        </p:txBody>
      </p:sp>
      <p:pic>
        <p:nvPicPr>
          <p:cNvPr id="210" name="Google Shape;210;g21cacaea19e_0_31"/>
          <p:cNvPicPr preferRelativeResize="0"/>
          <p:nvPr/>
        </p:nvPicPr>
        <p:blipFill>
          <a:blip r:embed="rId3">
            <a:alphaModFix/>
          </a:blip>
          <a:stretch>
            <a:fillRect/>
          </a:stretch>
        </p:blipFill>
        <p:spPr>
          <a:xfrm>
            <a:off x="5827125" y="1476375"/>
            <a:ext cx="2938950" cy="1999870"/>
          </a:xfrm>
          <a:prstGeom prst="rect">
            <a:avLst/>
          </a:prstGeom>
          <a:noFill/>
          <a:ln>
            <a:noFill/>
          </a:ln>
        </p:spPr>
      </p:pic>
      <p:pic>
        <p:nvPicPr>
          <p:cNvPr id="211" name="Google Shape;211;g21cacaea19e_0_31"/>
          <p:cNvPicPr preferRelativeResize="0"/>
          <p:nvPr/>
        </p:nvPicPr>
        <p:blipFill>
          <a:blip r:embed="rId4">
            <a:alphaModFix/>
          </a:blip>
          <a:stretch>
            <a:fillRect/>
          </a:stretch>
        </p:blipFill>
        <p:spPr>
          <a:xfrm>
            <a:off x="304800" y="1528763"/>
            <a:ext cx="2938944" cy="2085975"/>
          </a:xfrm>
          <a:prstGeom prst="rect">
            <a:avLst/>
          </a:prstGeom>
          <a:noFill/>
          <a:ln>
            <a:noFill/>
          </a:ln>
        </p:spPr>
      </p:pic>
      <p:pic>
        <p:nvPicPr>
          <p:cNvPr id="212" name="Google Shape;212;g21cacaea19e_0_31"/>
          <p:cNvPicPr preferRelativeResize="0"/>
          <p:nvPr/>
        </p:nvPicPr>
        <p:blipFill>
          <a:blip r:embed="rId5">
            <a:alphaModFix/>
          </a:blip>
          <a:stretch>
            <a:fillRect/>
          </a:stretch>
        </p:blipFill>
        <p:spPr>
          <a:xfrm>
            <a:off x="2826225" y="2651062"/>
            <a:ext cx="2938950" cy="1962287"/>
          </a:xfrm>
          <a:prstGeom prst="rect">
            <a:avLst/>
          </a:prstGeom>
          <a:noFill/>
          <a:ln>
            <a:noFill/>
          </a:ln>
        </p:spPr>
      </p:pic>
      <p:sp>
        <p:nvSpPr>
          <p:cNvPr id="213" name="Google Shape;213;g21cacaea19e_0_31"/>
          <p:cNvSpPr/>
          <p:nvPr/>
        </p:nvSpPr>
        <p:spPr>
          <a:xfrm>
            <a:off x="1011325" y="2651075"/>
            <a:ext cx="1960473" cy="349909"/>
          </a:xfrm>
          <a:custGeom>
            <a:rect b="b" l="l" r="r" t="t"/>
            <a:pathLst>
              <a:path extrusionOk="0" h="9457" w="78161">
                <a:moveTo>
                  <a:pt x="0" y="9457"/>
                </a:moveTo>
                <a:cubicBezTo>
                  <a:pt x="5639" y="3820"/>
                  <a:pt x="14873" y="3456"/>
                  <a:pt x="22692" y="1893"/>
                </a:cubicBezTo>
                <a:cubicBezTo>
                  <a:pt x="40949" y="-1756"/>
                  <a:pt x="61508" y="123"/>
                  <a:pt x="78161" y="8449"/>
                </a:cubicBezTo>
              </a:path>
            </a:pathLst>
          </a:custGeom>
          <a:noFill/>
          <a:ln cap="flat" cmpd="sng" w="38100">
            <a:solidFill>
              <a:srgbClr val="00FFFF"/>
            </a:solidFill>
            <a:prstDash val="solid"/>
            <a:round/>
            <a:headEnd len="med" w="med" type="none"/>
            <a:tailEnd len="med" w="med" type="none"/>
          </a:ln>
        </p:spPr>
      </p:sp>
      <p:sp>
        <p:nvSpPr>
          <p:cNvPr id="214" name="Google Shape;214;g21cacaea19e_0_31"/>
          <p:cNvSpPr/>
          <p:nvPr/>
        </p:nvSpPr>
        <p:spPr>
          <a:xfrm rot="-1964382">
            <a:off x="2874296" y="2723028"/>
            <a:ext cx="12624" cy="151268"/>
          </a:xfrm>
          <a:custGeom>
            <a:rect b="b" l="l" r="r" t="t"/>
            <a:pathLst>
              <a:path extrusionOk="0" h="6051" w="505">
                <a:moveTo>
                  <a:pt x="505" y="6051"/>
                </a:moveTo>
                <a:cubicBezTo>
                  <a:pt x="505" y="4027"/>
                  <a:pt x="0" y="2024"/>
                  <a:pt x="0" y="0"/>
                </a:cubicBezTo>
              </a:path>
            </a:pathLst>
          </a:custGeom>
          <a:noFill/>
          <a:ln cap="flat" cmpd="sng" w="38100">
            <a:solidFill>
              <a:srgbClr val="00FFFF"/>
            </a:solidFill>
            <a:prstDash val="solid"/>
            <a:round/>
            <a:headEnd len="med" w="med" type="none"/>
            <a:tailEnd len="med" w="med" type="none"/>
          </a:ln>
        </p:spPr>
      </p:sp>
      <p:sp>
        <p:nvSpPr>
          <p:cNvPr id="215" name="Google Shape;215;g21cacaea19e_0_31"/>
          <p:cNvSpPr/>
          <p:nvPr/>
        </p:nvSpPr>
        <p:spPr>
          <a:xfrm>
            <a:off x="2735625" y="2949950"/>
            <a:ext cx="189100" cy="113450"/>
          </a:xfrm>
          <a:custGeom>
            <a:rect b="b" l="l" r="r" t="t"/>
            <a:pathLst>
              <a:path extrusionOk="0" h="4538" w="7564">
                <a:moveTo>
                  <a:pt x="7564" y="0"/>
                </a:moveTo>
                <a:cubicBezTo>
                  <a:pt x="5118" y="1631"/>
                  <a:pt x="2790" y="3609"/>
                  <a:pt x="0" y="4538"/>
                </a:cubicBezTo>
              </a:path>
            </a:pathLst>
          </a:custGeom>
          <a:noFill/>
          <a:ln cap="flat" cmpd="sng" w="38100">
            <a:solidFill>
              <a:srgbClr val="00FFFF"/>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