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ato"/>
      <p:regular r:id="rId17"/>
      <p:bold r:id="rId18"/>
      <p:italic r:id="rId19"/>
      <p:boldItalic r:id="rId20"/>
    </p:embeddedFont>
    <p:embeddedFont>
      <p:font typeface="EB Garamon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EBGaramond-bold.fntdata"/><Relationship Id="rId10" Type="http://schemas.openxmlformats.org/officeDocument/2006/relationships/slide" Target="slides/slide5.xml"/><Relationship Id="rId21" Type="http://schemas.openxmlformats.org/officeDocument/2006/relationships/font" Target="fonts/EBGaramond-regular.fntdata"/><Relationship Id="rId13" Type="http://schemas.openxmlformats.org/officeDocument/2006/relationships/slide" Target="slides/slide8.xml"/><Relationship Id="rId24" Type="http://schemas.openxmlformats.org/officeDocument/2006/relationships/font" Target="fonts/EBGaramond-boldItalic.fntdata"/><Relationship Id="rId12" Type="http://schemas.openxmlformats.org/officeDocument/2006/relationships/slide" Target="slides/slide7.xml"/><Relationship Id="rId23" Type="http://schemas.openxmlformats.org/officeDocument/2006/relationships/font" Target="fonts/EBGaramon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09c1b79d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09c1b79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09c1b79de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09c1b79de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09c1b79d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09c1b79d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09c1b79de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09c1b79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09c1b79de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09c1b79d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09c1b79d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09c1b79d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09c1b79d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09c1b79d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09c1b79d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09c1b79d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09c1b79de_0_2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09c1b79d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09c1b79de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09c1b79d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09c1b79de_0_2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09c1b79d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System Design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IM29202</a:t>
            </a:r>
            <a:endParaRPr b="0" sz="32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3450" y="2467200"/>
            <a:ext cx="4934700" cy="26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5440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64"/>
              <a:t>Sanskar Agrawal         20IM30019</a:t>
            </a:r>
            <a:endParaRPr sz="2164"/>
          </a:p>
          <a:p>
            <a:pPr indent="-345440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64"/>
              <a:t>Sneha Kumari               20IM30020</a:t>
            </a:r>
            <a:endParaRPr sz="2164"/>
          </a:p>
          <a:p>
            <a:pPr indent="-345440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64"/>
              <a:t>Sridhara Manideep    20IM30021</a:t>
            </a:r>
            <a:endParaRPr sz="2164"/>
          </a:p>
          <a:p>
            <a:pPr indent="-345440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64"/>
              <a:t>Suvigya Saxena            20IM30022</a:t>
            </a:r>
            <a:endParaRPr sz="2164"/>
          </a:p>
          <a:p>
            <a:pPr indent="-345440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64"/>
              <a:t>Vedant Tarole               20IM30023</a:t>
            </a:r>
            <a:endParaRPr sz="2164"/>
          </a:p>
          <a:p>
            <a:pPr indent="-345440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64"/>
              <a:t>Trisha Sarwade            20IM30024</a:t>
            </a:r>
            <a:endParaRPr sz="2164"/>
          </a:p>
          <a:p>
            <a:pPr indent="-345440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64"/>
              <a:t>Udit Jain		                20IM30025</a:t>
            </a:r>
            <a:endParaRPr sz="2164"/>
          </a:p>
          <a:p>
            <a:pPr indent="-345440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64"/>
              <a:t>Sanil Upasani                20IM30026 </a:t>
            </a:r>
            <a:endParaRPr sz="216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6139775" y="2371650"/>
            <a:ext cx="279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-By Group 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525" y="2925750"/>
            <a:ext cx="1587075" cy="20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28239" r="26021" t="0"/>
          <a:stretch/>
        </p:blipFill>
        <p:spPr>
          <a:xfrm>
            <a:off x="813750" y="648125"/>
            <a:ext cx="1966550" cy="3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900" y="564525"/>
            <a:ext cx="1765675" cy="35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/>
          <p:nvPr/>
        </p:nvSpPr>
        <p:spPr>
          <a:xfrm>
            <a:off x="3435325" y="1923425"/>
            <a:ext cx="2594400" cy="91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827425" y="4282525"/>
            <a:ext cx="769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That’s the transition we want to bring!!</a:t>
            </a:r>
            <a:endParaRPr b="1" sz="21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64875" y="1322450"/>
            <a:ext cx="7688400" cy="1518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52525"/>
                </a:solidFill>
              </a:rPr>
              <a:t>Defense and Security</a:t>
            </a:r>
            <a:endParaRPr>
              <a:solidFill>
                <a:srgbClr val="252525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853350" y="2082100"/>
            <a:ext cx="7437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 u="sng">
                <a:solidFill>
                  <a:srgbClr val="0000FF"/>
                </a:solidFill>
                <a:latin typeface="EB Garamond"/>
                <a:ea typeface="EB Garamond"/>
                <a:cs typeface="EB Garamond"/>
                <a:sym typeface="EB Garamond"/>
              </a:rPr>
              <a:t>Traffic Police Work System</a:t>
            </a:r>
            <a:endParaRPr b="1" sz="2600" u="sng">
              <a:solidFill>
                <a:srgbClr val="0000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8558" l="0" r="0" t="0"/>
          <a:stretch/>
        </p:blipFill>
        <p:spPr>
          <a:xfrm>
            <a:off x="6649500" y="2571750"/>
            <a:ext cx="2363225" cy="23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9247" l="0" r="0" t="0"/>
          <a:stretch/>
        </p:blipFill>
        <p:spPr>
          <a:xfrm>
            <a:off x="480225" y="2667099"/>
            <a:ext cx="1838325" cy="22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11">
                <a:latin typeface="Lato"/>
                <a:ea typeface="Lato"/>
                <a:cs typeface="Lato"/>
                <a:sym typeface="Lato"/>
              </a:rPr>
              <a:t>Our Problem Statement</a:t>
            </a:r>
            <a:r>
              <a:rPr lang="en-GB" sz="2711"/>
              <a:t>		</a:t>
            </a:r>
            <a:r>
              <a:rPr lang="en-GB"/>
              <a:t>	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7983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574"/>
              <a:t>When we go around in city and we see Traffic Policemen stand in extreme weather conditions like hot sun, rain, etc and get exposed to air and noise pollution.</a:t>
            </a:r>
            <a:endParaRPr sz="2574"/>
          </a:p>
          <a:p>
            <a:pPr indent="-37983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574"/>
              <a:t>Also, especially during peak hours, when people don't follow rules policemen have a lot of vehicles and noise to handle, and thus causing mental stress and fatigue.</a:t>
            </a:r>
            <a:endParaRPr sz="257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8307" l="0" r="0" t="0"/>
          <a:stretch/>
        </p:blipFill>
        <p:spPr>
          <a:xfrm>
            <a:off x="7564650" y="616450"/>
            <a:ext cx="1343025" cy="14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6507" l="0" r="0" t="0"/>
          <a:stretch/>
        </p:blipFill>
        <p:spPr>
          <a:xfrm>
            <a:off x="806975" y="3563725"/>
            <a:ext cx="1343025" cy="153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75" y="613450"/>
            <a:ext cx="3667625" cy="268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6125" y="613450"/>
            <a:ext cx="4170450" cy="26897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1243000" y="3461150"/>
            <a:ext cx="6311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Hence, we thought of some Work System Design that can improve and ease his life, and keep a check on people who don't follow  rules.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625200" y="2078875"/>
            <a:ext cx="6742500" cy="262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-GB" sz="1600">
                <a:highlight>
                  <a:schemeClr val="lt1"/>
                </a:highlight>
              </a:rPr>
              <a:t>Traffic Policemen get exposed to extreme weather conditions and pollution. Recent studies have shown that the L</a:t>
            </a:r>
            <a:r>
              <a:rPr baseline="-25000" lang="en-GB" sz="1600">
                <a:highlight>
                  <a:schemeClr val="lt1"/>
                </a:highlight>
              </a:rPr>
              <a:t>eq </a:t>
            </a:r>
            <a:r>
              <a:rPr lang="en-GB" sz="1600">
                <a:highlight>
                  <a:schemeClr val="lt1"/>
                </a:highlight>
              </a:rPr>
              <a:t>average during peak traffic load hours and in the least traffic conditions is 77.2± 2.1 and 64.5± 2.2 dB, respectively which is way higher than the acceptable levels (55dB).</a:t>
            </a:r>
            <a:endParaRPr sz="1600">
              <a:highlight>
                <a:schemeClr val="lt1"/>
              </a:highlight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-GB" sz="1600">
                <a:highlight>
                  <a:schemeClr val="lt1"/>
                </a:highlight>
              </a:rPr>
              <a:t>A lot of workforce is spent in enforcing traffic rules.</a:t>
            </a:r>
            <a:endParaRPr sz="1600">
              <a:highlight>
                <a:schemeClr val="lt1"/>
              </a:highlight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-GB" sz="1600">
                <a:highlight>
                  <a:srgbClr val="FFFFFF"/>
                </a:highlight>
              </a:rPr>
              <a:t>No special arrangements for smooth movements of emergency/VIP vehicles.</a:t>
            </a:r>
            <a:endParaRPr sz="1600">
              <a:highlight>
                <a:srgbClr val="FFFFFF"/>
              </a:highlight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highlight>
                  <a:srgbClr val="FFFFFF"/>
                </a:highlight>
              </a:rPr>
              <a:t>Inefficient and unoptimized Traffic Lights.</a:t>
            </a:r>
            <a:endParaRPr sz="1600"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Drawbacks of current Work System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0700" y="2078863"/>
            <a:ext cx="18859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249" y="1140775"/>
            <a:ext cx="3215238" cy="17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913" y="1140775"/>
            <a:ext cx="3171730" cy="178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7399" y="3188975"/>
            <a:ext cx="3215250" cy="162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0000" y="3199725"/>
            <a:ext cx="3171726" cy="160018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1162050" y="288900"/>
            <a:ext cx="73458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Workforce spent in enforcing traffic rules and current challan system: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Improvements Possible in current Work System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729450" y="1984500"/>
            <a:ext cx="7953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35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16"/>
              <a:t>Challan facility can be digitised and automated.</a:t>
            </a:r>
            <a:endParaRPr sz="1616"/>
          </a:p>
          <a:p>
            <a:pPr indent="-3235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16"/>
              <a:t>Work of traffic policemen can be semi-automated and some special arrangement can be made which can  reduce their exposure to weather conditions and pollution.</a:t>
            </a:r>
            <a:endParaRPr sz="1616"/>
          </a:p>
          <a:p>
            <a:pPr indent="-3235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16"/>
              <a:t>Traffic Management can be improved and optimised as per traffic density.</a:t>
            </a:r>
            <a:endParaRPr sz="1616"/>
          </a:p>
          <a:p>
            <a:pPr indent="-3235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16"/>
              <a:t>When required, Special Traffic Arrangements can be made for smooth movement of VIP and emergency Vehicles. </a:t>
            </a:r>
            <a:endParaRPr sz="161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9189" l="0" r="0" t="0"/>
          <a:stretch/>
        </p:blipFill>
        <p:spPr>
          <a:xfrm>
            <a:off x="6611575" y="3295875"/>
            <a:ext cx="1806275" cy="17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366725"/>
            <a:ext cx="4762501" cy="2033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8100" y="2571750"/>
            <a:ext cx="4854126" cy="22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721225" y="1258350"/>
            <a:ext cx="7968300" cy="6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Lato"/>
                <a:ea typeface="Lato"/>
                <a:cs typeface="Lato"/>
                <a:sym typeface="Lato"/>
              </a:rPr>
              <a:t>Our Strategies to provide an integrated system that can  tackle all these</a:t>
            </a:r>
            <a:endParaRPr b="0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86975" y="1861350"/>
            <a:ext cx="8044200" cy="29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Set up of Traffic Police control Room (In accordance with Ergonomic Principles).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Use of Metallic hands, with integrated, synchronized and optimised systems work to handle heavy traffic.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High performance affordable cameras, to detect driver faces and vehicle number plates of rule breakers.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Automatic Challan system integrated with an email system that generates bills and re-directs it to the owner of the vehicle.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/>
              <a:t>Facilitating Communication among Control Rooms to allow quick and faster implementations of internal plans.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