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DB697-0183-41F3-AC87-C76222EF69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9F71-523F-413A-A63C-65D6CFE6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69F71-523F-413A-A63C-65D6CFE6D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48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1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5A19C5-CDD5-478F-B422-C1A676883F2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37CE-28BA-4BB6-92E8-B3566DF5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0A4-02C8-FE6C-E5F4-A864F9DBA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EAD1-16CB-E4C3-866F-C0422550D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812" y="4610910"/>
            <a:ext cx="5165387" cy="2247089"/>
          </a:xfrm>
        </p:spPr>
        <p:txBody>
          <a:bodyPr/>
          <a:lstStyle/>
          <a:p>
            <a:r>
              <a:rPr lang="en-US" dirty="0"/>
              <a:t>Sneha Aluguvelly</a:t>
            </a:r>
          </a:p>
          <a:p>
            <a:r>
              <a:rPr lang="en-US" dirty="0"/>
              <a:t>Sai Chowdary </a:t>
            </a:r>
            <a:r>
              <a:rPr lang="en-US" dirty="0" err="1"/>
              <a:t>Aluri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9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C9B5-A584-D872-9E80-668F996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D8D-08B2-4A00-8DCC-26318BFB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encoding:</a:t>
            </a:r>
          </a:p>
          <a:p>
            <a:pPr marL="0" indent="0">
              <a:buNone/>
            </a:pPr>
            <a:r>
              <a:rPr lang="en-US" dirty="0"/>
              <a:t>    For SEX  and MARRIAGE(nominal features)</a:t>
            </a:r>
          </a:p>
          <a:p>
            <a:r>
              <a:rPr lang="en-US" dirty="0"/>
              <a:t>Label encoding</a:t>
            </a:r>
          </a:p>
          <a:p>
            <a:pPr marL="0" indent="0">
              <a:buNone/>
            </a:pPr>
            <a:r>
              <a:rPr lang="en-US" dirty="0"/>
              <a:t>    For EDUCATION(ordinal features)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4D6E-9589-71EC-CD27-4B8220F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7CF6-D7F8-BDDD-F59B-62CA2C2F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299"/>
            <a:ext cx="9124950" cy="4157663"/>
          </a:xfrm>
        </p:spPr>
        <p:txBody>
          <a:bodyPr/>
          <a:lstStyle/>
          <a:p>
            <a:r>
              <a:rPr lang="en-US" dirty="0"/>
              <a:t>To scale the data into a uniform format that would allow us to utilize the data in a better way</a:t>
            </a:r>
          </a:p>
          <a:p>
            <a:r>
              <a:rPr lang="en-US" dirty="0"/>
              <a:t>For performing fitting and applying different algorithms to it.</a:t>
            </a:r>
          </a:p>
          <a:p>
            <a:r>
              <a:rPr lang="en-US" dirty="0"/>
              <a:t>The basic goal was to enforce a level of consistency or uniformity to the dataset.</a:t>
            </a:r>
          </a:p>
        </p:txBody>
      </p:sp>
    </p:spTree>
    <p:extLst>
      <p:ext uri="{BB962C8B-B14F-4D97-AF65-F5344CB8AC3E}">
        <p14:creationId xmlns:p14="http://schemas.microsoft.com/office/powerpoint/2010/main" val="193497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E81-36BF-150D-DB19-E171DD9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FF97-B014-AF45-17D2-C7479A24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splits into training dataset and testing dataset. </a:t>
            </a:r>
          </a:p>
          <a:p>
            <a:r>
              <a:rPr lang="en-US" dirty="0"/>
              <a:t>Training dataset is for making algorithm learn and train model. </a:t>
            </a:r>
          </a:p>
          <a:p>
            <a:r>
              <a:rPr lang="en-US" dirty="0"/>
              <a:t>Test dataset is for testing the performance of train model.</a:t>
            </a:r>
          </a:p>
          <a:p>
            <a:r>
              <a:rPr lang="en-US" dirty="0"/>
              <a:t>Here 80% of data taken as training dataset &amp; remaining 20% of dataset used for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295472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AEB7-D896-2292-53E7-C84A454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DIFFERENT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5D9-0C66-EB7C-ABC8-EDE980F5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3469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57B6-A988-DE81-DA4D-A8558220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8925"/>
          </a:xfrm>
        </p:spPr>
        <p:txBody>
          <a:bodyPr/>
          <a:lstStyle/>
          <a:p>
            <a:r>
              <a:rPr lang="en-US" dirty="0"/>
              <a:t>CROSS VALIDATION &amp; HYPERPARAMETER 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4E05-1F1B-F382-4750-AB650B0A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325"/>
            <a:ext cx="10515600" cy="3576638"/>
          </a:xfrm>
        </p:spPr>
        <p:txBody>
          <a:bodyPr/>
          <a:lstStyle/>
          <a:p>
            <a:r>
              <a:rPr lang="en-US" dirty="0"/>
              <a:t>It is a resampling procedure used to evaluate machine learning models on a limited data sample.</a:t>
            </a:r>
          </a:p>
          <a:p>
            <a:r>
              <a:rPr lang="en-US" dirty="0"/>
              <a:t>Basically, Cross Validation is a technique using which Model is evaluated on the dataset on which it is not trained that is it can be a test data or can be another set as per availability or feasibility.</a:t>
            </a:r>
          </a:p>
          <a:p>
            <a:r>
              <a:rPr lang="en-US" dirty="0"/>
              <a:t>Tuning the hyperparameters of respective algorithms is necessary for getting better accuracy and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55623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A99D-26BB-A19C-10DB-C329AB5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75D2-E9ED-469E-73D7-8346A09E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machine learning algorithm for classification problem.</a:t>
            </a:r>
          </a:p>
          <a:p>
            <a:r>
              <a:rPr lang="en-US" dirty="0"/>
              <a:t>In this algorithm, the probabilities describing the possible outcomes of a single trial are modelled using a logistic function.</a:t>
            </a:r>
          </a:p>
          <a:p>
            <a:r>
              <a:rPr lang="en-US" dirty="0"/>
              <a:t>It is most useful for understanding the influence of several independent variables on a single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62487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2050-DD01-ABE3-B81D-02E0C41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8EB2-214C-2C2B-9AD1-2943919C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is a meta-estimator that fits a number of decision trees on various sub-samples of datasets and uses average to improve the predictive accuracy of the model and controls over-fitting.</a:t>
            </a:r>
          </a:p>
          <a:p>
            <a:r>
              <a:rPr lang="en-US" dirty="0"/>
              <a:t>The sub-sample size is always the same as the original input sample size but the samples are drawn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330471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F0C5-CC71-24D9-F5E5-3EA15921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96E0-F46A-43A5-ADCB-FA627ACA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2200275"/>
            <a:ext cx="9401175" cy="3976688"/>
          </a:xfrm>
        </p:spPr>
        <p:txBody>
          <a:bodyPr/>
          <a:lstStyle/>
          <a:p>
            <a:r>
              <a:rPr lang="en-US" dirty="0"/>
              <a:t>Random Forest classifier shows highest test accuracy of 81%  and F1 score and AUC.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/>
              <a:t>Final model Random Forest classifier is implemented as an app using </a:t>
            </a:r>
            <a:r>
              <a:rPr lang="en-US" dirty="0" err="1"/>
              <a:t>Gradio</a:t>
            </a:r>
            <a:r>
              <a:rPr lang="en-US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413146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AF97-BB15-9BAA-9561-6B6754AF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B0DC-30BF-B286-84C1-CB2F15EA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predict whether a customer will default on the credit card for next month</a:t>
            </a:r>
          </a:p>
          <a:p>
            <a:r>
              <a:rPr lang="en-US" dirty="0"/>
              <a:t>To minimize the financial risk</a:t>
            </a:r>
          </a:p>
        </p:txBody>
      </p:sp>
    </p:spTree>
    <p:extLst>
      <p:ext uri="{BB962C8B-B14F-4D97-AF65-F5344CB8AC3E}">
        <p14:creationId xmlns:p14="http://schemas.microsoft.com/office/powerpoint/2010/main" val="118836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4B0A-F8AA-1423-FC38-1735A5C8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0C3-624D-CF20-B76B-24F60F22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$LIMIT\_BAL$: Amount of the given credit (NT dollar): it includes both the individual consumer credit and his/her family (supplementary) credit.</a:t>
            </a:r>
          </a:p>
          <a:p>
            <a:r>
              <a:rPr lang="en-US" dirty="0"/>
              <a:t>SEX: (1 = male; 2 = female).</a:t>
            </a:r>
          </a:p>
          <a:p>
            <a:r>
              <a:rPr lang="en-US" dirty="0"/>
              <a:t>EDUCATION: (1 = graduate school; 2 = university; 3 = high school; 4 = others).</a:t>
            </a:r>
          </a:p>
          <a:p>
            <a:r>
              <a:rPr lang="en-US" dirty="0"/>
              <a:t>MARRIAGE: (1 = married; 2 = single; 3 = others).</a:t>
            </a:r>
          </a:p>
          <a:p>
            <a:r>
              <a:rPr lang="en-US" dirty="0"/>
              <a:t>AGE: (year).</a:t>
            </a:r>
          </a:p>
          <a:p>
            <a:r>
              <a:rPr lang="en-US" dirty="0">
                <a:latin typeface="ui-sans-serif"/>
              </a:rPr>
              <a:t>PAY_0</a:t>
            </a:r>
            <a:r>
              <a:rPr lang="en-US" b="0" i="0" dirty="0">
                <a:effectLst/>
                <a:latin typeface="ui-sans-serif"/>
              </a:rPr>
              <a:t>- PAY_6: History of past payment. We tracked the past monthly payment records (from April to September, 2005) as follows: PAY_0 = the repayment status in September, 2005; PAY_1 = the repayment status in August, 2005; . . .; The measurement scale for the repayment status is: -1 = pay duly; 1 = payment delay for one month; 2 = payment delay for two months; . . .; 8 = payment delay for eight months; 9 = payment delay for nine months and above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14F-BD51-9798-A516-63E44CD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510-7B2F-8171-7C58-B4C40270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03030"/>
                </a:solidFill>
                <a:latin typeface="ui-sans-serif"/>
              </a:rPr>
              <a:t>BILL_ATM1-BILL_ATM6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: Amount of bill statement (NT dollar). 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BILL_ATM1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= amount of bill statement in September, 2005; BILL_ATM2= amount of bill statement in August, 2005; . . .; BILL_ATM6= amount of bill statement in April, 2005.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 PAY_ATM1-PAY_ATM6: Amount of previous payment (NT dollar). 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PAY_ATM1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 = amount paid in September, 2005; PAY_ATM2 = amount paid in August, 2005; . . .;PAT_ATM6 = amount paid in April, 2005.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9809-6E32-1416-0838-62E73035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1997-A79E-F2F8-09F3-9C5EC4BC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consist of 30001 rows and 25 columns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21E8E4CA-BA88-D8C5-7C6B-18D24CDE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2847864"/>
            <a:ext cx="10515600" cy="24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096-99E5-5195-943D-1A19D44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EF0D-8A07-DE9B-56B0-71821567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110038"/>
          </a:xfrm>
        </p:spPr>
        <p:txBody>
          <a:bodyPr/>
          <a:lstStyle/>
          <a:p>
            <a:r>
              <a:rPr lang="en-US" dirty="0"/>
              <a:t>Inconsistent column names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Duplicate</a:t>
            </a:r>
          </a:p>
        </p:txBody>
      </p:sp>
    </p:spTree>
    <p:extLst>
      <p:ext uri="{BB962C8B-B14F-4D97-AF65-F5344CB8AC3E}">
        <p14:creationId xmlns:p14="http://schemas.microsoft.com/office/powerpoint/2010/main" val="41347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68AE-103F-E49D-2C51-6886A015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8548-C945-C146-E677-CE4DD758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r>
              <a:rPr lang="en-US" dirty="0"/>
              <a:t>Remove or group Undocumented values</a:t>
            </a:r>
          </a:p>
          <a:p>
            <a:r>
              <a:rPr lang="en-US" dirty="0"/>
              <a:t>Drop the columns which has higher correlation(&gt;0.9)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03545B87-097D-436E-1718-B1B7952B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46" y="2863780"/>
            <a:ext cx="5701092" cy="39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572-18A2-9745-80F0-63B764F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37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 descr="A group of blue squares&#10;&#10;Description automatically generated">
            <a:extLst>
              <a:ext uri="{FF2B5EF4-FFF2-40B4-BE49-F238E27FC236}">
                <a16:creationId xmlns:a16="http://schemas.microsoft.com/office/drawing/2014/main" id="{65E699B9-D1B2-BDDB-D37A-F8A834F3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43" y="2052638"/>
            <a:ext cx="829408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605E8-E440-5EB7-3CFA-9C5CC9032286}"/>
              </a:ext>
            </a:extLst>
          </p:cNvPr>
          <p:cNvSpPr txBox="1"/>
          <p:nvPr/>
        </p:nvSpPr>
        <p:spPr>
          <a:xfrm>
            <a:off x="1024932" y="1557496"/>
            <a:ext cx="43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0886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3564-0D00-A742-1135-F37CF109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EEC7-35F4-781D-4639-54C0AC0A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29" y="1550501"/>
            <a:ext cx="8946541" cy="4195481"/>
          </a:xfrm>
        </p:spPr>
        <p:txBody>
          <a:bodyPr/>
          <a:lstStyle/>
          <a:p>
            <a:r>
              <a:rPr lang="en-US" dirty="0"/>
              <a:t> Histograms for numerical variables</a:t>
            </a:r>
          </a:p>
        </p:txBody>
      </p:sp>
      <p:pic>
        <p:nvPicPr>
          <p:cNvPr id="7" name="Picture 6" descr="A group of graphs showing different types of data">
            <a:extLst>
              <a:ext uri="{FF2B5EF4-FFF2-40B4-BE49-F238E27FC236}">
                <a16:creationId xmlns:a16="http://schemas.microsoft.com/office/drawing/2014/main" id="{C5238801-12FB-0F45-47E5-016367FF8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3" y="2381458"/>
            <a:ext cx="10564133" cy="44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735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Century Gothic</vt:lpstr>
      <vt:lpstr>Lato Extended</vt:lpstr>
      <vt:lpstr>ui-sans-serif</vt:lpstr>
      <vt:lpstr>Wingdings 3</vt:lpstr>
      <vt:lpstr>Ion</vt:lpstr>
      <vt:lpstr>CREDIT CARD DEFAULT PREDICTION</vt:lpstr>
      <vt:lpstr>AIM</vt:lpstr>
      <vt:lpstr>INTRODUCTION</vt:lpstr>
      <vt:lpstr>INTRODUCTION</vt:lpstr>
      <vt:lpstr>SAMPLE DATA</vt:lpstr>
      <vt:lpstr>DATA CLEANING</vt:lpstr>
      <vt:lpstr>FEATURE SELECTION</vt:lpstr>
      <vt:lpstr>VISUALIZATION</vt:lpstr>
      <vt:lpstr>VISUALIZATION</vt:lpstr>
      <vt:lpstr>ENCODING</vt:lpstr>
      <vt:lpstr>TRANSFORMATION OF DATA</vt:lpstr>
      <vt:lpstr>SPLITTING DATA</vt:lpstr>
      <vt:lpstr>FITTING DIFFERENT MODEL</vt:lpstr>
      <vt:lpstr>CROSS VALIDATION &amp; HYPERPARAMETER TUNNING</vt:lpstr>
      <vt:lpstr>LOGISTIC REGRESSION</vt:lpstr>
      <vt:lpstr>RANDOM FOREST CLASSIFIER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aluguvelly</dc:creator>
  <cp:lastModifiedBy>sneha aluguvelly</cp:lastModifiedBy>
  <cp:revision>1</cp:revision>
  <dcterms:created xsi:type="dcterms:W3CDTF">2024-10-27T23:32:14Z</dcterms:created>
  <dcterms:modified xsi:type="dcterms:W3CDTF">2024-10-28T03:32:22Z</dcterms:modified>
</cp:coreProperties>
</file>