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</p:sldMasterIdLst>
  <p:notesMasterIdLst>
    <p:notesMasterId r:id="rId24"/>
  </p:notesMasterIdLst>
  <p:sldIdLst>
    <p:sldId id="283" r:id="rId6"/>
    <p:sldId id="314" r:id="rId7"/>
    <p:sldId id="327" r:id="rId8"/>
    <p:sldId id="328" r:id="rId9"/>
    <p:sldId id="329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6" r:id="rId19"/>
    <p:sldId id="339" r:id="rId20"/>
    <p:sldId id="340" r:id="rId21"/>
    <p:sldId id="341" r:id="rId22"/>
    <p:sldId id="33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19/07/2022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94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Database Systems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98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41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83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References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160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373E-AEF4-47E2-9EE8-539ABF7F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Database Systems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303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391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3074" name="Picture 2" descr="K L University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818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0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766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815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41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809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600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0306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962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207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3975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References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176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373E-AEF4-47E2-9EE8-539ABF7F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4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19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8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</a:t>
            </a:r>
            <a:r>
              <a:rPr lang="en-AU"/>
              <a:t> </a:t>
            </a:r>
            <a:r>
              <a:rPr lang="en-AU">
                <a:solidFill>
                  <a:srgbClr val="C00000"/>
                </a:solidFill>
              </a:rPr>
              <a:t>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9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5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8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21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60" y="5615175"/>
            <a:ext cx="2933193" cy="10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80" y="5784056"/>
            <a:ext cx="3271839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0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00350"/>
            <a:ext cx="9144000" cy="245745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 -3</a:t>
            </a:r>
          </a:p>
          <a:p>
            <a:r>
              <a:rPr lang="en-GB" sz="4800" dirty="0"/>
              <a:t>Asymptotic notations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17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03200" y="1600201"/>
            <a:ext cx="6908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 i="1" kern="0">
                <a:latin typeface="+mn-lt"/>
              </a:rPr>
              <a:t>Omega</a:t>
            </a:r>
            <a:r>
              <a:rPr lang="en-US" sz="2800" i="1" kern="0">
                <a:latin typeface="+mn-lt"/>
              </a:rPr>
              <a:t> </a:t>
            </a:r>
            <a:r>
              <a:rPr lang="en-US" sz="2800" b="1" i="1" kern="0">
                <a:latin typeface="+mn-lt"/>
              </a:rPr>
              <a:t>(</a:t>
            </a:r>
            <a:r>
              <a:rPr lang="en-US" sz="2800" b="1" kern="0">
                <a:latin typeface="+mn-lt"/>
                <a:sym typeface="Symbol" pitchFamily="18" charset="2"/>
              </a:rPr>
              <a:t>)</a:t>
            </a:r>
            <a:r>
              <a:rPr lang="en-US" sz="2800" i="1" kern="0">
                <a:latin typeface="+mn-lt"/>
              </a:rPr>
              <a:t> </a:t>
            </a:r>
            <a:r>
              <a:rPr lang="en-US" sz="2800" kern="0">
                <a:latin typeface="+mn-lt"/>
              </a:rPr>
              <a:t>notation:</a:t>
            </a:r>
          </a:p>
          <a:p>
            <a:pPr marL="742950" lvl="1" indent="-285750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kern="0">
                <a:latin typeface="+mn-lt"/>
              </a:rPr>
              <a:t>The omega notation describes a </a:t>
            </a:r>
            <a:r>
              <a:rPr lang="en-US" sz="1600" kern="0">
                <a:solidFill>
                  <a:srgbClr val="FF3399"/>
                </a:solidFill>
                <a:latin typeface="+mn-lt"/>
              </a:rPr>
              <a:t>lower bound</a:t>
            </a:r>
            <a:r>
              <a:rPr lang="en-US" sz="1600" kern="0">
                <a:latin typeface="+mn-lt"/>
              </a:rPr>
              <a:t> on the </a:t>
            </a:r>
            <a:r>
              <a:rPr lang="en-US" sz="1600" kern="0">
                <a:solidFill>
                  <a:srgbClr val="FF3399"/>
                </a:solidFill>
                <a:latin typeface="+mn-lt"/>
              </a:rPr>
              <a:t>asymptotic growth rate</a:t>
            </a:r>
            <a:r>
              <a:rPr lang="en-US" sz="1600" kern="0">
                <a:latin typeface="+mn-lt"/>
              </a:rPr>
              <a:t> of the function</a:t>
            </a:r>
            <a:r>
              <a:rPr lang="en-US" sz="1600" kern="0">
                <a:solidFill>
                  <a:srgbClr val="FF3399"/>
                </a:solidFill>
                <a:latin typeface="+mn-lt"/>
              </a:rPr>
              <a:t> f</a:t>
            </a:r>
            <a:r>
              <a:rPr lang="en-US" sz="1600" kern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TW" sz="3200" b="1" kern="0">
                <a:latin typeface="+mn-lt"/>
              </a:rPr>
              <a:t> </a:t>
            </a:r>
            <a:r>
              <a:rPr lang="en-US" altLang="zh-TW" sz="2400" b="1" kern="0">
                <a:latin typeface="+mn-lt"/>
              </a:rPr>
              <a:t>Definition:</a:t>
            </a:r>
            <a:r>
              <a:rPr lang="en-US" altLang="zh-TW" sz="2400" kern="0">
                <a:latin typeface="+mn-lt"/>
              </a:rPr>
              <a:t> [Omega]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zh-TW" sz="2400" i="1" kern="0">
                <a:latin typeface="+mn-lt"/>
              </a:rPr>
              <a:t>f</a:t>
            </a:r>
            <a:r>
              <a:rPr lang="en-US" altLang="zh-TW" sz="2400" kern="0">
                <a:latin typeface="+mn-lt"/>
              </a:rPr>
              <a:t>(</a:t>
            </a:r>
            <a:r>
              <a:rPr lang="en-US" altLang="zh-TW" sz="2400" i="1" kern="0">
                <a:latin typeface="+mn-lt"/>
              </a:rPr>
              <a:t>n</a:t>
            </a:r>
            <a:r>
              <a:rPr lang="en-US" altLang="zh-TW" sz="2400" kern="0">
                <a:latin typeface="+mn-lt"/>
              </a:rPr>
              <a:t>) = </a:t>
            </a:r>
            <a:r>
              <a:rPr lang="en-US" altLang="zh-TW" sz="2400" kern="0">
                <a:latin typeface="+mn-lt"/>
                <a:sym typeface="Symbol" pitchFamily="18" charset="2"/>
              </a:rPr>
              <a:t></a:t>
            </a:r>
            <a:r>
              <a:rPr lang="en-US" altLang="zh-TW" sz="2400" kern="0">
                <a:latin typeface="+mn-lt"/>
              </a:rPr>
              <a:t>(</a:t>
            </a:r>
            <a:r>
              <a:rPr lang="en-US" altLang="zh-TW" sz="2400" i="1" kern="0">
                <a:latin typeface="+mn-lt"/>
              </a:rPr>
              <a:t>g</a:t>
            </a:r>
            <a:r>
              <a:rPr lang="en-US" altLang="zh-TW" sz="2400" kern="0">
                <a:latin typeface="+mn-lt"/>
              </a:rPr>
              <a:t>(</a:t>
            </a:r>
            <a:r>
              <a:rPr lang="en-US" altLang="zh-TW" sz="2400" i="1" kern="0">
                <a:latin typeface="+mn-lt"/>
              </a:rPr>
              <a:t>n</a:t>
            </a:r>
            <a:r>
              <a:rPr lang="en-US" altLang="zh-TW" sz="2400" kern="0">
                <a:latin typeface="+mn-lt"/>
              </a:rPr>
              <a:t>)) (read as “</a:t>
            </a:r>
            <a:r>
              <a:rPr lang="en-US" altLang="zh-TW" sz="2400" i="1" kern="0">
                <a:latin typeface="+mn-lt"/>
              </a:rPr>
              <a:t>f</a:t>
            </a:r>
            <a:r>
              <a:rPr lang="en-US" altLang="zh-TW" sz="2400" kern="0">
                <a:latin typeface="+mn-lt"/>
              </a:rPr>
              <a:t> of </a:t>
            </a:r>
            <a:r>
              <a:rPr lang="en-US" altLang="zh-TW" sz="2400" i="1" kern="0">
                <a:latin typeface="+mn-lt"/>
              </a:rPr>
              <a:t>n</a:t>
            </a:r>
            <a:r>
              <a:rPr lang="en-US" altLang="zh-TW" sz="2400" kern="0">
                <a:latin typeface="+mn-lt"/>
              </a:rPr>
              <a:t> is omega of </a:t>
            </a:r>
            <a:r>
              <a:rPr lang="en-US" altLang="zh-TW" sz="2400" i="1" kern="0">
                <a:latin typeface="+mn-lt"/>
              </a:rPr>
              <a:t>g</a:t>
            </a:r>
            <a:r>
              <a:rPr lang="en-US" altLang="zh-TW" sz="2400" kern="0">
                <a:latin typeface="+mn-lt"/>
              </a:rPr>
              <a:t> of </a:t>
            </a:r>
            <a:r>
              <a:rPr lang="en-US" altLang="zh-TW" sz="2400" i="1" kern="0">
                <a:latin typeface="+mn-lt"/>
              </a:rPr>
              <a:t>n</a:t>
            </a:r>
            <a:r>
              <a:rPr lang="en-US" altLang="zh-TW" sz="2400" kern="0">
                <a:latin typeface="+mn-lt"/>
              </a:rPr>
              <a:t>”) iff there exist positive constants </a:t>
            </a:r>
            <a:r>
              <a:rPr lang="en-US" altLang="zh-TW" sz="2400" i="1" kern="0">
                <a:latin typeface="+mn-lt"/>
              </a:rPr>
              <a:t>c</a:t>
            </a:r>
            <a:r>
              <a:rPr lang="en-US" altLang="zh-TW" sz="2400" kern="0">
                <a:latin typeface="+mn-lt"/>
              </a:rPr>
              <a:t> and </a:t>
            </a:r>
            <a:r>
              <a:rPr lang="en-US" altLang="zh-TW" sz="2400" i="1" kern="0">
                <a:latin typeface="+mn-lt"/>
                <a:sym typeface="Symbol" pitchFamily="18" charset="2"/>
              </a:rPr>
              <a:t>n</a:t>
            </a:r>
            <a:r>
              <a:rPr lang="en-US" altLang="zh-TW" sz="2400" i="1" kern="0" baseline="-25000">
                <a:latin typeface="+mn-lt"/>
                <a:sym typeface="Symbol" pitchFamily="18" charset="2"/>
              </a:rPr>
              <a:t>0</a:t>
            </a:r>
            <a:r>
              <a:rPr lang="en-US" altLang="zh-TW" sz="2400" kern="0">
                <a:latin typeface="+mn-lt"/>
              </a:rPr>
              <a:t> such that </a:t>
            </a:r>
            <a:r>
              <a:rPr lang="en-US" altLang="zh-TW" sz="2400" i="1" kern="0">
                <a:latin typeface="+mn-lt"/>
              </a:rPr>
              <a:t>f</a:t>
            </a:r>
            <a:r>
              <a:rPr lang="en-US" altLang="zh-TW" sz="2400" kern="0">
                <a:latin typeface="+mn-lt"/>
              </a:rPr>
              <a:t>(</a:t>
            </a:r>
            <a:r>
              <a:rPr lang="en-US" altLang="zh-TW" sz="2400" i="1" kern="0">
                <a:latin typeface="+mn-lt"/>
              </a:rPr>
              <a:t>n</a:t>
            </a:r>
            <a:r>
              <a:rPr lang="en-US" altLang="zh-TW" sz="2400" kern="0">
                <a:latin typeface="+mn-lt"/>
              </a:rPr>
              <a:t>) </a:t>
            </a:r>
            <a:r>
              <a:rPr lang="en-US" altLang="zh-TW" sz="2400" kern="0">
                <a:latin typeface="+mn-lt"/>
                <a:sym typeface="Symbol" pitchFamily="18" charset="2"/>
              </a:rPr>
              <a:t> </a:t>
            </a:r>
            <a:r>
              <a:rPr lang="en-US" altLang="zh-TW" sz="2400" i="1" kern="0">
                <a:latin typeface="+mn-lt"/>
                <a:sym typeface="Symbol" pitchFamily="18" charset="2"/>
              </a:rPr>
              <a:t>cg</a:t>
            </a:r>
            <a:r>
              <a:rPr lang="en-US" altLang="zh-TW" sz="2400" kern="0">
                <a:latin typeface="+mn-lt"/>
                <a:sym typeface="Symbol" pitchFamily="18" charset="2"/>
              </a:rPr>
              <a:t>(</a:t>
            </a:r>
            <a:r>
              <a:rPr lang="en-US" altLang="zh-TW" sz="2400" i="1" kern="0">
                <a:latin typeface="+mn-lt"/>
                <a:sym typeface="Symbol" pitchFamily="18" charset="2"/>
              </a:rPr>
              <a:t>n</a:t>
            </a:r>
            <a:r>
              <a:rPr lang="en-US" altLang="zh-TW" sz="2400" kern="0">
                <a:latin typeface="+mn-lt"/>
                <a:sym typeface="Symbol" pitchFamily="18" charset="2"/>
              </a:rPr>
              <a:t>) for all </a:t>
            </a:r>
            <a:r>
              <a:rPr lang="en-US" altLang="zh-TW" sz="2400" i="1" kern="0">
                <a:latin typeface="+mn-lt"/>
                <a:sym typeface="Symbol" pitchFamily="18" charset="2"/>
              </a:rPr>
              <a:t>n</a:t>
            </a:r>
            <a:r>
              <a:rPr lang="en-US" altLang="zh-TW" sz="2400" kern="0">
                <a:latin typeface="+mn-lt"/>
                <a:sym typeface="Symbol" pitchFamily="18" charset="2"/>
              </a:rPr>
              <a:t>,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altLang="zh-TW" sz="2400" kern="0">
                <a:latin typeface="+mn-lt"/>
                <a:sym typeface="Symbol" pitchFamily="18" charset="2"/>
              </a:rPr>
              <a:t>   </a:t>
            </a:r>
            <a:r>
              <a:rPr lang="en-US" altLang="zh-TW" sz="2400" i="1" kern="0">
                <a:latin typeface="+mn-lt"/>
                <a:sym typeface="Symbol" pitchFamily="18" charset="2"/>
              </a:rPr>
              <a:t>n</a:t>
            </a:r>
            <a:r>
              <a:rPr lang="en-US" altLang="zh-TW" sz="2400" kern="0">
                <a:latin typeface="+mn-lt"/>
                <a:sym typeface="Symbol" pitchFamily="18" charset="2"/>
              </a:rPr>
              <a:t>  </a:t>
            </a:r>
            <a:r>
              <a:rPr lang="en-US" altLang="zh-TW" sz="2400" i="1" kern="0">
                <a:latin typeface="+mn-lt"/>
                <a:sym typeface="Symbol" pitchFamily="18" charset="2"/>
              </a:rPr>
              <a:t>n</a:t>
            </a:r>
            <a:r>
              <a:rPr lang="en-US" altLang="zh-TW" sz="2400" i="1" kern="0" baseline="-25000">
                <a:latin typeface="+mn-lt"/>
                <a:sym typeface="Symbol" pitchFamily="18" charset="2"/>
              </a:rPr>
              <a:t>0</a:t>
            </a:r>
            <a:r>
              <a:rPr lang="en-US" altLang="zh-TW" sz="2400" kern="0">
                <a:latin typeface="+mn-lt"/>
                <a:sym typeface="Symbol" pitchFamily="18" charset="2"/>
              </a:rPr>
              <a:t>.</a:t>
            </a:r>
          </a:p>
        </p:txBody>
      </p:sp>
      <p:pic>
        <p:nvPicPr>
          <p:cNvPr id="22531" name="Picture 5" descr="graph_Omeg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9167" y="1096964"/>
            <a:ext cx="50673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06400" y="533400"/>
            <a:ext cx="10972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The definition states that the function f(n) is at </a:t>
            </a:r>
            <a:r>
              <a:rPr lang="en-US" sz="2000" kern="0">
                <a:solidFill>
                  <a:srgbClr val="FF3399"/>
                </a:solidFill>
                <a:latin typeface="+mn-lt"/>
              </a:rPr>
              <a:t>least</a:t>
            </a:r>
            <a:r>
              <a:rPr lang="en-US" sz="2000" kern="0">
                <a:latin typeface="+mn-lt"/>
              </a:rPr>
              <a:t> c times the function g(n) except when n is smaller than </a:t>
            </a:r>
            <a:r>
              <a:rPr lang="en-US" altLang="zh-TW" sz="2000" kern="0">
                <a:latin typeface="+mn-lt"/>
                <a:sym typeface="Symbol" pitchFamily="18" charset="2"/>
              </a:rPr>
              <a:t>n</a:t>
            </a:r>
            <a:r>
              <a:rPr lang="en-US" altLang="zh-TW" sz="2000" kern="0" baseline="-25000">
                <a:latin typeface="+mn-lt"/>
                <a:sym typeface="Symbol" pitchFamily="18" charset="2"/>
              </a:rPr>
              <a:t>0</a:t>
            </a:r>
            <a:r>
              <a:rPr lang="en-US" altLang="zh-TW" sz="2000" kern="0">
                <a:latin typeface="+mn-lt"/>
                <a:sym typeface="Symbol" pitchFamily="18" charset="2"/>
              </a:rPr>
              <a:t>.</a:t>
            </a:r>
            <a:endParaRPr lang="en-US" sz="2000" kern="0">
              <a:latin typeface="+mn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i="1" kern="0">
                <a:latin typeface="+mn-lt"/>
              </a:rPr>
              <a:t>In other words,</a:t>
            </a:r>
            <a:r>
              <a:rPr lang="en-US" sz="2000" i="1" kern="0">
                <a:solidFill>
                  <a:srgbClr val="FF3399"/>
                </a:solidFill>
                <a:latin typeface="+mn-lt"/>
              </a:rPr>
              <a:t>f(n)</a:t>
            </a:r>
            <a:r>
              <a:rPr lang="en-US" sz="2000" i="1" kern="0">
                <a:latin typeface="+mn-lt"/>
              </a:rPr>
              <a:t> </a:t>
            </a:r>
            <a:r>
              <a:rPr lang="en-US" sz="2000" kern="0">
                <a:solidFill>
                  <a:srgbClr val="FF3399"/>
                </a:solidFill>
                <a:latin typeface="+mn-lt"/>
              </a:rPr>
              <a:t>grows faster than or same rate as” g(n).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800" b="1" kern="0">
                <a:latin typeface="+mn-lt"/>
              </a:rPr>
              <a:t>Examples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i="1" kern="0">
                <a:latin typeface="+mn-lt"/>
              </a:rPr>
              <a:t>f</a:t>
            </a:r>
            <a:r>
              <a:rPr lang="en-US" altLang="zh-TW" kern="0">
                <a:latin typeface="+mn-lt"/>
              </a:rPr>
              <a:t>(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>
                <a:latin typeface="+mn-lt"/>
              </a:rPr>
              <a:t>) = 3n+2 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kern="0">
                <a:latin typeface="+mn-lt"/>
                <a:sym typeface="Symbol" pitchFamily="18" charset="2"/>
              </a:rPr>
              <a:t>3n + 2 &gt;= 3n, for all n &gt;= 1, 3n + 2 =  (</a:t>
            </a:r>
            <a:r>
              <a:rPr lang="en-US" altLang="zh-TW" i="1" kern="0">
                <a:latin typeface="+mn-lt"/>
                <a:sym typeface="Symbol" pitchFamily="18" charset="2"/>
              </a:rPr>
              <a:t>n</a:t>
            </a:r>
            <a:r>
              <a:rPr lang="en-US" altLang="zh-TW" kern="0">
                <a:latin typeface="+mn-lt"/>
                <a:sym typeface="Symbol" pitchFamily="18" charset="2"/>
              </a:rPr>
              <a:t>)</a:t>
            </a:r>
            <a:br>
              <a:rPr lang="en-US" altLang="zh-TW" kern="0">
                <a:latin typeface="+mn-lt"/>
                <a:sym typeface="Symbol" pitchFamily="18" charset="2"/>
              </a:rPr>
            </a:br>
            <a:endParaRPr lang="en-US" altLang="zh-TW" kern="0">
              <a:latin typeface="+mn-lt"/>
              <a:sym typeface="Symbol" pitchFamily="18" charset="2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i="1" kern="0">
                <a:latin typeface="+mn-lt"/>
              </a:rPr>
              <a:t>f</a:t>
            </a:r>
            <a:r>
              <a:rPr lang="en-US" altLang="zh-TW" kern="0">
                <a:latin typeface="+mn-lt"/>
              </a:rPr>
              <a:t>(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>
                <a:latin typeface="+mn-lt"/>
              </a:rPr>
              <a:t>) = 10n</a:t>
            </a:r>
            <a:r>
              <a:rPr lang="en-US" altLang="zh-TW" kern="0" baseline="30000">
                <a:latin typeface="+mn-lt"/>
              </a:rPr>
              <a:t>2</a:t>
            </a:r>
            <a:r>
              <a:rPr lang="en-US" altLang="zh-TW" kern="0">
                <a:latin typeface="+mn-lt"/>
              </a:rPr>
              <a:t>+4n+2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kern="0">
                <a:latin typeface="+mn-lt"/>
              </a:rPr>
              <a:t>10n</a:t>
            </a:r>
            <a:r>
              <a:rPr lang="en-US" altLang="zh-TW" kern="0" baseline="30000">
                <a:latin typeface="+mn-lt"/>
              </a:rPr>
              <a:t>2</a:t>
            </a:r>
            <a:r>
              <a:rPr lang="en-US" altLang="zh-TW" kern="0">
                <a:latin typeface="+mn-lt"/>
              </a:rPr>
              <a:t>+4n+2 &gt;= n</a:t>
            </a:r>
            <a:r>
              <a:rPr lang="en-US" altLang="zh-TW" kern="0" baseline="30000">
                <a:latin typeface="+mn-lt"/>
              </a:rPr>
              <a:t>2</a:t>
            </a:r>
            <a:r>
              <a:rPr lang="en-US" altLang="zh-TW" kern="0">
                <a:latin typeface="+mn-lt"/>
              </a:rPr>
              <a:t>, for all n &gt;= 1, </a:t>
            </a:r>
            <a:r>
              <a:rPr lang="en-US" altLang="zh-TW" kern="0">
                <a:latin typeface="+mn-lt"/>
                <a:sym typeface="Symbol" pitchFamily="18" charset="2"/>
              </a:rPr>
              <a:t> </a:t>
            </a:r>
            <a:r>
              <a:rPr lang="en-US" altLang="zh-TW" kern="0">
                <a:latin typeface="+mn-lt"/>
              </a:rPr>
              <a:t>10n</a:t>
            </a:r>
            <a:r>
              <a:rPr lang="en-US" altLang="zh-TW" kern="0" baseline="30000">
                <a:latin typeface="+mn-lt"/>
              </a:rPr>
              <a:t>2</a:t>
            </a:r>
            <a:r>
              <a:rPr lang="en-US" altLang="zh-TW" kern="0">
                <a:latin typeface="+mn-lt"/>
              </a:rPr>
              <a:t>+4n+2 = </a:t>
            </a:r>
            <a:r>
              <a:rPr lang="en-US" altLang="zh-TW" kern="0">
                <a:latin typeface="+mn-lt"/>
                <a:sym typeface="Symbol" pitchFamily="18" charset="2"/>
              </a:rPr>
              <a:t>  (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 baseline="30000">
                <a:latin typeface="+mn-lt"/>
              </a:rPr>
              <a:t>2</a:t>
            </a:r>
            <a:r>
              <a:rPr lang="en-US" altLang="zh-TW" kern="0">
                <a:latin typeface="+mn-lt"/>
                <a:sym typeface="Symbol" pitchFamily="18" charset="2"/>
              </a:rPr>
              <a:t>)</a:t>
            </a:r>
            <a:br>
              <a:rPr lang="en-US" altLang="zh-TW" kern="0">
                <a:latin typeface="+mn-lt"/>
                <a:sym typeface="Symbol" pitchFamily="18" charset="2"/>
              </a:rPr>
            </a:br>
            <a:endParaRPr lang="en-US" altLang="zh-TW" kern="0">
              <a:latin typeface="+mn-lt"/>
              <a:sym typeface="Symbol" pitchFamily="18" charset="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kern="0">
                <a:latin typeface="+mn-lt"/>
                <a:sym typeface="Symbol" pitchFamily="18" charset="2"/>
              </a:rPr>
              <a:t>It also possible to write 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+4n+2</a:t>
            </a:r>
            <a:r>
              <a:rPr lang="en-US" altLang="zh-TW" sz="2000" kern="0">
                <a:solidFill>
                  <a:srgbClr val="FF3399"/>
                </a:solidFill>
                <a:latin typeface="+mn-lt"/>
                <a:sym typeface="Symbol" pitchFamily="18" charset="2"/>
              </a:rPr>
              <a:t> = </a:t>
            </a:r>
            <a:r>
              <a:rPr lang="en-US" altLang="zh-TW" sz="2400" kern="0">
                <a:latin typeface="+mn-lt"/>
                <a:sym typeface="Symbol" pitchFamily="18" charset="2"/>
              </a:rPr>
              <a:t></a:t>
            </a:r>
            <a:r>
              <a:rPr lang="en-US" altLang="zh-TW" sz="2000" kern="0">
                <a:solidFill>
                  <a:srgbClr val="FF3399"/>
                </a:solidFill>
                <a:latin typeface="+mn-lt"/>
                <a:sym typeface="Symbol" pitchFamily="18" charset="2"/>
              </a:rPr>
              <a:t>(n)</a:t>
            </a:r>
            <a:r>
              <a:rPr lang="en-US" altLang="zh-TW" sz="2000" kern="0">
                <a:latin typeface="+mn-lt"/>
                <a:sym typeface="Symbol" pitchFamily="18" charset="2"/>
              </a:rPr>
              <a:t>  since </a:t>
            </a:r>
            <a:r>
              <a:rPr lang="en-US" altLang="zh-TW" sz="2000" kern="0">
                <a:latin typeface="+mn-lt"/>
              </a:rPr>
              <a:t>10n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</a:rPr>
              <a:t>+4n+2</a:t>
            </a:r>
            <a:r>
              <a:rPr lang="en-US" altLang="zh-TW" sz="2000" kern="0">
                <a:latin typeface="+mn-lt"/>
                <a:sym typeface="Symbol" pitchFamily="18" charset="2"/>
              </a:rPr>
              <a:t> &gt;=n</a:t>
            </a:r>
            <a:r>
              <a:rPr lang="en-US" altLang="zh-TW" sz="2000" kern="0" baseline="30000">
                <a:latin typeface="+mn-lt"/>
                <a:sym typeface="Symbol" pitchFamily="18" charset="2"/>
              </a:rPr>
              <a:t> </a:t>
            </a:r>
            <a:r>
              <a:rPr lang="en-US" altLang="zh-TW" sz="2000" kern="0">
                <a:latin typeface="+mn-lt"/>
                <a:sym typeface="Symbol" pitchFamily="18" charset="2"/>
              </a:rPr>
              <a:t>for n&gt;=0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TW" sz="2000" kern="0">
              <a:latin typeface="+mn-lt"/>
              <a:sym typeface="Symbol" pitchFamily="18" charset="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kern="0">
                <a:latin typeface="+mn-lt"/>
                <a:sym typeface="Symbol" pitchFamily="18" charset="2"/>
              </a:rPr>
              <a:t>Although </a:t>
            </a:r>
            <a:r>
              <a:rPr lang="en-US" altLang="zh-TW" sz="2000" kern="0">
                <a:solidFill>
                  <a:srgbClr val="FF3399"/>
                </a:solidFill>
                <a:latin typeface="+mn-lt"/>
                <a:sym typeface="Symbol" pitchFamily="18" charset="2"/>
              </a:rPr>
              <a:t>n</a:t>
            </a:r>
            <a:r>
              <a:rPr lang="en-US" altLang="zh-TW" sz="2000" kern="0">
                <a:latin typeface="+mn-lt"/>
                <a:sym typeface="Symbol" pitchFamily="18" charset="2"/>
              </a:rPr>
              <a:t> is a lower bound for 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+4n+2</a:t>
            </a:r>
            <a:r>
              <a:rPr lang="en-US" altLang="zh-TW" sz="2000" kern="0">
                <a:latin typeface="+mn-lt"/>
                <a:sym typeface="Symbol" pitchFamily="18" charset="2"/>
              </a:rPr>
              <a:t>, it is not a tight lower bound; we can find a larger function (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000" kern="0" baseline="30000">
                <a:latin typeface="+mn-lt"/>
              </a:rPr>
              <a:t>)</a:t>
            </a:r>
            <a:r>
              <a:rPr lang="en-US" altLang="zh-TW" sz="2000" kern="0">
                <a:latin typeface="+mn-lt"/>
                <a:sym typeface="Symbol" pitchFamily="18" charset="2"/>
              </a:rPr>
              <a:t> that satisfies omega  relation.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TW" sz="2000" kern="0">
              <a:latin typeface="+mn-lt"/>
              <a:sym typeface="Symbol" pitchFamily="18" charset="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  <a:ea typeface="新細明體" pitchFamily="18" charset="-120"/>
                <a:sym typeface="Symbol" pitchFamily="18" charset="2"/>
              </a:rPr>
              <a:t>But, we can not write 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+4n+2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 </a:t>
            </a:r>
            <a:r>
              <a:rPr lang="en-US" sz="2000" kern="0">
                <a:solidFill>
                  <a:srgbClr val="FF3399"/>
                </a:solidFill>
                <a:latin typeface="+mn-lt"/>
                <a:ea typeface="新細明體" pitchFamily="18" charset="-120"/>
                <a:sym typeface="Symbol" pitchFamily="18" charset="2"/>
              </a:rPr>
              <a:t>= </a:t>
            </a:r>
            <a:r>
              <a:rPr lang="en-US" altLang="zh-TW" sz="2400" kern="0">
                <a:latin typeface="+mn-lt"/>
                <a:sym typeface="Symbol" pitchFamily="18" charset="2"/>
              </a:rPr>
              <a:t></a:t>
            </a:r>
            <a:r>
              <a:rPr lang="en-US" sz="2000" kern="0">
                <a:solidFill>
                  <a:srgbClr val="FF3399"/>
                </a:solidFill>
                <a:latin typeface="+mn-lt"/>
                <a:ea typeface="新細明體" pitchFamily="18" charset="-120"/>
                <a:sym typeface="Symbol" pitchFamily="18" charset="2"/>
              </a:rPr>
              <a:t>(n</a:t>
            </a:r>
            <a:r>
              <a:rPr lang="en-US" sz="2000" kern="0" baseline="30000">
                <a:solidFill>
                  <a:srgbClr val="FF3399"/>
                </a:solidFill>
                <a:latin typeface="+mn-lt"/>
                <a:ea typeface="新細明體" pitchFamily="18" charset="-120"/>
                <a:sym typeface="Symbol" pitchFamily="18" charset="2"/>
              </a:rPr>
              <a:t>3</a:t>
            </a:r>
            <a:r>
              <a:rPr lang="en-US" sz="2000" kern="0">
                <a:solidFill>
                  <a:srgbClr val="FF3399"/>
                </a:solidFill>
                <a:latin typeface="+mn-lt"/>
                <a:ea typeface="新細明體" pitchFamily="18" charset="-120"/>
                <a:sym typeface="Symbol" pitchFamily="18" charset="2"/>
              </a:rPr>
              <a:t>),</a:t>
            </a:r>
            <a:r>
              <a:rPr lang="en-US" sz="2000" kern="0">
                <a:latin typeface="+mn-lt"/>
                <a:ea typeface="新細明體" pitchFamily="18" charset="-120"/>
                <a:sym typeface="Symbol" pitchFamily="18" charset="2"/>
              </a:rPr>
              <a:t> since it does not </a:t>
            </a:r>
            <a:r>
              <a:rPr lang="en-US" altLang="zh-TW" sz="2000" kern="0">
                <a:latin typeface="+mn-lt"/>
                <a:sym typeface="Symbol" pitchFamily="18" charset="2"/>
              </a:rPr>
              <a:t>satisfy the omega relation for sufficiently large input.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TW" kern="0">
              <a:latin typeface="+mn-lt"/>
              <a:sym typeface="Symbol" pitchFamily="18" charset="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>
              <a:solidFill>
                <a:srgbClr val="FF3399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03200" y="1600201"/>
            <a:ext cx="6400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b="1" i="1" kern="0">
                <a:latin typeface="+mn-lt"/>
              </a:rPr>
              <a:t>Theta</a:t>
            </a:r>
            <a:r>
              <a:rPr lang="en-US" sz="3200" i="1" kern="0">
                <a:latin typeface="+mn-lt"/>
              </a:rPr>
              <a:t> </a:t>
            </a:r>
            <a:r>
              <a:rPr lang="en-US" sz="3200" b="1" i="1" kern="0">
                <a:latin typeface="+mn-lt"/>
              </a:rPr>
              <a:t>(</a:t>
            </a:r>
            <a:r>
              <a:rPr lang="en-US" altLang="zh-TW" sz="3200" kern="0">
                <a:latin typeface="+mn-lt"/>
                <a:sym typeface="Symbol" pitchFamily="18" charset="2"/>
              </a:rPr>
              <a:t></a:t>
            </a:r>
            <a:r>
              <a:rPr lang="en-US" sz="3200" b="1" kern="0">
                <a:latin typeface="+mn-lt"/>
                <a:sym typeface="Symbol" pitchFamily="18" charset="2"/>
              </a:rPr>
              <a:t>)</a:t>
            </a:r>
            <a:r>
              <a:rPr lang="en-US" sz="3200" i="1" kern="0">
                <a:latin typeface="+mn-lt"/>
              </a:rPr>
              <a:t> </a:t>
            </a:r>
            <a:r>
              <a:rPr lang="en-US" sz="3200" kern="0">
                <a:latin typeface="+mn-lt"/>
              </a:rPr>
              <a:t>notation:</a:t>
            </a:r>
          </a:p>
          <a:p>
            <a:pPr marL="742950" lvl="1" indent="-285750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kern="0">
                <a:latin typeface="+mn-lt"/>
              </a:rPr>
              <a:t>The Theta notation describes a </a:t>
            </a:r>
            <a:r>
              <a:rPr lang="en-US" sz="1600" kern="0">
                <a:solidFill>
                  <a:srgbClr val="FF3399"/>
                </a:solidFill>
                <a:latin typeface="+mn-lt"/>
              </a:rPr>
              <a:t>tight bound</a:t>
            </a:r>
            <a:r>
              <a:rPr lang="en-US" sz="1600" kern="0">
                <a:latin typeface="+mn-lt"/>
              </a:rPr>
              <a:t> on the </a:t>
            </a:r>
            <a:r>
              <a:rPr lang="en-US" sz="1600" kern="0">
                <a:solidFill>
                  <a:srgbClr val="FF3399"/>
                </a:solidFill>
                <a:latin typeface="+mn-lt"/>
              </a:rPr>
              <a:t>asymptotic growth rate</a:t>
            </a:r>
            <a:r>
              <a:rPr lang="en-US" sz="1600" kern="0">
                <a:latin typeface="+mn-lt"/>
              </a:rPr>
              <a:t> of the function</a:t>
            </a:r>
            <a:r>
              <a:rPr lang="en-US" sz="1600" kern="0">
                <a:solidFill>
                  <a:srgbClr val="FF3399"/>
                </a:solidFill>
                <a:latin typeface="+mn-lt"/>
              </a:rPr>
              <a:t> f</a:t>
            </a:r>
            <a:r>
              <a:rPr lang="en-US" sz="1600" kern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TW" sz="3600" b="1" kern="0">
                <a:latin typeface="+mn-lt"/>
              </a:rPr>
              <a:t> </a:t>
            </a:r>
            <a:r>
              <a:rPr lang="en-US" altLang="zh-TW" sz="2800" b="1" kern="0">
                <a:latin typeface="+mn-lt"/>
              </a:rPr>
              <a:t>Definition:</a:t>
            </a:r>
            <a:r>
              <a:rPr lang="en-US" altLang="zh-TW" sz="2800" kern="0">
                <a:latin typeface="+mn-lt"/>
              </a:rPr>
              <a:t> [Theta]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zh-TW" i="1" kern="0">
                <a:latin typeface="+mn-lt"/>
              </a:rPr>
              <a:t>f</a:t>
            </a:r>
            <a:r>
              <a:rPr lang="en-US" altLang="zh-TW" kern="0">
                <a:latin typeface="+mn-lt"/>
              </a:rPr>
              <a:t>(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>
                <a:latin typeface="+mn-lt"/>
              </a:rPr>
              <a:t>) = </a:t>
            </a:r>
            <a:r>
              <a:rPr lang="en-US" altLang="zh-TW" kern="0">
                <a:latin typeface="+mn-lt"/>
                <a:sym typeface="Symbol" pitchFamily="18" charset="2"/>
              </a:rPr>
              <a:t></a:t>
            </a:r>
            <a:r>
              <a:rPr lang="en-US" altLang="zh-TW" kern="0">
                <a:latin typeface="+mn-lt"/>
              </a:rPr>
              <a:t>(</a:t>
            </a:r>
            <a:r>
              <a:rPr lang="en-US" altLang="zh-TW" i="1" kern="0">
                <a:latin typeface="+mn-lt"/>
              </a:rPr>
              <a:t>g</a:t>
            </a:r>
            <a:r>
              <a:rPr lang="en-US" altLang="zh-TW" kern="0">
                <a:latin typeface="+mn-lt"/>
              </a:rPr>
              <a:t>(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>
                <a:latin typeface="+mn-lt"/>
              </a:rPr>
              <a:t>)) (read as “</a:t>
            </a:r>
            <a:r>
              <a:rPr lang="en-US" altLang="zh-TW" i="1" kern="0">
                <a:latin typeface="+mn-lt"/>
              </a:rPr>
              <a:t>f</a:t>
            </a:r>
            <a:r>
              <a:rPr lang="en-US" altLang="zh-TW" kern="0">
                <a:latin typeface="+mn-lt"/>
              </a:rPr>
              <a:t> of 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>
                <a:latin typeface="+mn-lt"/>
              </a:rPr>
              <a:t> is theta of </a:t>
            </a:r>
            <a:r>
              <a:rPr lang="en-US" altLang="zh-TW" i="1" kern="0">
                <a:latin typeface="+mn-lt"/>
              </a:rPr>
              <a:t>g</a:t>
            </a:r>
            <a:r>
              <a:rPr lang="en-US" altLang="zh-TW" kern="0">
                <a:latin typeface="+mn-lt"/>
              </a:rPr>
              <a:t> of </a:t>
            </a:r>
            <a:r>
              <a:rPr lang="en-US" altLang="zh-TW" i="1" kern="0">
                <a:latin typeface="+mn-lt"/>
              </a:rPr>
              <a:t>n</a:t>
            </a:r>
            <a:r>
              <a:rPr lang="en-US" altLang="zh-TW" kern="0">
                <a:latin typeface="+mn-lt"/>
              </a:rPr>
              <a:t>”) iff there exist positive constants </a:t>
            </a:r>
            <a:r>
              <a:rPr lang="en-US" altLang="zh-TW" i="1" kern="0">
                <a:latin typeface="+mn-lt"/>
              </a:rPr>
              <a:t>c</a:t>
            </a:r>
            <a:r>
              <a:rPr lang="en-US" altLang="zh-TW" i="1" kern="0" baseline="-25000">
                <a:latin typeface="+mn-lt"/>
              </a:rPr>
              <a:t>1</a:t>
            </a:r>
            <a:r>
              <a:rPr lang="en-US" altLang="zh-TW" i="1" kern="0">
                <a:latin typeface="+mn-lt"/>
              </a:rPr>
              <a:t>, c</a:t>
            </a:r>
            <a:r>
              <a:rPr lang="en-US" altLang="zh-TW" i="1" kern="0" baseline="-25000">
                <a:latin typeface="+mn-lt"/>
              </a:rPr>
              <a:t>2</a:t>
            </a:r>
            <a:r>
              <a:rPr lang="en-US" altLang="zh-TW" i="1" kern="0">
                <a:latin typeface="+mn-lt"/>
              </a:rPr>
              <a:t>,</a:t>
            </a:r>
            <a:r>
              <a:rPr lang="en-US" altLang="zh-TW" kern="0">
                <a:latin typeface="+mn-lt"/>
              </a:rPr>
              <a:t> and </a:t>
            </a:r>
            <a:r>
              <a:rPr lang="en-US" altLang="zh-TW" i="1" kern="0">
                <a:latin typeface="+mn-lt"/>
                <a:sym typeface="Symbol" pitchFamily="18" charset="2"/>
              </a:rPr>
              <a:t>n</a:t>
            </a:r>
            <a:r>
              <a:rPr lang="en-US" altLang="zh-TW" i="1" kern="0" baseline="-25000">
                <a:latin typeface="+mn-lt"/>
                <a:sym typeface="Symbol" pitchFamily="18" charset="2"/>
              </a:rPr>
              <a:t>0</a:t>
            </a:r>
            <a:r>
              <a:rPr lang="en-US" altLang="zh-TW" kern="0">
                <a:latin typeface="+mn-lt"/>
              </a:rPr>
              <a:t> such that </a:t>
            </a:r>
            <a:r>
              <a:rPr lang="en-US" altLang="zh-TW" i="1" kern="0">
                <a:solidFill>
                  <a:srgbClr val="FF3399"/>
                </a:solidFill>
                <a:latin typeface="+mn-lt"/>
                <a:sym typeface="Symbol" pitchFamily="18" charset="2"/>
              </a:rPr>
              <a:t>c</a:t>
            </a:r>
            <a:r>
              <a:rPr lang="en-US" altLang="zh-TW" i="1" kern="0" baseline="-25000">
                <a:solidFill>
                  <a:srgbClr val="FF3399"/>
                </a:solidFill>
                <a:latin typeface="+mn-lt"/>
                <a:sym typeface="Symbol" pitchFamily="18" charset="2"/>
              </a:rPr>
              <a:t>1</a:t>
            </a:r>
            <a:r>
              <a:rPr lang="en-US" altLang="zh-TW" i="1" kern="0">
                <a:solidFill>
                  <a:srgbClr val="FF3399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kern="0">
                <a:solidFill>
                  <a:srgbClr val="FF3399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i="1" kern="0">
                <a:solidFill>
                  <a:srgbClr val="FF3399"/>
                </a:solidFill>
                <a:latin typeface="+mn-lt"/>
                <a:sym typeface="Symbol" pitchFamily="18" charset="2"/>
              </a:rPr>
              <a:t>n</a:t>
            </a:r>
            <a:r>
              <a:rPr lang="en-US" altLang="zh-TW" kern="0">
                <a:solidFill>
                  <a:srgbClr val="FF3399"/>
                </a:solidFill>
                <a:latin typeface="+mn-lt"/>
                <a:sym typeface="Symbol" pitchFamily="18" charset="2"/>
              </a:rPr>
              <a:t>)  </a:t>
            </a:r>
            <a:r>
              <a:rPr lang="en-US" altLang="zh-TW" i="1" kern="0">
                <a:solidFill>
                  <a:srgbClr val="FF3399"/>
                </a:solidFill>
                <a:latin typeface="+mn-lt"/>
              </a:rPr>
              <a:t>f</a:t>
            </a:r>
            <a:r>
              <a:rPr lang="en-US" altLang="zh-TW" kern="0">
                <a:solidFill>
                  <a:srgbClr val="FF3399"/>
                </a:solidFill>
                <a:latin typeface="+mn-lt"/>
              </a:rPr>
              <a:t>(</a:t>
            </a:r>
            <a:r>
              <a:rPr lang="en-US" altLang="zh-TW" i="1" kern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TW" kern="0">
                <a:solidFill>
                  <a:srgbClr val="FF3399"/>
                </a:solidFill>
                <a:latin typeface="+mn-lt"/>
              </a:rPr>
              <a:t>) </a:t>
            </a:r>
            <a:r>
              <a:rPr lang="en-US" altLang="zh-TW" kern="0">
                <a:solidFill>
                  <a:srgbClr val="FF3399"/>
                </a:solidFill>
                <a:latin typeface="+mn-lt"/>
                <a:sym typeface="Symbol" pitchFamily="18" charset="2"/>
              </a:rPr>
              <a:t> </a:t>
            </a:r>
            <a:r>
              <a:rPr lang="en-US" altLang="zh-TW" i="1" kern="0">
                <a:solidFill>
                  <a:srgbClr val="FF3399"/>
                </a:solidFill>
                <a:latin typeface="+mn-lt"/>
                <a:sym typeface="Symbol" pitchFamily="18" charset="2"/>
              </a:rPr>
              <a:t>c</a:t>
            </a:r>
            <a:r>
              <a:rPr lang="en-US" altLang="zh-TW" i="1" kern="0" baseline="-25000">
                <a:solidFill>
                  <a:srgbClr val="FF3399"/>
                </a:solidFill>
                <a:latin typeface="+mn-lt"/>
                <a:sym typeface="Symbol" pitchFamily="18" charset="2"/>
              </a:rPr>
              <a:t>2</a:t>
            </a:r>
            <a:r>
              <a:rPr lang="en-US" altLang="zh-TW" i="1" kern="0">
                <a:solidFill>
                  <a:srgbClr val="FF3399"/>
                </a:solidFill>
                <a:latin typeface="+mn-lt"/>
                <a:sym typeface="Symbol" pitchFamily="18" charset="2"/>
              </a:rPr>
              <a:t>g</a:t>
            </a:r>
            <a:r>
              <a:rPr lang="en-US" altLang="zh-TW" kern="0">
                <a:solidFill>
                  <a:srgbClr val="FF3399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TW" i="1" kern="0">
                <a:solidFill>
                  <a:srgbClr val="FF3399"/>
                </a:solidFill>
                <a:latin typeface="+mn-lt"/>
                <a:sym typeface="Symbol" pitchFamily="18" charset="2"/>
              </a:rPr>
              <a:t>n</a:t>
            </a:r>
            <a:r>
              <a:rPr lang="en-US" altLang="zh-TW" kern="0">
                <a:solidFill>
                  <a:srgbClr val="FF3399"/>
                </a:solidFill>
                <a:latin typeface="+mn-lt"/>
                <a:sym typeface="Symbol" pitchFamily="18" charset="2"/>
              </a:rPr>
              <a:t>)</a:t>
            </a:r>
            <a:r>
              <a:rPr lang="en-US" altLang="zh-TW" kern="0">
                <a:latin typeface="+mn-lt"/>
                <a:sym typeface="Symbol" pitchFamily="18" charset="2"/>
              </a:rPr>
              <a:t> for all </a:t>
            </a:r>
            <a:r>
              <a:rPr lang="en-US" altLang="zh-TW" i="1" kern="0">
                <a:latin typeface="+mn-lt"/>
                <a:sym typeface="Symbol" pitchFamily="18" charset="2"/>
              </a:rPr>
              <a:t>n</a:t>
            </a:r>
            <a:r>
              <a:rPr lang="en-US" altLang="zh-TW" kern="0">
                <a:latin typeface="+mn-lt"/>
                <a:sym typeface="Symbol" pitchFamily="18" charset="2"/>
              </a:rPr>
              <a:t>, </a:t>
            </a:r>
            <a:r>
              <a:rPr lang="en-US" altLang="zh-TW" i="1" kern="0">
                <a:latin typeface="+mn-lt"/>
                <a:sym typeface="Symbol" pitchFamily="18" charset="2"/>
              </a:rPr>
              <a:t>n</a:t>
            </a:r>
            <a:r>
              <a:rPr lang="en-US" altLang="zh-TW" kern="0">
                <a:latin typeface="+mn-lt"/>
                <a:sym typeface="Symbol" pitchFamily="18" charset="2"/>
              </a:rPr>
              <a:t>  </a:t>
            </a:r>
            <a:r>
              <a:rPr lang="en-US" altLang="zh-TW" i="1" kern="0">
                <a:latin typeface="+mn-lt"/>
                <a:sym typeface="Symbol" pitchFamily="18" charset="2"/>
              </a:rPr>
              <a:t>n</a:t>
            </a:r>
            <a:r>
              <a:rPr lang="en-US" altLang="zh-TW" i="1" kern="0" baseline="-25000">
                <a:latin typeface="+mn-lt"/>
                <a:sym typeface="Symbol" pitchFamily="18" charset="2"/>
              </a:rPr>
              <a:t>0</a:t>
            </a:r>
            <a:r>
              <a:rPr lang="en-US" altLang="zh-TW" kern="0">
                <a:latin typeface="+mn-lt"/>
                <a:sym typeface="Symbol" pitchFamily="18" charset="2"/>
              </a:rPr>
              <a:t>.</a:t>
            </a:r>
          </a:p>
        </p:txBody>
      </p:sp>
      <p:pic>
        <p:nvPicPr>
          <p:cNvPr id="24579" name="Picture 4" descr="graph_th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2534" y="1387475"/>
            <a:ext cx="5374217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990600"/>
            <a:ext cx="1127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The definition states that the function f(n) lies between c1 times the function g(n) and c2 times the function g(n) except  when n is smaller than </a:t>
            </a:r>
            <a:r>
              <a:rPr lang="en-US" altLang="zh-TW" sz="2000" kern="0">
                <a:latin typeface="+mn-lt"/>
                <a:sym typeface="Symbol" pitchFamily="18" charset="2"/>
              </a:rPr>
              <a:t>n</a:t>
            </a:r>
            <a:r>
              <a:rPr lang="en-US" altLang="zh-TW" sz="2000" kern="0" baseline="-25000">
                <a:latin typeface="+mn-lt"/>
                <a:sym typeface="Symbol" pitchFamily="18" charset="2"/>
              </a:rPr>
              <a:t>0</a:t>
            </a:r>
            <a:r>
              <a:rPr lang="en-US" altLang="zh-TW" sz="2000" kern="0">
                <a:latin typeface="+mn-lt"/>
                <a:sym typeface="Symbol" pitchFamily="18" charset="2"/>
              </a:rPr>
              <a:t>.</a:t>
            </a:r>
            <a:endParaRPr lang="en-US" sz="2000" ker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i="1" kern="0">
                <a:latin typeface="+mn-lt"/>
              </a:rPr>
              <a:t>In other words,</a:t>
            </a:r>
            <a:r>
              <a:rPr lang="en-US" sz="2000" i="1" kern="0">
                <a:solidFill>
                  <a:srgbClr val="FF3399"/>
                </a:solidFill>
                <a:latin typeface="+mn-lt"/>
              </a:rPr>
              <a:t>f(n)</a:t>
            </a:r>
            <a:r>
              <a:rPr lang="en-US" sz="2000" i="1" kern="0">
                <a:latin typeface="+mn-lt"/>
              </a:rPr>
              <a:t> </a:t>
            </a:r>
            <a:r>
              <a:rPr lang="en-US" sz="2000" kern="0">
                <a:solidFill>
                  <a:srgbClr val="FF3399"/>
                </a:solidFill>
                <a:latin typeface="+mn-lt"/>
              </a:rPr>
              <a:t>grows same rate as” g(n).</a:t>
            </a:r>
            <a:endParaRPr lang="en-US" altLang="zh-TW" sz="2000" i="1" ker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TW" sz="3200" i="1" kern="0">
                <a:latin typeface="+mn-lt"/>
              </a:rPr>
              <a:t>Examples:-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zh-TW" sz="2000" i="1" kern="0">
                <a:latin typeface="+mn-lt"/>
              </a:rPr>
              <a:t>f</a:t>
            </a:r>
            <a:r>
              <a:rPr lang="en-US" altLang="zh-TW" sz="2000" kern="0">
                <a:latin typeface="+mn-lt"/>
              </a:rPr>
              <a:t>(</a:t>
            </a:r>
            <a:r>
              <a:rPr lang="en-US" altLang="zh-TW" sz="2000" i="1" kern="0">
                <a:latin typeface="+mn-lt"/>
              </a:rPr>
              <a:t>n</a:t>
            </a:r>
            <a:r>
              <a:rPr lang="en-US" altLang="zh-TW" sz="2000" kern="0">
                <a:latin typeface="+mn-lt"/>
              </a:rPr>
              <a:t>) = 3n+2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kern="0">
                <a:latin typeface="+mn-lt"/>
                <a:sym typeface="Symbol" pitchFamily="18" charset="2"/>
              </a:rPr>
              <a:t>3n &lt;= 3n + 2 &lt;= 4n, for all n &gt;= 2,  3n + 2 =   (</a:t>
            </a:r>
            <a:r>
              <a:rPr lang="en-US" altLang="zh-TW" sz="2000" i="1" kern="0">
                <a:latin typeface="+mn-lt"/>
                <a:sym typeface="Symbol" pitchFamily="18" charset="2"/>
              </a:rPr>
              <a:t>n</a:t>
            </a:r>
            <a:r>
              <a:rPr lang="en-US" altLang="zh-TW" sz="2000" kern="0">
                <a:latin typeface="+mn-lt"/>
                <a:sym typeface="Symbol" pitchFamily="18" charset="2"/>
              </a:rPr>
              <a:t>)</a:t>
            </a:r>
          </a:p>
          <a:p>
            <a:pPr marL="1143000" lvl="2" indent="-228600" eaLnBrk="1" hangingPunct="1">
              <a:spcBef>
                <a:spcPct val="20000"/>
              </a:spcBef>
              <a:defRPr/>
            </a:pPr>
            <a:endParaRPr lang="en-US" altLang="zh-TW" sz="2000" kern="0">
              <a:latin typeface="+mn-lt"/>
              <a:sym typeface="Symbol" pitchFamily="18" charset="2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zh-TW" sz="2000" i="1" kern="0">
                <a:latin typeface="+mn-lt"/>
              </a:rPr>
              <a:t>f</a:t>
            </a:r>
            <a:r>
              <a:rPr lang="en-US" altLang="zh-TW" sz="2000" kern="0">
                <a:latin typeface="+mn-lt"/>
              </a:rPr>
              <a:t>(</a:t>
            </a:r>
            <a:r>
              <a:rPr lang="en-US" altLang="zh-TW" sz="2000" i="1" kern="0">
                <a:latin typeface="+mn-lt"/>
              </a:rPr>
              <a:t>n</a:t>
            </a:r>
            <a:r>
              <a:rPr lang="en-US" altLang="zh-TW" sz="2000" kern="0">
                <a:latin typeface="+mn-lt"/>
              </a:rPr>
              <a:t>) = 10n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</a:rPr>
              <a:t>+4n+2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kern="0">
                <a:latin typeface="+mn-lt"/>
              </a:rPr>
              <a:t>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</a:rPr>
              <a:t>&lt;= 10n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</a:rPr>
              <a:t>+4n+2 &lt;= 11n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</a:rPr>
              <a:t>, for all n &gt;= 5, </a:t>
            </a:r>
            <a:r>
              <a:rPr lang="en-US" altLang="zh-TW" sz="2000" kern="0">
                <a:latin typeface="+mn-lt"/>
                <a:sym typeface="Symbol" pitchFamily="18" charset="2"/>
              </a:rPr>
              <a:t> </a:t>
            </a:r>
            <a:r>
              <a:rPr lang="en-US" altLang="zh-TW" sz="2000" kern="0">
                <a:latin typeface="+mn-lt"/>
              </a:rPr>
              <a:t>10n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</a:rPr>
              <a:t>+4n+2 = </a:t>
            </a:r>
            <a:r>
              <a:rPr lang="en-US" altLang="zh-TW" sz="2000" kern="0">
                <a:latin typeface="+mn-lt"/>
                <a:sym typeface="Symbol" pitchFamily="18" charset="2"/>
              </a:rPr>
              <a:t> (</a:t>
            </a:r>
            <a:r>
              <a:rPr lang="en-US" altLang="zh-TW" sz="2000" i="1" kern="0">
                <a:latin typeface="+mn-lt"/>
              </a:rPr>
              <a:t>n</a:t>
            </a:r>
            <a:r>
              <a:rPr lang="en-US" altLang="zh-TW" sz="2000" kern="0" baseline="30000">
                <a:latin typeface="+mn-lt"/>
              </a:rPr>
              <a:t>2</a:t>
            </a:r>
            <a:r>
              <a:rPr lang="en-US" altLang="zh-TW" sz="2000" kern="0">
                <a:latin typeface="+mn-lt"/>
                <a:sym typeface="Symbol" pitchFamily="18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solidFill>
                  <a:srgbClr val="FF3399"/>
                </a:solidFill>
                <a:latin typeface="+mn-lt"/>
                <a:ea typeface="新細明體" pitchFamily="18" charset="-120"/>
                <a:sym typeface="Symbol" pitchFamily="18" charset="2"/>
              </a:rPr>
              <a:t>But, we can not write either 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+4n+2= </a:t>
            </a:r>
            <a:r>
              <a:rPr lang="en-US" altLang="zh-TW" sz="2000" kern="0">
                <a:solidFill>
                  <a:srgbClr val="FF3399"/>
                </a:solidFill>
                <a:latin typeface="+mn-lt"/>
                <a:sym typeface="Symbol" pitchFamily="18" charset="2"/>
              </a:rPr>
              <a:t>(n) or 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+4n+2= </a:t>
            </a:r>
            <a:r>
              <a:rPr lang="en-US" altLang="zh-TW" sz="2000" kern="0">
                <a:solidFill>
                  <a:srgbClr val="FF3399"/>
                </a:solidFill>
                <a:latin typeface="+mn-lt"/>
                <a:sym typeface="Symbol" pitchFamily="18" charset="2"/>
              </a:rPr>
              <a:t>(n</a:t>
            </a:r>
            <a:r>
              <a:rPr lang="en-US" altLang="zh-TW" sz="2000" kern="0" baseline="30000">
                <a:solidFill>
                  <a:srgbClr val="FF3399"/>
                </a:solidFill>
                <a:latin typeface="+mn-lt"/>
                <a:sym typeface="Symbol" pitchFamily="18" charset="2"/>
              </a:rPr>
              <a:t>3</a:t>
            </a:r>
            <a:r>
              <a:rPr lang="en-US" altLang="zh-TW" sz="2000" kern="0">
                <a:solidFill>
                  <a:srgbClr val="FF3399"/>
                </a:solidFill>
                <a:latin typeface="+mn-lt"/>
                <a:sym typeface="Symbol" pitchFamily="18" charset="2"/>
              </a:rPr>
              <a:t>), since neither of these will satisfy the theta relation.</a:t>
            </a:r>
            <a:r>
              <a:rPr lang="en-US" altLang="zh-TW" sz="2000" kern="0">
                <a:solidFill>
                  <a:srgbClr val="FF3399"/>
                </a:solidFill>
                <a:latin typeface="+mn-lt"/>
              </a:rPr>
              <a:t> </a:t>
            </a:r>
            <a:endParaRPr lang="en-US" sz="2000" kern="0">
              <a:solidFill>
                <a:srgbClr val="FF3399"/>
              </a:solidFill>
              <a:latin typeface="+mn-lt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3833" y="247650"/>
            <a:ext cx="10922000" cy="769938"/>
          </a:xfrm>
        </p:spPr>
        <p:txBody>
          <a:bodyPr/>
          <a:lstStyle/>
          <a:p>
            <a:pPr eaLnBrk="1" hangingPunct="1"/>
            <a:r>
              <a:rPr lang="en-US" sz="2800" dirty="0"/>
              <a:t>Big-Oh, Theta, Omega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5667" y="1189038"/>
            <a:ext cx="11199284" cy="52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0000FF"/>
                </a:solidFill>
                <a:latin typeface="+mn-lt"/>
              </a:rPr>
              <a:t>Tips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</a:rPr>
              <a:t>Think of </a:t>
            </a:r>
            <a:r>
              <a:rPr lang="en-US" sz="2000" kern="0" dirty="0">
                <a:solidFill>
                  <a:srgbClr val="0000FF"/>
                </a:solidFill>
                <a:latin typeface="+mn-lt"/>
              </a:rPr>
              <a:t>O(g(n)) 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as “</a:t>
            </a:r>
            <a:r>
              <a:rPr lang="en-US" sz="2000" kern="0" dirty="0">
                <a:solidFill>
                  <a:srgbClr val="0000FF"/>
                </a:solidFill>
                <a:latin typeface="+mn-lt"/>
              </a:rPr>
              <a:t>less than or equal to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” g(n)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solidFill>
                  <a:srgbClr val="FF3399"/>
                </a:solidFill>
                <a:latin typeface="+mn-lt"/>
              </a:rPr>
              <a:t>Upper bound: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 “grows slower than or same rate as” g(n)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</a:rPr>
              <a:t>Think of </a:t>
            </a:r>
            <a:r>
              <a:rPr lang="en-US" sz="2000" kern="0" dirty="0">
                <a:solidFill>
                  <a:srgbClr val="0000FF"/>
                </a:solidFill>
                <a:latin typeface="+mn-lt"/>
              </a:rPr>
              <a:t>Ω(g(n)) 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as “</a:t>
            </a:r>
            <a:r>
              <a:rPr lang="en-US" sz="2000" kern="0" dirty="0">
                <a:solidFill>
                  <a:srgbClr val="0000FF"/>
                </a:solidFill>
                <a:latin typeface="+mn-lt"/>
              </a:rPr>
              <a:t>greater than or equal to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” g(n)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Lower bound: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 “grows faster than or same rate as” g(n)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</a:rPr>
              <a:t>Think of </a:t>
            </a:r>
            <a:r>
              <a:rPr lang="en-US" sz="2000" kern="0" dirty="0">
                <a:solidFill>
                  <a:srgbClr val="0000FF"/>
                </a:solidFill>
                <a:latin typeface="+mn-lt"/>
              </a:rPr>
              <a:t>Θ(g(n)) 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as “</a:t>
            </a:r>
            <a:r>
              <a:rPr lang="en-US" sz="2000" kern="0" dirty="0">
                <a:solidFill>
                  <a:srgbClr val="0000FF"/>
                </a:solidFill>
                <a:latin typeface="+mn-lt"/>
              </a:rPr>
              <a:t>equal to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” g(n)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solidFill>
                  <a:srgbClr val="FF3399"/>
                </a:solidFill>
                <a:latin typeface="+mn-lt"/>
              </a:rPr>
              <a:t>“Tight” bound:</a:t>
            </a:r>
            <a:r>
              <a:rPr lang="en-US" sz="2000" kern="0" dirty="0">
                <a:solidFill>
                  <a:srgbClr val="000000"/>
                </a:solidFill>
                <a:latin typeface="+mn-lt"/>
              </a:rPr>
              <a:t> same growth rate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kern="0">
              <a:solidFill>
                <a:srgbClr val="000000"/>
              </a:solidFill>
              <a:latin typeface="+mn-lt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True for large N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10972800" cy="884238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   </a:t>
            </a:r>
            <a:r>
              <a:rPr lang="en-US" altLang="zh-TW" sz="4000" b="1" dirty="0">
                <a:solidFill>
                  <a:schemeClr val="tx1"/>
                </a:solidFill>
              </a:rPr>
              <a:t>Example 1 - </a:t>
            </a:r>
            <a:r>
              <a:rPr lang="en-US" altLang="zh-TW" sz="4000" kern="0" dirty="0"/>
              <a:t>Iterative sum  of n numbers</a:t>
            </a:r>
            <a:endParaRPr lang="en-US" sz="4000" b="1" dirty="0">
              <a:solidFill>
                <a:schemeClr val="tx1"/>
              </a:solidFill>
              <a:ea typeface="新細明體" pitchFamily="18" charset="-120"/>
            </a:endParaRPr>
          </a:p>
        </p:txBody>
      </p:sp>
      <p:graphicFrame>
        <p:nvGraphicFramePr>
          <p:cNvPr id="7" name="Group 55"/>
          <p:cNvGraphicFramePr>
            <a:graphicFrameLocks noGrp="1"/>
          </p:cNvGraphicFramePr>
          <p:nvPr>
            <p:ph sz="half" idx="4294967295"/>
          </p:nvPr>
        </p:nvGraphicFramePr>
        <p:xfrm>
          <a:off x="900332" y="1477107"/>
          <a:ext cx="10072468" cy="4544571"/>
        </p:xfrm>
        <a:graphic>
          <a:graphicData uri="http://schemas.openxmlformats.org/drawingml/2006/table">
            <a:tbl>
              <a:tblPr/>
              <a:tblGrid>
                <a:gridCol w="402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Statement</a:t>
                      </a:r>
                    </a:p>
                  </a:txBody>
                  <a:tcPr marL="121920" marR="1219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s/e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steps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Algorithm sum(a,  n)</a:t>
                      </a:r>
                      <a:b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       s:=0 ;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for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:=1 to n 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s:=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s+a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return 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121920" marR="1219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O(n+1)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L="121920" marR="1219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O(n)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10972800" cy="884238"/>
          </a:xfrm>
        </p:spPr>
        <p:txBody>
          <a:bodyPr/>
          <a:lstStyle/>
          <a:p>
            <a:r>
              <a:rPr lang="en-US" altLang="zh-TW" dirty="0"/>
              <a:t>   </a:t>
            </a:r>
            <a:r>
              <a:rPr lang="en-US" altLang="zh-TW" sz="4000" b="1" dirty="0">
                <a:solidFill>
                  <a:schemeClr val="tx1"/>
                </a:solidFill>
              </a:rPr>
              <a:t>Example 2 - </a:t>
            </a:r>
            <a:r>
              <a:rPr lang="en-US" sz="4000" dirty="0"/>
              <a:t>Addition of two </a:t>
            </a:r>
            <a:r>
              <a:rPr lang="en-US" sz="4000" dirty="0" err="1"/>
              <a:t>m×n</a:t>
            </a:r>
            <a:r>
              <a:rPr lang="en-US" sz="4000" dirty="0"/>
              <a:t> matrices</a:t>
            </a:r>
            <a:endParaRPr lang="en-US" sz="4000" b="1" dirty="0">
              <a:solidFill>
                <a:schemeClr val="tx1"/>
              </a:solidFill>
              <a:ea typeface="新細明體" pitchFamily="18" charset="-120"/>
            </a:endParaRPr>
          </a:p>
        </p:txBody>
      </p:sp>
      <p:graphicFrame>
        <p:nvGraphicFramePr>
          <p:cNvPr id="7" name="Group 55"/>
          <p:cNvGraphicFramePr>
            <a:graphicFrameLocks noGrp="1"/>
          </p:cNvGraphicFramePr>
          <p:nvPr>
            <p:ph sz="half" idx="4294967295"/>
          </p:nvPr>
        </p:nvGraphicFramePr>
        <p:xfrm>
          <a:off x="1055077" y="1392700"/>
          <a:ext cx="9917723" cy="4149970"/>
        </p:xfrm>
        <a:graphic>
          <a:graphicData uri="http://schemas.openxmlformats.org/drawingml/2006/table">
            <a:tbl>
              <a:tblPr/>
              <a:tblGrid>
                <a:gridCol w="396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Statement</a:t>
                      </a:r>
                    </a:p>
                  </a:txBody>
                  <a:tcPr marL="121920" marR="1219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s/e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steps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75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Algorithm Add(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a,b,c,m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, n)</a:t>
                      </a:r>
                      <a:b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  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     for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:=1 to m do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         for j:=1 to n do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           c[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i,j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]:=a[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i,j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]+b[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i,j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] ;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m(n+1)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L="121920" marR="121920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121920" marR="121920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691"/>
            <a:ext cx="10515600" cy="7204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Time complexity of 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858982"/>
            <a:ext cx="10515600" cy="5999018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sz="9600" dirty="0"/>
              <a:t>T(n)  = T(n-1) + 1 + T(n-1)       = 2T(n-1) + 1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600" dirty="0"/>
              <a:t>	         = </a:t>
            </a:r>
            <a:r>
              <a:rPr lang="en-IN" sz="9600" dirty="0"/>
              <a:t>2 * ( 2 * T(n-2) + 1) + 1</a:t>
            </a:r>
          </a:p>
          <a:p>
            <a:pPr lvl="1">
              <a:lnSpc>
                <a:spcPct val="120000"/>
              </a:lnSpc>
              <a:buNone/>
            </a:pPr>
            <a:r>
              <a:rPr lang="en-IN" sz="9600" dirty="0"/>
              <a:t>            = (2 ^ 2) * T(n-2) + 2^1 + 2^0</a:t>
            </a:r>
          </a:p>
          <a:p>
            <a:pPr lvl="1">
              <a:lnSpc>
                <a:spcPct val="120000"/>
              </a:lnSpc>
              <a:buNone/>
            </a:pPr>
            <a:r>
              <a:rPr lang="en-IN" sz="9600" dirty="0"/>
              <a:t>			:</a:t>
            </a:r>
          </a:p>
          <a:p>
            <a:pPr lvl="1">
              <a:lnSpc>
                <a:spcPct val="120000"/>
              </a:lnSpc>
              <a:buNone/>
            </a:pPr>
            <a:r>
              <a:rPr lang="en-IN" sz="9600" dirty="0"/>
              <a:t>	         = </a:t>
            </a:r>
            <a:r>
              <a:rPr lang="de-DE" sz="9600" dirty="0"/>
              <a:t>(2^k) * T(n-k) + 2^(k-1) + 2^(k-2) + ... + 2^0</a:t>
            </a:r>
            <a:endParaRPr lang="en-US" sz="96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9600" dirty="0"/>
              <a:t>Base condition T(0) == 1</a:t>
            </a:r>
            <a:br>
              <a:rPr lang="pt-BR" sz="9600" dirty="0"/>
            </a:br>
            <a:r>
              <a:rPr lang="pt-BR" sz="9600" dirty="0"/>
              <a:t>n – k = 0  =&gt;  n = k;</a:t>
            </a:r>
            <a:br>
              <a:rPr lang="pt-BR" sz="9600" dirty="0"/>
            </a:br>
            <a:r>
              <a:rPr lang="pt-BR" sz="9600" dirty="0"/>
              <a:t>put, k = n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9600" dirty="0"/>
              <a:t>T(n)=2^n T(0)+2^(n-1)+....+2^1+2^0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9600" dirty="0"/>
              <a:t>It is GP series, and sum is 2^(n+1)-1</a:t>
            </a:r>
            <a:br>
              <a:rPr lang="pt-BR" sz="9600" dirty="0"/>
            </a:br>
            <a:r>
              <a:rPr lang="en-US" sz="9600" dirty="0"/>
              <a:t>T(n) = O(2^n) which is exponential.</a:t>
            </a:r>
          </a:p>
          <a:p>
            <a:pPr lvl="1">
              <a:buNone/>
            </a:pPr>
            <a:r>
              <a:rPr lang="en-US" sz="9600" dirty="0"/>
              <a:t> 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>
              <a:buNone/>
            </a:pPr>
            <a:r>
              <a:rPr lang="en-US" sz="3200" baseline="30000" dirty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07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93443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46238"/>
            <a:ext cx="111760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>
                <a:ea typeface="Gulim" pitchFamily="34" charset="-127"/>
              </a:rPr>
              <a:t>Asymptotic efficiency means study of  algorithms efficiency for large inputs.</a:t>
            </a:r>
          </a:p>
          <a:p>
            <a:pPr eaLnBrk="1" hangingPunct="1">
              <a:lnSpc>
                <a:spcPct val="80000"/>
              </a:lnSpc>
            </a:pPr>
            <a:endParaRPr lang="en-US" altLang="ko-KR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>
                <a:ea typeface="Gulim" pitchFamily="34" charset="-127"/>
              </a:rPr>
              <a:t>To compare two algorithms with running times </a:t>
            </a:r>
            <a:r>
              <a:rPr lang="en-US" altLang="ko-KR" i="1">
                <a:ea typeface="Gulim" pitchFamily="34" charset="-127"/>
              </a:rPr>
              <a:t>f(n)</a:t>
            </a:r>
            <a:r>
              <a:rPr lang="en-US" altLang="ko-KR">
                <a:ea typeface="Gulim" pitchFamily="34" charset="-127"/>
              </a:rPr>
              <a:t> and </a:t>
            </a:r>
            <a:r>
              <a:rPr lang="en-US" altLang="ko-KR" i="1">
                <a:ea typeface="Gulim" pitchFamily="34" charset="-127"/>
              </a:rPr>
              <a:t>g(n),</a:t>
            </a:r>
            <a:r>
              <a:rPr lang="en-US" altLang="ko-KR">
                <a:ea typeface="Gulim" pitchFamily="34" charset="-127"/>
              </a:rPr>
              <a:t> we need a </a:t>
            </a:r>
            <a:r>
              <a:rPr lang="en-US" altLang="ko-KR">
                <a:solidFill>
                  <a:srgbClr val="FF3399"/>
                </a:solidFill>
                <a:ea typeface="Gulim" pitchFamily="34" charset="-127"/>
              </a:rPr>
              <a:t>rough measure</a:t>
            </a:r>
            <a:r>
              <a:rPr lang="en-US" altLang="ko-KR">
                <a:ea typeface="Gulim" pitchFamily="34" charset="-127"/>
              </a:rPr>
              <a:t> that characterizes </a:t>
            </a:r>
            <a:r>
              <a:rPr lang="en-US" altLang="ko-KR">
                <a:solidFill>
                  <a:srgbClr val="FF3399"/>
                </a:solidFill>
                <a:ea typeface="Gulim" pitchFamily="34" charset="-127"/>
              </a:rPr>
              <a:t>how fast each function grows </a:t>
            </a:r>
            <a:r>
              <a:rPr lang="en-US" altLang="ko-KR">
                <a:ea typeface="Gulim" pitchFamily="34" charset="-127"/>
              </a:rPr>
              <a:t>as n grows.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i="1" u="sng">
                <a:solidFill>
                  <a:srgbClr val="FF3399"/>
                </a:solidFill>
                <a:ea typeface="Gulim" pitchFamily="34" charset="-127"/>
              </a:rPr>
              <a:t>Hint:</a:t>
            </a:r>
            <a:r>
              <a:rPr lang="en-US" altLang="ko-KR">
                <a:ea typeface="Gulim" pitchFamily="34" charset="-127"/>
              </a:rPr>
              <a:t> use </a:t>
            </a:r>
            <a:r>
              <a:rPr lang="en-US" altLang="ko-KR" i="1">
                <a:ea typeface="Gulim" pitchFamily="34" charset="-127"/>
              </a:rPr>
              <a:t>rate of growth</a:t>
            </a:r>
            <a:r>
              <a:rPr lang="en-US" altLang="ko-KR">
                <a:ea typeface="Gulim" pitchFamily="34" charset="-127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>
                <a:ea typeface="Gulim" pitchFamily="34" charset="-127"/>
              </a:rPr>
              <a:t>Compare functions </a:t>
            </a:r>
            <a:r>
              <a:rPr lang="en-US" altLang="ko-KR" b="1">
                <a:ea typeface="Gulim" pitchFamily="34" charset="-127"/>
              </a:rPr>
              <a:t>asymptotically!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>
                <a:ea typeface="Gulim" pitchFamily="34" charset="-127"/>
              </a:rPr>
              <a:t>(i.e., </a:t>
            </a:r>
            <a:r>
              <a:rPr lang="en-US" altLang="ko-KR">
                <a:solidFill>
                  <a:srgbClr val="FF3399"/>
                </a:solidFill>
                <a:ea typeface="Gulim" pitchFamily="34" charset="-127"/>
              </a:rPr>
              <a:t>for large values of </a:t>
            </a:r>
            <a:r>
              <a:rPr lang="en-US" altLang="ko-KR" i="1">
                <a:solidFill>
                  <a:srgbClr val="FF3399"/>
                </a:solidFill>
                <a:ea typeface="Gulim" pitchFamily="34" charset="-127"/>
              </a:rPr>
              <a:t>n</a:t>
            </a:r>
            <a:r>
              <a:rPr lang="en-US" altLang="ko-KR">
                <a:ea typeface="Gulim" pitchFamily="34" charset="-127"/>
              </a:rPr>
              <a:t>)</a:t>
            </a:r>
            <a:endParaRPr lang="en-US">
              <a:ea typeface="Gulim" pitchFamily="34" charset="-127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/>
              <a:t>Asymptotic efficiency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6858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rgbClr val="DD0111"/>
                </a:solidFill>
                <a:cs typeface="Times New Roman" pitchFamily="18" charset="0"/>
              </a:rPr>
              <a:t>Functions ordered by growth rate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9728253"/>
              </p:ext>
            </p:extLst>
          </p:nvPr>
        </p:nvGraphicFramePr>
        <p:xfrm>
          <a:off x="463125" y="1220200"/>
          <a:ext cx="10972800" cy="3200400"/>
        </p:xfrm>
        <a:graphic>
          <a:graphicData uri="http://schemas.openxmlformats.org/drawingml/2006/table">
            <a:tbl>
              <a:tblPr/>
              <a:tblGrid>
                <a:gridCol w="328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7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constant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logarithmic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linear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nlogn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n-log-n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quadratic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cubic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exponential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n!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is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Arial" charset="0"/>
                        </a:rPr>
                        <a:t>factorial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9731" name="Rectangle 38"/>
          <p:cNvSpPr>
            <a:spLocks noChangeArrowheads="1"/>
          </p:cNvSpPr>
          <p:nvPr/>
        </p:nvSpPr>
        <p:spPr bwMode="auto">
          <a:xfrm>
            <a:off x="521200" y="4595757"/>
            <a:ext cx="10769600" cy="5908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1 &lt; </a:t>
            </a:r>
            <a:r>
              <a:rPr lang="en-US" dirty="0" err="1"/>
              <a:t>logn</a:t>
            </a:r>
            <a:r>
              <a:rPr lang="en-US" dirty="0"/>
              <a:t> &lt; n &lt; </a:t>
            </a:r>
            <a:r>
              <a:rPr lang="en-US" dirty="0" err="1"/>
              <a:t>nlogn</a:t>
            </a:r>
            <a:r>
              <a:rPr lang="en-US" dirty="0"/>
              <a:t> &lt; n</a:t>
            </a:r>
            <a:r>
              <a:rPr lang="en-US" baseline="30000" dirty="0"/>
              <a:t>2 </a:t>
            </a:r>
            <a:r>
              <a:rPr lang="en-US" dirty="0"/>
              <a:t>&lt; n</a:t>
            </a:r>
            <a:r>
              <a:rPr lang="en-US" baseline="30000" dirty="0"/>
              <a:t>3 </a:t>
            </a:r>
            <a:r>
              <a:rPr lang="en-US" dirty="0"/>
              <a:t>&lt; 2</a:t>
            </a:r>
            <a:r>
              <a:rPr lang="en-US" baseline="30000" dirty="0"/>
              <a:t>n </a:t>
            </a:r>
            <a:r>
              <a:rPr lang="en-US" dirty="0"/>
              <a:t>&lt; 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" y="609600"/>
            <a:ext cx="1165436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zh-TW" sz="2800" kern="0">
                <a:latin typeface="+mn-lt"/>
              </a:rPr>
              <a:t>To get a feel for how the various functions grow with n, you are advised to study the following figs:</a:t>
            </a:r>
            <a:endParaRPr lang="zh-TW" altLang="en-US" sz="2800" kern="0">
              <a:latin typeface="+mn-lt"/>
            </a:endParaRPr>
          </a:p>
        </p:txBody>
      </p:sp>
      <p:pic>
        <p:nvPicPr>
          <p:cNvPr id="30723" name="Picture 4" descr="fig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93075"/>
            <a:ext cx="9550400" cy="455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2540000" y="5410200"/>
            <a:ext cx="203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1625600" y="5257800"/>
            <a:ext cx="8737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fig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6867" y="685800"/>
            <a:ext cx="5830234" cy="451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2336800" y="457200"/>
            <a:ext cx="7518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3048000" y="6248400"/>
            <a:ext cx="304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762000"/>
            <a:ext cx="1076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  <a:cs typeface="Times New Roman" pitchFamily="18" charset="0"/>
              </a:rPr>
              <a:t>The low order terms and constants in a function are relatively insignificant for </a:t>
            </a:r>
            <a:r>
              <a:rPr lang="en-US" sz="2000" b="1" kern="0">
                <a:latin typeface="+mn-lt"/>
                <a:cs typeface="Times New Roman" pitchFamily="18" charset="0"/>
              </a:rPr>
              <a:t>large</a:t>
            </a:r>
            <a:r>
              <a:rPr lang="en-US" sz="2000" kern="0">
                <a:latin typeface="+mn-lt"/>
                <a:cs typeface="Times New Roman" pitchFamily="18" charset="0"/>
              </a:rPr>
              <a:t> </a:t>
            </a:r>
            <a:r>
              <a:rPr lang="en-US" sz="2000" i="1" kern="0">
                <a:latin typeface="+mn-lt"/>
                <a:cs typeface="Times New Roman" pitchFamily="18" charset="0"/>
              </a:rPr>
              <a:t>n</a:t>
            </a:r>
            <a:endParaRPr lang="en-US" sz="2000" kern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>
                <a:latin typeface="+mn-lt"/>
                <a:cs typeface="Times New Roman" pitchFamily="18" charset="0"/>
              </a:rPr>
              <a:t>		            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solidFill>
                  <a:srgbClr val="DD0111"/>
                </a:solidFill>
                <a:latin typeface="+mn-lt"/>
                <a:cs typeface="Times New Roman" pitchFamily="18" charset="0"/>
              </a:rPr>
              <a:t>2</a:t>
            </a:r>
            <a:r>
              <a:rPr lang="en-US" sz="2000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 + 100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 + log</a:t>
            </a:r>
            <a:r>
              <a:rPr lang="en-US" sz="2000" kern="0" baseline="-25000">
                <a:solidFill>
                  <a:srgbClr val="DD0111"/>
                </a:solidFill>
                <a:latin typeface="+mn-lt"/>
                <a:cs typeface="Times New Roman" pitchFamily="18" charset="0"/>
              </a:rPr>
              <a:t>10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 + 1000</a:t>
            </a:r>
            <a:r>
              <a:rPr lang="en-US" sz="2000" kern="0">
                <a:latin typeface="+mn-lt"/>
                <a:cs typeface="Times New Roman" pitchFamily="18" charset="0"/>
              </a:rPr>
              <a:t>    ~     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solidFill>
                  <a:srgbClr val="DD0111"/>
                </a:solidFill>
                <a:latin typeface="+mn-lt"/>
                <a:cs typeface="Times New Roman" pitchFamily="18" charset="0"/>
              </a:rPr>
              <a:t>2  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kern="0" baseline="30000">
              <a:latin typeface="+mn-lt"/>
              <a:cs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kern="0">
                <a:latin typeface="+mn-lt"/>
                <a:cs typeface="Times New Roman" pitchFamily="18" charset="0"/>
              </a:rPr>
              <a:t> i.e., </a:t>
            </a:r>
            <a:r>
              <a:rPr lang="en-US" sz="2000" kern="0">
                <a:latin typeface="+mn-lt"/>
                <a:cs typeface="Times New Roman" pitchFamily="18" charset="0"/>
              </a:rPr>
              <a:t>we say that</a:t>
            </a:r>
            <a:r>
              <a:rPr lang="en-US" sz="2000" i="1" kern="0">
                <a:latin typeface="+mn-lt"/>
                <a:cs typeface="Times New Roman" pitchFamily="18" charset="0"/>
              </a:rPr>
              <a:t> 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solidFill>
                  <a:srgbClr val="DD0111"/>
                </a:solidFill>
                <a:latin typeface="+mn-lt"/>
                <a:cs typeface="Times New Roman" pitchFamily="18" charset="0"/>
              </a:rPr>
              <a:t>2</a:t>
            </a:r>
            <a:r>
              <a:rPr lang="en-US" sz="2000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 + 100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 + log</a:t>
            </a:r>
            <a:r>
              <a:rPr lang="en-US" sz="2000" kern="0" baseline="-25000">
                <a:solidFill>
                  <a:srgbClr val="DD0111"/>
                </a:solidFill>
                <a:latin typeface="+mn-lt"/>
                <a:cs typeface="Times New Roman" pitchFamily="18" charset="0"/>
              </a:rPr>
              <a:t>10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 + 1000</a:t>
            </a:r>
            <a:r>
              <a:rPr lang="en-US" sz="2000" kern="0">
                <a:latin typeface="+mn-lt"/>
                <a:cs typeface="Times New Roman" pitchFamily="18" charset="0"/>
              </a:rPr>
              <a:t> and </a:t>
            </a:r>
            <a:r>
              <a:rPr lang="en-US" sz="2000" i="1" kern="0">
                <a:solidFill>
                  <a:srgbClr val="DD0111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solidFill>
                  <a:srgbClr val="DD0111"/>
                </a:solidFill>
                <a:latin typeface="+mn-lt"/>
                <a:cs typeface="Times New Roman" pitchFamily="18" charset="0"/>
              </a:rPr>
              <a:t>2</a:t>
            </a:r>
            <a:r>
              <a:rPr lang="en-US" sz="2000" kern="0">
                <a:latin typeface="+mn-lt"/>
                <a:ea typeface="MS Mincho" pitchFamily="49" charset="-128"/>
              </a:rPr>
              <a:t> have the same  </a:t>
            </a:r>
            <a:r>
              <a:rPr lang="en-US" sz="2000" b="1" kern="0">
                <a:latin typeface="+mn-lt"/>
                <a:ea typeface="MS Mincho" pitchFamily="49" charset="-128"/>
              </a:rPr>
              <a:t>rate of growth</a:t>
            </a:r>
            <a:r>
              <a:rPr lang="en-US" sz="2000" u="sng" kern="0">
                <a:latin typeface="+mn-lt"/>
              </a:rPr>
              <a:t> </a:t>
            </a:r>
            <a:endParaRPr lang="en-US" sz="2000" kern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000" kern="0">
              <a:latin typeface="+mn-lt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i="1" kern="0">
                <a:latin typeface="+mn-lt"/>
                <a:cs typeface="Times New Roman" pitchFamily="18" charset="0"/>
              </a:rPr>
              <a:t>Some more examples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1" kern="0">
                <a:latin typeface="+mn-lt"/>
                <a:cs typeface="Times New Roman" pitchFamily="18" charset="0"/>
              </a:rPr>
              <a:t> </a:t>
            </a:r>
            <a:r>
              <a:rPr lang="en-US" sz="2000" i="1" kern="0"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latin typeface="+mn-lt"/>
                <a:cs typeface="Times New Roman" pitchFamily="18" charset="0"/>
              </a:rPr>
              <a:t>4</a:t>
            </a:r>
            <a:r>
              <a:rPr lang="en-US" sz="2000" kern="0">
                <a:latin typeface="+mn-lt"/>
                <a:cs typeface="Times New Roman" pitchFamily="18" charset="0"/>
              </a:rPr>
              <a:t> + 100</a:t>
            </a:r>
            <a:r>
              <a:rPr lang="en-US" sz="2000" i="1" kern="0"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latin typeface="+mn-lt"/>
                <a:cs typeface="Times New Roman" pitchFamily="18" charset="0"/>
              </a:rPr>
              <a:t>2</a:t>
            </a:r>
            <a:r>
              <a:rPr lang="en-US" sz="2000" kern="0">
                <a:latin typeface="+mn-lt"/>
                <a:cs typeface="Times New Roman" pitchFamily="18" charset="0"/>
              </a:rPr>
              <a:t> + 10</a:t>
            </a:r>
            <a:r>
              <a:rPr lang="en-US" sz="2000" i="1" kern="0">
                <a:latin typeface="+mn-lt"/>
                <a:cs typeface="Times New Roman" pitchFamily="18" charset="0"/>
              </a:rPr>
              <a:t>n</a:t>
            </a:r>
            <a:r>
              <a:rPr lang="en-US" sz="2000" kern="0">
                <a:latin typeface="+mn-lt"/>
                <a:cs typeface="Times New Roman" pitchFamily="18" charset="0"/>
              </a:rPr>
              <a:t> + 50 </a:t>
            </a:r>
            <a:r>
              <a:rPr lang="en-US" sz="2000" kern="0">
                <a:latin typeface="+mn-lt"/>
                <a:ea typeface="MS Mincho" pitchFamily="49" charset="-128"/>
              </a:rPr>
              <a:t>is   </a:t>
            </a:r>
            <a:r>
              <a:rPr lang="en-US" sz="2400" b="1" kern="0">
                <a:solidFill>
                  <a:srgbClr val="FF3399"/>
                </a:solidFill>
                <a:latin typeface="+mn-lt"/>
                <a:cs typeface="Times New Roman" pitchFamily="18" charset="0"/>
              </a:rPr>
              <a:t>~</a:t>
            </a:r>
            <a:r>
              <a:rPr lang="en-US" sz="2000" kern="0">
                <a:latin typeface="+mn-lt"/>
                <a:cs typeface="Times New Roman" pitchFamily="18" charset="0"/>
              </a:rPr>
              <a:t>  </a:t>
            </a:r>
            <a:r>
              <a:rPr lang="en-US" sz="2000" i="1" kern="0">
                <a:latin typeface="+mn-lt"/>
                <a:cs typeface="Times New Roman" pitchFamily="18" charset="0"/>
              </a:rPr>
              <a:t>n</a:t>
            </a:r>
            <a:r>
              <a:rPr lang="en-US" sz="2000" kern="0" baseline="30000">
                <a:latin typeface="+mn-lt"/>
                <a:cs typeface="Times New Roman" pitchFamily="18" charset="0"/>
              </a:rPr>
              <a:t>4</a:t>
            </a:r>
            <a:endParaRPr lang="en-US" sz="2000" kern="0">
              <a:latin typeface="+mn-lt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  <a:ea typeface="MS Mincho" pitchFamily="49" charset="-128"/>
              </a:rPr>
              <a:t>10</a:t>
            </a:r>
            <a:r>
              <a:rPr lang="en-US" sz="2000" i="1" kern="0">
                <a:latin typeface="+mn-lt"/>
                <a:ea typeface="MS Mincho" pitchFamily="49" charset="-128"/>
              </a:rPr>
              <a:t>n</a:t>
            </a:r>
            <a:r>
              <a:rPr lang="en-US" sz="2000" kern="0" baseline="30000">
                <a:latin typeface="+mn-lt"/>
                <a:ea typeface="MS Mincho" pitchFamily="49" charset="-128"/>
              </a:rPr>
              <a:t>3</a:t>
            </a:r>
            <a:r>
              <a:rPr lang="en-US" sz="2000" kern="0">
                <a:latin typeface="+mn-lt"/>
                <a:ea typeface="MS Mincho" pitchFamily="49" charset="-128"/>
              </a:rPr>
              <a:t> + 2</a:t>
            </a:r>
            <a:r>
              <a:rPr lang="en-US" sz="2000" i="1" kern="0">
                <a:latin typeface="+mn-lt"/>
                <a:ea typeface="MS Mincho" pitchFamily="49" charset="-128"/>
              </a:rPr>
              <a:t>n</a:t>
            </a:r>
            <a:r>
              <a:rPr lang="en-US" sz="2000" kern="0" baseline="30000">
                <a:latin typeface="+mn-lt"/>
                <a:ea typeface="MS Mincho" pitchFamily="49" charset="-128"/>
              </a:rPr>
              <a:t>2</a:t>
            </a:r>
            <a:r>
              <a:rPr lang="en-US" sz="2000" kern="0">
                <a:latin typeface="+mn-lt"/>
                <a:ea typeface="MS Mincho" pitchFamily="49" charset="-128"/>
              </a:rPr>
              <a:t> is   </a:t>
            </a:r>
            <a:r>
              <a:rPr lang="en-US" sz="2400" b="1" kern="0">
                <a:solidFill>
                  <a:srgbClr val="FF3399"/>
                </a:solidFill>
                <a:latin typeface="+mn-lt"/>
                <a:cs typeface="Times New Roman" pitchFamily="18" charset="0"/>
              </a:rPr>
              <a:t>~</a:t>
            </a:r>
            <a:r>
              <a:rPr lang="en-US" sz="2000" kern="0">
                <a:latin typeface="+mn-lt"/>
                <a:cs typeface="Times New Roman" pitchFamily="18" charset="0"/>
              </a:rPr>
              <a:t>  </a:t>
            </a:r>
            <a:r>
              <a:rPr lang="en-US" sz="2000" i="1" kern="0">
                <a:latin typeface="+mn-lt"/>
                <a:ea typeface="MS Mincho" pitchFamily="49" charset="-128"/>
              </a:rPr>
              <a:t>n</a:t>
            </a:r>
            <a:r>
              <a:rPr lang="en-US" sz="2000" kern="0" baseline="30000">
                <a:latin typeface="+mn-lt"/>
                <a:ea typeface="MS Mincho" pitchFamily="49" charset="-128"/>
              </a:rPr>
              <a:t>3</a:t>
            </a:r>
            <a:r>
              <a:rPr lang="en-US" sz="2000" kern="0">
                <a:latin typeface="+mn-lt"/>
                <a:ea typeface="MS Mincho" pitchFamily="49" charset="-128"/>
              </a:rPr>
              <a:t>    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i="1" kern="0">
                <a:latin typeface="+mn-lt"/>
                <a:ea typeface="MS Mincho" pitchFamily="49" charset="-128"/>
              </a:rPr>
              <a:t>n</a:t>
            </a:r>
            <a:r>
              <a:rPr lang="en-US" sz="2000" kern="0" baseline="30000">
                <a:latin typeface="+mn-lt"/>
                <a:ea typeface="MS Mincho" pitchFamily="49" charset="-128"/>
              </a:rPr>
              <a:t>3</a:t>
            </a:r>
            <a:r>
              <a:rPr lang="en-US" sz="2000" kern="0">
                <a:latin typeface="+mn-lt"/>
                <a:ea typeface="MS Mincho" pitchFamily="49" charset="-128"/>
              </a:rPr>
              <a:t> - </a:t>
            </a:r>
            <a:r>
              <a:rPr lang="en-US" sz="2000" i="1" kern="0">
                <a:latin typeface="+mn-lt"/>
                <a:ea typeface="MS Mincho" pitchFamily="49" charset="-128"/>
              </a:rPr>
              <a:t>n</a:t>
            </a:r>
            <a:r>
              <a:rPr lang="en-US" sz="2000" kern="0" baseline="30000">
                <a:latin typeface="+mn-lt"/>
                <a:ea typeface="MS Mincho" pitchFamily="49" charset="-128"/>
              </a:rPr>
              <a:t>2</a:t>
            </a:r>
            <a:r>
              <a:rPr lang="en-US" sz="2000" kern="0">
                <a:latin typeface="+mn-lt"/>
                <a:ea typeface="MS Mincho" pitchFamily="49" charset="-128"/>
              </a:rPr>
              <a:t> is   </a:t>
            </a:r>
            <a:r>
              <a:rPr lang="en-US" sz="2400" b="1" kern="0">
                <a:solidFill>
                  <a:srgbClr val="FF3399"/>
                </a:solidFill>
                <a:latin typeface="+mn-lt"/>
                <a:cs typeface="Times New Roman" pitchFamily="18" charset="0"/>
              </a:rPr>
              <a:t>~</a:t>
            </a:r>
            <a:r>
              <a:rPr lang="en-US" sz="2000" kern="0">
                <a:latin typeface="+mn-lt"/>
                <a:cs typeface="Times New Roman" pitchFamily="18" charset="0"/>
              </a:rPr>
              <a:t>  </a:t>
            </a:r>
            <a:r>
              <a:rPr lang="en-US" sz="2000" i="1" kern="0">
                <a:latin typeface="+mn-lt"/>
                <a:ea typeface="MS Mincho" pitchFamily="49" charset="-128"/>
              </a:rPr>
              <a:t>n</a:t>
            </a:r>
            <a:r>
              <a:rPr lang="en-US" sz="2000" kern="0" baseline="30000">
                <a:latin typeface="+mn-lt"/>
                <a:ea typeface="MS Mincho" pitchFamily="49" charset="-128"/>
              </a:rPr>
              <a:t>3</a:t>
            </a:r>
            <a:endParaRPr lang="en-US" sz="2000" kern="0">
              <a:latin typeface="+mn-lt"/>
              <a:ea typeface="MS Mincho" pitchFamily="49" charset="-128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  <a:ea typeface="MS Mincho" pitchFamily="49" charset="-128"/>
              </a:rPr>
              <a:t>constants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kern="0">
                <a:latin typeface="+mn-lt"/>
                <a:ea typeface="MS Mincho" pitchFamily="49" charset="-128"/>
              </a:rPr>
              <a:t>10   is   </a:t>
            </a:r>
            <a:r>
              <a:rPr lang="en-US" sz="2000" b="1" kern="0">
                <a:solidFill>
                  <a:srgbClr val="FF3399"/>
                </a:solidFill>
                <a:latin typeface="+mn-lt"/>
                <a:cs typeface="Times New Roman" pitchFamily="18" charset="0"/>
              </a:rPr>
              <a:t>~ </a:t>
            </a:r>
            <a:r>
              <a:rPr lang="en-US" kern="0">
                <a:latin typeface="+mn-lt"/>
                <a:cs typeface="Times New Roman" pitchFamily="18" charset="0"/>
              </a:rPr>
              <a:t> </a:t>
            </a:r>
            <a:r>
              <a:rPr lang="en-US" sz="2000" kern="0">
                <a:latin typeface="+mn-lt"/>
                <a:ea typeface="MS Mincho" pitchFamily="49" charset="-128"/>
              </a:rPr>
              <a:t>1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kern="0">
                <a:latin typeface="+mn-lt"/>
                <a:ea typeface="MS Mincho" pitchFamily="49" charset="-128"/>
              </a:rPr>
              <a:t>1273   is   </a:t>
            </a:r>
            <a:r>
              <a:rPr lang="en-US" sz="2000" b="1" kern="0">
                <a:solidFill>
                  <a:srgbClr val="FF3399"/>
                </a:solidFill>
                <a:latin typeface="+mn-lt"/>
                <a:cs typeface="Times New Roman" pitchFamily="18" charset="0"/>
              </a:rPr>
              <a:t>~</a:t>
            </a:r>
            <a:r>
              <a:rPr lang="en-US" kern="0">
                <a:latin typeface="+mn-lt"/>
                <a:cs typeface="Times New Roman" pitchFamily="18" charset="0"/>
              </a:rPr>
              <a:t>  </a:t>
            </a:r>
            <a:r>
              <a:rPr lang="en-US" sz="2000" kern="0">
                <a:latin typeface="+mn-lt"/>
                <a:ea typeface="MS Mincho" pitchFamily="49" charset="-128"/>
              </a:rPr>
              <a:t>1</a:t>
            </a:r>
            <a:endParaRPr lang="en-US" sz="2000" kern="0">
              <a:latin typeface="+mn-lt"/>
            </a:endParaRPr>
          </a:p>
          <a:p>
            <a:pPr marL="914400" lvl="1" indent="-45720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kern="0">
              <a:solidFill>
                <a:srgbClr val="DD0111"/>
              </a:solidFill>
              <a:latin typeface="+mn-lt"/>
              <a:cs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kern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Asymptotic/order Notations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6400" y="1600201"/>
            <a:ext cx="6908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Asymptotic/order notation describes the behavior of functions for the large inputs</a:t>
            </a:r>
            <a:r>
              <a:rPr lang="en-US" sz="2000" kern="0" dirty="0">
                <a:latin typeface="+mn-lt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>
                <a:latin typeface="+mn-lt"/>
              </a:rPr>
              <a:t>Big Oh(</a:t>
            </a:r>
            <a:r>
              <a:rPr lang="en-US" sz="2000" i="1" kern="0" dirty="0">
                <a:latin typeface="+mn-lt"/>
              </a:rPr>
              <a:t>O)</a:t>
            </a:r>
            <a:r>
              <a:rPr lang="en-US" sz="2000" b="1" kern="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notation:</a:t>
            </a:r>
          </a:p>
          <a:p>
            <a:pPr marL="742950" lvl="1" indent="-285750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kern="0" dirty="0">
                <a:latin typeface="+mn-lt"/>
              </a:rPr>
              <a:t>The big oh notation describes an </a:t>
            </a:r>
            <a:r>
              <a:rPr lang="en-US" sz="1600" kern="0" dirty="0">
                <a:solidFill>
                  <a:srgbClr val="FF3399"/>
                </a:solidFill>
                <a:latin typeface="+mn-lt"/>
              </a:rPr>
              <a:t>upper bound</a:t>
            </a:r>
            <a:r>
              <a:rPr lang="en-US" sz="1600" kern="0" dirty="0">
                <a:latin typeface="+mn-lt"/>
              </a:rPr>
              <a:t> on the </a:t>
            </a:r>
            <a:r>
              <a:rPr lang="en-US" sz="1600" kern="0" dirty="0">
                <a:solidFill>
                  <a:srgbClr val="FF3399"/>
                </a:solidFill>
                <a:latin typeface="+mn-lt"/>
              </a:rPr>
              <a:t>asymptotic growth rate</a:t>
            </a:r>
            <a:r>
              <a:rPr lang="en-US" sz="1600" kern="0" dirty="0">
                <a:latin typeface="+mn-lt"/>
              </a:rPr>
              <a:t> of the function</a:t>
            </a:r>
            <a:r>
              <a:rPr lang="en-US" sz="1600" kern="0" dirty="0">
                <a:solidFill>
                  <a:srgbClr val="FF3399"/>
                </a:solidFill>
                <a:latin typeface="+mn-lt"/>
              </a:rPr>
              <a:t> f</a:t>
            </a:r>
            <a:r>
              <a:rPr lang="en-US" sz="1600" kern="0" dirty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TW" sz="2400" b="1" kern="0" dirty="0">
                <a:latin typeface="+mn-lt"/>
              </a:rPr>
              <a:t>      </a:t>
            </a:r>
            <a:r>
              <a:rPr lang="en-US" altLang="zh-TW" sz="2000" b="1" kern="0" dirty="0">
                <a:latin typeface="+mn-lt"/>
              </a:rPr>
              <a:t>Definition</a:t>
            </a:r>
            <a:r>
              <a:rPr lang="en-US" altLang="zh-TW" sz="2000" kern="0" dirty="0">
                <a:latin typeface="+mn-lt"/>
              </a:rPr>
              <a:t>: [Big “oh’’]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zh-TW" sz="2000" kern="0" dirty="0">
                <a:latin typeface="+mn-lt"/>
              </a:rPr>
              <a:t>f(</a:t>
            </a:r>
            <a:r>
              <a:rPr lang="en-US" altLang="zh-TW" sz="2000" i="1" kern="0" dirty="0">
                <a:latin typeface="+mn-lt"/>
              </a:rPr>
              <a:t>n</a:t>
            </a:r>
            <a:r>
              <a:rPr lang="en-US" altLang="zh-TW" sz="2000" kern="0" dirty="0">
                <a:latin typeface="+mn-lt"/>
              </a:rPr>
              <a:t>) = O(g(</a:t>
            </a:r>
            <a:r>
              <a:rPr lang="en-US" altLang="zh-TW" sz="2000" i="1" kern="0" dirty="0">
                <a:latin typeface="+mn-lt"/>
              </a:rPr>
              <a:t>n</a:t>
            </a:r>
            <a:r>
              <a:rPr lang="en-US" altLang="zh-TW" sz="2000" kern="0" dirty="0">
                <a:latin typeface="+mn-lt"/>
              </a:rPr>
              <a:t>)) </a:t>
            </a:r>
            <a:r>
              <a:rPr lang="en-US" altLang="zh-TW" kern="0" dirty="0">
                <a:latin typeface="+mn-lt"/>
              </a:rPr>
              <a:t>(read as “</a:t>
            </a:r>
            <a:r>
              <a:rPr lang="en-US" altLang="zh-TW" i="1" kern="0" dirty="0">
                <a:latin typeface="+mn-lt"/>
              </a:rPr>
              <a:t>f</a:t>
            </a:r>
            <a:r>
              <a:rPr lang="en-US" altLang="zh-TW" kern="0" dirty="0">
                <a:latin typeface="+mn-lt"/>
              </a:rPr>
              <a:t> of </a:t>
            </a:r>
            <a:r>
              <a:rPr lang="en-US" altLang="zh-TW" i="1" kern="0" dirty="0">
                <a:latin typeface="+mn-lt"/>
              </a:rPr>
              <a:t>n</a:t>
            </a:r>
            <a:r>
              <a:rPr lang="en-US" altLang="zh-TW" kern="0" dirty="0">
                <a:latin typeface="+mn-lt"/>
              </a:rPr>
              <a:t> is big oh of </a:t>
            </a:r>
            <a:r>
              <a:rPr lang="en-US" altLang="zh-TW" i="1" kern="0" dirty="0">
                <a:latin typeface="+mn-lt"/>
              </a:rPr>
              <a:t>g</a:t>
            </a:r>
            <a:r>
              <a:rPr lang="en-US" altLang="zh-TW" kern="0" dirty="0">
                <a:latin typeface="+mn-lt"/>
              </a:rPr>
              <a:t> of </a:t>
            </a:r>
            <a:r>
              <a:rPr lang="en-US" altLang="zh-TW" i="1" kern="0" dirty="0">
                <a:latin typeface="+mn-lt"/>
              </a:rPr>
              <a:t>n</a:t>
            </a:r>
            <a:r>
              <a:rPr lang="en-US" altLang="zh-TW" kern="0" dirty="0">
                <a:latin typeface="+mn-lt"/>
              </a:rPr>
              <a:t>”) </a:t>
            </a:r>
            <a:r>
              <a:rPr lang="en-US" altLang="zh-TW" sz="2000" kern="0" dirty="0" err="1">
                <a:latin typeface="+mn-lt"/>
              </a:rPr>
              <a:t>iff</a:t>
            </a:r>
            <a:r>
              <a:rPr lang="en-US" altLang="zh-TW" sz="2000" kern="0" dirty="0">
                <a:latin typeface="+mn-lt"/>
              </a:rPr>
              <a:t> there exist positive constants c and n</a:t>
            </a:r>
            <a:r>
              <a:rPr lang="en-US" altLang="zh-TW" sz="2000" kern="0" baseline="-25000" dirty="0">
                <a:latin typeface="+mn-lt"/>
              </a:rPr>
              <a:t>0</a:t>
            </a:r>
            <a:r>
              <a:rPr lang="en-US" altLang="zh-TW" sz="2000" kern="0" dirty="0">
                <a:latin typeface="+mn-lt"/>
              </a:rPr>
              <a:t> such that 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r>
              <a:rPr lang="en-US" altLang="zh-TW" sz="2000" kern="0" dirty="0">
                <a:latin typeface="+mn-lt"/>
              </a:rPr>
              <a:t>    </a:t>
            </a:r>
            <a:r>
              <a:rPr lang="en-US" altLang="zh-TW" sz="2000" kern="0" dirty="0">
                <a:solidFill>
                  <a:srgbClr val="FF3399"/>
                </a:solidFill>
                <a:latin typeface="+mn-lt"/>
              </a:rPr>
              <a:t>f(</a:t>
            </a:r>
            <a:r>
              <a:rPr lang="en-US" altLang="zh-TW" sz="2000" i="1" kern="0" dirty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TW" sz="2000" kern="0" dirty="0">
                <a:solidFill>
                  <a:srgbClr val="FF3399"/>
                </a:solidFill>
                <a:latin typeface="+mn-lt"/>
              </a:rPr>
              <a:t>) </a:t>
            </a:r>
            <a:r>
              <a:rPr lang="en-US" altLang="zh-TW" sz="2000" kern="0" dirty="0">
                <a:solidFill>
                  <a:srgbClr val="FF3399"/>
                </a:solidFill>
                <a:latin typeface="+mn-lt"/>
                <a:sym typeface="Symbol" pitchFamily="18" charset="2"/>
              </a:rPr>
              <a:t> cg(</a:t>
            </a:r>
            <a:r>
              <a:rPr lang="en-US" altLang="zh-TW" sz="2000" i="1" kern="0" dirty="0">
                <a:solidFill>
                  <a:srgbClr val="FF3399"/>
                </a:solidFill>
                <a:latin typeface="+mn-lt"/>
                <a:sym typeface="Symbol" pitchFamily="18" charset="2"/>
              </a:rPr>
              <a:t>n</a:t>
            </a:r>
            <a:r>
              <a:rPr lang="en-US" altLang="zh-TW" sz="2000" kern="0" dirty="0">
                <a:solidFill>
                  <a:srgbClr val="FF3399"/>
                </a:solidFill>
                <a:latin typeface="+mn-lt"/>
                <a:sym typeface="Symbol" pitchFamily="18" charset="2"/>
              </a:rPr>
              <a:t>)</a:t>
            </a:r>
            <a:r>
              <a:rPr lang="en-US" altLang="zh-TW" sz="2000" kern="0" dirty="0">
                <a:latin typeface="+mn-lt"/>
                <a:sym typeface="Symbol" pitchFamily="18" charset="2"/>
              </a:rPr>
              <a:t> for all n, n  n</a:t>
            </a:r>
            <a:r>
              <a:rPr lang="en-US" altLang="zh-TW" sz="2000" kern="0" baseline="-25000" dirty="0">
                <a:latin typeface="+mn-lt"/>
                <a:sym typeface="Symbol" pitchFamily="18" charset="2"/>
              </a:rPr>
              <a:t>0</a:t>
            </a:r>
            <a:r>
              <a:rPr lang="en-US" altLang="zh-TW" sz="2000" kern="0" dirty="0">
                <a:latin typeface="+mn-lt"/>
                <a:sym typeface="Symbol" pitchFamily="18" charset="2"/>
              </a:rPr>
              <a:t>.</a:t>
            </a:r>
          </a:p>
        </p:txBody>
      </p:sp>
      <p:pic>
        <p:nvPicPr>
          <p:cNvPr id="19460" name="Picture 4" descr="graph_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3601" y="1387476"/>
            <a:ext cx="48387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503238"/>
            <a:ext cx="10972800" cy="604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The definition states that the function f(n) is at </a:t>
            </a:r>
            <a:r>
              <a:rPr lang="en-US" sz="2400" kern="0" dirty="0">
                <a:solidFill>
                  <a:srgbClr val="FF3399"/>
                </a:solidFill>
                <a:latin typeface="+mn-lt"/>
              </a:rPr>
              <a:t>most</a:t>
            </a:r>
            <a:r>
              <a:rPr lang="en-US" sz="2400" kern="0" dirty="0">
                <a:latin typeface="+mn-lt"/>
              </a:rPr>
              <a:t> c times the function g(n) except when n is smaller than 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n</a:t>
            </a:r>
            <a:r>
              <a:rPr lang="en-US" altLang="zh-TW" sz="2400" kern="0" baseline="-25000" dirty="0">
                <a:latin typeface="+mn-lt"/>
                <a:sym typeface="Symbol" pitchFamily="18" charset="2"/>
              </a:rPr>
              <a:t>0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.</a:t>
            </a:r>
            <a:endParaRPr lang="en-US" sz="2400" kern="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i="1" kern="0" dirty="0">
                <a:latin typeface="+mn-lt"/>
              </a:rPr>
              <a:t>In other words, </a:t>
            </a:r>
            <a:r>
              <a:rPr lang="en-US" sz="2400" i="1" kern="0" dirty="0">
                <a:solidFill>
                  <a:srgbClr val="FF3399"/>
                </a:solidFill>
                <a:latin typeface="+mn-lt"/>
              </a:rPr>
              <a:t>f</a:t>
            </a:r>
            <a:r>
              <a:rPr lang="en-US" sz="2400" kern="0" dirty="0">
                <a:solidFill>
                  <a:srgbClr val="FF3399"/>
                </a:solidFill>
                <a:latin typeface="+mn-lt"/>
              </a:rPr>
              <a:t>(</a:t>
            </a:r>
            <a:r>
              <a:rPr lang="en-US" sz="2400" i="1" kern="0" dirty="0">
                <a:solidFill>
                  <a:srgbClr val="FF3399"/>
                </a:solidFill>
                <a:latin typeface="+mn-lt"/>
              </a:rPr>
              <a:t>n</a:t>
            </a:r>
            <a:r>
              <a:rPr lang="en-US" sz="2400" kern="0" dirty="0">
                <a:solidFill>
                  <a:srgbClr val="FF3399"/>
                </a:solidFill>
                <a:latin typeface="+mn-lt"/>
              </a:rPr>
              <a:t>) grows slower than or same rate as” g(n).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When providing an upper –bound function g for f, we normally use a single term in n.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b="1" kern="0" dirty="0">
                <a:latin typeface="+mn-lt"/>
              </a:rPr>
              <a:t>Examples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sz="2400" i="1" kern="0" dirty="0">
                <a:latin typeface="+mn-lt"/>
              </a:rPr>
              <a:t>f</a:t>
            </a:r>
            <a:r>
              <a:rPr lang="en-US" altLang="zh-TW" sz="2400" kern="0" dirty="0">
                <a:latin typeface="+mn-lt"/>
              </a:rPr>
              <a:t>(</a:t>
            </a:r>
            <a:r>
              <a:rPr lang="en-US" altLang="zh-TW" sz="2400" i="1" kern="0" dirty="0">
                <a:latin typeface="+mn-lt"/>
              </a:rPr>
              <a:t>n</a:t>
            </a:r>
            <a:r>
              <a:rPr lang="en-US" altLang="zh-TW" sz="2400" kern="0" dirty="0">
                <a:latin typeface="+mn-lt"/>
              </a:rPr>
              <a:t>) = 3n+2 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 dirty="0">
                <a:latin typeface="+mn-lt"/>
              </a:rPr>
              <a:t>3n + 2 &lt;= 4n, for all n &gt;= 2, 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3n + 2 =  (</a:t>
            </a:r>
            <a:r>
              <a:rPr lang="en-US" altLang="zh-TW" sz="2400" i="1" kern="0" dirty="0">
                <a:latin typeface="+mn-lt"/>
                <a:sym typeface="Symbol" pitchFamily="18" charset="2"/>
              </a:rPr>
              <a:t>n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)</a:t>
            </a:r>
            <a:br>
              <a:rPr lang="en-US" altLang="zh-TW" sz="2400" kern="0" dirty="0">
                <a:latin typeface="+mn-lt"/>
                <a:sym typeface="Symbol" pitchFamily="18" charset="2"/>
              </a:rPr>
            </a:br>
            <a:endParaRPr lang="en-US" altLang="zh-TW" sz="2400" kern="0" dirty="0">
              <a:latin typeface="+mn-lt"/>
              <a:sym typeface="Symbol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sz="2400" i="1" kern="0" dirty="0">
                <a:latin typeface="+mn-lt"/>
              </a:rPr>
              <a:t>f</a:t>
            </a:r>
            <a:r>
              <a:rPr lang="en-US" altLang="zh-TW" sz="2400" kern="0" dirty="0">
                <a:latin typeface="+mn-lt"/>
              </a:rPr>
              <a:t>(</a:t>
            </a:r>
            <a:r>
              <a:rPr lang="en-US" altLang="zh-TW" sz="2400" i="1" kern="0" dirty="0">
                <a:latin typeface="+mn-lt"/>
              </a:rPr>
              <a:t>n</a:t>
            </a:r>
            <a:r>
              <a:rPr lang="en-US" altLang="zh-TW" sz="2400" kern="0" dirty="0">
                <a:latin typeface="+mn-lt"/>
              </a:rPr>
              <a:t>) = 10n</a:t>
            </a:r>
            <a:r>
              <a:rPr lang="en-US" altLang="zh-TW" sz="2400" kern="0" baseline="30000" dirty="0">
                <a:latin typeface="+mn-lt"/>
              </a:rPr>
              <a:t>2</a:t>
            </a:r>
            <a:r>
              <a:rPr lang="en-US" altLang="zh-TW" sz="2400" kern="0" dirty="0">
                <a:latin typeface="+mn-lt"/>
              </a:rPr>
              <a:t>+4n+2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 dirty="0">
                <a:latin typeface="+mn-lt"/>
              </a:rPr>
              <a:t>10n</a:t>
            </a:r>
            <a:r>
              <a:rPr lang="en-US" altLang="zh-TW" sz="2400" kern="0" baseline="30000" dirty="0">
                <a:latin typeface="+mn-lt"/>
              </a:rPr>
              <a:t>2</a:t>
            </a:r>
            <a:r>
              <a:rPr lang="en-US" altLang="zh-TW" sz="2400" kern="0" dirty="0">
                <a:latin typeface="+mn-lt"/>
              </a:rPr>
              <a:t>+4n+2 &lt;= 11n</a:t>
            </a:r>
            <a:r>
              <a:rPr lang="en-US" altLang="zh-TW" sz="2400" kern="0" baseline="30000" dirty="0">
                <a:latin typeface="+mn-lt"/>
              </a:rPr>
              <a:t>2</a:t>
            </a:r>
            <a:r>
              <a:rPr lang="en-US" altLang="zh-TW" sz="2400" kern="0" dirty="0">
                <a:latin typeface="+mn-lt"/>
              </a:rPr>
              <a:t>, for all n &gt;= 5, 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 </a:t>
            </a:r>
            <a:r>
              <a:rPr lang="en-US" altLang="zh-TW" sz="2400" kern="0" dirty="0">
                <a:latin typeface="+mn-lt"/>
              </a:rPr>
              <a:t>10n</a:t>
            </a:r>
            <a:r>
              <a:rPr lang="en-US" altLang="zh-TW" sz="2400" kern="0" baseline="30000" dirty="0">
                <a:latin typeface="+mn-lt"/>
              </a:rPr>
              <a:t>2</a:t>
            </a:r>
            <a:r>
              <a:rPr lang="en-US" altLang="zh-TW" sz="2400" kern="0" dirty="0">
                <a:latin typeface="+mn-lt"/>
              </a:rPr>
              <a:t>+4n+2 = 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 (</a:t>
            </a:r>
            <a:r>
              <a:rPr lang="en-US" altLang="zh-TW" sz="2400" i="1" kern="0" dirty="0">
                <a:latin typeface="+mn-lt"/>
              </a:rPr>
              <a:t>n</a:t>
            </a:r>
            <a:r>
              <a:rPr lang="en-US" altLang="zh-TW" sz="2400" kern="0" baseline="30000" dirty="0">
                <a:latin typeface="+mn-lt"/>
              </a:rPr>
              <a:t>2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)</a:t>
            </a:r>
            <a:br>
              <a:rPr lang="en-US" altLang="zh-TW" sz="2400" kern="0" dirty="0">
                <a:latin typeface="+mn-lt"/>
                <a:sym typeface="Symbol" pitchFamily="18" charset="2"/>
              </a:rPr>
            </a:br>
            <a:endParaRPr lang="en-US" altLang="zh-TW" sz="2400" kern="0" dirty="0">
              <a:latin typeface="+mn-lt"/>
              <a:sym typeface="Symbol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TW" sz="2400" kern="0" dirty="0">
                <a:latin typeface="+mn-lt"/>
                <a:sym typeface="Symbol" pitchFamily="18" charset="2"/>
              </a:rPr>
              <a:t>f(n)=6*2</a:t>
            </a:r>
            <a:r>
              <a:rPr lang="en-US" altLang="zh-TW" sz="2400" kern="0" baseline="30000" dirty="0">
                <a:latin typeface="+mn-lt"/>
                <a:sym typeface="Symbol" pitchFamily="18" charset="2"/>
              </a:rPr>
              <a:t>n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+n</a:t>
            </a:r>
            <a:r>
              <a:rPr lang="en-US" altLang="zh-TW" sz="2400" kern="0" baseline="30000" dirty="0">
                <a:latin typeface="+mn-lt"/>
                <a:sym typeface="Symbol" pitchFamily="18" charset="2"/>
              </a:rPr>
              <a:t>2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=O(2</a:t>
            </a:r>
            <a:r>
              <a:rPr lang="en-US" altLang="zh-TW" sz="2400" i="1" kern="0" baseline="30000" dirty="0">
                <a:latin typeface="+mn-lt"/>
                <a:sym typeface="Symbol" pitchFamily="18" charset="2"/>
              </a:rPr>
              <a:t>n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)	/* 6*2</a:t>
            </a:r>
            <a:r>
              <a:rPr lang="en-US" altLang="zh-TW" sz="2400" kern="0" baseline="30000" dirty="0">
                <a:latin typeface="+mn-lt"/>
                <a:sym typeface="Symbol" pitchFamily="18" charset="2"/>
              </a:rPr>
              <a:t>n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+n</a:t>
            </a:r>
            <a:r>
              <a:rPr lang="en-US" altLang="zh-TW" sz="2400" kern="0" baseline="30000" dirty="0">
                <a:latin typeface="+mn-lt"/>
                <a:sym typeface="Symbol" pitchFamily="18" charset="2"/>
              </a:rPr>
              <a:t>2 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7*2</a:t>
            </a:r>
            <a:r>
              <a:rPr lang="en-US" altLang="zh-TW" sz="2400" kern="0" baseline="30000" dirty="0">
                <a:latin typeface="+mn-lt"/>
                <a:sym typeface="Symbol" pitchFamily="18" charset="2"/>
              </a:rPr>
              <a:t>n</a:t>
            </a:r>
            <a:r>
              <a:rPr lang="en-US" altLang="zh-TW" sz="2400" kern="0" dirty="0">
                <a:latin typeface="+mn-lt"/>
                <a:sym typeface="Symbol" pitchFamily="18" charset="2"/>
              </a:rPr>
              <a:t> for n4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>
                <a:latin typeface="+mn-lt"/>
                <a:sym typeface="Symbol" pitchFamily="18" charset="2"/>
              </a:rPr>
              <a:t>It also possible to write </a:t>
            </a:r>
            <a:r>
              <a:rPr lang="en-US" altLang="zh-TW" sz="24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4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400" kern="0">
                <a:solidFill>
                  <a:srgbClr val="FF3399"/>
                </a:solidFill>
                <a:latin typeface="+mn-lt"/>
              </a:rPr>
              <a:t>+4n+2</a:t>
            </a:r>
            <a:r>
              <a:rPr lang="en-US" altLang="zh-TW" sz="2400" kern="0">
                <a:solidFill>
                  <a:srgbClr val="FF3399"/>
                </a:solidFill>
                <a:latin typeface="+mn-lt"/>
                <a:sym typeface="Symbol" pitchFamily="18" charset="2"/>
              </a:rPr>
              <a:t> = O(n</a:t>
            </a:r>
            <a:r>
              <a:rPr lang="en-US" altLang="zh-TW" sz="2400" kern="0" baseline="30000">
                <a:solidFill>
                  <a:srgbClr val="FF3399"/>
                </a:solidFill>
                <a:latin typeface="+mn-lt"/>
                <a:sym typeface="Symbol" pitchFamily="18" charset="2"/>
              </a:rPr>
              <a:t>3</a:t>
            </a:r>
            <a:r>
              <a:rPr lang="en-US" altLang="zh-TW" sz="2400" kern="0">
                <a:solidFill>
                  <a:srgbClr val="FF3399"/>
                </a:solidFill>
                <a:latin typeface="+mn-lt"/>
                <a:sym typeface="Symbol" pitchFamily="18" charset="2"/>
              </a:rPr>
              <a:t>)</a:t>
            </a:r>
            <a:r>
              <a:rPr lang="en-US" altLang="zh-TW" sz="2400" kern="0">
                <a:latin typeface="+mn-lt"/>
                <a:sym typeface="Symbol" pitchFamily="18" charset="2"/>
              </a:rPr>
              <a:t>  since </a:t>
            </a:r>
            <a:r>
              <a:rPr lang="en-US" altLang="zh-TW" sz="2400" kern="0">
                <a:latin typeface="+mn-lt"/>
              </a:rPr>
              <a:t>10n</a:t>
            </a:r>
            <a:r>
              <a:rPr lang="en-US" altLang="zh-TW" sz="2400" kern="0" baseline="30000">
                <a:latin typeface="+mn-lt"/>
              </a:rPr>
              <a:t>2</a:t>
            </a:r>
            <a:r>
              <a:rPr lang="en-US" altLang="zh-TW" sz="2400" kern="0">
                <a:latin typeface="+mn-lt"/>
              </a:rPr>
              <a:t>+4n+2</a:t>
            </a:r>
            <a:r>
              <a:rPr lang="en-US" altLang="zh-TW" sz="2400" kern="0">
                <a:latin typeface="+mn-lt"/>
                <a:sym typeface="Symbol" pitchFamily="18" charset="2"/>
              </a:rPr>
              <a:t> &lt;=7n</a:t>
            </a:r>
            <a:r>
              <a:rPr lang="en-US" altLang="zh-TW" sz="2400" kern="0" baseline="30000">
                <a:latin typeface="+mn-lt"/>
                <a:sym typeface="Symbol" pitchFamily="18" charset="2"/>
              </a:rPr>
              <a:t>3 </a:t>
            </a:r>
            <a:r>
              <a:rPr lang="en-US" altLang="zh-TW" sz="2400" kern="0">
                <a:latin typeface="+mn-lt"/>
                <a:sym typeface="Symbol" pitchFamily="18" charset="2"/>
              </a:rPr>
              <a:t>for n&gt;=2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TW" sz="2400" kern="0">
              <a:latin typeface="+mn-lt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>
                <a:latin typeface="+mn-lt"/>
                <a:sym typeface="Symbol" pitchFamily="18" charset="2"/>
              </a:rPr>
              <a:t>Although </a:t>
            </a:r>
            <a:r>
              <a:rPr lang="en-US" altLang="zh-TW" sz="2400" kern="0">
                <a:solidFill>
                  <a:srgbClr val="FF3399"/>
                </a:solidFill>
                <a:latin typeface="+mn-lt"/>
                <a:sym typeface="Symbol" pitchFamily="18" charset="2"/>
              </a:rPr>
              <a:t>n</a:t>
            </a:r>
            <a:r>
              <a:rPr lang="en-US" altLang="zh-TW" sz="2400" kern="0" baseline="30000">
                <a:solidFill>
                  <a:srgbClr val="FF3399"/>
                </a:solidFill>
                <a:latin typeface="+mn-lt"/>
                <a:sym typeface="Symbol" pitchFamily="18" charset="2"/>
              </a:rPr>
              <a:t>3</a:t>
            </a:r>
            <a:r>
              <a:rPr lang="en-US" altLang="zh-TW" sz="2400" kern="0">
                <a:latin typeface="+mn-lt"/>
                <a:sym typeface="Symbol" pitchFamily="18" charset="2"/>
              </a:rPr>
              <a:t> is an upper bound for </a:t>
            </a:r>
            <a:r>
              <a:rPr lang="en-US" altLang="zh-TW" sz="2400" kern="0">
                <a:latin typeface="+mn-lt"/>
              </a:rPr>
              <a:t>10n</a:t>
            </a:r>
            <a:r>
              <a:rPr lang="en-US" altLang="zh-TW" sz="2400" kern="0" baseline="30000">
                <a:latin typeface="+mn-lt"/>
              </a:rPr>
              <a:t>2</a:t>
            </a:r>
            <a:r>
              <a:rPr lang="en-US" altLang="zh-TW" sz="2400" kern="0">
                <a:latin typeface="+mn-lt"/>
              </a:rPr>
              <a:t>+4n+2</a:t>
            </a:r>
            <a:r>
              <a:rPr lang="en-US" altLang="zh-TW" sz="2400" kern="0">
                <a:latin typeface="+mn-lt"/>
                <a:sym typeface="Symbol" pitchFamily="18" charset="2"/>
              </a:rPr>
              <a:t>, it is not a tight upper bound; we can find a smaller function (</a:t>
            </a:r>
            <a:r>
              <a:rPr lang="en-US" altLang="zh-TW" sz="2400" kern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TW" sz="24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400" kern="0" baseline="30000">
                <a:latin typeface="+mn-lt"/>
              </a:rPr>
              <a:t>)</a:t>
            </a:r>
            <a:r>
              <a:rPr lang="en-US" altLang="zh-TW" sz="2400" kern="0">
                <a:latin typeface="+mn-lt"/>
                <a:sym typeface="Symbol" pitchFamily="18" charset="2"/>
              </a:rPr>
              <a:t> that satisfies big oh relation.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TW" sz="2400" kern="0">
              <a:latin typeface="+mn-lt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  <a:ea typeface="新細明體" pitchFamily="18" charset="-120"/>
                <a:sym typeface="Symbol" pitchFamily="18" charset="2"/>
              </a:rPr>
              <a:t>But, we can not write </a:t>
            </a:r>
            <a:r>
              <a:rPr lang="en-US" altLang="zh-TW" sz="2400" kern="0">
                <a:solidFill>
                  <a:srgbClr val="FF3399"/>
                </a:solidFill>
                <a:latin typeface="+mn-lt"/>
              </a:rPr>
              <a:t>10n</a:t>
            </a:r>
            <a:r>
              <a:rPr lang="en-US" altLang="zh-TW" sz="2400" kern="0" baseline="30000">
                <a:solidFill>
                  <a:srgbClr val="FF3399"/>
                </a:solidFill>
                <a:latin typeface="+mn-lt"/>
              </a:rPr>
              <a:t>2</a:t>
            </a:r>
            <a:r>
              <a:rPr lang="en-US" altLang="zh-TW" sz="2400" kern="0">
                <a:solidFill>
                  <a:srgbClr val="FF3399"/>
                </a:solidFill>
                <a:latin typeface="+mn-lt"/>
              </a:rPr>
              <a:t>+4n+2</a:t>
            </a:r>
            <a:r>
              <a:rPr lang="en-US" altLang="zh-TW" sz="2400" kern="0" baseline="30000">
                <a:solidFill>
                  <a:srgbClr val="FF3399"/>
                </a:solidFill>
                <a:latin typeface="+mn-lt"/>
              </a:rPr>
              <a:t> </a:t>
            </a:r>
            <a:r>
              <a:rPr lang="en-US" sz="2400" kern="0">
                <a:solidFill>
                  <a:srgbClr val="FF3399"/>
                </a:solidFill>
                <a:latin typeface="+mn-lt"/>
                <a:ea typeface="新細明體" pitchFamily="18" charset="-120"/>
                <a:sym typeface="Symbol" pitchFamily="18" charset="2"/>
              </a:rPr>
              <a:t>=O(n),</a:t>
            </a:r>
            <a:r>
              <a:rPr lang="en-US" sz="2400" kern="0">
                <a:latin typeface="+mn-lt"/>
                <a:ea typeface="新細明體" pitchFamily="18" charset="-120"/>
                <a:sym typeface="Symbol" pitchFamily="18" charset="2"/>
              </a:rPr>
              <a:t> since it does not </a:t>
            </a:r>
            <a:r>
              <a:rPr lang="en-US" altLang="zh-TW" sz="2400" kern="0">
                <a:latin typeface="+mn-lt"/>
                <a:sym typeface="Symbol" pitchFamily="18" charset="2"/>
              </a:rPr>
              <a:t>satisfy the big oh relation for sufficiently large input.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>
              <a:latin typeface="+mn-lt"/>
              <a:ea typeface="新細明體" pitchFamily="18" charset="-12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3200" kern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Base_x0020_Secuirty xmlns="e55cc92a-1539-4df1-9458-c91bde0a752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3" ma:contentTypeDescription="Create a new document." ma:contentTypeScope="" ma:versionID="54dd32af46607e74e95a970489d169e9">
  <xsd:schema xmlns:xsd="http://www.w3.org/2001/XMLSchema" xmlns:xs="http://www.w3.org/2001/XMLSchema" xmlns:p="http://schemas.microsoft.com/office/2006/metadata/properties" xmlns:ns2="5e62a2dd-ff91-4591-8d2f-adadc8198891" xmlns:ns3="e55cc92a-1539-4df1-9458-c91bde0a752f" targetNamespace="http://schemas.microsoft.com/office/2006/metadata/properties" ma:root="true" ma:fieldsID="f933b677abdf242d07459fbbd4282fb3" ns2:_="" ns3:_="">
    <xsd:import namespace="5e62a2dd-ff91-4591-8d2f-adadc8198891"/>
    <xsd:import namespace="e55cc92a-1539-4df1-9458-c91bde0a75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ata_x0020_Base_x0020_Secuir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c92a-1539-4df1-9458-c91bde0a752f" elementFormDefault="qualified">
    <xsd:import namespace="http://schemas.microsoft.com/office/2006/documentManagement/types"/>
    <xsd:import namespace="http://schemas.microsoft.com/office/infopath/2007/PartnerControls"/>
    <xsd:element name="Data_x0020_Base_x0020_Secuirty" ma:index="10" nillable="true" ma:displayName="Data Base " ma:internalName="Data_x0020_Base_x0020_Secuirt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89B67-2555-4DB6-B147-5FFEA8141233}">
  <ds:schemaRefs>
    <ds:schemaRef ds:uri="5e62a2dd-ff91-4591-8d2f-adadc8198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e55cc92a-1539-4df1-9458-c91bde0a752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4C7BD7-3D85-4085-8918-1206224A0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e55cc92a-1539-4df1-9458-c91bde0a75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1584</Words>
  <Application>Microsoft Office PowerPoint</Application>
  <PresentationFormat>Widescreen</PresentationFormat>
  <Paragraphs>194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1_Office Theme</vt:lpstr>
      <vt:lpstr>PowerPoint Presentation</vt:lpstr>
      <vt:lpstr>Asymptotic efficiency</vt:lpstr>
      <vt:lpstr>Functions ordered by growth rate</vt:lpstr>
      <vt:lpstr>PowerPoint Presentation</vt:lpstr>
      <vt:lpstr>PowerPoint Presentation</vt:lpstr>
      <vt:lpstr>PowerPoint Presentation</vt:lpstr>
      <vt:lpstr>Asymptotic/order 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Big-Oh, Theta, Omega</vt:lpstr>
      <vt:lpstr>   Example 1 - Iterative sum  of n numbers</vt:lpstr>
      <vt:lpstr>   Example 2 - Addition of two m×n matrices</vt:lpstr>
      <vt:lpstr>Time complexity of Towers of Hanoi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Veeraiah</dc:creator>
  <cp:lastModifiedBy>Dinesh Kumar A</cp:lastModifiedBy>
  <cp:revision>63</cp:revision>
  <dcterms:modified xsi:type="dcterms:W3CDTF">2022-07-19T06:25:59Z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