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3" r:id="rId17"/>
    <p:sldId id="431" r:id="rId18"/>
    <p:sldId id="434" r:id="rId19"/>
    <p:sldId id="435" r:id="rId20"/>
    <p:sldId id="436" r:id="rId21"/>
    <p:sldId id="387" r:id="rId22"/>
    <p:sldId id="438" r:id="rId23"/>
    <p:sldId id="439" r:id="rId24"/>
    <p:sldId id="383" r:id="rId25"/>
    <p:sldId id="437" r:id="rId26"/>
    <p:sldId id="290"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51811100-C181-4161-81E1-C1B1D191B141}" type="slidenum">
              <a:rPr lang="en-IN" smtClean="0"/>
              <a:pPr algn="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14</a:t>
            </a:fld>
            <a:endParaRPr lang="en-IN"/>
          </a:p>
        </p:txBody>
      </p:sp>
    </p:spTree>
    <p:extLst>
      <p:ext uri="{BB962C8B-B14F-4D97-AF65-F5344CB8AC3E}">
        <p14:creationId xmlns:p14="http://schemas.microsoft.com/office/powerpoint/2010/main" val="3628152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15</a:t>
            </a:fld>
            <a:endParaRPr lang="en-IN"/>
          </a:p>
        </p:txBody>
      </p:sp>
    </p:spTree>
    <p:extLst>
      <p:ext uri="{BB962C8B-B14F-4D97-AF65-F5344CB8AC3E}">
        <p14:creationId xmlns:p14="http://schemas.microsoft.com/office/powerpoint/2010/main" val="289313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077218"/>
          </a:xfrm>
          <a:prstGeom prst="rect">
            <a:avLst/>
          </a:prstGeom>
          <a:noFill/>
        </p:spPr>
        <p:txBody>
          <a:bodyPr wrap="square" rtlCol="0">
            <a:spAutoFit/>
          </a:bodyPr>
          <a:lstStyle/>
          <a:p>
            <a:pPr algn="ctr"/>
            <a:r>
              <a:rPr lang="en-US" sz="3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Detecting Malicious Twitter Bots Using Machine learning  </a:t>
            </a:r>
          </a:p>
        </p:txBody>
      </p:sp>
      <p:sp>
        <p:nvSpPr>
          <p:cNvPr id="3" name="TextBox 2"/>
          <p:cNvSpPr txBox="1"/>
          <p:nvPr/>
        </p:nvSpPr>
        <p:spPr>
          <a:xfrm>
            <a:off x="5337175" y="2743200"/>
            <a:ext cx="5029200" cy="1200329"/>
          </a:xfrm>
          <a:prstGeom prst="rect">
            <a:avLst/>
          </a:prstGeom>
          <a:noFill/>
        </p:spPr>
        <p:txBody>
          <a:bodyPr wrap="square" rtlCol="0">
            <a:spAutoFit/>
          </a:bodyPr>
          <a:lstStyle/>
          <a:p>
            <a:r>
              <a:rPr lang="en-US" b="1" dirty="0">
                <a:solidFill>
                  <a:schemeClr val="tx2">
                    <a:lumMod val="75000"/>
                  </a:schemeClr>
                </a:solidFill>
              </a:rPr>
              <a:t>Name of the students:</a:t>
            </a:r>
          </a:p>
          <a:p>
            <a:r>
              <a:rPr lang="en-US" dirty="0" err="1">
                <a:solidFill>
                  <a:schemeClr val="tx1">
                    <a:lumMod val="95000"/>
                    <a:lumOff val="5000"/>
                  </a:schemeClr>
                </a:solidFill>
              </a:rPr>
              <a:t>M.Jithin</a:t>
            </a:r>
            <a:r>
              <a:rPr lang="en-US" dirty="0">
                <a:solidFill>
                  <a:schemeClr val="tx1">
                    <a:lumMod val="95000"/>
                    <a:lumOff val="5000"/>
                  </a:schemeClr>
                </a:solidFill>
              </a:rPr>
              <a:t> 		(20H51A0599)</a:t>
            </a:r>
          </a:p>
          <a:p>
            <a:r>
              <a:rPr lang="en-US" dirty="0" err="1">
                <a:solidFill>
                  <a:schemeClr val="tx1">
                    <a:lumMod val="95000"/>
                    <a:lumOff val="5000"/>
                  </a:schemeClr>
                </a:solidFill>
              </a:rPr>
              <a:t>B.Sneha</a:t>
            </a:r>
            <a:r>
              <a:rPr lang="en-US" dirty="0">
                <a:solidFill>
                  <a:schemeClr val="tx1">
                    <a:lumMod val="95000"/>
                    <a:lumOff val="5000"/>
                  </a:schemeClr>
                </a:solidFill>
              </a:rPr>
              <a:t>		(20H51A05B2)</a:t>
            </a:r>
          </a:p>
          <a:p>
            <a:r>
              <a:rPr lang="en-US" dirty="0" err="1">
                <a:solidFill>
                  <a:schemeClr val="tx1">
                    <a:lumMod val="95000"/>
                    <a:lumOff val="5000"/>
                  </a:schemeClr>
                </a:solidFill>
              </a:rPr>
              <a:t>M.Venusri</a:t>
            </a:r>
            <a:r>
              <a:rPr lang="en-US" dirty="0">
                <a:solidFill>
                  <a:schemeClr val="tx1">
                    <a:lumMod val="95000"/>
                    <a:lumOff val="5000"/>
                  </a:schemeClr>
                </a:solidFill>
              </a:rPr>
              <a:t> 	(20H51A05J0)</a:t>
            </a:r>
          </a:p>
        </p:txBody>
      </p:sp>
      <p:sp>
        <p:nvSpPr>
          <p:cNvPr id="4" name="TextBox 3"/>
          <p:cNvSpPr txBox="1"/>
          <p:nvPr/>
        </p:nvSpPr>
        <p:spPr>
          <a:xfrm>
            <a:off x="155574" y="4419600"/>
            <a:ext cx="5635625"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Dr. S. </a:t>
            </a:r>
            <a:r>
              <a:rPr lang="en-US" sz="2000" b="1" dirty="0" err="1"/>
              <a:t>Kirubakaran</a:t>
            </a:r>
            <a:r>
              <a:rPr lang="en-US" sz="2000" b="1" dirty="0"/>
              <a: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3"/>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No.:57</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B180B248-F8AE-9DB7-F3F8-F8481F88FD7E}"/>
              </a:ext>
            </a:extLst>
          </p:cNvPr>
          <p:cNvSpPr txBox="1"/>
          <p:nvPr/>
        </p:nvSpPr>
        <p:spPr>
          <a:xfrm>
            <a:off x="533400" y="1752600"/>
            <a:ext cx="8229600" cy="2670603"/>
          </a:xfrm>
          <a:prstGeom prst="rect">
            <a:avLst/>
          </a:prstGeom>
          <a:noFill/>
        </p:spPr>
        <p:txBody>
          <a:bodyPr wrap="square" rtlCol="0">
            <a:spAutoFit/>
          </a:bodyPr>
          <a:lstStyle/>
          <a:p>
            <a:pPr algn="just">
              <a:lnSpc>
                <a:spcPct val="15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proposed system deals with detecting the malicious twitter bot and also malicious URLs present in that account by using NLP, Logistic regression and VGG19. Where Logistic regression comes under machine learning algorithm used for detecting malicious URLs . VGG19 is a deep learning architecture used for detecting malicious twitter bots and NLP for tweets extraction.</a:t>
            </a:r>
          </a:p>
          <a:p>
            <a:pPr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C54C28A1-8A00-C356-FE7B-39C6363E8A38}"/>
              </a:ext>
            </a:extLst>
          </p:cNvPr>
          <p:cNvSpPr txBox="1"/>
          <p:nvPr/>
        </p:nvSpPr>
        <p:spPr>
          <a:xfrm>
            <a:off x="457200" y="2057400"/>
            <a:ext cx="82296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The research explores an supervised machine learning, support vector machine, simple logistic which will detect the fake account created by bot or human and then detecting the fake followers in twitter account.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are using VGG19(Visual Geometry Group) architecture which is the advanced version of deep learning architecture which will detect the malicious twitter bots more efficiently and accurately than the existing algorithms.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will automatically detect malicious twitter bots and also malicious </a:t>
            </a:r>
            <a:r>
              <a:rPr lang="en-US" dirty="0">
                <a:latin typeface="Times New Roman" panose="02020603050405020304" pitchFamily="18" charset="0"/>
                <a:cs typeface="Times New Roman" panose="02020603050405020304" pitchFamily="18" charset="0"/>
              </a:rPr>
              <a:t>URL</a:t>
            </a:r>
            <a:r>
              <a:rPr lang="en-US" b="0" i="0" dirty="0">
                <a:effectLst/>
                <a:latin typeface="Times New Roman" panose="02020603050405020304" pitchFamily="18" charset="0"/>
                <a:cs typeface="Times New Roman" panose="02020603050405020304" pitchFamily="18" charset="0"/>
              </a:rPr>
              <a:t>s present in that bot.</a:t>
            </a:r>
          </a:p>
          <a:p>
            <a:endParaRPr lang="en-US" dirty="0">
              <a:latin typeface="-apple-system"/>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76200"/>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66117442"/>
              </p:ext>
            </p:extLst>
          </p:nvPr>
        </p:nvGraphicFramePr>
        <p:xfrm>
          <a:off x="0" y="385466"/>
          <a:ext cx="9179663" cy="6360094"/>
        </p:xfrm>
        <a:graphic>
          <a:graphicData uri="http://schemas.openxmlformats.org/drawingml/2006/table">
            <a:tbl>
              <a:tblPr firstRow="1" bandRow="1">
                <a:tableStyleId>{5C22544A-7EE6-4342-B048-85BDC9FD1C3A}</a:tableStyleId>
              </a:tblPr>
              <a:tblGrid>
                <a:gridCol w="528955">
                  <a:extLst>
                    <a:ext uri="{9D8B030D-6E8A-4147-A177-3AD203B41FA5}">
                      <a16:colId xmlns:a16="http://schemas.microsoft.com/office/drawing/2014/main" val="432745929"/>
                    </a:ext>
                  </a:extLst>
                </a:gridCol>
                <a:gridCol w="1064233">
                  <a:extLst>
                    <a:ext uri="{9D8B030D-6E8A-4147-A177-3AD203B41FA5}">
                      <a16:colId xmlns:a16="http://schemas.microsoft.com/office/drawing/2014/main" val="1998233565"/>
                    </a:ext>
                  </a:extLst>
                </a:gridCol>
                <a:gridCol w="1813305">
                  <a:extLst>
                    <a:ext uri="{9D8B030D-6E8A-4147-A177-3AD203B41FA5}">
                      <a16:colId xmlns:a16="http://schemas.microsoft.com/office/drawing/2014/main" val="3760181125"/>
                    </a:ext>
                  </a:extLst>
                </a:gridCol>
                <a:gridCol w="1277370">
                  <a:extLst>
                    <a:ext uri="{9D8B030D-6E8A-4147-A177-3AD203B41FA5}">
                      <a16:colId xmlns:a16="http://schemas.microsoft.com/office/drawing/2014/main" val="1470764825"/>
                    </a:ext>
                  </a:extLst>
                </a:gridCol>
                <a:gridCol w="2833398">
                  <a:extLst>
                    <a:ext uri="{9D8B030D-6E8A-4147-A177-3AD203B41FA5}">
                      <a16:colId xmlns:a16="http://schemas.microsoft.com/office/drawing/2014/main" val="3423994347"/>
                    </a:ext>
                  </a:extLst>
                </a:gridCol>
                <a:gridCol w="1662402">
                  <a:extLst>
                    <a:ext uri="{9D8B030D-6E8A-4147-A177-3AD203B41FA5}">
                      <a16:colId xmlns:a16="http://schemas.microsoft.com/office/drawing/2014/main" val="635663868"/>
                    </a:ext>
                  </a:extLst>
                </a:gridCol>
              </a:tblGrid>
              <a:tr h="877098">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674460">
                <a:tc>
                  <a:txBody>
                    <a:bodyPr/>
                    <a:lstStyle/>
                    <a:p>
                      <a:r>
                        <a:rPr lang="en-US" dirty="0"/>
                        <a:t>1</a:t>
                      </a:r>
                      <a:endParaRPr lang="en-IN" dirty="0"/>
                    </a:p>
                  </a:txBody>
                  <a:tcPr/>
                </a:tc>
                <a:tc>
                  <a:txBody>
                    <a:bodyPr/>
                    <a:lstStyle/>
                    <a:p>
                      <a:r>
                        <a:rPr lang="en-IN" sz="1500" dirty="0">
                          <a:latin typeface="Times New Roman" panose="02020603050405020304" pitchFamily="18" charset="0"/>
                          <a:cs typeface="Times New Roman" panose="02020603050405020304" pitchFamily="18" charset="0"/>
                        </a:rPr>
                        <a:t>Jan </a:t>
                      </a:r>
                      <a:r>
                        <a:rPr lang="en-IN" sz="1500" dirty="0" err="1">
                          <a:latin typeface="Times New Roman" panose="02020603050405020304" pitchFamily="18" charset="0"/>
                          <a:cs typeface="Times New Roman" panose="02020603050405020304" pitchFamily="18" charset="0"/>
                        </a:rPr>
                        <a:t>eloff</a:t>
                      </a:r>
                      <a:r>
                        <a:rPr lang="en-IN" sz="1500" dirty="0">
                          <a:latin typeface="Times New Roman" panose="02020603050405020304" pitchFamily="18" charset="0"/>
                          <a:cs typeface="Times New Roman" panose="02020603050405020304" pitchFamily="18" charset="0"/>
                        </a:rPr>
                        <a:t>, Estee van der walt, 2018</a:t>
                      </a:r>
                    </a:p>
                  </a:txBody>
                  <a:tcPr/>
                </a:tc>
                <a:tc>
                  <a:txBody>
                    <a:bodyPr/>
                    <a:lstStyle/>
                    <a:p>
                      <a:r>
                        <a:rPr lang="en-IN" sz="1500" dirty="0">
                          <a:latin typeface="Times New Roman" panose="02020603050405020304" pitchFamily="18" charset="0"/>
                          <a:cs typeface="Times New Roman" panose="02020603050405020304" pitchFamily="18" charset="0"/>
                        </a:rPr>
                        <a:t>Using Machine Learning to Detect Fake Identities: Bots vs Humans.</a:t>
                      </a:r>
                    </a:p>
                  </a:txBody>
                  <a:tcPr/>
                </a:tc>
                <a:tc>
                  <a:txBody>
                    <a:bodyPr/>
                    <a:lstStyle/>
                    <a:p>
                      <a:r>
                        <a:rPr lang="en-IN" sz="1500" dirty="0">
                          <a:latin typeface="Times New Roman" panose="02020603050405020304" pitchFamily="18" charset="0"/>
                          <a:cs typeface="Times New Roman" panose="02020603050405020304" pitchFamily="18" charset="0"/>
                        </a:rPr>
                        <a:t>Supervised machine learning</a:t>
                      </a:r>
                    </a:p>
                  </a:txBody>
                  <a:tcPr/>
                </a:tc>
                <a:tc>
                  <a:txBody>
                    <a:bodyPr/>
                    <a:lstStyle/>
                    <a:p>
                      <a:r>
                        <a:rPr lang="en-IN" sz="1500" dirty="0">
                          <a:latin typeface="Times New Roman" panose="02020603050405020304" pitchFamily="18" charset="0"/>
                          <a:cs typeface="Times New Roman" panose="02020603050405020304" pitchFamily="18" charset="0"/>
                        </a:rPr>
                        <a:t>Detect the fake account created by bot or human by considering various attributes in an twitter account.</a:t>
                      </a:r>
                    </a:p>
                  </a:txBody>
                  <a:tcPr/>
                </a:tc>
                <a:tc>
                  <a:txBody>
                    <a:bodyPr/>
                    <a:lstStyle/>
                    <a:p>
                      <a:r>
                        <a:rPr lang="en-IN" sz="1500" dirty="0">
                          <a:latin typeface="Times New Roman" panose="02020603050405020304" pitchFamily="18" charset="0"/>
                          <a:cs typeface="Times New Roman" panose="02020603050405020304" pitchFamily="18" charset="0"/>
                        </a:rPr>
                        <a:t>Fake accounts created by humans and computer bots have different characteristics and </a:t>
                      </a:r>
                      <a:r>
                        <a:rPr lang="en-IN" sz="1500" dirty="0" err="1">
                          <a:latin typeface="Times New Roman" panose="02020603050405020304" pitchFamily="18" charset="0"/>
                          <a:cs typeface="Times New Roman" panose="02020603050405020304" pitchFamily="18" charset="0"/>
                        </a:rPr>
                        <a:t>behaviors</a:t>
                      </a:r>
                      <a:r>
                        <a:rPr lang="en-IN" sz="1500" dirty="0">
                          <a:latin typeface="Times New Roman" panose="02020603050405020304" pitchFamily="18" charset="0"/>
                          <a:cs typeface="Times New Roman" panose="02020603050405020304" pitchFamily="18" charset="0"/>
                        </a:rPr>
                        <a:t> which cannot be modelled similarly</a:t>
                      </a:r>
                    </a:p>
                  </a:txBody>
                  <a:tcPr/>
                </a:tc>
                <a:extLst>
                  <a:ext uri="{0D108BD9-81ED-4DB2-BD59-A6C34878D82A}">
                    <a16:rowId xmlns:a16="http://schemas.microsoft.com/office/drawing/2014/main" val="3097843794"/>
                  </a:ext>
                </a:extLst>
              </a:tr>
              <a:tr h="1873801">
                <a:tc>
                  <a:txBody>
                    <a:bodyPr/>
                    <a:lstStyle/>
                    <a:p>
                      <a:r>
                        <a:rPr lang="en-US" dirty="0"/>
                        <a:t>2</a:t>
                      </a:r>
                      <a:endParaRPr lang="en-IN" dirty="0"/>
                    </a:p>
                  </a:txBody>
                  <a:tcPr/>
                </a:tc>
                <a:tc>
                  <a:txBody>
                    <a:bodyPr/>
                    <a:lstStyle/>
                    <a:p>
                      <a:r>
                        <a:rPr lang="en-IN" sz="1500" dirty="0">
                          <a:latin typeface="Times New Roman" panose="02020603050405020304" pitchFamily="18" charset="0"/>
                          <a:cs typeface="Times New Roman" panose="02020603050405020304" pitchFamily="18" charset="0"/>
                        </a:rPr>
                        <a:t>Ashraf Khalil, Hassan </a:t>
                      </a:r>
                      <a:r>
                        <a:rPr lang="en-IN" sz="1500" dirty="0" err="1">
                          <a:latin typeface="Times New Roman" panose="02020603050405020304" pitchFamily="18" charset="0"/>
                          <a:cs typeface="Times New Roman" panose="02020603050405020304" pitchFamily="18" charset="0"/>
                        </a:rPr>
                        <a:t>Hajjdiab</a:t>
                      </a:r>
                      <a:r>
                        <a:rPr lang="en-IN" sz="1500" dirty="0">
                          <a:latin typeface="Times New Roman" panose="02020603050405020304" pitchFamily="18" charset="0"/>
                          <a:cs typeface="Times New Roman" panose="02020603050405020304" pitchFamily="18" charset="0"/>
                        </a:rPr>
                        <a:t>, IJET, 2017</a:t>
                      </a:r>
                    </a:p>
                  </a:txBody>
                  <a:tcPr/>
                </a:tc>
                <a:tc>
                  <a:txBody>
                    <a:bodyPr/>
                    <a:lstStyle/>
                    <a:p>
                      <a:r>
                        <a:rPr lang="en-IN" sz="1500" dirty="0">
                          <a:latin typeface="Times New Roman" panose="02020603050405020304" pitchFamily="18" charset="0"/>
                          <a:cs typeface="Times New Roman" panose="02020603050405020304" pitchFamily="18" charset="0"/>
                        </a:rPr>
                        <a:t>Detecting Fake Followers in Twitter using machine learning approach</a:t>
                      </a:r>
                    </a:p>
                  </a:txBody>
                  <a:tcPr/>
                </a:tc>
                <a:tc>
                  <a:txBody>
                    <a:bodyPr/>
                    <a:lstStyle/>
                    <a:p>
                      <a:r>
                        <a:rPr lang="en-IN" sz="1500" dirty="0">
                          <a:latin typeface="Times New Roman" panose="02020603050405020304" pitchFamily="18" charset="0"/>
                          <a:cs typeface="Times New Roman" panose="02020603050405020304" pitchFamily="18" charset="0"/>
                        </a:rPr>
                        <a:t>SVM, Simple Logistic and Instance- based classifier</a:t>
                      </a:r>
                    </a:p>
                  </a:txBody>
                  <a:tcPr/>
                </a:tc>
                <a:tc>
                  <a:txBody>
                    <a:bodyPr/>
                    <a:lstStyle/>
                    <a:p>
                      <a:r>
                        <a:rPr lang="en-IN" sz="1500" dirty="0">
                          <a:latin typeface="Times New Roman" panose="02020603050405020304" pitchFamily="18" charset="0"/>
                          <a:cs typeface="Times New Roman" panose="02020603050405020304" pitchFamily="18" charset="0"/>
                        </a:rPr>
                        <a:t>Identify the fake or real followers in twitter based on the number of characters that distinguish fake and genuine followers. Comparing their experiments results with different </a:t>
                      </a:r>
                      <a:r>
                        <a:rPr lang="en-IN" sz="1500" dirty="0" err="1">
                          <a:latin typeface="Times New Roman" panose="02020603050405020304" pitchFamily="18" charset="0"/>
                          <a:cs typeface="Times New Roman" panose="02020603050405020304" pitchFamily="18" charset="0"/>
                        </a:rPr>
                        <a:t>maching</a:t>
                      </a:r>
                      <a:r>
                        <a:rPr lang="en-IN" sz="1500" dirty="0">
                          <a:latin typeface="Times New Roman" panose="02020603050405020304" pitchFamily="18" charset="0"/>
                          <a:cs typeface="Times New Roman" panose="02020603050405020304" pitchFamily="18" charset="0"/>
                        </a:rPr>
                        <a:t> learning algorithms.</a:t>
                      </a:r>
                    </a:p>
                  </a:txBody>
                  <a:tcPr/>
                </a:tc>
                <a:tc>
                  <a:txBody>
                    <a:bodyPr/>
                    <a:lstStyle/>
                    <a:p>
                      <a:r>
                        <a:rPr lang="en-US" sz="1500" b="0" i="0" dirty="0">
                          <a:solidFill>
                            <a:schemeClr val="dk1"/>
                          </a:solidFill>
                          <a:effectLst/>
                          <a:latin typeface="Times New Roman" panose="02020603050405020304" pitchFamily="18" charset="0"/>
                          <a:ea typeface="+mn-ea"/>
                          <a:cs typeface="Times New Roman" panose="02020603050405020304" pitchFamily="18" charset="0"/>
                        </a:rPr>
                        <a:t>the characteristics they identified to distinguish fake and genuine followers may not be applicable to all cases of fake followers. </a:t>
                      </a:r>
                      <a:br>
                        <a:rPr lang="en-US" sz="1600" dirty="0"/>
                      </a:b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285174">
                <a:tc>
                  <a:txBody>
                    <a:bodyPr/>
                    <a:lstStyle/>
                    <a:p>
                      <a:r>
                        <a:rPr lang="en-IN" dirty="0"/>
                        <a:t>3</a:t>
                      </a:r>
                    </a:p>
                  </a:txBody>
                  <a:tcPr/>
                </a:tc>
                <a:tc>
                  <a:txBody>
                    <a:bodyPr/>
                    <a:lstStyle/>
                    <a:p>
                      <a:r>
                        <a:rPr lang="en-IN" sz="1500" dirty="0">
                          <a:latin typeface="Times New Roman" panose="02020603050405020304" pitchFamily="18" charset="0"/>
                          <a:cs typeface="Times New Roman" panose="02020603050405020304" pitchFamily="18" charset="0"/>
                        </a:rPr>
                        <a:t>Andrew Nguyen, Nick Lothian, 2018</a:t>
                      </a:r>
                    </a:p>
                  </a:txBody>
                  <a:tcPr/>
                </a:tc>
                <a:tc>
                  <a:txBody>
                    <a:bodyPr/>
                    <a:lstStyle/>
                    <a:p>
                      <a:r>
                        <a:rPr lang="en-IN" sz="1500" dirty="0">
                          <a:latin typeface="Times New Roman" panose="02020603050405020304" pitchFamily="18" charset="0"/>
                          <a:cs typeface="Times New Roman" panose="02020603050405020304" pitchFamily="18" charset="0"/>
                        </a:rPr>
                        <a:t>Real-time Detection of Content Polluters in Partially Observable Twitter Networks</a:t>
                      </a:r>
                    </a:p>
                  </a:txBody>
                  <a:tcPr/>
                </a:tc>
                <a:tc>
                  <a:txBody>
                    <a:bodyPr/>
                    <a:lstStyle/>
                    <a:p>
                      <a:r>
                        <a:rPr lang="en-IN" sz="1500" dirty="0">
                          <a:latin typeface="Times New Roman" panose="02020603050405020304" pitchFamily="18" charset="0"/>
                          <a:cs typeface="Times New Roman" panose="02020603050405020304" pitchFamily="18" charset="0"/>
                        </a:rPr>
                        <a:t>Temporal patterns, Network visualization</a:t>
                      </a:r>
                    </a:p>
                  </a:txBody>
                  <a:tcPr/>
                </a:tc>
                <a:tc>
                  <a:txBody>
                    <a:bodyPr/>
                    <a:lstStyle/>
                    <a:p>
                      <a:r>
                        <a:rPr lang="en-IN" sz="1500" dirty="0">
                          <a:latin typeface="Times New Roman" panose="02020603050405020304" pitchFamily="18" charset="0"/>
                          <a:cs typeface="Times New Roman" panose="02020603050405020304" pitchFamily="18" charset="0"/>
                        </a:rPr>
                        <a:t>It will addresses the issue of content polluters, specifically bots hijacking conversations for political or advertising purposes on twitter.</a:t>
                      </a:r>
                    </a:p>
                  </a:txBody>
                  <a:tcPr/>
                </a:tc>
                <a:tc>
                  <a:txBody>
                    <a:bodyPr/>
                    <a:lstStyle/>
                    <a:p>
                      <a:r>
                        <a:rPr lang="en-IN" sz="1500" dirty="0">
                          <a:latin typeface="Times New Roman" panose="02020603050405020304" pitchFamily="18" charset="0"/>
                          <a:cs typeface="Times New Roman" panose="02020603050405020304" pitchFamily="18" charset="0"/>
                        </a:rPr>
                        <a:t>Identify content polluters, especially in real-time scenarios is challenging.</a:t>
                      </a:r>
                    </a:p>
                  </a:txBody>
                  <a:tcPr/>
                </a:tc>
                <a:extLst>
                  <a:ext uri="{0D108BD9-81ED-4DB2-BD59-A6C34878D82A}">
                    <a16:rowId xmlns:a16="http://schemas.microsoft.com/office/drawing/2014/main" val="421780674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376DB403-58B1-80B0-CDE1-AB9EEB66D4EE}"/>
              </a:ext>
            </a:extLst>
          </p:cNvPr>
          <p:cNvGraphicFramePr>
            <a:graphicFrameLocks noGrp="1"/>
          </p:cNvGraphicFramePr>
          <p:nvPr>
            <p:extLst>
              <p:ext uri="{D42A27DB-BD31-4B8C-83A1-F6EECF244321}">
                <p14:modId xmlns:p14="http://schemas.microsoft.com/office/powerpoint/2010/main" val="2638214640"/>
              </p:ext>
            </p:extLst>
          </p:nvPr>
        </p:nvGraphicFramePr>
        <p:xfrm>
          <a:off x="96079" y="451726"/>
          <a:ext cx="8905460" cy="6297986"/>
        </p:xfrm>
        <a:graphic>
          <a:graphicData uri="http://schemas.openxmlformats.org/drawingml/2006/table">
            <a:tbl>
              <a:tblPr firstRow="1" bandRow="1">
                <a:tableStyleId>{5C22544A-7EE6-4342-B048-85BDC9FD1C3A}</a:tableStyleId>
              </a:tblPr>
              <a:tblGrid>
                <a:gridCol w="548790">
                  <a:extLst>
                    <a:ext uri="{9D8B030D-6E8A-4147-A177-3AD203B41FA5}">
                      <a16:colId xmlns:a16="http://schemas.microsoft.com/office/drawing/2014/main" val="3279214333"/>
                    </a:ext>
                  </a:extLst>
                </a:gridCol>
                <a:gridCol w="1067885">
                  <a:extLst>
                    <a:ext uri="{9D8B030D-6E8A-4147-A177-3AD203B41FA5}">
                      <a16:colId xmlns:a16="http://schemas.microsoft.com/office/drawing/2014/main" val="2648935853"/>
                    </a:ext>
                  </a:extLst>
                </a:gridCol>
                <a:gridCol w="1436506">
                  <a:extLst>
                    <a:ext uri="{9D8B030D-6E8A-4147-A177-3AD203B41FA5}">
                      <a16:colId xmlns:a16="http://schemas.microsoft.com/office/drawing/2014/main" val="1633207578"/>
                    </a:ext>
                  </a:extLst>
                </a:gridCol>
                <a:gridCol w="1606759">
                  <a:extLst>
                    <a:ext uri="{9D8B030D-6E8A-4147-A177-3AD203B41FA5}">
                      <a16:colId xmlns:a16="http://schemas.microsoft.com/office/drawing/2014/main" val="1367751404"/>
                    </a:ext>
                  </a:extLst>
                </a:gridCol>
                <a:gridCol w="2292987">
                  <a:extLst>
                    <a:ext uri="{9D8B030D-6E8A-4147-A177-3AD203B41FA5}">
                      <a16:colId xmlns:a16="http://schemas.microsoft.com/office/drawing/2014/main" val="1149624666"/>
                    </a:ext>
                  </a:extLst>
                </a:gridCol>
                <a:gridCol w="1952533">
                  <a:extLst>
                    <a:ext uri="{9D8B030D-6E8A-4147-A177-3AD203B41FA5}">
                      <a16:colId xmlns:a16="http://schemas.microsoft.com/office/drawing/2014/main" val="2316681431"/>
                    </a:ext>
                  </a:extLst>
                </a:gridCol>
              </a:tblGrid>
              <a:tr h="7939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4562257"/>
                  </a:ext>
                </a:extLst>
              </a:tr>
              <a:tr h="277837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4</a:t>
                      </a:r>
                      <a:endParaRPr lang="en-IN" dirty="0"/>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Jessica </a:t>
                      </a:r>
                      <a:r>
                        <a:rPr lang="en-IN" sz="1500" dirty="0" err="1">
                          <a:latin typeface="Times New Roman" panose="02020603050405020304" pitchFamily="18" charset="0"/>
                          <a:cs typeface="Times New Roman" panose="02020603050405020304" pitchFamily="18" charset="0"/>
                        </a:rPr>
                        <a:t>Wetstone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S.Nayyar</a:t>
                      </a:r>
                      <a:r>
                        <a:rPr lang="en-IN" sz="15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2017</a:t>
                      </a:r>
                    </a:p>
                    <a:p>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I Spot a Bot: Building a binary classifier to detect bots on Twitter</a:t>
                      </a:r>
                    </a:p>
                  </a:txBody>
                  <a:tcPr/>
                </a:tc>
                <a:tc>
                  <a:txBody>
                    <a:bodyPr/>
                    <a:lstStyle/>
                    <a:p>
                      <a:r>
                        <a:rPr lang="en-IN" sz="1500" dirty="0">
                          <a:latin typeface="Times New Roman" panose="02020603050405020304" pitchFamily="18" charset="0"/>
                          <a:cs typeface="Times New Roman" panose="02020603050405020304" pitchFamily="18" charset="0"/>
                        </a:rPr>
                        <a:t>Binary Classifier</a:t>
                      </a:r>
                    </a:p>
                  </a:txBody>
                  <a:tcPr/>
                </a:tc>
                <a:tc>
                  <a:txBody>
                    <a:bodyPr/>
                    <a:lstStyle/>
                    <a:p>
                      <a:r>
                        <a:rPr lang="en-IN" sz="1500" dirty="0">
                          <a:latin typeface="Times New Roman" panose="02020603050405020304" pitchFamily="18" charset="0"/>
                          <a:cs typeface="Times New Roman" panose="02020603050405020304" pitchFamily="18" charset="0"/>
                        </a:rPr>
                        <a:t>Build a binary classifier capable of distinguishing between bot and human twitter accounts based on users profile and tweet history.</a:t>
                      </a:r>
                    </a:p>
                  </a:txBody>
                  <a:tcPr/>
                </a:tc>
                <a:tc>
                  <a:txBody>
                    <a:bodyPr/>
                    <a:lstStyle/>
                    <a:p>
                      <a:r>
                        <a:rPr lang="en-IN" sz="1500" dirty="0">
                          <a:latin typeface="Times New Roman" panose="02020603050405020304" pitchFamily="18" charset="0"/>
                          <a:cs typeface="Times New Roman" panose="02020603050405020304" pitchFamily="18" charset="0"/>
                        </a:rPr>
                        <a:t>It will just detect the bot but unable to detect whether it is malicious twitter bot or not.</a:t>
                      </a:r>
                    </a:p>
                  </a:txBody>
                  <a:tcPr/>
                </a:tc>
                <a:extLst>
                  <a:ext uri="{0D108BD9-81ED-4DB2-BD59-A6C34878D82A}">
                    <a16:rowId xmlns:a16="http://schemas.microsoft.com/office/drawing/2014/main" val="1257425237"/>
                  </a:ext>
                </a:extLst>
              </a:tr>
              <a:tr h="2513769">
                <a:tc>
                  <a:txBody>
                    <a:bodyPr/>
                    <a:lstStyle/>
                    <a:p>
                      <a:r>
                        <a:rPr lang="en-US" dirty="0"/>
                        <a:t>5</a:t>
                      </a:r>
                      <a:endParaRPr lang="en-IN" dirty="0"/>
                    </a:p>
                  </a:txBody>
                  <a:tcPr/>
                </a:tc>
                <a:tc>
                  <a:txBody>
                    <a:bodyPr/>
                    <a:lstStyle/>
                    <a:p>
                      <a:r>
                        <a:rPr lang="en-IN" sz="1500" dirty="0" err="1">
                          <a:latin typeface="Times New Roman" panose="02020603050405020304" pitchFamily="18" charset="0"/>
                          <a:cs typeface="Times New Roman" panose="02020603050405020304" pitchFamily="18" charset="0"/>
                        </a:rPr>
                        <a:t>Arzum</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Karatas</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Serap</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Sahin</a:t>
                      </a:r>
                      <a:r>
                        <a:rPr lang="en-IN" sz="1500" dirty="0">
                          <a:latin typeface="Times New Roman" panose="02020603050405020304" pitchFamily="18" charset="0"/>
                          <a:cs typeface="Times New Roman" panose="02020603050405020304" pitchFamily="18" charset="0"/>
                        </a:rPr>
                        <a:t>, 2017</a:t>
                      </a:r>
                    </a:p>
                  </a:txBody>
                  <a:tcPr/>
                </a:tc>
                <a:tc>
                  <a:txBody>
                    <a:bodyPr/>
                    <a:lstStyle/>
                    <a:p>
                      <a:r>
                        <a:rPr lang="en-IN" sz="1500" dirty="0">
                          <a:latin typeface="Times New Roman" panose="02020603050405020304" pitchFamily="18" charset="0"/>
                          <a:cs typeface="Times New Roman" panose="02020603050405020304" pitchFamily="18" charset="0"/>
                        </a:rPr>
                        <a:t>A Review on Social Bot Detection Techniques.</a:t>
                      </a:r>
                    </a:p>
                  </a:txBody>
                  <a:tcPr/>
                </a:tc>
                <a:tc>
                  <a:txBody>
                    <a:bodyPr/>
                    <a:lstStyle/>
                    <a:p>
                      <a:r>
                        <a:rPr lang="en-IN" sz="1500" dirty="0">
                          <a:latin typeface="Times New Roman" panose="02020603050405020304" pitchFamily="18" charset="0"/>
                          <a:cs typeface="Times New Roman" panose="02020603050405020304" pitchFamily="18" charset="0"/>
                        </a:rPr>
                        <a:t> Random Walk</a:t>
                      </a:r>
                    </a:p>
                  </a:txBody>
                  <a:tcPr/>
                </a:tc>
                <a:tc>
                  <a:txBody>
                    <a:bodyPr/>
                    <a:lstStyle/>
                    <a:p>
                      <a:r>
                        <a:rPr lang="en-IN" sz="1500" dirty="0">
                          <a:latin typeface="Times New Roman" panose="02020603050405020304" pitchFamily="18" charset="0"/>
                          <a:cs typeface="Times New Roman" panose="02020603050405020304" pitchFamily="18" charset="0"/>
                        </a:rPr>
                        <a:t>Sybil accounts are multiple accounts controlled by adversary. Structure based detection techniques focus on detecting them.</a:t>
                      </a:r>
                    </a:p>
                  </a:txBody>
                  <a:tcPr/>
                </a:tc>
                <a:tc>
                  <a:txBody>
                    <a:bodyPr/>
                    <a:lstStyle/>
                    <a:p>
                      <a:r>
                        <a:rPr lang="en-IN" sz="1500" dirty="0">
                          <a:latin typeface="Times New Roman" panose="02020603050405020304" pitchFamily="18" charset="0"/>
                          <a:cs typeface="Times New Roman" panose="02020603050405020304" pitchFamily="18" charset="0"/>
                        </a:rPr>
                        <a:t>Unknown source of sybils.</a:t>
                      </a:r>
                    </a:p>
                  </a:txBody>
                  <a:tcPr/>
                </a:tc>
                <a:extLst>
                  <a:ext uri="{0D108BD9-81ED-4DB2-BD59-A6C34878D82A}">
                    <a16:rowId xmlns:a16="http://schemas.microsoft.com/office/drawing/2014/main" val="4624291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B17F79C-C196-104A-87B3-73091448676B}"/>
              </a:ext>
            </a:extLst>
          </p:cNvPr>
          <p:cNvGraphicFramePr>
            <a:graphicFrameLocks noGrp="1"/>
          </p:cNvGraphicFramePr>
          <p:nvPr>
            <p:extLst>
              <p:ext uri="{D42A27DB-BD31-4B8C-83A1-F6EECF244321}">
                <p14:modId xmlns:p14="http://schemas.microsoft.com/office/powerpoint/2010/main" val="3363940546"/>
              </p:ext>
            </p:extLst>
          </p:nvPr>
        </p:nvGraphicFramePr>
        <p:xfrm>
          <a:off x="214282" y="142853"/>
          <a:ext cx="8643998" cy="6715148"/>
        </p:xfrm>
        <a:graphic>
          <a:graphicData uri="http://schemas.openxmlformats.org/drawingml/2006/table">
            <a:tbl>
              <a:tblPr firstRow="1" bandRow="1">
                <a:tableStyleId>{5C22544A-7EE6-4342-B048-85BDC9FD1C3A}</a:tableStyleId>
              </a:tblPr>
              <a:tblGrid>
                <a:gridCol w="505898">
                  <a:extLst>
                    <a:ext uri="{9D8B030D-6E8A-4147-A177-3AD203B41FA5}">
                      <a16:colId xmlns:a16="http://schemas.microsoft.com/office/drawing/2014/main" val="3540107379"/>
                    </a:ext>
                  </a:extLst>
                </a:gridCol>
                <a:gridCol w="1039955">
                  <a:extLst>
                    <a:ext uri="{9D8B030D-6E8A-4147-A177-3AD203B41FA5}">
                      <a16:colId xmlns:a16="http://schemas.microsoft.com/office/drawing/2014/main" val="2603224752"/>
                    </a:ext>
                  </a:extLst>
                </a:gridCol>
                <a:gridCol w="1398934">
                  <a:extLst>
                    <a:ext uri="{9D8B030D-6E8A-4147-A177-3AD203B41FA5}">
                      <a16:colId xmlns:a16="http://schemas.microsoft.com/office/drawing/2014/main" val="3109741884"/>
                    </a:ext>
                  </a:extLst>
                </a:gridCol>
                <a:gridCol w="1564734">
                  <a:extLst>
                    <a:ext uri="{9D8B030D-6E8A-4147-A177-3AD203B41FA5}">
                      <a16:colId xmlns:a16="http://schemas.microsoft.com/office/drawing/2014/main" val="3604701509"/>
                    </a:ext>
                  </a:extLst>
                </a:gridCol>
                <a:gridCol w="2233013">
                  <a:extLst>
                    <a:ext uri="{9D8B030D-6E8A-4147-A177-3AD203B41FA5}">
                      <a16:colId xmlns:a16="http://schemas.microsoft.com/office/drawing/2014/main" val="429672564"/>
                    </a:ext>
                  </a:extLst>
                </a:gridCol>
                <a:gridCol w="1901464">
                  <a:extLst>
                    <a:ext uri="{9D8B030D-6E8A-4147-A177-3AD203B41FA5}">
                      <a16:colId xmlns:a16="http://schemas.microsoft.com/office/drawing/2014/main" val="338507405"/>
                    </a:ext>
                  </a:extLst>
                </a:gridCol>
              </a:tblGrid>
              <a:tr h="1040375">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8188519"/>
                  </a:ext>
                </a:extLst>
              </a:tr>
              <a:tr h="297925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6</a:t>
                      </a:r>
                      <a:endParaRPr lang="en-IN" dirty="0"/>
                    </a:p>
                    <a:p>
                      <a:endParaRPr lang="en-IN" dirty="0"/>
                    </a:p>
                  </a:txBody>
                  <a:tcPr/>
                </a:tc>
                <a:tc>
                  <a:txBody>
                    <a:bodyPr/>
                    <a:lstStyle/>
                    <a:p>
                      <a:r>
                        <a:rPr lang="en-IN" sz="1500" dirty="0" err="1">
                          <a:latin typeface="Times New Roman" panose="02020603050405020304" pitchFamily="18" charset="0"/>
                          <a:cs typeface="Times New Roman" panose="02020603050405020304" pitchFamily="18" charset="0"/>
                        </a:rPr>
                        <a:t>Nikan</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Chavoshi</a:t>
                      </a:r>
                      <a:r>
                        <a:rPr lang="en-IN" sz="1500" dirty="0">
                          <a:latin typeface="Times New Roman" panose="02020603050405020304" pitchFamily="18" charset="0"/>
                          <a:cs typeface="Times New Roman" panose="02020603050405020304" pitchFamily="18" charset="0"/>
                        </a:rPr>
                        <a:t>, Hossein </a:t>
                      </a:r>
                      <a:r>
                        <a:rPr lang="en-IN" sz="1500" dirty="0" err="1">
                          <a:latin typeface="Times New Roman" panose="02020603050405020304" pitchFamily="18" charset="0"/>
                          <a:cs typeface="Times New Roman" panose="02020603050405020304" pitchFamily="18" charset="0"/>
                        </a:rPr>
                        <a:t>Hamooni</a:t>
                      </a:r>
                      <a:r>
                        <a:rPr lang="en-IN" sz="1500" dirty="0">
                          <a:latin typeface="Times New Roman" panose="02020603050405020304" pitchFamily="18" charset="0"/>
                          <a:cs typeface="Times New Roman" panose="02020603050405020304" pitchFamily="18" charset="0"/>
                        </a:rPr>
                        <a:t>, Abdullah </a:t>
                      </a:r>
                      <a:r>
                        <a:rPr lang="en-IN" sz="1500" dirty="0" err="1">
                          <a:latin typeface="Times New Roman" panose="02020603050405020304" pitchFamily="18" charset="0"/>
                          <a:cs typeface="Times New Roman" panose="02020603050405020304" pitchFamily="18" charset="0"/>
                        </a:rPr>
                        <a:t>Mueen</a:t>
                      </a:r>
                      <a:r>
                        <a:rPr lang="en-IN" sz="1500" dirty="0">
                          <a:latin typeface="Times New Roman" panose="02020603050405020304" pitchFamily="18" charset="0"/>
                          <a:cs typeface="Times New Roman" panose="02020603050405020304" pitchFamily="18" charset="0"/>
                        </a:rPr>
                        <a:t>, 2016</a:t>
                      </a:r>
                    </a:p>
                  </a:txBody>
                  <a:tcPr/>
                </a:tc>
                <a:tc>
                  <a:txBody>
                    <a:bodyPr/>
                    <a:lstStyle/>
                    <a:p>
                      <a:r>
                        <a:rPr lang="en-IN" sz="1500" dirty="0">
                          <a:latin typeface="Times New Roman" panose="02020603050405020304" pitchFamily="18" charset="0"/>
                          <a:cs typeface="Times New Roman" panose="02020603050405020304" pitchFamily="18" charset="0"/>
                        </a:rPr>
                        <a:t>Identify Correlated Bots in Twitter to identify abnormally correlated user accounts in Twitter.</a:t>
                      </a:r>
                    </a:p>
                  </a:txBody>
                  <a:tcPr/>
                </a:tc>
                <a:tc>
                  <a:txBody>
                    <a:bodyPr/>
                    <a:lstStyle/>
                    <a:p>
                      <a:r>
                        <a:rPr lang="en-IN" sz="1500" dirty="0">
                          <a:latin typeface="Times New Roman" panose="02020603050405020304" pitchFamily="18" charset="0"/>
                          <a:cs typeface="Times New Roman" panose="02020603050405020304" pitchFamily="18" charset="0"/>
                        </a:rPr>
                        <a:t>Lag-sensitive hashing technique and warping-</a:t>
                      </a:r>
                      <a:r>
                        <a:rPr lang="en-IN" sz="1500" dirty="0" err="1">
                          <a:latin typeface="Times New Roman" panose="02020603050405020304" pitchFamily="18" charset="0"/>
                          <a:cs typeface="Times New Roman" panose="02020603050405020304" pitchFamily="18" charset="0"/>
                        </a:rPr>
                        <a:t>invarient</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This detection system employs cross-correlation of user activities without requiring labelled data, utilizing lag-sensitive hashing and a warping-invariant correlation measure to achieve precision, identify unique bots that other methods.</a:t>
                      </a:r>
                    </a:p>
                  </a:txBody>
                  <a:tcPr/>
                </a:tc>
                <a:tc>
                  <a:txBody>
                    <a:bodyPr/>
                    <a:lstStyle/>
                    <a:p>
                      <a:r>
                        <a:rPr lang="en-US" sz="1600" b="0" i="0" dirty="0">
                          <a:solidFill>
                            <a:schemeClr val="dk1"/>
                          </a:solidFill>
                          <a:effectLst/>
                          <a:latin typeface="Times New Roman" panose="02020603050405020304" pitchFamily="18" charset="0"/>
                          <a:ea typeface="+mn-ea"/>
                          <a:cs typeface="Times New Roman" panose="02020603050405020304" pitchFamily="18" charset="0"/>
                        </a:rPr>
                        <a:t>Real-time detection and response could be a challenge</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9365532"/>
                  </a:ext>
                </a:extLst>
              </a:tr>
              <a:tr h="2695517">
                <a:tc>
                  <a:txBody>
                    <a:bodyPr/>
                    <a:lstStyle/>
                    <a:p>
                      <a:r>
                        <a:rPr lang="en-US" dirty="0"/>
                        <a:t>7</a:t>
                      </a:r>
                      <a:endParaRPr lang="en-IN" dirty="0"/>
                    </a:p>
                  </a:txBody>
                  <a:tcPr/>
                </a:tc>
                <a:tc>
                  <a:txBody>
                    <a:bodyPr/>
                    <a:lstStyle/>
                    <a:p>
                      <a:r>
                        <a:rPr lang="en-IN" sz="1500" dirty="0">
                          <a:latin typeface="Times New Roman" panose="02020603050405020304" pitchFamily="18" charset="0"/>
                          <a:cs typeface="Times New Roman" panose="02020603050405020304" pitchFamily="18" charset="0"/>
                        </a:rPr>
                        <a:t>Rizal </a:t>
                      </a:r>
                      <a:r>
                        <a:rPr lang="en-IN" sz="1500" dirty="0" err="1">
                          <a:latin typeface="Times New Roman" panose="02020603050405020304" pitchFamily="18" charset="0"/>
                          <a:cs typeface="Times New Roman" panose="02020603050405020304" pitchFamily="18" charset="0"/>
                        </a:rPr>
                        <a:t>Setya</a:t>
                      </a:r>
                      <a:r>
                        <a:rPr lang="en-IN" sz="1500" dirty="0">
                          <a:latin typeface="Times New Roman" panose="02020603050405020304" pitchFamily="18" charset="0"/>
                          <a:cs typeface="Times New Roman" panose="02020603050405020304" pitchFamily="18" charset="0"/>
                        </a:rPr>
                        <a:t>,</a:t>
                      </a:r>
                    </a:p>
                    <a:p>
                      <a:r>
                        <a:rPr lang="en-IN" sz="1500" dirty="0">
                          <a:latin typeface="Times New Roman" panose="02020603050405020304" pitchFamily="18" charset="0"/>
                          <a:cs typeface="Times New Roman" panose="02020603050405020304" pitchFamily="18" charset="0"/>
                        </a:rPr>
                        <a:t>Reddy Alexandro,2015</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Bot Spammer Detection in Twitter using Tweet similarity and time interval entropy</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 Tweet Similarity and time interval entropy</a:t>
                      </a:r>
                    </a:p>
                  </a:txBody>
                  <a:tcPr/>
                </a:tc>
                <a:tc>
                  <a:txBody>
                    <a:bodyPr/>
                    <a:lstStyle/>
                    <a:p>
                      <a:r>
                        <a:rPr lang="en-IN" sz="1500" dirty="0">
                          <a:latin typeface="Times New Roman" panose="02020603050405020304" pitchFamily="18" charset="0"/>
                          <a:cs typeface="Times New Roman" panose="02020603050405020304" pitchFamily="18" charset="0"/>
                        </a:rPr>
                        <a:t>The novel approach which combines entropy and tweet similarity to identify bot spammer to reduce the misclassification of legitimate user as bot spammer.</a:t>
                      </a:r>
                    </a:p>
                  </a:txBody>
                  <a:tcPr/>
                </a:tc>
                <a:tc>
                  <a:txBody>
                    <a:bodyPr/>
                    <a:lstStyle/>
                    <a:p>
                      <a:r>
                        <a:rPr lang="en-IN" sz="1500" dirty="0">
                          <a:latin typeface="Times New Roman" panose="02020603050405020304" pitchFamily="18" charset="0"/>
                          <a:cs typeface="Times New Roman" panose="02020603050405020304" pitchFamily="18" charset="0"/>
                        </a:rPr>
                        <a:t>Use of time interval entropy is legitimate is inadequate to distinguish bot spammer and legitimate user.</a:t>
                      </a:r>
                    </a:p>
                  </a:txBody>
                  <a:tcPr/>
                </a:tc>
                <a:extLst>
                  <a:ext uri="{0D108BD9-81ED-4DB2-BD59-A6C34878D82A}">
                    <a16:rowId xmlns:a16="http://schemas.microsoft.com/office/drawing/2014/main" val="3271711760"/>
                  </a:ext>
                </a:extLst>
              </a:tr>
            </a:tbl>
          </a:graphicData>
        </a:graphic>
      </p:graphicFrame>
    </p:spTree>
    <p:extLst>
      <p:ext uri="{BB962C8B-B14F-4D97-AF65-F5344CB8AC3E}">
        <p14:creationId xmlns:p14="http://schemas.microsoft.com/office/powerpoint/2010/main" val="319458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CC44FCFB-7645-EE04-C91B-643D2A558EE3}"/>
              </a:ext>
            </a:extLst>
          </p:cNvPr>
          <p:cNvSpPr txBox="1"/>
          <p:nvPr/>
        </p:nvSpPr>
        <p:spPr>
          <a:xfrm>
            <a:off x="457200" y="1648305"/>
            <a:ext cx="8000160" cy="2798843"/>
          </a:xfrm>
          <a:prstGeom prst="rect">
            <a:avLst/>
          </a:prstGeom>
          <a:noFill/>
        </p:spPr>
        <p:txBody>
          <a:bodyPr wrap="square" rtlCol="0">
            <a:spAutoFit/>
          </a:bodyPr>
          <a:lstStyle/>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Existing System, machine learning algorithm such as support vector machine and simple logistic is used to identify </a:t>
            </a:r>
            <a:r>
              <a:rPr lang="en-IN" sz="1800" dirty="0">
                <a:latin typeface="Times New Roman" panose="02020603050405020304" pitchFamily="18" charset="0"/>
                <a:cs typeface="Times New Roman" panose="02020603050405020304" pitchFamily="18" charset="0"/>
              </a:rPr>
              <a:t>the fake or real followers in twitter based on the number of characters that distinguish fake and genuine followers. Comparing their experiment’s results with different matching learning algorithms.</a:t>
            </a:r>
          </a:p>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7771680" cy="714380"/>
          </a:xfrm>
        </p:spPr>
        <p:txBody>
          <a:bodyPr/>
          <a:lstStyle/>
          <a:p>
            <a:r>
              <a:rPr lang="en-US" sz="2400" dirty="0">
                <a:solidFill>
                  <a:srgbClr val="FF0000"/>
                </a:solidFill>
                <a:latin typeface="Arial (Headings)"/>
              </a:rPr>
              <a:t>Proposed Method</a:t>
            </a:r>
          </a:p>
        </p:txBody>
      </p:sp>
      <p:sp>
        <p:nvSpPr>
          <p:cNvPr id="3" name="Text Placeholder 2"/>
          <p:cNvSpPr>
            <a:spLocks noGrp="1"/>
          </p:cNvSpPr>
          <p:nvPr>
            <p:ph type="body"/>
          </p:nvPr>
        </p:nvSpPr>
        <p:spPr>
          <a:xfrm>
            <a:off x="357158" y="1214422"/>
            <a:ext cx="8046360" cy="3786214"/>
          </a:xfrm>
        </p:spPr>
        <p:txBody>
          <a:bodyPr/>
          <a:lstStyle/>
          <a:p>
            <a:pPr algn="just">
              <a:lnSpc>
                <a:spcPct val="150000"/>
              </a:lnSpc>
            </a:pPr>
            <a:r>
              <a:rPr lang="en-US" dirty="0">
                <a:latin typeface="Times New Roman" pitchFamily="18" charset="0"/>
                <a:cs typeface="Times New Roman" pitchFamily="18" charset="0"/>
              </a:rPr>
              <a:t>Proposed method involves four modules:</a:t>
            </a:r>
          </a:p>
          <a:p>
            <a:pPr algn="just">
              <a:lnSpc>
                <a:spcPct val="150000"/>
              </a:lnSpc>
              <a:buFont typeface="Arial" pitchFamily="34" charset="0"/>
              <a:buChar char="•"/>
            </a:pPr>
            <a:r>
              <a:rPr lang="en-US" dirty="0">
                <a:latin typeface="Times New Roman" pitchFamily="18" charset="0"/>
                <a:cs typeface="Times New Roman" pitchFamily="18" charset="0"/>
              </a:rPr>
              <a:t> Module 1: Upload tweet dataset and then extracting the tweets</a:t>
            </a:r>
          </a:p>
          <a:p>
            <a:pPr algn="just">
              <a:lnSpc>
                <a:spcPct val="150000"/>
              </a:lnSpc>
              <a:buFont typeface="Arial" pitchFamily="34" charset="0"/>
              <a:buChar char="•"/>
            </a:pPr>
            <a:r>
              <a:rPr lang="en-US" dirty="0">
                <a:latin typeface="Times New Roman" pitchFamily="18" charset="0"/>
                <a:cs typeface="Times New Roman" pitchFamily="18" charset="0"/>
              </a:rPr>
              <a:t> Module 2: Recognize the twitter bots using machine learning algorithms.</a:t>
            </a:r>
          </a:p>
          <a:p>
            <a:pPr algn="just">
              <a:lnSpc>
                <a:spcPct val="150000"/>
              </a:lnSpc>
              <a:buFont typeface="Arial" pitchFamily="34" charset="0"/>
              <a:buChar char="•"/>
            </a:pPr>
            <a:r>
              <a:rPr lang="en-US" dirty="0">
                <a:latin typeface="Times New Roman" pitchFamily="18" charset="0"/>
                <a:cs typeface="Times New Roman" pitchFamily="18" charset="0"/>
              </a:rPr>
              <a:t> Module 3: Recognize the malicious URLs using machine learning</a:t>
            </a:r>
          </a:p>
          <a:p>
            <a:pPr algn="just">
              <a:lnSpc>
                <a:spcPct val="150000"/>
              </a:lnSpc>
              <a:buFont typeface="Arial" pitchFamily="34" charset="0"/>
              <a:buChar char="•"/>
            </a:pPr>
            <a:r>
              <a:rPr lang="en-US" dirty="0">
                <a:latin typeface="Times New Roman" pitchFamily="18" charset="0"/>
                <a:cs typeface="Times New Roman" pitchFamily="18" charset="0"/>
              </a:rPr>
              <a:t> Module 4: Recognize malicious twitter bots using VGG19.</a:t>
            </a:r>
          </a:p>
          <a:p>
            <a:pPr algn="just">
              <a:lnSpc>
                <a:spcPct val="150000"/>
              </a:lnSpc>
              <a:buFont typeface="Arial" pitchFamily="34" charset="0"/>
              <a:buChar char="•"/>
            </a:pPr>
            <a:r>
              <a:rPr lang="en-US" dirty="0">
                <a:latin typeface="Times New Roman" pitchFamily="18" charset="0"/>
                <a:cs typeface="Times New Roman" pitchFamily="18" charset="0"/>
              </a:rPr>
              <a:t> Finally now comparing the results of both machine learning algorithms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a:t>
            </a:r>
          </a:p>
          <a:p>
            <a:pPr algn="just">
              <a:lnSpc>
                <a:spcPct val="150000"/>
              </a:lnSpc>
            </a:pPr>
            <a:r>
              <a:rPr lang="en-US" dirty="0">
                <a:latin typeface="Times New Roman" pitchFamily="18" charset="0"/>
                <a:cs typeface="Times New Roman" pitchFamily="18" charset="0"/>
              </a:rPr>
              <a:t>  Logistic Regression and VGG19</a:t>
            </a:r>
          </a:p>
          <a:p>
            <a:pPr algn="just">
              <a:lnSpc>
                <a:spcPct val="150000"/>
              </a:lnSpc>
            </a:pP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7771680" cy="357190"/>
          </a:xfrm>
        </p:spPr>
        <p:txBody>
          <a:bodyPr/>
          <a:lstStyle/>
          <a:p>
            <a:r>
              <a:rPr lang="en-US" sz="2400" dirty="0">
                <a:solidFill>
                  <a:srgbClr val="FF0000"/>
                </a:solidFill>
                <a:latin typeface="Arial (Headings)"/>
              </a:rPr>
              <a:t>Block Diagram</a:t>
            </a:r>
          </a:p>
        </p:txBody>
      </p:sp>
      <p:sp>
        <p:nvSpPr>
          <p:cNvPr id="4" name="Flowchart: Magnetic Disk 3"/>
          <p:cNvSpPr/>
          <p:nvPr/>
        </p:nvSpPr>
        <p:spPr>
          <a:xfrm>
            <a:off x="214282" y="1714488"/>
            <a:ext cx="1357322" cy="1500198"/>
          </a:xfrm>
          <a:prstGeom prst="flowChartMagneticDisk">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Extract tweets from dataset</a:t>
            </a:r>
          </a:p>
        </p:txBody>
      </p:sp>
      <p:cxnSp>
        <p:nvCxnSpPr>
          <p:cNvPr id="6" name="Straight Arrow Connector 5"/>
          <p:cNvCxnSpPr/>
          <p:nvPr/>
        </p:nvCxnSpPr>
        <p:spPr>
          <a:xfrm>
            <a:off x="1571604" y="2428868"/>
            <a:ext cx="500066"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 name="Diamond 13"/>
          <p:cNvSpPr/>
          <p:nvPr/>
        </p:nvSpPr>
        <p:spPr>
          <a:xfrm>
            <a:off x="2000232" y="1428736"/>
            <a:ext cx="2286016" cy="207170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Calculate tweet frequency,</a:t>
            </a:r>
          </a:p>
          <a:p>
            <a:pPr algn="ctr"/>
            <a:r>
              <a:rPr lang="en-US" sz="1400" dirty="0">
                <a:solidFill>
                  <a:schemeClr val="tx1"/>
                </a:solidFill>
              </a:rPr>
              <a:t>Account information</a:t>
            </a:r>
          </a:p>
          <a:p>
            <a:pPr algn="ctr"/>
            <a:r>
              <a:rPr lang="en-US" sz="1400" dirty="0" err="1">
                <a:solidFill>
                  <a:schemeClr val="tx1"/>
                </a:solidFill>
              </a:rPr>
              <a:t>retweet</a:t>
            </a:r>
            <a:r>
              <a:rPr lang="en-US" sz="1400" dirty="0">
                <a:solidFill>
                  <a:schemeClr val="tx1"/>
                </a:solidFill>
              </a:rPr>
              <a:t> count</a:t>
            </a:r>
          </a:p>
        </p:txBody>
      </p:sp>
      <p:cxnSp>
        <p:nvCxnSpPr>
          <p:cNvPr id="16" name="Straight Arrow Connector 15"/>
          <p:cNvCxnSpPr/>
          <p:nvPr/>
        </p:nvCxnSpPr>
        <p:spPr>
          <a:xfrm>
            <a:off x="4286248" y="242886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2929720" y="121362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643174" y="642918"/>
            <a:ext cx="857256"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Not </a:t>
            </a:r>
            <a:r>
              <a:rPr lang="en-US" sz="1400" dirty="0" err="1">
                <a:solidFill>
                  <a:schemeClr val="tx1"/>
                </a:solidFill>
              </a:rPr>
              <a:t>Bot</a:t>
            </a:r>
            <a:endParaRPr lang="en-US" sz="1400" dirty="0">
              <a:solidFill>
                <a:schemeClr val="tx1"/>
              </a:solidFill>
            </a:endParaRPr>
          </a:p>
        </p:txBody>
      </p:sp>
      <p:sp>
        <p:nvSpPr>
          <p:cNvPr id="26" name="Rectangle 25"/>
          <p:cNvSpPr/>
          <p:nvPr/>
        </p:nvSpPr>
        <p:spPr>
          <a:xfrm>
            <a:off x="4714876" y="2143116"/>
            <a:ext cx="714380"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Bot</a:t>
            </a:r>
            <a:endParaRPr lang="en-US" sz="1400" dirty="0">
              <a:solidFill>
                <a:schemeClr val="tx1"/>
              </a:solidFill>
            </a:endParaRPr>
          </a:p>
        </p:txBody>
      </p:sp>
      <p:cxnSp>
        <p:nvCxnSpPr>
          <p:cNvPr id="28" name="Straight Arrow Connector 27"/>
          <p:cNvCxnSpPr/>
          <p:nvPr/>
        </p:nvCxnSpPr>
        <p:spPr>
          <a:xfrm>
            <a:off x="5429256" y="2428868"/>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5786446" y="1785926"/>
            <a:ext cx="1428760" cy="142876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URL in tweets using ML</a:t>
            </a:r>
          </a:p>
        </p:txBody>
      </p:sp>
      <p:cxnSp>
        <p:nvCxnSpPr>
          <p:cNvPr id="32" name="Straight Arrow Connector 31"/>
          <p:cNvCxnSpPr/>
          <p:nvPr/>
        </p:nvCxnSpPr>
        <p:spPr>
          <a:xfrm rot="5400000" flipH="1" flipV="1">
            <a:off x="6358744" y="164225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857884" y="785794"/>
            <a:ext cx="1285884" cy="6429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Not Malicious</a:t>
            </a:r>
          </a:p>
        </p:txBody>
      </p:sp>
      <p:cxnSp>
        <p:nvCxnSpPr>
          <p:cNvPr id="36" name="Straight Arrow Connector 35"/>
          <p:cNvCxnSpPr>
            <a:stCxn id="30" idx="3"/>
          </p:cNvCxnSpPr>
          <p:nvPr/>
        </p:nvCxnSpPr>
        <p:spPr>
          <a:xfrm>
            <a:off x="7215206" y="2500306"/>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572396" y="2143116"/>
            <a:ext cx="1071570"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Malicious</a:t>
            </a:r>
          </a:p>
        </p:txBody>
      </p:sp>
      <p:cxnSp>
        <p:nvCxnSpPr>
          <p:cNvPr id="41" name="Straight Arrow Connector 40"/>
          <p:cNvCxnSpPr/>
          <p:nvPr/>
        </p:nvCxnSpPr>
        <p:spPr>
          <a:xfrm rot="5400000">
            <a:off x="4894265" y="274954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572000" y="2928934"/>
            <a:ext cx="91440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 VGG19</a:t>
            </a:r>
          </a:p>
        </p:txBody>
      </p:sp>
      <p:cxnSp>
        <p:nvCxnSpPr>
          <p:cNvPr id="45" name="Straight Connector 44"/>
          <p:cNvCxnSpPr/>
          <p:nvPr/>
        </p:nvCxnSpPr>
        <p:spPr>
          <a:xfrm rot="5400000">
            <a:off x="4715670" y="3856834"/>
            <a:ext cx="42783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4214810" y="407194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214678" y="3857628"/>
            <a:ext cx="1057276" cy="7858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Malicious</a:t>
            </a:r>
          </a:p>
        </p:txBody>
      </p:sp>
      <p:cxnSp>
        <p:nvCxnSpPr>
          <p:cNvPr id="60" name="Straight Connector 59"/>
          <p:cNvCxnSpPr/>
          <p:nvPr/>
        </p:nvCxnSpPr>
        <p:spPr>
          <a:xfrm rot="5400000">
            <a:off x="7180281" y="3606801"/>
            <a:ext cx="178515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286248" y="4429132"/>
            <a:ext cx="385765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6501620" y="478552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Diamond 74"/>
          <p:cNvSpPr/>
          <p:nvPr/>
        </p:nvSpPr>
        <p:spPr>
          <a:xfrm>
            <a:off x="5715008" y="5072074"/>
            <a:ext cx="2143140" cy="9144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Compare</a:t>
            </a:r>
          </a:p>
        </p:txBody>
      </p:sp>
      <p:cxnSp>
        <p:nvCxnSpPr>
          <p:cNvPr id="77" name="Straight Arrow Connector 76"/>
          <p:cNvCxnSpPr/>
          <p:nvPr/>
        </p:nvCxnSpPr>
        <p:spPr>
          <a:xfrm rot="10800000">
            <a:off x="4572000" y="5500702"/>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500430" y="5072074"/>
            <a:ext cx="1057276"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Identify Twitter </a:t>
            </a:r>
            <a:r>
              <a:rPr lang="en-US" sz="1400" dirty="0" err="1">
                <a:solidFill>
                  <a:schemeClr val="tx1"/>
                </a:solidFill>
              </a:rPr>
              <a:t>Bot</a:t>
            </a:r>
            <a:r>
              <a:rPr lang="en-US" sz="1400" dirty="0">
                <a:solidFill>
                  <a:schemeClr val="tx1"/>
                </a:solidFill>
              </a:rPr>
              <a:t> as Malicious</a:t>
            </a:r>
          </a:p>
        </p:txBody>
      </p:sp>
      <p:cxnSp>
        <p:nvCxnSpPr>
          <p:cNvPr id="35" name="Straight Arrow Connector 34"/>
          <p:cNvCxnSpPr/>
          <p:nvPr/>
        </p:nvCxnSpPr>
        <p:spPr>
          <a:xfrm>
            <a:off x="4929190" y="407194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6380" y="3857628"/>
            <a:ext cx="1428760" cy="276999"/>
          </a:xfrm>
          <a:prstGeom prst="rect">
            <a:avLst/>
          </a:prstGeom>
          <a:noFill/>
          <a:ln>
            <a:solidFill>
              <a:schemeClr val="accent1"/>
            </a:solidFill>
          </a:ln>
        </p:spPr>
        <p:txBody>
          <a:bodyPr wrap="square" rtlCol="0">
            <a:spAutoFit/>
          </a:bodyPr>
          <a:lstStyle/>
          <a:p>
            <a:r>
              <a:rPr lang="en-US" sz="1200" dirty="0"/>
              <a:t>Not Malicious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857224" y="1357298"/>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t>
            </a:r>
            <a:r>
              <a:rPr lang="en-IN" sz="1500" b="1" dirty="0">
                <a:solidFill>
                  <a:srgbClr val="000000"/>
                </a:solidFill>
                <a:latin typeface="Bookman Old Style" pitchFamily="18" charset="0"/>
              </a:rPr>
              <a:t>Abstract </a:t>
            </a:r>
          </a:p>
          <a:p>
            <a:pPr>
              <a:lnSpc>
                <a:spcPct val="150000"/>
              </a:lnSpc>
              <a:buFont typeface="Arial" pitchFamily="34" charset="0"/>
              <a:buChar char="•"/>
            </a:pPr>
            <a:r>
              <a:rPr lang="en-IN" sz="1500" b="1" dirty="0">
                <a:solidFill>
                  <a:srgbClr val="000000"/>
                </a:solidFill>
                <a:latin typeface="Bookman Old Style" pitchFamily="18" charset="0"/>
              </a:rPr>
              <a:t> Introduction </a:t>
            </a:r>
          </a:p>
          <a:p>
            <a:pPr>
              <a:lnSpc>
                <a:spcPct val="150000"/>
              </a:lnSpc>
              <a:buFont typeface="Arial"/>
              <a:buChar char="•"/>
            </a:pPr>
            <a:r>
              <a:rPr lang="en-IN" sz="1500" b="1" dirty="0">
                <a:solidFill>
                  <a:srgbClr val="000000"/>
                </a:solidFill>
                <a:latin typeface="Bookman Old Style" pitchFamily="18" charset="0"/>
              </a:rPr>
              <a:t> Research Objective </a:t>
            </a:r>
          </a:p>
          <a:p>
            <a:pPr>
              <a:lnSpc>
                <a:spcPct val="150000"/>
              </a:lnSpc>
              <a:buFont typeface="Arial" pitchFamily="34" charset="0"/>
              <a:buChar char="•"/>
            </a:pPr>
            <a:r>
              <a:rPr lang="en-IN" sz="1500" b="1" dirty="0">
                <a:solidFill>
                  <a:srgbClr val="000000"/>
                </a:solidFill>
                <a:latin typeface="Bookman Old Style" pitchFamily="18" charset="0"/>
              </a:rPr>
              <a:t> Problem Definition</a:t>
            </a:r>
          </a:p>
          <a:p>
            <a:pPr>
              <a:lnSpc>
                <a:spcPct val="150000"/>
              </a:lnSpc>
              <a:buFont typeface="Arial" pitchFamily="34" charset="0"/>
              <a:buChar char="•"/>
            </a:pPr>
            <a:r>
              <a:rPr lang="en-IN" sz="1500" b="1" dirty="0">
                <a:solidFill>
                  <a:srgbClr val="000000"/>
                </a:solidFill>
                <a:latin typeface="Bookman Old Style" pitchFamily="18" charset="0"/>
              </a:rPr>
              <a:t> Scope of the Project</a:t>
            </a:r>
          </a:p>
          <a:p>
            <a:pPr>
              <a:lnSpc>
                <a:spcPct val="150000"/>
              </a:lnSpc>
              <a:buFont typeface="Arial" pitchFamily="34" charset="0"/>
              <a:buChar char="•"/>
            </a:pPr>
            <a:r>
              <a:rPr lang="en-IN" sz="1500" b="1" dirty="0">
                <a:solidFill>
                  <a:srgbClr val="000000"/>
                </a:solidFill>
                <a:latin typeface="Bookman Old Style" pitchFamily="18" charset="0"/>
              </a:rPr>
              <a:t> Literature Review</a:t>
            </a:r>
          </a:p>
          <a:p>
            <a:pPr>
              <a:lnSpc>
                <a:spcPct val="150000"/>
              </a:lnSpc>
              <a:buFont typeface="Arial" pitchFamily="34" charset="0"/>
              <a:buChar char="•"/>
            </a:pPr>
            <a:r>
              <a:rPr lang="en-IN" sz="15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1500" b="1" dirty="0">
                <a:solidFill>
                  <a:srgbClr val="000000"/>
                </a:solidFill>
                <a:latin typeface="Bookman Old Style" pitchFamily="18" charset="0"/>
              </a:rPr>
              <a:t> Proposed Method</a:t>
            </a:r>
          </a:p>
          <a:p>
            <a:pPr>
              <a:lnSpc>
                <a:spcPct val="150000"/>
              </a:lnSpc>
              <a:buFont typeface="Arial" pitchFamily="34" charset="0"/>
              <a:buChar char="•"/>
            </a:pPr>
            <a:r>
              <a:rPr lang="en-IN" sz="1500" b="1" dirty="0">
                <a:solidFill>
                  <a:srgbClr val="000000"/>
                </a:solidFill>
                <a:latin typeface="Bookman Old Style" pitchFamily="18" charset="0"/>
              </a:rPr>
              <a:t> Block Diagram</a:t>
            </a:r>
          </a:p>
          <a:p>
            <a:pPr>
              <a:lnSpc>
                <a:spcPct val="150000"/>
              </a:lnSpc>
              <a:buFont typeface="Arial" pitchFamily="34" charset="0"/>
              <a:buChar char="•"/>
            </a:pPr>
            <a:r>
              <a:rPr lang="en-IN" sz="1500" b="1" dirty="0">
                <a:solidFill>
                  <a:srgbClr val="000000"/>
                </a:solidFill>
                <a:latin typeface="Bookman Old Style" pitchFamily="18" charset="0"/>
              </a:rPr>
              <a:t> Performance Measure</a:t>
            </a:r>
          </a:p>
          <a:p>
            <a:pPr>
              <a:lnSpc>
                <a:spcPct val="150000"/>
              </a:lnSpc>
              <a:buFont typeface="Arial" pitchFamily="34" charset="0"/>
              <a:buChar char="•"/>
            </a:pPr>
            <a:r>
              <a:rPr lang="en-IN" sz="1500" b="1" dirty="0">
                <a:solidFill>
                  <a:srgbClr val="000000"/>
                </a:solidFill>
                <a:latin typeface="Bookman Old Style" pitchFamily="18" charset="0"/>
              </a:rPr>
              <a:t> Results</a:t>
            </a:r>
          </a:p>
          <a:p>
            <a:pPr>
              <a:lnSpc>
                <a:spcPct val="150000"/>
              </a:lnSpc>
              <a:buFont typeface="Arial" pitchFamily="34" charset="0"/>
              <a:buChar char="•"/>
            </a:pPr>
            <a:r>
              <a:rPr lang="en-IN" sz="1500" b="1" dirty="0">
                <a:solidFill>
                  <a:srgbClr val="000000"/>
                </a:solidFill>
                <a:latin typeface="Bookman Old Style" pitchFamily="18" charset="0"/>
              </a:rPr>
              <a:t> Conclusion</a:t>
            </a:r>
          </a:p>
          <a:p>
            <a:pPr>
              <a:lnSpc>
                <a:spcPct val="150000"/>
              </a:lnSpc>
              <a:buFont typeface="Arial" pitchFamily="34" charset="0"/>
              <a:buChar char="•"/>
            </a:pPr>
            <a:r>
              <a:rPr lang="en-IN" sz="1500" b="1" dirty="0">
                <a:solidFill>
                  <a:srgbClr val="000000"/>
                </a:solidFill>
                <a:latin typeface="Bookman Old Style" pitchFamily="18" charset="0"/>
              </a:rPr>
              <a:t> Future Work</a:t>
            </a:r>
          </a:p>
          <a:p>
            <a:pPr>
              <a:lnSpc>
                <a:spcPct val="150000"/>
              </a:lnSpc>
              <a:buFont typeface="Arial" pitchFamily="34" charset="0"/>
              <a:buChar char="•"/>
            </a:pPr>
            <a:r>
              <a:rPr lang="en-IN" sz="1500" b="1" dirty="0">
                <a:solidFill>
                  <a:srgbClr val="000000"/>
                </a:solidFill>
                <a:latin typeface="Bookman Old Style" pitchFamily="18" charset="0"/>
              </a:rPr>
              <a:t> References</a:t>
            </a:r>
            <a:r>
              <a:rPr lang="en-IN" sz="1500" b="1" dirty="0">
                <a:solidFill>
                  <a:srgbClr val="000000"/>
                </a:solidFill>
                <a:latin typeface="Calibri"/>
              </a:rPr>
              <a:t>	</a:t>
            </a:r>
            <a:endParaRPr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7771680" cy="727016"/>
          </a:xfrm>
        </p:spPr>
        <p:txBody>
          <a:bodyPr/>
          <a:lstStyle/>
          <a:p>
            <a:r>
              <a:rPr lang="en-US" sz="2400" dirty="0">
                <a:solidFill>
                  <a:srgbClr val="FF0000"/>
                </a:solidFill>
                <a:latin typeface="Arial (Headings)"/>
              </a:rPr>
              <a:t>Performance Measure</a:t>
            </a:r>
          </a:p>
        </p:txBody>
      </p:sp>
      <p:graphicFrame>
        <p:nvGraphicFramePr>
          <p:cNvPr id="4" name="Table 3"/>
          <p:cNvGraphicFramePr>
            <a:graphicFrameLocks noGrp="1"/>
          </p:cNvGraphicFramePr>
          <p:nvPr/>
        </p:nvGraphicFramePr>
        <p:xfrm>
          <a:off x="428596" y="1714490"/>
          <a:ext cx="8072496" cy="3929090"/>
        </p:xfrm>
        <a:graphic>
          <a:graphicData uri="http://schemas.openxmlformats.org/drawingml/2006/table">
            <a:tbl>
              <a:tblPr/>
              <a:tblGrid>
                <a:gridCol w="2018124">
                  <a:extLst>
                    <a:ext uri="{9D8B030D-6E8A-4147-A177-3AD203B41FA5}">
                      <a16:colId xmlns:a16="http://schemas.microsoft.com/office/drawing/2014/main" val="20000"/>
                    </a:ext>
                  </a:extLst>
                </a:gridCol>
                <a:gridCol w="2018124">
                  <a:extLst>
                    <a:ext uri="{9D8B030D-6E8A-4147-A177-3AD203B41FA5}">
                      <a16:colId xmlns:a16="http://schemas.microsoft.com/office/drawing/2014/main" val="20001"/>
                    </a:ext>
                  </a:extLst>
                </a:gridCol>
                <a:gridCol w="2018124">
                  <a:extLst>
                    <a:ext uri="{9D8B030D-6E8A-4147-A177-3AD203B41FA5}">
                      <a16:colId xmlns:a16="http://schemas.microsoft.com/office/drawing/2014/main" val="20002"/>
                    </a:ext>
                  </a:extLst>
                </a:gridCol>
                <a:gridCol w="2018124">
                  <a:extLst>
                    <a:ext uri="{9D8B030D-6E8A-4147-A177-3AD203B41FA5}">
                      <a16:colId xmlns:a16="http://schemas.microsoft.com/office/drawing/2014/main" val="20003"/>
                    </a:ext>
                  </a:extLst>
                </a:gridCol>
              </a:tblGrid>
              <a:tr h="785818">
                <a:tc>
                  <a:txBody>
                    <a:bodyPr/>
                    <a:lstStyle/>
                    <a:p>
                      <a:r>
                        <a:rPr lang="en-US" sz="1400" dirty="0">
                          <a:latin typeface="Times New Roman" pitchFamily="18" charset="0"/>
                          <a:ea typeface="Times New Roman"/>
                          <a:cs typeface="Times New Roman" pitchFamily="18" charset="0"/>
                        </a:rPr>
                        <a:t>Algorithms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latin typeface="Times New Roman" pitchFamily="18" charset="0"/>
                          <a:ea typeface="Times New Roman"/>
                          <a:cs typeface="Times New Roman" pitchFamily="18" charset="0"/>
                        </a:rPr>
                        <a:t>Bot Using ML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latin typeface="Times New Roman" pitchFamily="18" charset="0"/>
                          <a:ea typeface="Times New Roman"/>
                          <a:cs typeface="Times New Roman" pitchFamily="18" charset="0"/>
                        </a:rPr>
                        <a:t>URL Using ML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latin typeface="Times New Roman" pitchFamily="18" charset="0"/>
                          <a:ea typeface="Times New Roman"/>
                          <a:cs typeface="Times New Roman" pitchFamily="18" charset="0"/>
                        </a:rPr>
                        <a:t>Bot and URL using VGG19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5818">
                <a:tc>
                  <a:txBody>
                    <a:bodyPr/>
                    <a:lstStyle/>
                    <a:p>
                      <a:r>
                        <a:rPr lang="en-US" sz="1400" dirty="0">
                          <a:latin typeface="Times New Roman" pitchFamily="18" charset="0"/>
                          <a:ea typeface="Times New Roman"/>
                          <a:cs typeface="Times New Roman" pitchFamily="18" charset="0"/>
                        </a:rPr>
                        <a:t>Accuracy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latin typeface="Times New Roman" pitchFamily="18" charset="0"/>
                          <a:ea typeface="Times New Roman"/>
                          <a:cs typeface="Times New Roman" pitchFamily="18" charset="0"/>
                        </a:rPr>
                        <a:t>71.60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latin typeface="Times New Roman" pitchFamily="18" charset="0"/>
                          <a:ea typeface="Times New Roman"/>
                          <a:cs typeface="Times New Roman" pitchFamily="18" charset="0"/>
                        </a:rPr>
                        <a:t>73.21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latin typeface="Times New Roman" pitchFamily="18" charset="0"/>
                          <a:ea typeface="Times New Roman"/>
                          <a:cs typeface="Times New Roman" pitchFamily="18" charset="0"/>
                        </a:rPr>
                        <a:t>87.5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5818">
                <a:tc>
                  <a:txBody>
                    <a:bodyPr/>
                    <a:lstStyle/>
                    <a:p>
                      <a:r>
                        <a:rPr lang="en-US" sz="1400" dirty="0">
                          <a:latin typeface="Times New Roman" pitchFamily="18" charset="0"/>
                          <a:ea typeface="Times New Roman"/>
                          <a:cs typeface="Times New Roman" pitchFamily="18" charset="0"/>
                        </a:rPr>
                        <a:t>Precision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latin typeface="Times New Roman" pitchFamily="18" charset="0"/>
                          <a:ea typeface="Times New Roman"/>
                          <a:cs typeface="Times New Roman" pitchFamily="18" charset="0"/>
                        </a:rPr>
                        <a:t>66.30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latin typeface="Times New Roman" pitchFamily="18" charset="0"/>
                          <a:ea typeface="Times New Roman"/>
                          <a:cs typeface="Times New Roman" pitchFamily="18" charset="0"/>
                        </a:rPr>
                        <a:t>71.42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latin typeface="Times New Roman" pitchFamily="18" charset="0"/>
                          <a:ea typeface="Times New Roman"/>
                          <a:cs typeface="Times New Roman" pitchFamily="18" charset="0"/>
                        </a:rPr>
                        <a:t>90.34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85818">
                <a:tc>
                  <a:txBody>
                    <a:bodyPr/>
                    <a:lstStyle/>
                    <a:p>
                      <a:r>
                        <a:rPr lang="en-US" sz="1400">
                          <a:latin typeface="Times New Roman" pitchFamily="18" charset="0"/>
                          <a:ea typeface="Times New Roman"/>
                          <a:cs typeface="Times New Roman" pitchFamily="18" charset="0"/>
                        </a:rPr>
                        <a:t>Recall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latin typeface="Times New Roman" pitchFamily="18" charset="0"/>
                          <a:ea typeface="Times New Roman"/>
                          <a:cs typeface="Times New Roman" pitchFamily="18" charset="0"/>
                        </a:rPr>
                        <a:t>72.98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latin typeface="Times New Roman" pitchFamily="18" charset="0"/>
                          <a:ea typeface="Times New Roman"/>
                          <a:cs typeface="Times New Roman" pitchFamily="18" charset="0"/>
                        </a:rPr>
                        <a:t>71.96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latin typeface="Times New Roman" pitchFamily="18" charset="0"/>
                          <a:ea typeface="Times New Roman"/>
                          <a:cs typeface="Times New Roman" pitchFamily="18" charset="0"/>
                        </a:rPr>
                        <a:t>83.87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5818">
                <a:tc>
                  <a:txBody>
                    <a:bodyPr/>
                    <a:lstStyle/>
                    <a:p>
                      <a:r>
                        <a:rPr lang="en-US" sz="1400">
                          <a:latin typeface="Times New Roman" pitchFamily="18" charset="0"/>
                          <a:ea typeface="Times New Roman"/>
                          <a:cs typeface="Times New Roman" pitchFamily="18" charset="0"/>
                        </a:rPr>
                        <a:t>AUC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latin typeface="Times New Roman" pitchFamily="18" charset="0"/>
                          <a:ea typeface="Times New Roman"/>
                          <a:cs typeface="Times New Roman" pitchFamily="18" charset="0"/>
                        </a:rPr>
                        <a:t>0.71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latin typeface="Times New Roman" pitchFamily="18" charset="0"/>
                          <a:ea typeface="Times New Roman"/>
                          <a:cs typeface="Times New Roman" pitchFamily="18" charset="0"/>
                        </a:rPr>
                        <a:t>0.73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latin typeface="Times New Roman" pitchFamily="18" charset="0"/>
                          <a:ea typeface="Times New Roman"/>
                          <a:cs typeface="Times New Roman" pitchFamily="18" charset="0"/>
                        </a:rPr>
                        <a:t>0.83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pic>
        <p:nvPicPr>
          <p:cNvPr id="5" name="Picture 4" descr="C:\Users\Venu Sri\AppData\Local\Packages\Microsoft.Windows.Photos_8wekyb3d8bbwe\TempState\ShareServiceTempFolder\Screenshot (23).jpeg"/>
          <p:cNvPicPr/>
          <p:nvPr/>
        </p:nvPicPr>
        <p:blipFill>
          <a:blip r:embed="rId2" cstate="print"/>
          <a:srcRect/>
          <a:stretch>
            <a:fillRect/>
          </a:stretch>
        </p:blipFill>
        <p:spPr bwMode="auto">
          <a:xfrm>
            <a:off x="357158" y="1500174"/>
            <a:ext cx="5429288" cy="2071702"/>
          </a:xfrm>
          <a:prstGeom prst="rect">
            <a:avLst/>
          </a:prstGeom>
          <a:noFill/>
          <a:ln w="9525">
            <a:noFill/>
            <a:miter lim="800000"/>
            <a:headEnd/>
            <a:tailEnd/>
          </a:ln>
        </p:spPr>
      </p:pic>
      <p:pic>
        <p:nvPicPr>
          <p:cNvPr id="6" name="Picture 5" descr="C:\Users\Venu Sri\AppData\Local\Packages\Microsoft.Windows.Photos_8wekyb3d8bbwe\TempState\ShareServiceTempFolder\Screenshot (25).jpeg"/>
          <p:cNvPicPr/>
          <p:nvPr/>
        </p:nvPicPr>
        <p:blipFill>
          <a:blip r:embed="rId3"/>
          <a:srcRect/>
          <a:stretch>
            <a:fillRect/>
          </a:stretch>
        </p:blipFill>
        <p:spPr bwMode="auto">
          <a:xfrm>
            <a:off x="2643174" y="4071942"/>
            <a:ext cx="5714226" cy="214314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Venu Sri\AppData\Local\Packages\Microsoft.Windows.Photos_8wekyb3d8bbwe\TempState\ShareServiceTempFolder\Screenshot (26).jpeg"/>
          <p:cNvPicPr/>
          <p:nvPr/>
        </p:nvPicPr>
        <p:blipFill>
          <a:blip r:embed="rId2"/>
          <a:srcRect/>
          <a:stretch>
            <a:fillRect/>
          </a:stretch>
        </p:blipFill>
        <p:spPr bwMode="auto">
          <a:xfrm>
            <a:off x="428596" y="857232"/>
            <a:ext cx="6353196" cy="2200275"/>
          </a:xfrm>
          <a:prstGeom prst="rect">
            <a:avLst/>
          </a:prstGeom>
          <a:noFill/>
          <a:ln w="9525">
            <a:noFill/>
            <a:miter lim="800000"/>
            <a:headEnd/>
            <a:tailEnd/>
          </a:ln>
        </p:spPr>
      </p:pic>
      <p:pic>
        <p:nvPicPr>
          <p:cNvPr id="5" name="Picture 4" descr="C:\Users\Venu Sri\AppData\Local\Packages\Microsoft.Windows.Photos_8wekyb3d8bbwe\TempState\ShareServiceTempFolder\Screenshot (27).jpeg"/>
          <p:cNvPicPr/>
          <p:nvPr/>
        </p:nvPicPr>
        <p:blipFill>
          <a:blip r:embed="rId3"/>
          <a:srcRect/>
          <a:stretch>
            <a:fillRect/>
          </a:stretch>
        </p:blipFill>
        <p:spPr bwMode="auto">
          <a:xfrm>
            <a:off x="2143108" y="3714752"/>
            <a:ext cx="6308722" cy="23241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Venu Sri\AppData\Local\Packages\Microsoft.Windows.Photos_8wekyb3d8bbwe\TempState\ShareServiceTempFolder\Screenshot (29).jpeg"/>
          <p:cNvPicPr/>
          <p:nvPr/>
        </p:nvPicPr>
        <p:blipFill>
          <a:blip r:embed="rId2"/>
          <a:srcRect/>
          <a:stretch>
            <a:fillRect/>
          </a:stretch>
        </p:blipFill>
        <p:spPr bwMode="auto">
          <a:xfrm>
            <a:off x="642910" y="1071546"/>
            <a:ext cx="8072494" cy="450059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09E998E6-AB1A-9D53-5E65-87C86DFFF43F}"/>
              </a:ext>
            </a:extLst>
          </p:cNvPr>
          <p:cNvSpPr txBox="1"/>
          <p:nvPr/>
        </p:nvSpPr>
        <p:spPr>
          <a:xfrm>
            <a:off x="685800" y="1828800"/>
            <a:ext cx="762000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Developing a malicious Twitter bot detection system using machine learning is vital for preserving the integrity of online platforms. It addresses critical issues such as the spread of fake news, cyberbullying, and threats to digital democracy, making online spaces safer and more reliable. </a:t>
            </a:r>
          </a:p>
          <a:p>
            <a:pPr marL="285750" indent="-285750"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We created a calculation in our investigate that distinguishes Twitter bots. Pack of words strategy for prepare information was the leading show VGG19 having tall precision compared to calculated relapse. Hence, word calculations were utilized to real-time information and the Twitter bots have been identified successfully. By using VGG19 along with </a:t>
            </a:r>
            <a:r>
              <a:rPr lang="en-US" dirty="0" err="1">
                <a:latin typeface="Times New Roman" pitchFamily="18" charset="0"/>
                <a:cs typeface="Times New Roman" pitchFamily="18" charset="0"/>
              </a:rPr>
              <a:t>convolutional</a:t>
            </a:r>
            <a:r>
              <a:rPr lang="en-US" dirty="0">
                <a:latin typeface="Times New Roman" pitchFamily="18" charset="0"/>
                <a:cs typeface="Times New Roman" pitchFamily="18" charset="0"/>
              </a:rPr>
              <a:t> neural network architecture we got a high accuracy when compared to Logistic regression machine learning algorithm.</a:t>
            </a:r>
            <a:endParaRPr lang="en-US" b="1"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7771680" cy="441264"/>
          </a:xfrm>
        </p:spPr>
        <p:txBody>
          <a:bodyPr/>
          <a:lstStyle/>
          <a:p>
            <a:r>
              <a:rPr lang="en-US" sz="2400" dirty="0">
                <a:solidFill>
                  <a:srgbClr val="FF0000"/>
                </a:solidFill>
                <a:latin typeface="Arial (Headings)"/>
                <a:cs typeface="Times New Roman" pitchFamily="18" charset="0"/>
              </a:rPr>
              <a:t>Future Work</a:t>
            </a:r>
          </a:p>
        </p:txBody>
      </p:sp>
      <p:sp>
        <p:nvSpPr>
          <p:cNvPr id="3" name="Text Placeholder 2"/>
          <p:cNvSpPr>
            <a:spLocks noGrp="1"/>
          </p:cNvSpPr>
          <p:nvPr>
            <p:ph type="body"/>
          </p:nvPr>
        </p:nvSpPr>
        <p:spPr>
          <a:xfrm>
            <a:off x="428596" y="1571612"/>
            <a:ext cx="8046360" cy="2643206"/>
          </a:xfrm>
        </p:spPr>
        <p:txBody>
          <a:bodyPr/>
          <a:lstStyle/>
          <a:p>
            <a:pPr>
              <a:lnSpc>
                <a:spcPct val="150000"/>
              </a:lnSpc>
              <a:buFont typeface="Arial" pitchFamily="34" charset="0"/>
              <a:buChar char="•"/>
            </a:pPr>
            <a:r>
              <a:rPr lang="en-US" dirty="0">
                <a:latin typeface="Times New Roman" pitchFamily="18" charset="0"/>
                <a:cs typeface="Times New Roman" pitchFamily="18" charset="0"/>
              </a:rPr>
              <a:t>VGG19, a </a:t>
            </a:r>
            <a:r>
              <a:rPr lang="en-US" dirty="0" err="1">
                <a:latin typeface="Times New Roman" pitchFamily="18" charset="0"/>
                <a:cs typeface="Times New Roman" pitchFamily="18" charset="0"/>
              </a:rPr>
              <a:t>convolutional</a:t>
            </a:r>
            <a:r>
              <a:rPr lang="en-US" dirty="0">
                <a:latin typeface="Times New Roman" pitchFamily="18" charset="0"/>
                <a:cs typeface="Times New Roman" pitchFamily="18" charset="0"/>
              </a:rPr>
              <a:t> neural network architecture, for feature extraction from</a:t>
            </a:r>
          </a:p>
          <a:p>
            <a:pPr>
              <a:lnSpc>
                <a:spcPct val="150000"/>
              </a:lnSpc>
            </a:pPr>
            <a:r>
              <a:rPr lang="en-US" dirty="0">
                <a:latin typeface="Times New Roman" pitchFamily="18" charset="0"/>
                <a:cs typeface="Times New Roman" pitchFamily="18" charset="0"/>
              </a:rPr>
              <a:t>  Twitter </a:t>
            </a:r>
            <a:r>
              <a:rPr lang="en-US" dirty="0" err="1">
                <a:latin typeface="Times New Roman" pitchFamily="18" charset="0"/>
                <a:cs typeface="Times New Roman" pitchFamily="18" charset="0"/>
              </a:rPr>
              <a:t>bot</a:t>
            </a:r>
            <a:r>
              <a:rPr lang="en-US" dirty="0">
                <a:latin typeface="Times New Roman" pitchFamily="18" charset="0"/>
                <a:cs typeface="Times New Roman" pitchFamily="18" charset="0"/>
              </a:rPr>
              <a:t> images followed by Logistic Regression for classification can be a </a:t>
            </a:r>
          </a:p>
          <a:p>
            <a:pPr>
              <a:lnSpc>
                <a:spcPct val="150000"/>
              </a:lnSpc>
            </a:pPr>
            <a:r>
              <a:rPr lang="en-US" dirty="0">
                <a:latin typeface="Times New Roman" pitchFamily="18" charset="0"/>
                <a:cs typeface="Times New Roman" pitchFamily="18" charset="0"/>
              </a:rPr>
              <a:t>   best approach.</a:t>
            </a:r>
          </a:p>
          <a:p>
            <a:pPr>
              <a:lnSpc>
                <a:spcPct val="150000"/>
              </a:lnSpc>
              <a:buFont typeface="Arial" pitchFamily="34" charset="0"/>
              <a:buChar char="•"/>
            </a:pPr>
            <a:r>
              <a:rPr lang="en-US" dirty="0">
                <a:latin typeface="Times New Roman" pitchFamily="18" charset="0"/>
                <a:cs typeface="Times New Roman" pitchFamily="18" charset="0"/>
              </a:rPr>
              <a:t> So, by using VGG19 architecture we can identify and classify any number of </a:t>
            </a:r>
          </a:p>
          <a:p>
            <a:pPr>
              <a:lnSpc>
                <a:spcPct val="150000"/>
              </a:lnSpc>
            </a:pPr>
            <a:r>
              <a:rPr lang="en-US" dirty="0">
                <a:latin typeface="Times New Roman" pitchFamily="18" charset="0"/>
                <a:cs typeface="Times New Roman" pitchFamily="18" charset="0"/>
              </a:rPr>
              <a:t>   images and any type of images and can detect malicious bots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098474BE-E48D-D81C-626E-38340FCDC517}"/>
              </a:ext>
            </a:extLst>
          </p:cNvPr>
          <p:cNvSpPr txBox="1"/>
          <p:nvPr/>
        </p:nvSpPr>
        <p:spPr>
          <a:xfrm>
            <a:off x="533400" y="1382019"/>
            <a:ext cx="8305800" cy="5632311"/>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Van Der Walt, Estée, and Jan Eloff. Using machine learning to detect fake identities: bots vs humans. IEEE Access 6 (2018): 6540-6549. </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Sever Nasim, Mehwish, Andrew Nguyen, Nick Lothian, Robert Cope, and Lewis Mitchell. Real-time detection of content polluters in partially observable Twitter networks. </a:t>
            </a:r>
            <a:r>
              <a:rPr lang="en-US" sz="1800" dirty="0" err="1">
                <a:effectLst/>
                <a:latin typeface="Times New Roman" panose="02020603050405020304" pitchFamily="18" charset="0"/>
                <a:ea typeface="Calibri" panose="020F0502020204030204" pitchFamily="34" charset="0"/>
              </a:rPr>
              <a:t>arXiv</a:t>
            </a:r>
            <a:r>
              <a:rPr lang="en-US" sz="1800" dirty="0">
                <a:effectLst/>
                <a:latin typeface="Times New Roman" panose="02020603050405020304" pitchFamily="18" charset="0"/>
                <a:ea typeface="Calibri" panose="020F0502020204030204" pitchFamily="34" charset="0"/>
              </a:rPr>
              <a:t> preprint arXiv:1804.01235 (2018). </a:t>
            </a:r>
          </a:p>
          <a:p>
            <a:pPr algn="just"/>
            <a:endParaRPr lang="en-US" sz="1800" dirty="0">
              <a:effectLst/>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Khalil, Ashraf, Hassan </a:t>
            </a:r>
            <a:r>
              <a:rPr lang="en-US" sz="1800" dirty="0" err="1">
                <a:effectLst/>
                <a:latin typeface="Times New Roman" panose="02020603050405020304" pitchFamily="18" charset="0"/>
                <a:ea typeface="Calibri" panose="020F0502020204030204" pitchFamily="34" charset="0"/>
              </a:rPr>
              <a:t>Hajjdiab</a:t>
            </a:r>
            <a:r>
              <a:rPr lang="en-US" sz="1800" dirty="0">
                <a:effectLst/>
                <a:latin typeface="Times New Roman" panose="02020603050405020304" pitchFamily="18" charset="0"/>
                <a:ea typeface="Calibri" panose="020F0502020204030204" pitchFamily="34" charset="0"/>
              </a:rPr>
              <a:t>, and Nabeel Al-</a:t>
            </a:r>
            <a:r>
              <a:rPr lang="en-US" sz="1800" dirty="0" err="1">
                <a:effectLst/>
                <a:latin typeface="Times New Roman" panose="02020603050405020304" pitchFamily="18" charset="0"/>
                <a:ea typeface="Calibri" panose="020F0502020204030204" pitchFamily="34" charset="0"/>
              </a:rPr>
              <a:t>Qirim</a:t>
            </a:r>
            <a:r>
              <a:rPr lang="en-US" sz="1800" dirty="0">
                <a:effectLst/>
                <a:latin typeface="Times New Roman" panose="02020603050405020304" pitchFamily="18" charset="0"/>
                <a:ea typeface="Calibri" panose="020F0502020204030204" pitchFamily="34" charset="0"/>
              </a:rPr>
              <a:t>. Detecting Fake Followers in Twitter: A Machine Learning Approach. International Journal of Machine Learning and Computing 7, no.6(2017). </a:t>
            </a:r>
          </a:p>
          <a:p>
            <a:pPr algn="just"/>
            <a:endParaRPr lang="en-US" dirty="0">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rPr>
              <a:t>Wetstone</a:t>
            </a:r>
            <a:r>
              <a:rPr lang="en-US" sz="1800" dirty="0">
                <a:effectLst/>
                <a:latin typeface="Times New Roman" panose="02020603050405020304" pitchFamily="18" charset="0"/>
                <a:ea typeface="Calibri" panose="020F0502020204030204" pitchFamily="34" charset="0"/>
              </a:rPr>
              <a:t>, Jessica and Sahil R. Nayyar. I Spot a Bot: Building a binary classifier to detect bots on Twitter. (2017). </a:t>
            </a:r>
          </a:p>
          <a:p>
            <a:pPr algn="just"/>
            <a:endParaRPr lang="en-US" sz="1800" dirty="0">
              <a:effectLst/>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Karataş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Arzum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SerapŞahin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Review on Social Bot Detection Techniques and Research Directions. In Proc. Int. Security and Cryptology Conference Turkey, pp. 156-161. 2017.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75C3BF29-D8C6-E420-D65B-9D49D23B0C70}"/>
              </a:ext>
            </a:extLst>
          </p:cNvPr>
          <p:cNvSpPr txBox="1"/>
          <p:nvPr/>
        </p:nvSpPr>
        <p:spPr>
          <a:xfrm>
            <a:off x="457200" y="1142400"/>
            <a:ext cx="8153400" cy="3997889"/>
          </a:xfrm>
          <a:prstGeom prst="rect">
            <a:avLst/>
          </a:prstGeom>
          <a:noFill/>
        </p:spPr>
        <p:txBody>
          <a:bodyPr wrap="square" rtlCol="0">
            <a:spAutoFit/>
          </a:bodyPr>
          <a:lstStyle/>
          <a:p>
            <a:pPr algn="just">
              <a:lnSpc>
                <a:spcPct val="150000"/>
              </a:lnSpc>
              <a:spcAft>
                <a:spcPts val="1000"/>
              </a:spcAft>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Now-a-days social media such as Facebook and Twitter, constitute a major part of our everyday life due to the incredible possibilities they offer to their users. However, Twitter and generally online social networks are increasingly used by automated accounts, widely known as bots, due to their immense popularity across a wide range of user categories. Their main purpose is to identify the fake news, the promotion of specific ideas and products. </a:t>
            </a:r>
          </a:p>
          <a:p>
            <a:pPr marL="285750" indent="-285750" algn="just">
              <a:lnSpc>
                <a:spcPct val="150000"/>
              </a:lnSpc>
              <a:spcAft>
                <a:spcPts val="10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deep learning architecture is used here to identify whether tweets have been posted by real users or generated by bots. So these approaches will be implemented over a series of experiments using two large real Twitter datasets and demonstrate valuable advantages over other existing techniques targeting the identification of malicious users in social media.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3FAFC47D-F919-8ABE-A391-4B0C5EBE3B38}"/>
              </a:ext>
            </a:extLst>
          </p:cNvPr>
          <p:cNvSpPr txBox="1"/>
          <p:nvPr/>
        </p:nvSpPr>
        <p:spPr>
          <a:xfrm>
            <a:off x="457200" y="1644120"/>
            <a:ext cx="807720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Twitter is one of the fastest-growing social media platforms. It enables users to exchange news, express themselves, and debate current events. Users may follow individuals who share their interests or have similar viewpoints. Users may send tweets to their followers right away. Re-tweeting allows the content to reach a wider audience. </a:t>
            </a:r>
          </a:p>
          <a:p>
            <a:pPr marL="285750" indent="-285750"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Twitter connections are bidirectional, meaning that a person may have both followers and following. If you follow someone on Twitter, you will be able to view all of their tweets if the account is public; but this does not imply that he or she will be able to see your tweets. If you follow someone back, they will be able to view your tweets.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31031203-68FB-5893-46A7-F2ACECA378FC}"/>
              </a:ext>
            </a:extLst>
          </p:cNvPr>
          <p:cNvSpPr txBox="1"/>
          <p:nvPr/>
        </p:nvSpPr>
        <p:spPr>
          <a:xfrm>
            <a:off x="457200" y="1524000"/>
            <a:ext cx="8001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 detection is required to detect fraudulent users and shield real users    from false information and malevolent intent.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Spreading spam: Social media bots are often used for illicit advertising purposes by spamming the social web with links to commercial websites.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Mitigating Economic Impact: Bots can impact businesses and markets by spreading rumors affecting stock prices or engaging in fraudulent activities. Detecting and preventing such activities can help mitigate economic losses.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11736</TotalTime>
  <Words>1714</Words>
  <Application>Microsoft Office PowerPoint</Application>
  <PresentationFormat>On-screen Show (4:3)</PresentationFormat>
  <Paragraphs>201</Paragraphs>
  <Slides>27</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-apple-system</vt:lpstr>
      <vt:lpstr>Arial</vt:lpstr>
      <vt:lpstr>Arial (Headings)</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Method</vt:lpstr>
      <vt:lpstr>Block Diagram</vt:lpstr>
      <vt:lpstr>Performance Measure</vt:lpstr>
      <vt:lpstr>PowerPoint Presentation</vt:lpstr>
      <vt:lpstr>PowerPoint Presentation</vt:lpstr>
      <vt:lpstr>PowerPoint Presentation</vt:lpstr>
      <vt:lpstr>PowerPoint Presentation</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raghuvardhan reddy Yellanolla</cp:lastModifiedBy>
  <cp:revision>728</cp:revision>
  <dcterms:modified xsi:type="dcterms:W3CDTF">2024-03-29T12:56:26Z</dcterms:modified>
</cp:coreProperties>
</file>