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1" r:id="rId5"/>
    <p:sldId id="257" r:id="rId6"/>
    <p:sldId id="258" r:id="rId7"/>
    <p:sldId id="259" r:id="rId8"/>
    <p:sldId id="260" r:id="rId9"/>
    <p:sldId id="274" r:id="rId10"/>
    <p:sldId id="263" r:id="rId11"/>
    <p:sldId id="264" r:id="rId12"/>
    <p:sldId id="265" r:id="rId13"/>
    <p:sldId id="266" r:id="rId14"/>
    <p:sldId id="267" r:id="rId15"/>
    <p:sldId id="268"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89BF89-F2D7-4773-98D4-F1515A0481DE}" v="28" dt="2022-12-08T21:50:53.1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94660"/>
  </p:normalViewPr>
  <p:slideViewPr>
    <p:cSldViewPr snapToGrid="0">
      <p:cViewPr varScale="1">
        <p:scale>
          <a:sx n="92" d="100"/>
          <a:sy n="92" d="100"/>
        </p:scale>
        <p:origin x="18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F944-A8DF-9FB4-FA4A-37474BC120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C1CCAC-AC8F-4CE3-CB8D-39932C0336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CA8C2A-CB3B-B35B-B761-3405A1A2F0FD}"/>
              </a:ext>
            </a:extLst>
          </p:cNvPr>
          <p:cNvSpPr>
            <a:spLocks noGrp="1"/>
          </p:cNvSpPr>
          <p:nvPr>
            <p:ph type="dt" sz="half" idx="10"/>
          </p:nvPr>
        </p:nvSpPr>
        <p:spPr/>
        <p:txBody>
          <a:bodyPr/>
          <a:lstStyle/>
          <a:p>
            <a:fld id="{BDA95348-B4E8-4B0C-863B-40B80357F25A}" type="datetimeFigureOut">
              <a:rPr lang="en-US" smtClean="0"/>
              <a:t>5/30/2024</a:t>
            </a:fld>
            <a:endParaRPr lang="en-US"/>
          </a:p>
        </p:txBody>
      </p:sp>
      <p:sp>
        <p:nvSpPr>
          <p:cNvPr id="5" name="Footer Placeholder 4">
            <a:extLst>
              <a:ext uri="{FF2B5EF4-FFF2-40B4-BE49-F238E27FC236}">
                <a16:creationId xmlns:a16="http://schemas.microsoft.com/office/drawing/2014/main" id="{3D632D74-1A5B-C15D-5863-AFA659FC4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19FED-54B2-3989-D99D-F2B5A21B436C}"/>
              </a:ext>
            </a:extLst>
          </p:cNvPr>
          <p:cNvSpPr>
            <a:spLocks noGrp="1"/>
          </p:cNvSpPr>
          <p:nvPr>
            <p:ph type="sldNum" sz="quarter" idx="12"/>
          </p:nvPr>
        </p:nvSpPr>
        <p:spPr/>
        <p:txBody>
          <a:bodyPr/>
          <a:lstStyle/>
          <a:p>
            <a:fld id="{91680CCD-771B-4B65-813C-5A6AA852817F}" type="slidenum">
              <a:rPr lang="en-US" smtClean="0"/>
              <a:t>‹#›</a:t>
            </a:fld>
            <a:endParaRPr lang="en-US"/>
          </a:p>
        </p:txBody>
      </p:sp>
    </p:spTree>
    <p:extLst>
      <p:ext uri="{BB962C8B-B14F-4D97-AF65-F5344CB8AC3E}">
        <p14:creationId xmlns:p14="http://schemas.microsoft.com/office/powerpoint/2010/main" val="273607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2346-1EE5-7DE6-FED8-BC2705D8C1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61D009-7792-BB71-ABDB-29A005BED3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03CB77-7B3A-DB4D-23AB-DCAAC8D0CD93}"/>
              </a:ext>
            </a:extLst>
          </p:cNvPr>
          <p:cNvSpPr>
            <a:spLocks noGrp="1"/>
          </p:cNvSpPr>
          <p:nvPr>
            <p:ph type="dt" sz="half" idx="10"/>
          </p:nvPr>
        </p:nvSpPr>
        <p:spPr/>
        <p:txBody>
          <a:bodyPr/>
          <a:lstStyle/>
          <a:p>
            <a:fld id="{BDA95348-B4E8-4B0C-863B-40B80357F25A}" type="datetimeFigureOut">
              <a:rPr lang="en-US" smtClean="0"/>
              <a:t>5/30/2024</a:t>
            </a:fld>
            <a:endParaRPr lang="en-US"/>
          </a:p>
        </p:txBody>
      </p:sp>
      <p:sp>
        <p:nvSpPr>
          <p:cNvPr id="5" name="Footer Placeholder 4">
            <a:extLst>
              <a:ext uri="{FF2B5EF4-FFF2-40B4-BE49-F238E27FC236}">
                <a16:creationId xmlns:a16="http://schemas.microsoft.com/office/drawing/2014/main" id="{EA66057E-2804-8F2D-C1B2-E75B763BC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CC976-24ED-E920-E615-4E9D4A79F93C}"/>
              </a:ext>
            </a:extLst>
          </p:cNvPr>
          <p:cNvSpPr>
            <a:spLocks noGrp="1"/>
          </p:cNvSpPr>
          <p:nvPr>
            <p:ph type="sldNum" sz="quarter" idx="12"/>
          </p:nvPr>
        </p:nvSpPr>
        <p:spPr/>
        <p:txBody>
          <a:bodyPr/>
          <a:lstStyle/>
          <a:p>
            <a:fld id="{91680CCD-771B-4B65-813C-5A6AA852817F}" type="slidenum">
              <a:rPr lang="en-US" smtClean="0"/>
              <a:t>‹#›</a:t>
            </a:fld>
            <a:endParaRPr lang="en-US"/>
          </a:p>
        </p:txBody>
      </p:sp>
    </p:spTree>
    <p:extLst>
      <p:ext uri="{BB962C8B-B14F-4D97-AF65-F5344CB8AC3E}">
        <p14:creationId xmlns:p14="http://schemas.microsoft.com/office/powerpoint/2010/main" val="296840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987604-7E91-8203-CCC7-BBC62C3FAC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0F2076-831D-BF43-8097-CB9E1C1809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EF960-E770-446E-0A27-0C36B3DD4F69}"/>
              </a:ext>
            </a:extLst>
          </p:cNvPr>
          <p:cNvSpPr>
            <a:spLocks noGrp="1"/>
          </p:cNvSpPr>
          <p:nvPr>
            <p:ph type="dt" sz="half" idx="10"/>
          </p:nvPr>
        </p:nvSpPr>
        <p:spPr/>
        <p:txBody>
          <a:bodyPr/>
          <a:lstStyle/>
          <a:p>
            <a:fld id="{BDA95348-B4E8-4B0C-863B-40B80357F25A}" type="datetimeFigureOut">
              <a:rPr lang="en-US" smtClean="0"/>
              <a:t>5/30/2024</a:t>
            </a:fld>
            <a:endParaRPr lang="en-US"/>
          </a:p>
        </p:txBody>
      </p:sp>
      <p:sp>
        <p:nvSpPr>
          <p:cNvPr id="5" name="Footer Placeholder 4">
            <a:extLst>
              <a:ext uri="{FF2B5EF4-FFF2-40B4-BE49-F238E27FC236}">
                <a16:creationId xmlns:a16="http://schemas.microsoft.com/office/drawing/2014/main" id="{AA969C08-F0A8-B329-FE81-44B67E9C2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2D716-3660-81F1-B7C3-352D311E6A0C}"/>
              </a:ext>
            </a:extLst>
          </p:cNvPr>
          <p:cNvSpPr>
            <a:spLocks noGrp="1"/>
          </p:cNvSpPr>
          <p:nvPr>
            <p:ph type="sldNum" sz="quarter" idx="12"/>
          </p:nvPr>
        </p:nvSpPr>
        <p:spPr/>
        <p:txBody>
          <a:bodyPr/>
          <a:lstStyle/>
          <a:p>
            <a:fld id="{91680CCD-771B-4B65-813C-5A6AA852817F}" type="slidenum">
              <a:rPr lang="en-US" smtClean="0"/>
              <a:t>‹#›</a:t>
            </a:fld>
            <a:endParaRPr lang="en-US"/>
          </a:p>
        </p:txBody>
      </p:sp>
    </p:spTree>
    <p:extLst>
      <p:ext uri="{BB962C8B-B14F-4D97-AF65-F5344CB8AC3E}">
        <p14:creationId xmlns:p14="http://schemas.microsoft.com/office/powerpoint/2010/main" val="55518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D963-552B-E7C5-A999-708027B0B6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18480E-4E03-68B1-464B-416871E0AD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9F0CF-EA78-6D9F-C516-72BEBC1E2C4E}"/>
              </a:ext>
            </a:extLst>
          </p:cNvPr>
          <p:cNvSpPr>
            <a:spLocks noGrp="1"/>
          </p:cNvSpPr>
          <p:nvPr>
            <p:ph type="dt" sz="half" idx="10"/>
          </p:nvPr>
        </p:nvSpPr>
        <p:spPr/>
        <p:txBody>
          <a:bodyPr/>
          <a:lstStyle/>
          <a:p>
            <a:fld id="{BDA95348-B4E8-4B0C-863B-40B80357F25A}" type="datetimeFigureOut">
              <a:rPr lang="en-US" smtClean="0"/>
              <a:t>5/30/2024</a:t>
            </a:fld>
            <a:endParaRPr lang="en-US"/>
          </a:p>
        </p:txBody>
      </p:sp>
      <p:sp>
        <p:nvSpPr>
          <p:cNvPr id="5" name="Footer Placeholder 4">
            <a:extLst>
              <a:ext uri="{FF2B5EF4-FFF2-40B4-BE49-F238E27FC236}">
                <a16:creationId xmlns:a16="http://schemas.microsoft.com/office/drawing/2014/main" id="{4FF79D99-7224-86EB-B05E-8BAD30159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59026-6620-DCCC-4AA7-260B7171E07E}"/>
              </a:ext>
            </a:extLst>
          </p:cNvPr>
          <p:cNvSpPr>
            <a:spLocks noGrp="1"/>
          </p:cNvSpPr>
          <p:nvPr>
            <p:ph type="sldNum" sz="quarter" idx="12"/>
          </p:nvPr>
        </p:nvSpPr>
        <p:spPr/>
        <p:txBody>
          <a:bodyPr/>
          <a:lstStyle/>
          <a:p>
            <a:fld id="{91680CCD-771B-4B65-813C-5A6AA852817F}" type="slidenum">
              <a:rPr lang="en-US" smtClean="0"/>
              <a:t>‹#›</a:t>
            </a:fld>
            <a:endParaRPr lang="en-US"/>
          </a:p>
        </p:txBody>
      </p:sp>
    </p:spTree>
    <p:extLst>
      <p:ext uri="{BB962C8B-B14F-4D97-AF65-F5344CB8AC3E}">
        <p14:creationId xmlns:p14="http://schemas.microsoft.com/office/powerpoint/2010/main" val="1692897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AFDA-79C0-ABAD-3FFC-4A527D8F86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9993C5-A453-9845-89FC-91C9E6594C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0B5E82-8038-7A46-7257-A51405EA4D14}"/>
              </a:ext>
            </a:extLst>
          </p:cNvPr>
          <p:cNvSpPr>
            <a:spLocks noGrp="1"/>
          </p:cNvSpPr>
          <p:nvPr>
            <p:ph type="dt" sz="half" idx="10"/>
          </p:nvPr>
        </p:nvSpPr>
        <p:spPr/>
        <p:txBody>
          <a:bodyPr/>
          <a:lstStyle/>
          <a:p>
            <a:fld id="{BDA95348-B4E8-4B0C-863B-40B80357F25A}" type="datetimeFigureOut">
              <a:rPr lang="en-US" smtClean="0"/>
              <a:t>5/30/2024</a:t>
            </a:fld>
            <a:endParaRPr lang="en-US"/>
          </a:p>
        </p:txBody>
      </p:sp>
      <p:sp>
        <p:nvSpPr>
          <p:cNvPr id="5" name="Footer Placeholder 4">
            <a:extLst>
              <a:ext uri="{FF2B5EF4-FFF2-40B4-BE49-F238E27FC236}">
                <a16:creationId xmlns:a16="http://schemas.microsoft.com/office/drawing/2014/main" id="{08171ABB-941C-D4F7-AE0C-D1DE288C1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F9F7F-6E70-6738-EC3F-C841B0F6513F}"/>
              </a:ext>
            </a:extLst>
          </p:cNvPr>
          <p:cNvSpPr>
            <a:spLocks noGrp="1"/>
          </p:cNvSpPr>
          <p:nvPr>
            <p:ph type="sldNum" sz="quarter" idx="12"/>
          </p:nvPr>
        </p:nvSpPr>
        <p:spPr/>
        <p:txBody>
          <a:bodyPr/>
          <a:lstStyle/>
          <a:p>
            <a:fld id="{91680CCD-771B-4B65-813C-5A6AA852817F}" type="slidenum">
              <a:rPr lang="en-US" smtClean="0"/>
              <a:t>‹#›</a:t>
            </a:fld>
            <a:endParaRPr lang="en-US"/>
          </a:p>
        </p:txBody>
      </p:sp>
    </p:spTree>
    <p:extLst>
      <p:ext uri="{BB962C8B-B14F-4D97-AF65-F5344CB8AC3E}">
        <p14:creationId xmlns:p14="http://schemas.microsoft.com/office/powerpoint/2010/main" val="26645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196C-218F-BE46-7405-DD1C6E69D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8A617-C6CA-D74A-F037-847B0AC55B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AAF859-BCF1-4AB4-A25C-1CB7AF770F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08B99B-F80C-F0EF-6F3F-CE3246531979}"/>
              </a:ext>
            </a:extLst>
          </p:cNvPr>
          <p:cNvSpPr>
            <a:spLocks noGrp="1"/>
          </p:cNvSpPr>
          <p:nvPr>
            <p:ph type="dt" sz="half" idx="10"/>
          </p:nvPr>
        </p:nvSpPr>
        <p:spPr/>
        <p:txBody>
          <a:bodyPr/>
          <a:lstStyle/>
          <a:p>
            <a:fld id="{BDA95348-B4E8-4B0C-863B-40B80357F25A}" type="datetimeFigureOut">
              <a:rPr lang="en-US" smtClean="0"/>
              <a:t>5/30/2024</a:t>
            </a:fld>
            <a:endParaRPr lang="en-US"/>
          </a:p>
        </p:txBody>
      </p:sp>
      <p:sp>
        <p:nvSpPr>
          <p:cNvPr id="6" name="Footer Placeholder 5">
            <a:extLst>
              <a:ext uri="{FF2B5EF4-FFF2-40B4-BE49-F238E27FC236}">
                <a16:creationId xmlns:a16="http://schemas.microsoft.com/office/drawing/2014/main" id="{3AE4B3CD-94BE-3F40-A4BD-D63E9FB363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1D897-F8D1-3190-A7C2-1CFD6113944B}"/>
              </a:ext>
            </a:extLst>
          </p:cNvPr>
          <p:cNvSpPr>
            <a:spLocks noGrp="1"/>
          </p:cNvSpPr>
          <p:nvPr>
            <p:ph type="sldNum" sz="quarter" idx="12"/>
          </p:nvPr>
        </p:nvSpPr>
        <p:spPr/>
        <p:txBody>
          <a:bodyPr/>
          <a:lstStyle/>
          <a:p>
            <a:fld id="{91680CCD-771B-4B65-813C-5A6AA852817F}" type="slidenum">
              <a:rPr lang="en-US" smtClean="0"/>
              <a:t>‹#›</a:t>
            </a:fld>
            <a:endParaRPr lang="en-US"/>
          </a:p>
        </p:txBody>
      </p:sp>
    </p:spTree>
    <p:extLst>
      <p:ext uri="{BB962C8B-B14F-4D97-AF65-F5344CB8AC3E}">
        <p14:creationId xmlns:p14="http://schemas.microsoft.com/office/powerpoint/2010/main" val="409145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83CD-8921-2DE4-7424-1386EFCBF8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6C287A-40B4-7B3E-15DB-0D81887A0C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46270C-6985-F9C3-779A-8E0FCAF22E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ACFF9D-79CE-80FD-C3E1-5A70813C4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DE9A0-3646-C040-2696-9FEBD0416D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C6ECF8-14EA-5E69-3D25-E2BA02452BC5}"/>
              </a:ext>
            </a:extLst>
          </p:cNvPr>
          <p:cNvSpPr>
            <a:spLocks noGrp="1"/>
          </p:cNvSpPr>
          <p:nvPr>
            <p:ph type="dt" sz="half" idx="10"/>
          </p:nvPr>
        </p:nvSpPr>
        <p:spPr/>
        <p:txBody>
          <a:bodyPr/>
          <a:lstStyle/>
          <a:p>
            <a:fld id="{BDA95348-B4E8-4B0C-863B-40B80357F25A}" type="datetimeFigureOut">
              <a:rPr lang="en-US" smtClean="0"/>
              <a:t>5/30/2024</a:t>
            </a:fld>
            <a:endParaRPr lang="en-US"/>
          </a:p>
        </p:txBody>
      </p:sp>
      <p:sp>
        <p:nvSpPr>
          <p:cNvPr id="8" name="Footer Placeholder 7">
            <a:extLst>
              <a:ext uri="{FF2B5EF4-FFF2-40B4-BE49-F238E27FC236}">
                <a16:creationId xmlns:a16="http://schemas.microsoft.com/office/drawing/2014/main" id="{3C858DB4-8964-C6A7-F144-983C2DEC80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F16723-1F19-14A4-EECA-AAF82EFB4208}"/>
              </a:ext>
            </a:extLst>
          </p:cNvPr>
          <p:cNvSpPr>
            <a:spLocks noGrp="1"/>
          </p:cNvSpPr>
          <p:nvPr>
            <p:ph type="sldNum" sz="quarter" idx="12"/>
          </p:nvPr>
        </p:nvSpPr>
        <p:spPr/>
        <p:txBody>
          <a:bodyPr/>
          <a:lstStyle/>
          <a:p>
            <a:fld id="{91680CCD-771B-4B65-813C-5A6AA852817F}" type="slidenum">
              <a:rPr lang="en-US" smtClean="0"/>
              <a:t>‹#›</a:t>
            </a:fld>
            <a:endParaRPr lang="en-US"/>
          </a:p>
        </p:txBody>
      </p:sp>
    </p:spTree>
    <p:extLst>
      <p:ext uri="{BB962C8B-B14F-4D97-AF65-F5344CB8AC3E}">
        <p14:creationId xmlns:p14="http://schemas.microsoft.com/office/powerpoint/2010/main" val="1000023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2E76-BA29-AC70-96FE-F14C83DFCA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DFBD6D-B1CF-C41A-8ED8-CDBDAAB81E14}"/>
              </a:ext>
            </a:extLst>
          </p:cNvPr>
          <p:cNvSpPr>
            <a:spLocks noGrp="1"/>
          </p:cNvSpPr>
          <p:nvPr>
            <p:ph type="dt" sz="half" idx="10"/>
          </p:nvPr>
        </p:nvSpPr>
        <p:spPr/>
        <p:txBody>
          <a:bodyPr/>
          <a:lstStyle/>
          <a:p>
            <a:fld id="{BDA95348-B4E8-4B0C-863B-40B80357F25A}" type="datetimeFigureOut">
              <a:rPr lang="en-US" smtClean="0"/>
              <a:t>5/30/2024</a:t>
            </a:fld>
            <a:endParaRPr lang="en-US"/>
          </a:p>
        </p:txBody>
      </p:sp>
      <p:sp>
        <p:nvSpPr>
          <p:cNvPr id="4" name="Footer Placeholder 3">
            <a:extLst>
              <a:ext uri="{FF2B5EF4-FFF2-40B4-BE49-F238E27FC236}">
                <a16:creationId xmlns:a16="http://schemas.microsoft.com/office/drawing/2014/main" id="{C1919F8C-721E-B533-511E-7AD663FB57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9C009F-1ECB-E06C-26A5-65F04D59DE71}"/>
              </a:ext>
            </a:extLst>
          </p:cNvPr>
          <p:cNvSpPr>
            <a:spLocks noGrp="1"/>
          </p:cNvSpPr>
          <p:nvPr>
            <p:ph type="sldNum" sz="quarter" idx="12"/>
          </p:nvPr>
        </p:nvSpPr>
        <p:spPr/>
        <p:txBody>
          <a:bodyPr/>
          <a:lstStyle/>
          <a:p>
            <a:fld id="{91680CCD-771B-4B65-813C-5A6AA852817F}" type="slidenum">
              <a:rPr lang="en-US" smtClean="0"/>
              <a:t>‹#›</a:t>
            </a:fld>
            <a:endParaRPr lang="en-US"/>
          </a:p>
        </p:txBody>
      </p:sp>
    </p:spTree>
    <p:extLst>
      <p:ext uri="{BB962C8B-B14F-4D97-AF65-F5344CB8AC3E}">
        <p14:creationId xmlns:p14="http://schemas.microsoft.com/office/powerpoint/2010/main" val="330062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307D8E-2ED1-38F0-59D2-23C7C26BD7A0}"/>
              </a:ext>
            </a:extLst>
          </p:cNvPr>
          <p:cNvSpPr>
            <a:spLocks noGrp="1"/>
          </p:cNvSpPr>
          <p:nvPr>
            <p:ph type="dt" sz="half" idx="10"/>
          </p:nvPr>
        </p:nvSpPr>
        <p:spPr/>
        <p:txBody>
          <a:bodyPr/>
          <a:lstStyle/>
          <a:p>
            <a:fld id="{BDA95348-B4E8-4B0C-863B-40B80357F25A}" type="datetimeFigureOut">
              <a:rPr lang="en-US" smtClean="0"/>
              <a:t>5/30/2024</a:t>
            </a:fld>
            <a:endParaRPr lang="en-US"/>
          </a:p>
        </p:txBody>
      </p:sp>
      <p:sp>
        <p:nvSpPr>
          <p:cNvPr id="3" name="Footer Placeholder 2">
            <a:extLst>
              <a:ext uri="{FF2B5EF4-FFF2-40B4-BE49-F238E27FC236}">
                <a16:creationId xmlns:a16="http://schemas.microsoft.com/office/drawing/2014/main" id="{2940EF11-3B7F-30DF-AEDB-EA20533635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DDE4E9-7934-CCA7-C56D-07F0AFDED384}"/>
              </a:ext>
            </a:extLst>
          </p:cNvPr>
          <p:cNvSpPr>
            <a:spLocks noGrp="1"/>
          </p:cNvSpPr>
          <p:nvPr>
            <p:ph type="sldNum" sz="quarter" idx="12"/>
          </p:nvPr>
        </p:nvSpPr>
        <p:spPr/>
        <p:txBody>
          <a:bodyPr/>
          <a:lstStyle/>
          <a:p>
            <a:fld id="{91680CCD-771B-4B65-813C-5A6AA852817F}" type="slidenum">
              <a:rPr lang="en-US" smtClean="0"/>
              <a:t>‹#›</a:t>
            </a:fld>
            <a:endParaRPr lang="en-US"/>
          </a:p>
        </p:txBody>
      </p:sp>
    </p:spTree>
    <p:extLst>
      <p:ext uri="{BB962C8B-B14F-4D97-AF65-F5344CB8AC3E}">
        <p14:creationId xmlns:p14="http://schemas.microsoft.com/office/powerpoint/2010/main" val="421544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9A6A-76D7-D1F9-D119-E39424283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0B570B-6B19-F8D0-BEC4-9F22BD306D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873241-6230-22F4-2059-A19D3E18F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D4713-AB91-57A3-CA42-2DF72D3BB3A0}"/>
              </a:ext>
            </a:extLst>
          </p:cNvPr>
          <p:cNvSpPr>
            <a:spLocks noGrp="1"/>
          </p:cNvSpPr>
          <p:nvPr>
            <p:ph type="dt" sz="half" idx="10"/>
          </p:nvPr>
        </p:nvSpPr>
        <p:spPr/>
        <p:txBody>
          <a:bodyPr/>
          <a:lstStyle/>
          <a:p>
            <a:fld id="{BDA95348-B4E8-4B0C-863B-40B80357F25A}" type="datetimeFigureOut">
              <a:rPr lang="en-US" smtClean="0"/>
              <a:t>5/30/2024</a:t>
            </a:fld>
            <a:endParaRPr lang="en-US"/>
          </a:p>
        </p:txBody>
      </p:sp>
      <p:sp>
        <p:nvSpPr>
          <p:cNvPr id="6" name="Footer Placeholder 5">
            <a:extLst>
              <a:ext uri="{FF2B5EF4-FFF2-40B4-BE49-F238E27FC236}">
                <a16:creationId xmlns:a16="http://schemas.microsoft.com/office/drawing/2014/main" id="{652E2C22-7CDA-7A83-582E-8BF00C00B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D8A259-B4FD-1610-6E0E-A62A4A230F70}"/>
              </a:ext>
            </a:extLst>
          </p:cNvPr>
          <p:cNvSpPr>
            <a:spLocks noGrp="1"/>
          </p:cNvSpPr>
          <p:nvPr>
            <p:ph type="sldNum" sz="quarter" idx="12"/>
          </p:nvPr>
        </p:nvSpPr>
        <p:spPr/>
        <p:txBody>
          <a:bodyPr/>
          <a:lstStyle/>
          <a:p>
            <a:fld id="{91680CCD-771B-4B65-813C-5A6AA852817F}" type="slidenum">
              <a:rPr lang="en-US" smtClean="0"/>
              <a:t>‹#›</a:t>
            </a:fld>
            <a:endParaRPr lang="en-US"/>
          </a:p>
        </p:txBody>
      </p:sp>
    </p:spTree>
    <p:extLst>
      <p:ext uri="{BB962C8B-B14F-4D97-AF65-F5344CB8AC3E}">
        <p14:creationId xmlns:p14="http://schemas.microsoft.com/office/powerpoint/2010/main" val="419796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D57A-7699-DB55-D060-4DA4D0F604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D167DD-3534-907E-45AE-EDC4773E5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BF89A7-F09E-7F8A-677D-3B00E6BF5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5B078-CDEC-431E-DD2B-C68DB3BC1CEF}"/>
              </a:ext>
            </a:extLst>
          </p:cNvPr>
          <p:cNvSpPr>
            <a:spLocks noGrp="1"/>
          </p:cNvSpPr>
          <p:nvPr>
            <p:ph type="dt" sz="half" idx="10"/>
          </p:nvPr>
        </p:nvSpPr>
        <p:spPr/>
        <p:txBody>
          <a:bodyPr/>
          <a:lstStyle/>
          <a:p>
            <a:fld id="{BDA95348-B4E8-4B0C-863B-40B80357F25A}" type="datetimeFigureOut">
              <a:rPr lang="en-US" smtClean="0"/>
              <a:t>5/30/2024</a:t>
            </a:fld>
            <a:endParaRPr lang="en-US"/>
          </a:p>
        </p:txBody>
      </p:sp>
      <p:sp>
        <p:nvSpPr>
          <p:cNvPr id="6" name="Footer Placeholder 5">
            <a:extLst>
              <a:ext uri="{FF2B5EF4-FFF2-40B4-BE49-F238E27FC236}">
                <a16:creationId xmlns:a16="http://schemas.microsoft.com/office/drawing/2014/main" id="{98158173-3575-412A-0B3A-4A2EBA0E82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860059-4024-8106-FE26-6E04D5A3C476}"/>
              </a:ext>
            </a:extLst>
          </p:cNvPr>
          <p:cNvSpPr>
            <a:spLocks noGrp="1"/>
          </p:cNvSpPr>
          <p:nvPr>
            <p:ph type="sldNum" sz="quarter" idx="12"/>
          </p:nvPr>
        </p:nvSpPr>
        <p:spPr/>
        <p:txBody>
          <a:bodyPr/>
          <a:lstStyle/>
          <a:p>
            <a:fld id="{91680CCD-771B-4B65-813C-5A6AA852817F}" type="slidenum">
              <a:rPr lang="en-US" smtClean="0"/>
              <a:t>‹#›</a:t>
            </a:fld>
            <a:endParaRPr lang="en-US"/>
          </a:p>
        </p:txBody>
      </p:sp>
    </p:spTree>
    <p:extLst>
      <p:ext uri="{BB962C8B-B14F-4D97-AF65-F5344CB8AC3E}">
        <p14:creationId xmlns:p14="http://schemas.microsoft.com/office/powerpoint/2010/main" val="253719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C3F68-E137-562F-BE15-BA0E235AC6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4EFE19-1895-2583-BB92-4C1CAC346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3BCA7-0FD5-D6DC-E58F-13B0EFC47A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95348-B4E8-4B0C-863B-40B80357F25A}" type="datetimeFigureOut">
              <a:rPr lang="en-US" smtClean="0"/>
              <a:t>5/30/2024</a:t>
            </a:fld>
            <a:endParaRPr lang="en-US"/>
          </a:p>
        </p:txBody>
      </p:sp>
      <p:sp>
        <p:nvSpPr>
          <p:cNvPr id="5" name="Footer Placeholder 4">
            <a:extLst>
              <a:ext uri="{FF2B5EF4-FFF2-40B4-BE49-F238E27FC236}">
                <a16:creationId xmlns:a16="http://schemas.microsoft.com/office/drawing/2014/main" id="{1D2AEA09-03A8-F89B-A8EA-F92FE9929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B016FF-6C31-AA1D-8763-C2B2C1D1E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80CCD-771B-4B65-813C-5A6AA852817F}" type="slidenum">
              <a:rPr lang="en-US" smtClean="0"/>
              <a:t>‹#›</a:t>
            </a:fld>
            <a:endParaRPr lang="en-US"/>
          </a:p>
        </p:txBody>
      </p:sp>
    </p:spTree>
    <p:extLst>
      <p:ext uri="{BB962C8B-B14F-4D97-AF65-F5344CB8AC3E}">
        <p14:creationId xmlns:p14="http://schemas.microsoft.com/office/powerpoint/2010/main" val="2852644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18">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20">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2E106E-FBA8-A422-BB8A-CEF7CBDA3819}"/>
              </a:ext>
            </a:extLst>
          </p:cNvPr>
          <p:cNvSpPr>
            <a:spLocks noGrp="1"/>
          </p:cNvSpPr>
          <p:nvPr>
            <p:ph type="title"/>
          </p:nvPr>
        </p:nvSpPr>
        <p:spPr>
          <a:xfrm>
            <a:off x="1554218" y="873646"/>
            <a:ext cx="4473541" cy="1196445"/>
          </a:xfrm>
          <a:ln w="25400" cap="sq">
            <a:solidFill>
              <a:srgbClr val="FFFFFF"/>
            </a:solidFill>
            <a:miter lim="800000"/>
          </a:ln>
        </p:spPr>
        <p:txBody>
          <a:bodyPr vert="horz" wrap="square" lIns="91440" tIns="45720" rIns="91440" bIns="45720" rtlCol="0" anchor="ctr">
            <a:normAutofit/>
          </a:bodyPr>
          <a:lstStyle/>
          <a:p>
            <a:pPr algn="ctr"/>
            <a:r>
              <a:rPr lang="en-US" sz="2800" b="1" kern="1200" dirty="0">
                <a:solidFill>
                  <a:srgbClr val="FFFFFF"/>
                </a:solidFill>
                <a:latin typeface="+mj-lt"/>
                <a:ea typeface="+mj-ea"/>
                <a:cs typeface="+mj-cs"/>
              </a:rPr>
              <a:t>PYTHON STAR TECHIES</a:t>
            </a:r>
          </a:p>
        </p:txBody>
      </p:sp>
      <p:sp>
        <p:nvSpPr>
          <p:cNvPr id="51" name="Rectangle 22">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F82388-0672-9561-8CFE-D806AB88241E}"/>
              </a:ext>
            </a:extLst>
          </p:cNvPr>
          <p:cNvSpPr>
            <a:spLocks noGrp="1"/>
          </p:cNvSpPr>
          <p:nvPr>
            <p:ph idx="1"/>
          </p:nvPr>
        </p:nvSpPr>
        <p:spPr>
          <a:xfrm>
            <a:off x="6921378" y="2374287"/>
            <a:ext cx="5053066" cy="2546604"/>
          </a:xfrm>
        </p:spPr>
        <p:txBody>
          <a:bodyPr vert="horz" lIns="91440" tIns="45720" rIns="91440" bIns="45720" rtlCol="0">
            <a:normAutofit/>
          </a:bodyPr>
          <a:lstStyle/>
          <a:p>
            <a:pPr marL="0" indent="0">
              <a:buNone/>
            </a:pPr>
            <a:r>
              <a:rPr lang="en-US" sz="2000" b="1" dirty="0"/>
              <a:t>	  </a:t>
            </a:r>
            <a:r>
              <a:rPr lang="en-US" sz="2400" b="1" dirty="0"/>
              <a:t>GROUP MEMBERS:</a:t>
            </a:r>
          </a:p>
          <a:p>
            <a:pPr marL="0" indent="0">
              <a:buNone/>
            </a:pPr>
            <a:r>
              <a:rPr lang="en-US" sz="2000" dirty="0"/>
              <a:t>            Pranav Shekhar - PXS</a:t>
            </a:r>
            <a:r>
              <a:rPr lang="en-US" sz="2000" b="0" i="0" dirty="0">
                <a:effectLst/>
              </a:rPr>
              <a:t>190078</a:t>
            </a:r>
            <a:endParaRPr lang="en-US" sz="2000" dirty="0"/>
          </a:p>
          <a:p>
            <a:pPr marL="0" indent="0">
              <a:buNone/>
            </a:pPr>
            <a:r>
              <a:rPr lang="en-US" sz="2000" dirty="0"/>
              <a:t>            Aastha </a:t>
            </a:r>
            <a:r>
              <a:rPr lang="en-US" sz="2000" dirty="0" err="1"/>
              <a:t>Koshta</a:t>
            </a:r>
            <a:r>
              <a:rPr lang="en-US" sz="2000" dirty="0"/>
              <a:t>   - </a:t>
            </a:r>
            <a:r>
              <a:rPr lang="en-US" sz="2000" b="0" i="0" dirty="0">
                <a:effectLst/>
              </a:rPr>
              <a:t>AXK200013</a:t>
            </a:r>
            <a:endParaRPr lang="en-US" sz="2000" dirty="0"/>
          </a:p>
          <a:p>
            <a:pPr marL="0" indent="0">
              <a:buNone/>
            </a:pPr>
            <a:r>
              <a:rPr lang="en-US" sz="2000" dirty="0"/>
              <a:t>            Sneha Agrawal  - SXA210285</a:t>
            </a:r>
          </a:p>
          <a:p>
            <a:pPr marL="0" indent="0">
              <a:buNone/>
            </a:pPr>
            <a:r>
              <a:rPr lang="en-US" sz="2000" dirty="0"/>
              <a:t>            </a:t>
            </a:r>
            <a:r>
              <a:rPr lang="en-US" sz="2000" dirty="0" err="1"/>
              <a:t>Puzah</a:t>
            </a:r>
            <a:r>
              <a:rPr lang="en-US" sz="2000" dirty="0"/>
              <a:t> </a:t>
            </a:r>
            <a:r>
              <a:rPr lang="en-US" sz="2000" dirty="0" err="1"/>
              <a:t>Kasulla</a:t>
            </a:r>
            <a:r>
              <a:rPr lang="en-US" sz="2000" dirty="0"/>
              <a:t>    - </a:t>
            </a:r>
            <a:r>
              <a:rPr lang="en-US" sz="2000" b="0" i="0" dirty="0">
                <a:effectLst/>
              </a:rPr>
              <a:t>PXK210067</a:t>
            </a:r>
            <a:endParaRPr lang="en-US" sz="2000" dirty="0"/>
          </a:p>
          <a:p>
            <a:endParaRPr lang="en-US" sz="2000" dirty="0"/>
          </a:p>
        </p:txBody>
      </p:sp>
      <p:sp>
        <p:nvSpPr>
          <p:cNvPr id="4" name="TextBox 3">
            <a:extLst>
              <a:ext uri="{FF2B5EF4-FFF2-40B4-BE49-F238E27FC236}">
                <a16:creationId xmlns:a16="http://schemas.microsoft.com/office/drawing/2014/main" id="{4241A8D3-1E6E-359F-7110-5DAAB3DAE170}"/>
              </a:ext>
            </a:extLst>
          </p:cNvPr>
          <p:cNvSpPr txBox="1"/>
          <p:nvPr/>
        </p:nvSpPr>
        <p:spPr>
          <a:xfrm>
            <a:off x="1671145" y="3647589"/>
            <a:ext cx="4473541" cy="1034691"/>
          </a:xfrm>
          <a:prstGeom prst="rect">
            <a:avLst/>
          </a:prstGeom>
        </p:spPr>
        <p:txBody>
          <a:bodyPr vert="horz" lIns="91440" tIns="45720" rIns="91440" bIns="45720" rtlCol="0">
            <a:normAutofit/>
          </a:bodyPr>
          <a:lstStyle/>
          <a:p>
            <a:pPr>
              <a:lnSpc>
                <a:spcPct val="90000"/>
              </a:lnSpc>
              <a:spcAft>
                <a:spcPts val="600"/>
              </a:spcAft>
            </a:pPr>
            <a:r>
              <a:rPr lang="en-US" sz="2000" dirty="0"/>
              <a:t>Object Oriented Programming -Python</a:t>
            </a:r>
          </a:p>
          <a:p>
            <a:pPr>
              <a:lnSpc>
                <a:spcPct val="90000"/>
              </a:lnSpc>
              <a:spcAft>
                <a:spcPts val="600"/>
              </a:spcAft>
            </a:pPr>
            <a:r>
              <a:rPr lang="en-US" sz="2000" dirty="0"/>
              <a:t>MIS 6382 - 502</a:t>
            </a:r>
          </a:p>
        </p:txBody>
      </p:sp>
    </p:spTree>
    <p:extLst>
      <p:ext uri="{BB962C8B-B14F-4D97-AF65-F5344CB8AC3E}">
        <p14:creationId xmlns:p14="http://schemas.microsoft.com/office/powerpoint/2010/main" val="2568905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BF4F81-CE79-4A24-860D-9959FF716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9278" y="484632"/>
            <a:ext cx="4189913" cy="5852642"/>
          </a:xfrm>
          <a:prstGeom prst="rect">
            <a:avLst/>
          </a:prstGeom>
          <a:solidFill>
            <a:schemeClr val="bg2"/>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04381-04E7-3CF4-9695-C6C301C2D1EA}"/>
              </a:ext>
            </a:extLst>
          </p:cNvPr>
          <p:cNvSpPr>
            <a:spLocks noGrp="1"/>
          </p:cNvSpPr>
          <p:nvPr>
            <p:ph type="title"/>
          </p:nvPr>
        </p:nvSpPr>
        <p:spPr>
          <a:xfrm>
            <a:off x="710390" y="681037"/>
            <a:ext cx="3738779" cy="1788811"/>
          </a:xfrm>
        </p:spPr>
        <p:txBody>
          <a:bodyPr>
            <a:normAutofit/>
          </a:bodyPr>
          <a:lstStyle/>
          <a:p>
            <a:r>
              <a:rPr lang="en-US" sz="4000" dirty="0"/>
              <a:t>HEAT MAP</a:t>
            </a:r>
          </a:p>
        </p:txBody>
      </p:sp>
      <p:sp>
        <p:nvSpPr>
          <p:cNvPr id="9" name="Content Placeholder 8">
            <a:extLst>
              <a:ext uri="{FF2B5EF4-FFF2-40B4-BE49-F238E27FC236}">
                <a16:creationId xmlns:a16="http://schemas.microsoft.com/office/drawing/2014/main" id="{D2C3B988-8027-B0FE-F74C-81AE7ABF7BA0}"/>
              </a:ext>
            </a:extLst>
          </p:cNvPr>
          <p:cNvSpPr>
            <a:spLocks noGrp="1"/>
          </p:cNvSpPr>
          <p:nvPr>
            <p:ph idx="1"/>
          </p:nvPr>
        </p:nvSpPr>
        <p:spPr>
          <a:xfrm>
            <a:off x="710390" y="2630161"/>
            <a:ext cx="3738780" cy="3546801"/>
          </a:xfrm>
        </p:spPr>
        <p:txBody>
          <a:bodyPr>
            <a:normAutofit/>
          </a:bodyPr>
          <a:lstStyle/>
          <a:p>
            <a:r>
              <a:rPr lang="en-US" sz="2000" dirty="0"/>
              <a:t>Heat Map shown here represents the matrix of top 5 cuisines and states.</a:t>
            </a:r>
          </a:p>
        </p:txBody>
      </p:sp>
      <p:pic>
        <p:nvPicPr>
          <p:cNvPr id="5" name="Content Placeholder 4" descr="Chart, treemap chart&#10;&#10;Description automatically generated">
            <a:extLst>
              <a:ext uri="{FF2B5EF4-FFF2-40B4-BE49-F238E27FC236}">
                <a16:creationId xmlns:a16="http://schemas.microsoft.com/office/drawing/2014/main" id="{C326B6C5-37A5-C876-037D-B357B87BFE89}"/>
              </a:ext>
            </a:extLst>
          </p:cNvPr>
          <p:cNvPicPr>
            <a:picLocks noChangeAspect="1"/>
          </p:cNvPicPr>
          <p:nvPr/>
        </p:nvPicPr>
        <p:blipFill rotWithShape="1">
          <a:blip r:embed="rId2">
            <a:extLst>
              <a:ext uri="{28A0092B-C50C-407E-A947-70E740481C1C}">
                <a14:useLocalDpi xmlns:a14="http://schemas.microsoft.com/office/drawing/2010/main" val="0"/>
              </a:ext>
            </a:extLst>
          </a:blip>
          <a:srcRect l="2599" r="2691"/>
          <a:stretch/>
        </p:blipFill>
        <p:spPr>
          <a:xfrm>
            <a:off x="5145420" y="339324"/>
            <a:ext cx="6750249" cy="6430592"/>
          </a:xfrm>
          <a:prstGeom prst="rect">
            <a:avLst/>
          </a:prstGeom>
        </p:spPr>
      </p:pic>
    </p:spTree>
    <p:extLst>
      <p:ext uri="{BB962C8B-B14F-4D97-AF65-F5344CB8AC3E}">
        <p14:creationId xmlns:p14="http://schemas.microsoft.com/office/powerpoint/2010/main" val="355418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5992B-0247-FA94-B786-86EED7DFB51C}"/>
              </a:ext>
            </a:extLst>
          </p:cNvPr>
          <p:cNvSpPr>
            <a:spLocks noGrp="1"/>
          </p:cNvSpPr>
          <p:nvPr>
            <p:ph type="title"/>
          </p:nvPr>
        </p:nvSpPr>
        <p:spPr>
          <a:xfrm>
            <a:off x="686834" y="1153572"/>
            <a:ext cx="3200400" cy="4461163"/>
          </a:xfrm>
        </p:spPr>
        <p:txBody>
          <a:bodyPr>
            <a:normAutofit/>
          </a:bodyPr>
          <a:lstStyle/>
          <a:p>
            <a:r>
              <a:rPr lang="en-US">
                <a:solidFill>
                  <a:srgbClr val="FFFFFF"/>
                </a:solidFill>
              </a:rPr>
              <a:t>CONCLUSION</a:t>
            </a:r>
          </a:p>
        </p:txBody>
      </p:sp>
      <p:sp>
        <p:nvSpPr>
          <p:cNvPr id="5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9" name="Content Placeholder 2">
            <a:extLst>
              <a:ext uri="{FF2B5EF4-FFF2-40B4-BE49-F238E27FC236}">
                <a16:creationId xmlns:a16="http://schemas.microsoft.com/office/drawing/2014/main" id="{097E481B-5124-8566-E45C-F509E40BA4D1}"/>
              </a:ext>
            </a:extLst>
          </p:cNvPr>
          <p:cNvSpPr>
            <a:spLocks noGrp="1"/>
          </p:cNvSpPr>
          <p:nvPr>
            <p:ph idx="1"/>
          </p:nvPr>
        </p:nvSpPr>
        <p:spPr>
          <a:xfrm>
            <a:off x="4735906" y="1571927"/>
            <a:ext cx="6887460" cy="4781578"/>
          </a:xfrm>
        </p:spPr>
        <p:txBody>
          <a:bodyPr anchor="ctr">
            <a:normAutofit/>
          </a:bodyPr>
          <a:lstStyle/>
          <a:p>
            <a:pPr marL="0" indent="0">
              <a:buNone/>
            </a:pPr>
            <a:r>
              <a:rPr lang="en-US" sz="2400" b="1" dirty="0"/>
              <a:t>Conclusions based on Visualization Analysis</a:t>
            </a:r>
          </a:p>
          <a:p>
            <a:r>
              <a:rPr lang="en-US" sz="2000" dirty="0"/>
              <a:t>California is a hotspot for opening a restaurants due the highest concentration of restaurants within the area.</a:t>
            </a:r>
          </a:p>
          <a:p>
            <a:r>
              <a:rPr lang="en-US" sz="2000" dirty="0"/>
              <a:t>American is the most preferred cuisines.</a:t>
            </a:r>
          </a:p>
          <a:p>
            <a:r>
              <a:rPr lang="en-US" sz="2000" dirty="0"/>
              <a:t>Majority of the restaurants operate for a maximum of 12 hours.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695409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303BF2-C291-2910-B830-4FA3E83ECA0E}"/>
              </a:ext>
            </a:extLst>
          </p:cNvPr>
          <p:cNvSpPr>
            <a:spLocks noGrp="1"/>
          </p:cNvSpPr>
          <p:nvPr>
            <p:ph type="title"/>
          </p:nvPr>
        </p:nvSpPr>
        <p:spPr>
          <a:xfrm>
            <a:off x="956826" y="1112969"/>
            <a:ext cx="3937298" cy="4166010"/>
          </a:xfrm>
        </p:spPr>
        <p:txBody>
          <a:bodyPr>
            <a:normAutofit/>
          </a:bodyPr>
          <a:lstStyle/>
          <a:p>
            <a:r>
              <a:rPr lang="en-US" sz="3400">
                <a:solidFill>
                  <a:srgbClr val="FFFFFF"/>
                </a:solidFill>
              </a:rPr>
              <a:t>RECOMMENDATIONS</a:t>
            </a:r>
          </a:p>
        </p:txBody>
      </p:sp>
      <p:sp>
        <p:nvSpPr>
          <p:cNvPr id="120" name="Freeform: Shape 119">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Shape 121">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79D5040-6712-584B-A27C-B56C121056A8}"/>
              </a:ext>
            </a:extLst>
          </p:cNvPr>
          <p:cNvSpPr>
            <a:spLocks noGrp="1"/>
          </p:cNvSpPr>
          <p:nvPr>
            <p:ph idx="1"/>
          </p:nvPr>
        </p:nvSpPr>
        <p:spPr>
          <a:xfrm>
            <a:off x="6037872" y="2365147"/>
            <a:ext cx="5654887" cy="3105169"/>
          </a:xfrm>
        </p:spPr>
        <p:txBody>
          <a:bodyPr anchor="t">
            <a:normAutofit/>
          </a:bodyPr>
          <a:lstStyle/>
          <a:p>
            <a:r>
              <a:rPr lang="en-US" sz="2000" dirty="0"/>
              <a:t>Opening a restaurant in LA, California is preferred.</a:t>
            </a:r>
          </a:p>
          <a:p>
            <a:r>
              <a:rPr lang="en-US" sz="2000" dirty="0"/>
              <a:t>Having American cuisine in a restaurant is preferrable.</a:t>
            </a:r>
          </a:p>
          <a:p>
            <a:r>
              <a:rPr lang="en-US" sz="2000" dirty="0"/>
              <a:t>Ideally it is recommended to open a restaurant for 12 hours.</a:t>
            </a:r>
          </a:p>
        </p:txBody>
      </p:sp>
      <p:sp>
        <p:nvSpPr>
          <p:cNvPr id="126" name="Freeform: Shape 125">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714545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303BF2-C291-2910-B830-4FA3E83ECA0E}"/>
              </a:ext>
            </a:extLst>
          </p:cNvPr>
          <p:cNvSpPr>
            <a:spLocks noGrp="1"/>
          </p:cNvSpPr>
          <p:nvPr>
            <p:ph type="title"/>
          </p:nvPr>
        </p:nvSpPr>
        <p:spPr>
          <a:xfrm>
            <a:off x="1548180" y="985290"/>
            <a:ext cx="3937298" cy="4166010"/>
          </a:xfrm>
        </p:spPr>
        <p:txBody>
          <a:bodyPr>
            <a:normAutofit/>
          </a:bodyPr>
          <a:lstStyle/>
          <a:p>
            <a:r>
              <a:rPr lang="en-US" sz="3400" dirty="0">
                <a:solidFill>
                  <a:srgbClr val="FFFFFF"/>
                </a:solidFill>
              </a:rPr>
              <a:t>SUGGESTIONS</a:t>
            </a:r>
          </a:p>
        </p:txBody>
      </p:sp>
      <p:sp>
        <p:nvSpPr>
          <p:cNvPr id="120" name="Freeform: Shape 119">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Shape 121">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79D5040-6712-584B-A27C-B56C121056A8}"/>
              </a:ext>
            </a:extLst>
          </p:cNvPr>
          <p:cNvSpPr>
            <a:spLocks noGrp="1"/>
          </p:cNvSpPr>
          <p:nvPr>
            <p:ph idx="1"/>
          </p:nvPr>
        </p:nvSpPr>
        <p:spPr>
          <a:xfrm>
            <a:off x="5698912" y="1876415"/>
            <a:ext cx="5654887" cy="3105169"/>
          </a:xfrm>
        </p:spPr>
        <p:txBody>
          <a:bodyPr anchor="t">
            <a:normAutofit/>
          </a:bodyPr>
          <a:lstStyle/>
          <a:p>
            <a:pPr marL="0" indent="0">
              <a:buNone/>
            </a:pPr>
            <a:r>
              <a:rPr lang="en-US" b="1" dirty="0"/>
              <a:t>Better conclusion could have been drawn, provided we had information on the following:</a:t>
            </a:r>
          </a:p>
          <a:p>
            <a:r>
              <a:rPr lang="en-US" sz="2400" dirty="0"/>
              <a:t>Revenue</a:t>
            </a:r>
          </a:p>
          <a:p>
            <a:r>
              <a:rPr lang="en-US" sz="2400" dirty="0"/>
              <a:t>Ratings</a:t>
            </a:r>
          </a:p>
          <a:p>
            <a:r>
              <a:rPr lang="en-US" sz="2400" dirty="0"/>
              <a:t>Number of Employees</a:t>
            </a:r>
          </a:p>
        </p:txBody>
      </p:sp>
      <p:sp>
        <p:nvSpPr>
          <p:cNvPr id="126" name="Freeform: Shape 125">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20057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2FD992-3320-37B3-67B9-C3ED4E754327}"/>
              </a:ext>
            </a:extLst>
          </p:cNvPr>
          <p:cNvSpPr>
            <a:spLocks noGrp="1"/>
          </p:cNvSpPr>
          <p:nvPr>
            <p:ph type="title"/>
          </p:nvPr>
        </p:nvSpPr>
        <p:spPr>
          <a:xfrm>
            <a:off x="838201" y="643467"/>
            <a:ext cx="3888526" cy="1800526"/>
          </a:xfrm>
        </p:spPr>
        <p:txBody>
          <a:bodyPr>
            <a:normAutofit/>
          </a:bodyPr>
          <a:lstStyle/>
          <a:p>
            <a:r>
              <a:rPr lang="en-US" b="1" dirty="0"/>
              <a:t>INTRODUCTION</a:t>
            </a:r>
          </a:p>
        </p:txBody>
      </p:sp>
      <p:sp>
        <p:nvSpPr>
          <p:cNvPr id="3" name="Content Placeholder 2">
            <a:extLst>
              <a:ext uri="{FF2B5EF4-FFF2-40B4-BE49-F238E27FC236}">
                <a16:creationId xmlns:a16="http://schemas.microsoft.com/office/drawing/2014/main" id="{5F487C2C-8BA4-4DA5-8803-E08BB9FF2449}"/>
              </a:ext>
            </a:extLst>
          </p:cNvPr>
          <p:cNvSpPr>
            <a:spLocks noGrp="1"/>
          </p:cNvSpPr>
          <p:nvPr>
            <p:ph idx="1"/>
          </p:nvPr>
        </p:nvSpPr>
        <p:spPr>
          <a:xfrm>
            <a:off x="838201" y="2260774"/>
            <a:ext cx="3888528" cy="3553581"/>
          </a:xfrm>
        </p:spPr>
        <p:txBody>
          <a:bodyPr>
            <a:normAutofit/>
          </a:bodyPr>
          <a:lstStyle/>
          <a:p>
            <a:pPr marL="0" indent="0">
              <a:buNone/>
            </a:pPr>
            <a:r>
              <a:rPr lang="en-US" sz="2000" dirty="0"/>
              <a:t>We have a </a:t>
            </a:r>
            <a:r>
              <a:rPr lang="en-US" sz="2000" b="0" i="0" dirty="0">
                <a:effectLst/>
                <a:latin typeface="Inter"/>
              </a:rPr>
              <a:t>dataset examining the </a:t>
            </a:r>
            <a:r>
              <a:rPr lang="en-US" sz="2000" b="1" dirty="0">
                <a:latin typeface="Inter"/>
              </a:rPr>
              <a:t>M</a:t>
            </a:r>
            <a:r>
              <a:rPr lang="en-US" sz="2000" b="1" i="0" dirty="0">
                <a:effectLst/>
                <a:latin typeface="Inter"/>
              </a:rPr>
              <a:t>ost </a:t>
            </a:r>
            <a:r>
              <a:rPr lang="en-US" sz="2000" b="1" dirty="0">
                <a:latin typeface="Inter"/>
              </a:rPr>
              <a:t>P</a:t>
            </a:r>
            <a:r>
              <a:rPr lang="en-US" sz="2000" b="1" i="0" dirty="0">
                <a:effectLst/>
                <a:latin typeface="Inter"/>
              </a:rPr>
              <a:t>opular Chains of US Restaurants</a:t>
            </a:r>
            <a:r>
              <a:rPr lang="en-US" sz="2000" b="0" i="0" dirty="0">
                <a:effectLst/>
                <a:latin typeface="Inter"/>
              </a:rPr>
              <a:t>. The data was collected </a:t>
            </a:r>
            <a:r>
              <a:rPr lang="en-US" sz="2000" dirty="0">
                <a:latin typeface="Inter"/>
              </a:rPr>
              <a:t>on </a:t>
            </a:r>
            <a:r>
              <a:rPr lang="en-US" sz="2000" b="0" i="0" dirty="0">
                <a:effectLst/>
                <a:latin typeface="Inter"/>
              </a:rPr>
              <a:t>April, 2021. It was mainly cleaned through correcting the restaurant names and merging chain branches. The restaurant data was also spatial joined with county, urban area, and metropolitan statistical area shapefiles. Thus, the final dataset has the following columns:</a:t>
            </a:r>
          </a:p>
          <a:p>
            <a:pPr marL="0" indent="0">
              <a:buNone/>
            </a:pPr>
            <a:endParaRPr lang="en-US" sz="2000" dirty="0"/>
          </a:p>
        </p:txBody>
      </p:sp>
      <p:graphicFrame>
        <p:nvGraphicFramePr>
          <p:cNvPr id="5" name="Table 5">
            <a:extLst>
              <a:ext uri="{FF2B5EF4-FFF2-40B4-BE49-F238E27FC236}">
                <a16:creationId xmlns:a16="http://schemas.microsoft.com/office/drawing/2014/main" id="{F8B8E485-3A98-592E-6B02-E3E6B1C29A4F}"/>
              </a:ext>
            </a:extLst>
          </p:cNvPr>
          <p:cNvGraphicFramePr>
            <a:graphicFrameLocks noGrp="1"/>
          </p:cNvGraphicFramePr>
          <p:nvPr>
            <p:extLst>
              <p:ext uri="{D42A27DB-BD31-4B8C-83A1-F6EECF244321}">
                <p14:modId xmlns:p14="http://schemas.microsoft.com/office/powerpoint/2010/main" val="1409159883"/>
              </p:ext>
            </p:extLst>
          </p:nvPr>
        </p:nvGraphicFramePr>
        <p:xfrm>
          <a:off x="6606252" y="874986"/>
          <a:ext cx="4997169" cy="5301972"/>
        </p:xfrm>
        <a:graphic>
          <a:graphicData uri="http://schemas.openxmlformats.org/drawingml/2006/table">
            <a:tbl>
              <a:tblPr firstRow="1" bandRow="1">
                <a:tableStyleId>{5C22544A-7EE6-4342-B048-85BDC9FD1C3A}</a:tableStyleId>
              </a:tblPr>
              <a:tblGrid>
                <a:gridCol w="1631271">
                  <a:extLst>
                    <a:ext uri="{9D8B030D-6E8A-4147-A177-3AD203B41FA5}">
                      <a16:colId xmlns:a16="http://schemas.microsoft.com/office/drawing/2014/main" val="3391442547"/>
                    </a:ext>
                  </a:extLst>
                </a:gridCol>
                <a:gridCol w="3365898">
                  <a:extLst>
                    <a:ext uri="{9D8B030D-6E8A-4147-A177-3AD203B41FA5}">
                      <a16:colId xmlns:a16="http://schemas.microsoft.com/office/drawing/2014/main" val="783676689"/>
                    </a:ext>
                  </a:extLst>
                </a:gridCol>
              </a:tblGrid>
              <a:tr h="347935">
                <a:tc>
                  <a:txBody>
                    <a:bodyPr/>
                    <a:lstStyle/>
                    <a:p>
                      <a:r>
                        <a:rPr lang="en-US" sz="1600" dirty="0"/>
                        <a:t>COLUMN NAME</a:t>
                      </a:r>
                    </a:p>
                  </a:txBody>
                  <a:tcPr marL="80661" marR="80661" marT="40331" marB="40331"/>
                </a:tc>
                <a:tc>
                  <a:txBody>
                    <a:bodyPr/>
                    <a:lstStyle/>
                    <a:p>
                      <a:r>
                        <a:rPr lang="en-US" sz="1600" dirty="0"/>
                        <a:t>DESCRIPTION</a:t>
                      </a:r>
                    </a:p>
                  </a:txBody>
                  <a:tcPr marL="80661" marR="80661" marT="40331" marB="40331"/>
                </a:tc>
                <a:extLst>
                  <a:ext uri="{0D108BD9-81ED-4DB2-BD59-A6C34878D82A}">
                    <a16:rowId xmlns:a16="http://schemas.microsoft.com/office/drawing/2014/main" val="4178160932"/>
                  </a:ext>
                </a:extLst>
              </a:tr>
              <a:tr h="321043">
                <a:tc>
                  <a:txBody>
                    <a:bodyPr/>
                    <a:lstStyle/>
                    <a:p>
                      <a:r>
                        <a:rPr lang="en-US" sz="1400" dirty="0"/>
                        <a:t>Restaurant Name</a:t>
                      </a:r>
                    </a:p>
                  </a:txBody>
                  <a:tcPr marL="80661" marR="80661" marT="40331" marB="40331"/>
                </a:tc>
                <a:tc>
                  <a:txBody>
                    <a:bodyPr/>
                    <a:lstStyle/>
                    <a:p>
                      <a:r>
                        <a:rPr lang="en-US" sz="1400"/>
                        <a:t>Name of the Restaurant</a:t>
                      </a:r>
                    </a:p>
                  </a:txBody>
                  <a:tcPr marL="80661" marR="80661" marT="40331" marB="40331"/>
                </a:tc>
                <a:extLst>
                  <a:ext uri="{0D108BD9-81ED-4DB2-BD59-A6C34878D82A}">
                    <a16:rowId xmlns:a16="http://schemas.microsoft.com/office/drawing/2014/main" val="3766906943"/>
                  </a:ext>
                </a:extLst>
              </a:tr>
              <a:tr h="321043">
                <a:tc>
                  <a:txBody>
                    <a:bodyPr/>
                    <a:lstStyle/>
                    <a:p>
                      <a:r>
                        <a:rPr lang="en-US" sz="1400" dirty="0"/>
                        <a:t>Cuisine</a:t>
                      </a:r>
                    </a:p>
                  </a:txBody>
                  <a:tcPr marL="80661" marR="80661" marT="40331" marB="40331"/>
                </a:tc>
                <a:tc>
                  <a:txBody>
                    <a:bodyPr/>
                    <a:lstStyle/>
                    <a:p>
                      <a:r>
                        <a:rPr lang="en-US" sz="1400"/>
                        <a:t>Name of the cuisine</a:t>
                      </a:r>
                    </a:p>
                  </a:txBody>
                  <a:tcPr marL="80661" marR="80661" marT="40331" marB="40331"/>
                </a:tc>
                <a:extLst>
                  <a:ext uri="{0D108BD9-81ED-4DB2-BD59-A6C34878D82A}">
                    <a16:rowId xmlns:a16="http://schemas.microsoft.com/office/drawing/2014/main" val="689786893"/>
                  </a:ext>
                </a:extLst>
              </a:tr>
              <a:tr h="321043">
                <a:tc>
                  <a:txBody>
                    <a:bodyPr/>
                    <a:lstStyle/>
                    <a:p>
                      <a:r>
                        <a:rPr lang="en-US" sz="1400" dirty="0"/>
                        <a:t>Open Hours</a:t>
                      </a:r>
                    </a:p>
                  </a:txBody>
                  <a:tcPr marL="80661" marR="80661" marT="40331" marB="40331"/>
                </a:tc>
                <a:tc>
                  <a:txBody>
                    <a:bodyPr/>
                    <a:lstStyle/>
                    <a:p>
                      <a:r>
                        <a:rPr lang="en-US" sz="1400" dirty="0"/>
                        <a:t>Open Hours of the Restaurant</a:t>
                      </a:r>
                    </a:p>
                  </a:txBody>
                  <a:tcPr marL="80661" marR="80661" marT="40331" marB="40331"/>
                </a:tc>
                <a:extLst>
                  <a:ext uri="{0D108BD9-81ED-4DB2-BD59-A6C34878D82A}">
                    <a16:rowId xmlns:a16="http://schemas.microsoft.com/office/drawing/2014/main" val="789474105"/>
                  </a:ext>
                </a:extLst>
              </a:tr>
              <a:tr h="321043">
                <a:tc>
                  <a:txBody>
                    <a:bodyPr/>
                    <a:lstStyle/>
                    <a:p>
                      <a:r>
                        <a:rPr lang="en-US" sz="1400" dirty="0"/>
                        <a:t>State</a:t>
                      </a:r>
                    </a:p>
                  </a:txBody>
                  <a:tcPr marL="80661" marR="80661" marT="40331" marB="40331"/>
                </a:tc>
                <a:tc>
                  <a:txBody>
                    <a:bodyPr/>
                    <a:lstStyle/>
                    <a:p>
                      <a:r>
                        <a:rPr lang="en-US" sz="1400"/>
                        <a:t>Restaurants in State </a:t>
                      </a:r>
                    </a:p>
                  </a:txBody>
                  <a:tcPr marL="80661" marR="80661" marT="40331" marB="40331"/>
                </a:tc>
                <a:extLst>
                  <a:ext uri="{0D108BD9-81ED-4DB2-BD59-A6C34878D82A}">
                    <a16:rowId xmlns:a16="http://schemas.microsoft.com/office/drawing/2014/main" val="2705565745"/>
                  </a:ext>
                </a:extLst>
              </a:tr>
              <a:tr h="321043">
                <a:tc>
                  <a:txBody>
                    <a:bodyPr/>
                    <a:lstStyle/>
                    <a:p>
                      <a:r>
                        <a:rPr lang="en-US" sz="1400" dirty="0" err="1"/>
                        <a:t>Cnty_GeoId</a:t>
                      </a:r>
                      <a:endParaRPr lang="en-US" sz="1400" dirty="0"/>
                    </a:p>
                  </a:txBody>
                  <a:tcPr marL="80661" marR="80661" marT="40331" marB="4033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a:solidFill>
                            <a:schemeClr val="dk1"/>
                          </a:solidFill>
                          <a:effectLst/>
                          <a:latin typeface="+mn-lt"/>
                          <a:ea typeface="+mn-ea"/>
                          <a:cs typeface="+mn-cs"/>
                        </a:rPr>
                        <a:t>County Geographical Id</a:t>
                      </a:r>
                      <a:endParaRPr lang="en-US" sz="1400"/>
                    </a:p>
                  </a:txBody>
                  <a:tcPr marL="80661" marR="80661" marT="40331" marB="40331"/>
                </a:tc>
                <a:extLst>
                  <a:ext uri="{0D108BD9-81ED-4DB2-BD59-A6C34878D82A}">
                    <a16:rowId xmlns:a16="http://schemas.microsoft.com/office/drawing/2014/main" val="4241154956"/>
                  </a:ext>
                </a:extLst>
              </a:tr>
              <a:tr h="321043">
                <a:tc>
                  <a:txBody>
                    <a:bodyPr/>
                    <a:lstStyle/>
                    <a:p>
                      <a:r>
                        <a:rPr lang="en-US" sz="1400"/>
                        <a:t>Cnty_Name</a:t>
                      </a:r>
                    </a:p>
                  </a:txBody>
                  <a:tcPr marL="80661" marR="80661" marT="40331" marB="40331"/>
                </a:tc>
                <a:tc>
                  <a:txBody>
                    <a:bodyPr/>
                    <a:lstStyle/>
                    <a:p>
                      <a:r>
                        <a:rPr lang="en-US" sz="1400" dirty="0"/>
                        <a:t>County Name</a:t>
                      </a:r>
                    </a:p>
                  </a:txBody>
                  <a:tcPr marL="80661" marR="80661" marT="40331" marB="40331"/>
                </a:tc>
                <a:extLst>
                  <a:ext uri="{0D108BD9-81ED-4DB2-BD59-A6C34878D82A}">
                    <a16:rowId xmlns:a16="http://schemas.microsoft.com/office/drawing/2014/main" val="972549462"/>
                  </a:ext>
                </a:extLst>
              </a:tr>
              <a:tr h="321043">
                <a:tc>
                  <a:txBody>
                    <a:bodyPr/>
                    <a:lstStyle/>
                    <a:p>
                      <a:r>
                        <a:rPr lang="en-US" sz="1400"/>
                        <a:t>UA_GeoId</a:t>
                      </a:r>
                    </a:p>
                  </a:txBody>
                  <a:tcPr marL="80661" marR="80661" marT="40331" marB="40331"/>
                </a:tc>
                <a:tc>
                  <a:txBody>
                    <a:bodyPr/>
                    <a:lstStyle/>
                    <a:p>
                      <a:r>
                        <a:rPr lang="en-US" sz="1400" dirty="0"/>
                        <a:t>Urban Area Geographical Id</a:t>
                      </a:r>
                    </a:p>
                  </a:txBody>
                  <a:tcPr marL="80661" marR="80661" marT="40331" marB="40331"/>
                </a:tc>
                <a:extLst>
                  <a:ext uri="{0D108BD9-81ED-4DB2-BD59-A6C34878D82A}">
                    <a16:rowId xmlns:a16="http://schemas.microsoft.com/office/drawing/2014/main" val="510584262"/>
                  </a:ext>
                </a:extLst>
              </a:tr>
              <a:tr h="321043">
                <a:tc>
                  <a:txBody>
                    <a:bodyPr/>
                    <a:lstStyle/>
                    <a:p>
                      <a:r>
                        <a:rPr lang="en-US" sz="1400"/>
                        <a:t>UA_Name</a:t>
                      </a:r>
                    </a:p>
                  </a:txBody>
                  <a:tcPr marL="80661" marR="80661" marT="40331" marB="40331"/>
                </a:tc>
                <a:tc>
                  <a:txBody>
                    <a:bodyPr/>
                    <a:lstStyle/>
                    <a:p>
                      <a:r>
                        <a:rPr lang="en-US" sz="1400" dirty="0"/>
                        <a:t>Urban Area Name</a:t>
                      </a:r>
                    </a:p>
                  </a:txBody>
                  <a:tcPr marL="80661" marR="80661" marT="40331" marB="40331"/>
                </a:tc>
                <a:extLst>
                  <a:ext uri="{0D108BD9-81ED-4DB2-BD59-A6C34878D82A}">
                    <a16:rowId xmlns:a16="http://schemas.microsoft.com/office/drawing/2014/main" val="2331386876"/>
                  </a:ext>
                </a:extLst>
              </a:tr>
              <a:tr h="321043">
                <a:tc>
                  <a:txBody>
                    <a:bodyPr/>
                    <a:lstStyle/>
                    <a:p>
                      <a:r>
                        <a:rPr lang="en-US" sz="1400"/>
                        <a:t>MSA_GeoId</a:t>
                      </a:r>
                    </a:p>
                  </a:txBody>
                  <a:tcPr marL="80661" marR="80661" marT="40331" marB="40331"/>
                </a:tc>
                <a:tc>
                  <a:txBody>
                    <a:bodyPr/>
                    <a:lstStyle/>
                    <a:p>
                      <a:r>
                        <a:rPr lang="en-US" sz="1400" b="0" i="0" kern="1200" dirty="0">
                          <a:solidFill>
                            <a:schemeClr val="dk1"/>
                          </a:solidFill>
                          <a:effectLst/>
                          <a:latin typeface="+mn-lt"/>
                          <a:ea typeface="+mn-ea"/>
                          <a:cs typeface="+mn-cs"/>
                        </a:rPr>
                        <a:t>Metropolitan statistical area GEOID</a:t>
                      </a:r>
                      <a:endParaRPr lang="en-US" sz="1400" dirty="0"/>
                    </a:p>
                  </a:txBody>
                  <a:tcPr marL="80661" marR="80661" marT="40331" marB="40331"/>
                </a:tc>
                <a:extLst>
                  <a:ext uri="{0D108BD9-81ED-4DB2-BD59-A6C34878D82A}">
                    <a16:rowId xmlns:a16="http://schemas.microsoft.com/office/drawing/2014/main" val="1439849013"/>
                  </a:ext>
                </a:extLst>
              </a:tr>
              <a:tr h="5440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MSA_Name</a:t>
                      </a:r>
                    </a:p>
                  </a:txBody>
                  <a:tcPr marL="80661" marR="80661" marT="40331" marB="4033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The name of the metropolitan statistical area where the restaurant is located</a:t>
                      </a:r>
                      <a:endParaRPr lang="en-US" sz="1400" dirty="0"/>
                    </a:p>
                  </a:txBody>
                  <a:tcPr marL="80661" marR="80661" marT="40331" marB="40331"/>
                </a:tc>
                <a:extLst>
                  <a:ext uri="{0D108BD9-81ED-4DB2-BD59-A6C34878D82A}">
                    <a16:rowId xmlns:a16="http://schemas.microsoft.com/office/drawing/2014/main" val="2690375924"/>
                  </a:ext>
                </a:extLst>
              </a:tr>
              <a:tr h="3210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Lon</a:t>
                      </a:r>
                    </a:p>
                  </a:txBody>
                  <a:tcPr marL="80661" marR="80661" marT="40331" marB="4033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Longitude of the restaurant</a:t>
                      </a:r>
                    </a:p>
                  </a:txBody>
                  <a:tcPr marL="80661" marR="80661" marT="40331" marB="40331"/>
                </a:tc>
                <a:extLst>
                  <a:ext uri="{0D108BD9-81ED-4DB2-BD59-A6C34878D82A}">
                    <a16:rowId xmlns:a16="http://schemas.microsoft.com/office/drawing/2014/main" val="2166133640"/>
                  </a:ext>
                </a:extLst>
              </a:tr>
              <a:tr h="321043">
                <a:tc>
                  <a:txBody>
                    <a:bodyPr/>
                    <a:lstStyle/>
                    <a:p>
                      <a:r>
                        <a:rPr lang="en-US" sz="1400"/>
                        <a:t>Lat</a:t>
                      </a:r>
                    </a:p>
                  </a:txBody>
                  <a:tcPr marL="80661" marR="80661" marT="40331" marB="4033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Latitude of the restaurant</a:t>
                      </a:r>
                    </a:p>
                  </a:txBody>
                  <a:tcPr marL="80661" marR="80661" marT="40331" marB="40331"/>
                </a:tc>
                <a:extLst>
                  <a:ext uri="{0D108BD9-81ED-4DB2-BD59-A6C34878D82A}">
                    <a16:rowId xmlns:a16="http://schemas.microsoft.com/office/drawing/2014/main" val="2681813704"/>
                  </a:ext>
                </a:extLst>
              </a:tr>
              <a:tr h="334522">
                <a:tc>
                  <a:txBody>
                    <a:bodyPr/>
                    <a:lstStyle/>
                    <a:p>
                      <a:r>
                        <a:rPr lang="en-US" sz="1400"/>
                        <a:t>Frequency</a:t>
                      </a:r>
                    </a:p>
                  </a:txBody>
                  <a:tcPr marL="80661" marR="80661" marT="40331" marB="4033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Frequency of the restaurant</a:t>
                      </a:r>
                    </a:p>
                  </a:txBody>
                  <a:tcPr marL="80661" marR="80661" marT="40331" marB="40331"/>
                </a:tc>
                <a:extLst>
                  <a:ext uri="{0D108BD9-81ED-4DB2-BD59-A6C34878D82A}">
                    <a16:rowId xmlns:a16="http://schemas.microsoft.com/office/drawing/2014/main" val="2717890411"/>
                  </a:ext>
                </a:extLst>
              </a:tr>
              <a:tr h="544021">
                <a:tc>
                  <a:txBody>
                    <a:bodyPr/>
                    <a:lstStyle/>
                    <a:p>
                      <a:r>
                        <a:rPr lang="en-US" sz="1400"/>
                        <a:t>isChain</a:t>
                      </a:r>
                    </a:p>
                  </a:txBody>
                  <a:tcPr marL="80661" marR="80661" marT="40331" marB="4033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binary indicator that is 1 if the restaurant frequency &gt; 5 else 0</a:t>
                      </a:r>
                      <a:endParaRPr lang="en-US" sz="1400" dirty="0"/>
                    </a:p>
                  </a:txBody>
                  <a:tcPr marL="80661" marR="80661" marT="40331" marB="40331"/>
                </a:tc>
                <a:extLst>
                  <a:ext uri="{0D108BD9-81ED-4DB2-BD59-A6C34878D82A}">
                    <a16:rowId xmlns:a16="http://schemas.microsoft.com/office/drawing/2014/main" val="3680164338"/>
                  </a:ext>
                </a:extLst>
              </a:tr>
            </a:tbl>
          </a:graphicData>
        </a:graphic>
      </p:graphicFrame>
    </p:spTree>
    <p:extLst>
      <p:ext uri="{BB962C8B-B14F-4D97-AF65-F5344CB8AC3E}">
        <p14:creationId xmlns:p14="http://schemas.microsoft.com/office/powerpoint/2010/main" val="72756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88A5C934-3BA5-3A94-6013-A1C276B4C93A}"/>
              </a:ext>
            </a:extLst>
          </p:cNvPr>
          <p:cNvSpPr>
            <a:spLocks noGrp="1"/>
          </p:cNvSpPr>
          <p:nvPr>
            <p:ph type="title"/>
          </p:nvPr>
        </p:nvSpPr>
        <p:spPr>
          <a:xfrm>
            <a:off x="589560" y="856180"/>
            <a:ext cx="4560584" cy="1128068"/>
          </a:xfrm>
        </p:spPr>
        <p:txBody>
          <a:bodyPr anchor="ctr">
            <a:normAutofit/>
          </a:bodyPr>
          <a:lstStyle/>
          <a:p>
            <a:r>
              <a:rPr lang="en-US" sz="3700"/>
              <a:t>Missing values in Data</a:t>
            </a:r>
          </a:p>
        </p:txBody>
      </p:sp>
      <p:grpSp>
        <p:nvGrpSpPr>
          <p:cNvPr id="20"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1D2A269-7D14-C3A5-8341-5F9C74F37867}"/>
              </a:ext>
            </a:extLst>
          </p:cNvPr>
          <p:cNvSpPr>
            <a:spLocks noGrp="1"/>
          </p:cNvSpPr>
          <p:nvPr>
            <p:ph idx="1"/>
          </p:nvPr>
        </p:nvSpPr>
        <p:spPr>
          <a:xfrm>
            <a:off x="563193" y="2352531"/>
            <a:ext cx="4559425" cy="3114104"/>
          </a:xfrm>
        </p:spPr>
        <p:txBody>
          <a:bodyPr anchor="ctr">
            <a:normAutofit/>
          </a:bodyPr>
          <a:lstStyle/>
          <a:p>
            <a:r>
              <a:rPr lang="en-US" sz="2000" dirty="0"/>
              <a:t>Cuisine has 2 and Open Hours has 5k missing values.</a:t>
            </a:r>
          </a:p>
          <a:p>
            <a:r>
              <a:rPr lang="en-US" sz="2000" dirty="0"/>
              <a:t>These are categorical values and were handled by mode of the respective fields.</a:t>
            </a:r>
          </a:p>
          <a:p>
            <a:pPr marL="0" indent="0">
              <a:buNone/>
            </a:pPr>
            <a:endParaRPr lang="en-US" sz="2000" dirty="0"/>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bar chart&#10;&#10;Description automatically generated">
            <a:extLst>
              <a:ext uri="{FF2B5EF4-FFF2-40B4-BE49-F238E27FC236}">
                <a16:creationId xmlns:a16="http://schemas.microsoft.com/office/drawing/2014/main" id="{E8388847-850F-3AF0-1837-176199891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508" y="670034"/>
            <a:ext cx="6278996" cy="5359533"/>
          </a:xfrm>
          <a:prstGeom prst="rect">
            <a:avLst/>
          </a:prstGeom>
        </p:spPr>
      </p:pic>
    </p:spTree>
    <p:extLst>
      <p:ext uri="{BB962C8B-B14F-4D97-AF65-F5344CB8AC3E}">
        <p14:creationId xmlns:p14="http://schemas.microsoft.com/office/powerpoint/2010/main" val="1235402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 name="Rectangle 74">
            <a:extLst>
              <a:ext uri="{FF2B5EF4-FFF2-40B4-BE49-F238E27FC236}">
                <a16:creationId xmlns:a16="http://schemas.microsoft.com/office/drawing/2014/main" id="{9D3A9E89-033E-4C4A-8C41-416DABFFD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76">
            <a:extLst>
              <a:ext uri="{FF2B5EF4-FFF2-40B4-BE49-F238E27FC236}">
                <a16:creationId xmlns:a16="http://schemas.microsoft.com/office/drawing/2014/main" id="{86293361-111E-427D-8E5B-256944AC8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7535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49A41-116F-E221-D761-AB951F22C68F}"/>
              </a:ext>
            </a:extLst>
          </p:cNvPr>
          <p:cNvSpPr>
            <a:spLocks noGrp="1"/>
          </p:cNvSpPr>
          <p:nvPr>
            <p:ph type="title"/>
          </p:nvPr>
        </p:nvSpPr>
        <p:spPr>
          <a:xfrm>
            <a:off x="7464451" y="761107"/>
            <a:ext cx="3349227" cy="1551224"/>
          </a:xfrm>
        </p:spPr>
        <p:txBody>
          <a:bodyPr anchor="b">
            <a:normAutofit/>
          </a:bodyPr>
          <a:lstStyle/>
          <a:p>
            <a:r>
              <a:rPr lang="en-US" sz="4000" b="1" dirty="0"/>
              <a:t>OBJECTIVE</a:t>
            </a:r>
          </a:p>
        </p:txBody>
      </p:sp>
      <p:grpSp>
        <p:nvGrpSpPr>
          <p:cNvPr id="166" name="Group 78">
            <a:extLst>
              <a:ext uri="{FF2B5EF4-FFF2-40B4-BE49-F238E27FC236}">
                <a16:creationId xmlns:a16="http://schemas.microsoft.com/office/drawing/2014/main" id="{081AA034-16A9-4A1D-8930-6E4B491830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64808" y="73152"/>
            <a:ext cx="1178966" cy="232963"/>
            <a:chOff x="7763256" y="73152"/>
            <a:chExt cx="1178966" cy="232963"/>
          </a:xfrm>
        </p:grpSpPr>
        <p:sp>
          <p:nvSpPr>
            <p:cNvPr id="80" name="Rectangle 64">
              <a:extLst>
                <a:ext uri="{FF2B5EF4-FFF2-40B4-BE49-F238E27FC236}">
                  <a16:creationId xmlns:a16="http://schemas.microsoft.com/office/drawing/2014/main" id="{60880D26-A917-4A7E-B7BE-94B125D2C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66">
              <a:extLst>
                <a:ext uri="{FF2B5EF4-FFF2-40B4-BE49-F238E27FC236}">
                  <a16:creationId xmlns:a16="http://schemas.microsoft.com/office/drawing/2014/main" id="{DEB61806-CA4F-4A34-9AE0-AAFCA5FF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3A39B6FE-D6B6-44E3-AE4F-8CCDAF1A4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66">
              <a:extLst>
                <a:ext uri="{FF2B5EF4-FFF2-40B4-BE49-F238E27FC236}">
                  <a16:creationId xmlns:a16="http://schemas.microsoft.com/office/drawing/2014/main" id="{8D815FE6-1030-410C-B571-B99F4D203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DB748507-4C06-491D-B41C-C1615D56D7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EB197D10-5A99-49C8-8BE1-9174B7B56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22A7A535-1B64-4981-94AE-0D09083E9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22E343AB-1141-474F-A8A9-D18E9619E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1C7847A9-6655-450B-9D0E-969465BFE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1913B28C-A300-4ADA-A368-601E1588A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D8345855-BAC3-4BD4-99C3-4F3517591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E52172EC-400B-414C-9709-010260AAD6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76105580-8F2E-4524-B1DE-7217ACEE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5368269B-8FA3-45BA-B623-29C99342E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2E5BF368-77E0-4E07-B646-66BD4D3DF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9B186BBD-4EF7-4C4D-A9F1-8CA8BE8112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7186C77B-1BD0-431D-BEA8-C55B0A00C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8763F301-266C-4B20-A013-A3BCA72DD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4">
              <a:extLst>
                <a:ext uri="{FF2B5EF4-FFF2-40B4-BE49-F238E27FC236}">
                  <a16:creationId xmlns:a16="http://schemas.microsoft.com/office/drawing/2014/main" id="{EFD61696-59C7-43AB-B481-763F61AAE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66">
              <a:extLst>
                <a:ext uri="{FF2B5EF4-FFF2-40B4-BE49-F238E27FC236}">
                  <a16:creationId xmlns:a16="http://schemas.microsoft.com/office/drawing/2014/main" id="{D06F3975-4749-4813-83A0-154B430A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9" name="Picture 15" descr="People in a restaurant">
            <a:extLst>
              <a:ext uri="{FF2B5EF4-FFF2-40B4-BE49-F238E27FC236}">
                <a16:creationId xmlns:a16="http://schemas.microsoft.com/office/drawing/2014/main" id="{A545260C-B828-0209-8CD0-D749E1D58260}"/>
              </a:ext>
            </a:extLst>
          </p:cNvPr>
          <p:cNvPicPr>
            <a:picLocks noChangeAspect="1"/>
          </p:cNvPicPr>
          <p:nvPr/>
        </p:nvPicPr>
        <p:blipFill rotWithShape="1">
          <a:blip r:embed="rId2"/>
          <a:srcRect l="6603" r="30846" b="-1"/>
          <a:stretch/>
        </p:blipFill>
        <p:spPr>
          <a:xfrm>
            <a:off x="594360" y="576072"/>
            <a:ext cx="5175504" cy="5522976"/>
          </a:xfrm>
          <a:prstGeom prst="rect">
            <a:avLst/>
          </a:prstGeom>
        </p:spPr>
      </p:pic>
      <p:sp>
        <p:nvSpPr>
          <p:cNvPr id="70" name="Content Placeholder 2">
            <a:extLst>
              <a:ext uri="{FF2B5EF4-FFF2-40B4-BE49-F238E27FC236}">
                <a16:creationId xmlns:a16="http://schemas.microsoft.com/office/drawing/2014/main" id="{60EC761D-AEED-95EC-BA68-850889C77FF7}"/>
              </a:ext>
            </a:extLst>
          </p:cNvPr>
          <p:cNvSpPr>
            <a:spLocks noGrp="1"/>
          </p:cNvSpPr>
          <p:nvPr>
            <p:ph idx="1"/>
          </p:nvPr>
        </p:nvSpPr>
        <p:spPr>
          <a:xfrm>
            <a:off x="6464807" y="3176337"/>
            <a:ext cx="5120640" cy="2922711"/>
          </a:xfrm>
        </p:spPr>
        <p:txBody>
          <a:bodyPr anchor="t">
            <a:normAutofit/>
          </a:bodyPr>
          <a:lstStyle/>
          <a:p>
            <a:pPr marL="0" indent="0">
              <a:buNone/>
            </a:pPr>
            <a:r>
              <a:rPr lang="en-US" sz="1800" b="1" dirty="0"/>
              <a:t>T</a:t>
            </a:r>
            <a:r>
              <a:rPr lang="en-US" sz="1800" b="1" i="0" dirty="0">
                <a:effectLst/>
              </a:rPr>
              <a:t>o open a restaurant in the US we need:</a:t>
            </a:r>
          </a:p>
          <a:p>
            <a:r>
              <a:rPr lang="en-US" sz="1800" b="1" dirty="0"/>
              <a:t>Location</a:t>
            </a:r>
          </a:p>
          <a:p>
            <a:r>
              <a:rPr lang="en-US" sz="1800" b="1" dirty="0"/>
              <a:t>Type of Cuisines</a:t>
            </a:r>
          </a:p>
          <a:p>
            <a:r>
              <a:rPr lang="en-US" sz="1800" b="1" dirty="0"/>
              <a:t>Operating Hours of Restaurants</a:t>
            </a:r>
            <a:endParaRPr lang="en-US" sz="1800" b="1" i="0" dirty="0">
              <a:effectLst/>
            </a:endParaRPr>
          </a:p>
          <a:p>
            <a:endParaRPr lang="en-US" sz="1800" dirty="0"/>
          </a:p>
        </p:txBody>
      </p:sp>
      <p:sp>
        <p:nvSpPr>
          <p:cNvPr id="170" name="Rectangle 100">
            <a:extLst>
              <a:ext uri="{FF2B5EF4-FFF2-40B4-BE49-F238E27FC236}">
                <a16:creationId xmlns:a16="http://schemas.microsoft.com/office/drawing/2014/main" id="{78907291-9D6D-4740-81DB-441477BCA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955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6">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Freeform: Shape 38">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e 1">
            <a:extLst>
              <a:ext uri="{FF2B5EF4-FFF2-40B4-BE49-F238E27FC236}">
                <a16:creationId xmlns:a16="http://schemas.microsoft.com/office/drawing/2014/main" id="{630EBFFF-A0A9-F440-04CB-59EA18C2C24B}"/>
              </a:ext>
            </a:extLst>
          </p:cNvPr>
          <p:cNvSpPr>
            <a:spLocks noGrp="1"/>
          </p:cNvSpPr>
          <p:nvPr>
            <p:ph type="title"/>
          </p:nvPr>
        </p:nvSpPr>
        <p:spPr>
          <a:xfrm>
            <a:off x="683120" y="656787"/>
            <a:ext cx="4468091" cy="1221219"/>
          </a:xfrm>
        </p:spPr>
        <p:txBody>
          <a:bodyPr anchor="b">
            <a:normAutofit/>
          </a:bodyPr>
          <a:lstStyle/>
          <a:p>
            <a:r>
              <a:rPr lang="en-US" b="1" dirty="0"/>
              <a:t>VISUALIZATIONS</a:t>
            </a:r>
          </a:p>
        </p:txBody>
      </p:sp>
      <p:sp>
        <p:nvSpPr>
          <p:cNvPr id="3" name="Content Placeholder 2">
            <a:extLst>
              <a:ext uri="{FF2B5EF4-FFF2-40B4-BE49-F238E27FC236}">
                <a16:creationId xmlns:a16="http://schemas.microsoft.com/office/drawing/2014/main" id="{CB4A04D9-4E8A-4D53-3883-08170EF30D75}"/>
              </a:ext>
            </a:extLst>
          </p:cNvPr>
          <p:cNvSpPr>
            <a:spLocks noGrp="1"/>
          </p:cNvSpPr>
          <p:nvPr>
            <p:ph idx="1"/>
          </p:nvPr>
        </p:nvSpPr>
        <p:spPr>
          <a:xfrm>
            <a:off x="683120" y="2838590"/>
            <a:ext cx="4347948" cy="3495178"/>
          </a:xfrm>
        </p:spPr>
        <p:txBody>
          <a:bodyPr>
            <a:normAutofit/>
          </a:bodyPr>
          <a:lstStyle/>
          <a:p>
            <a:pPr marL="0" indent="0">
              <a:buNone/>
            </a:pPr>
            <a:r>
              <a:rPr lang="en-US" sz="2000" dirty="0"/>
              <a:t>Line graph and Scatter Plot is depicting the concentration of restaurants in USA, using Latitude and the Longitude.</a:t>
            </a:r>
          </a:p>
        </p:txBody>
      </p:sp>
      <p:pic>
        <p:nvPicPr>
          <p:cNvPr id="7" name="Content Placeholder 9" descr="A picture containing map&#10;&#10;Description automatically generated">
            <a:extLst>
              <a:ext uri="{FF2B5EF4-FFF2-40B4-BE49-F238E27FC236}">
                <a16:creationId xmlns:a16="http://schemas.microsoft.com/office/drawing/2014/main" id="{8AAAC90E-6DF3-2F5B-34DF-EF9A5A856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8457" y="152401"/>
            <a:ext cx="5795788" cy="4433778"/>
          </a:xfrm>
          <a:prstGeom prst="rect">
            <a:avLst/>
          </a:prstGeom>
        </p:spPr>
      </p:pic>
      <p:pic>
        <p:nvPicPr>
          <p:cNvPr id="6" name="Content Placeholder 4" descr="Graphical user interface&#10;&#10;Description automatically generated">
            <a:extLst>
              <a:ext uri="{FF2B5EF4-FFF2-40B4-BE49-F238E27FC236}">
                <a16:creationId xmlns:a16="http://schemas.microsoft.com/office/drawing/2014/main" id="{36F8ECBE-9D8D-6A39-EAD0-458C5667E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5775" y="4028671"/>
            <a:ext cx="3514288" cy="2758022"/>
          </a:xfrm>
          <a:prstGeom prst="rect">
            <a:avLst/>
          </a:prstGeom>
        </p:spPr>
      </p:pic>
      <p:pic>
        <p:nvPicPr>
          <p:cNvPr id="5" name="Picture 4" descr="Graphical user interface&#10;&#10;Description automatically generated">
            <a:extLst>
              <a:ext uri="{FF2B5EF4-FFF2-40B4-BE49-F238E27FC236}">
                <a16:creationId xmlns:a16="http://schemas.microsoft.com/office/drawing/2014/main" id="{8042BAD3-85CB-AEDE-1499-74FDFF7F1C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7086" y="4028672"/>
            <a:ext cx="3367441" cy="2758022"/>
          </a:xfrm>
          <a:prstGeom prst="rect">
            <a:avLst/>
          </a:prstGeom>
        </p:spPr>
      </p:pic>
    </p:spTree>
    <p:extLst>
      <p:ext uri="{BB962C8B-B14F-4D97-AF65-F5344CB8AC3E}">
        <p14:creationId xmlns:p14="http://schemas.microsoft.com/office/powerpoint/2010/main" val="276379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Rectangle 51">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0EBFFF-A0A9-F440-04CB-59EA18C2C24B}"/>
              </a:ext>
            </a:extLst>
          </p:cNvPr>
          <p:cNvSpPr>
            <a:spLocks noGrp="1"/>
          </p:cNvSpPr>
          <p:nvPr>
            <p:ph type="title"/>
          </p:nvPr>
        </p:nvSpPr>
        <p:spPr>
          <a:xfrm>
            <a:off x="841248" y="510047"/>
            <a:ext cx="3580980" cy="1645920"/>
          </a:xfrm>
        </p:spPr>
        <p:txBody>
          <a:bodyPr>
            <a:normAutofit/>
          </a:bodyPr>
          <a:lstStyle/>
          <a:p>
            <a:r>
              <a:rPr lang="en-US" sz="2800" b="1" dirty="0"/>
              <a:t>Generalize view of our data</a:t>
            </a:r>
          </a:p>
        </p:txBody>
      </p:sp>
      <p:sp>
        <p:nvSpPr>
          <p:cNvPr id="54" name="Rectangle 53">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B4A04D9-4E8A-4D53-3883-08170EF30D75}"/>
              </a:ext>
            </a:extLst>
          </p:cNvPr>
          <p:cNvSpPr>
            <a:spLocks noGrp="1"/>
          </p:cNvSpPr>
          <p:nvPr>
            <p:ph idx="1"/>
          </p:nvPr>
        </p:nvSpPr>
        <p:spPr>
          <a:xfrm>
            <a:off x="4643045" y="721532"/>
            <a:ext cx="6858000" cy="1645920"/>
          </a:xfrm>
        </p:spPr>
        <p:txBody>
          <a:bodyPr anchor="ctr">
            <a:normAutofit/>
          </a:bodyPr>
          <a:lstStyle/>
          <a:p>
            <a:r>
              <a:rPr lang="en-US" sz="1800" dirty="0"/>
              <a:t>Bar graph represents the count of restaurants operating in those hours.</a:t>
            </a:r>
          </a:p>
          <a:p>
            <a:r>
              <a:rPr lang="en-US" sz="1800" dirty="0"/>
              <a:t>Box Plot here represents the restaurants frequency by Cuisine for all the states.</a:t>
            </a:r>
          </a:p>
          <a:p>
            <a:r>
              <a:rPr lang="en-US" sz="1800" dirty="0"/>
              <a:t>Histogram depicts the restaurant frequencies.</a:t>
            </a:r>
          </a:p>
          <a:p>
            <a:pPr marL="0" indent="0">
              <a:buNone/>
            </a:pPr>
            <a:endParaRPr lang="en-US" sz="1800" dirty="0"/>
          </a:p>
        </p:txBody>
      </p:sp>
      <p:pic>
        <p:nvPicPr>
          <p:cNvPr id="9" name="Picture 8" descr="Chart, waterfall chart&#10;&#10;Description automatically generated">
            <a:extLst>
              <a:ext uri="{FF2B5EF4-FFF2-40B4-BE49-F238E27FC236}">
                <a16:creationId xmlns:a16="http://schemas.microsoft.com/office/drawing/2014/main" id="{E4DC618F-ECC1-9ED0-D068-DA4445E03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46" y="2790713"/>
            <a:ext cx="4054586" cy="3699809"/>
          </a:xfrm>
          <a:prstGeom prst="rect">
            <a:avLst/>
          </a:prstGeom>
        </p:spPr>
      </p:pic>
      <p:pic>
        <p:nvPicPr>
          <p:cNvPr id="8" name="Picture 7" descr="Chart, bar chart&#10;&#10;Description automatically generated">
            <a:extLst>
              <a:ext uri="{FF2B5EF4-FFF2-40B4-BE49-F238E27FC236}">
                <a16:creationId xmlns:a16="http://schemas.microsoft.com/office/drawing/2014/main" id="{5A705592-BE39-EB4D-36D8-5FF2BEF69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7785" y="2958774"/>
            <a:ext cx="3834858" cy="3127504"/>
          </a:xfrm>
          <a:prstGeom prst="rect">
            <a:avLst/>
          </a:prstGeom>
        </p:spPr>
      </p:pic>
      <p:pic>
        <p:nvPicPr>
          <p:cNvPr id="4" name="Picture 3" descr="Chart&#10;&#10;Description automatically generated">
            <a:extLst>
              <a:ext uri="{FF2B5EF4-FFF2-40B4-BE49-F238E27FC236}">
                <a16:creationId xmlns:a16="http://schemas.microsoft.com/office/drawing/2014/main" id="{019729FB-6489-36F8-D918-A9EA439703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643" y="3046106"/>
            <a:ext cx="3924041" cy="2952841"/>
          </a:xfrm>
          <a:prstGeom prst="rect">
            <a:avLst/>
          </a:prstGeom>
        </p:spPr>
      </p:pic>
    </p:spTree>
    <p:extLst>
      <p:ext uri="{BB962C8B-B14F-4D97-AF65-F5344CB8AC3E}">
        <p14:creationId xmlns:p14="http://schemas.microsoft.com/office/powerpoint/2010/main" val="258327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47">
            <a:extLst>
              <a:ext uri="{FF2B5EF4-FFF2-40B4-BE49-F238E27FC236}">
                <a16:creationId xmlns:a16="http://schemas.microsoft.com/office/drawing/2014/main" id="{16BF4F81-CE79-4A24-860D-9959FF716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9278" y="484632"/>
            <a:ext cx="4189913" cy="5852642"/>
          </a:xfrm>
          <a:prstGeom prst="rect">
            <a:avLst/>
          </a:prstGeom>
          <a:solidFill>
            <a:schemeClr val="bg2"/>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55A53721-02A5-CE2E-8C83-51D7C7C24882}"/>
              </a:ext>
            </a:extLst>
          </p:cNvPr>
          <p:cNvSpPr>
            <a:spLocks noGrp="1"/>
          </p:cNvSpPr>
          <p:nvPr>
            <p:ph type="title"/>
          </p:nvPr>
        </p:nvSpPr>
        <p:spPr>
          <a:xfrm>
            <a:off x="710390" y="681037"/>
            <a:ext cx="3738779" cy="1788811"/>
          </a:xfrm>
        </p:spPr>
        <p:txBody>
          <a:bodyPr vert="horz" lIns="91440" tIns="45720" rIns="91440" bIns="45720" rtlCol="0" anchor="ctr">
            <a:normAutofit/>
          </a:bodyPr>
          <a:lstStyle/>
          <a:p>
            <a:r>
              <a:rPr lang="en-US" sz="4000" dirty="0"/>
              <a:t>BAR GRAPH</a:t>
            </a:r>
          </a:p>
        </p:txBody>
      </p:sp>
      <p:sp>
        <p:nvSpPr>
          <p:cNvPr id="6" name="Content Placeholder 2">
            <a:extLst>
              <a:ext uri="{FF2B5EF4-FFF2-40B4-BE49-F238E27FC236}">
                <a16:creationId xmlns:a16="http://schemas.microsoft.com/office/drawing/2014/main" id="{7B84A8B1-031B-EF41-01FB-D237B64D3BA0}"/>
              </a:ext>
            </a:extLst>
          </p:cNvPr>
          <p:cNvSpPr txBox="1">
            <a:spLocks/>
          </p:cNvSpPr>
          <p:nvPr/>
        </p:nvSpPr>
        <p:spPr>
          <a:xfrm>
            <a:off x="710390" y="2630161"/>
            <a:ext cx="3738780" cy="3546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Bar Chart shows the total number of restaurant per state.</a:t>
            </a:r>
          </a:p>
          <a:p>
            <a:r>
              <a:rPr lang="en-US" sz="2000" dirty="0"/>
              <a:t>California has the highest number of restaurants </a:t>
            </a:r>
            <a:r>
              <a:rPr lang="en-US" sz="2000" dirty="0" err="1"/>
              <a:t>i.e</a:t>
            </a:r>
            <a:r>
              <a:rPr lang="en-US" sz="2000" dirty="0"/>
              <a:t> 25206 restaurants.</a:t>
            </a:r>
          </a:p>
        </p:txBody>
      </p:sp>
      <p:pic>
        <p:nvPicPr>
          <p:cNvPr id="5" name="Content Placeholder 4" descr="Chart, histogram&#10;&#10;Description automatically generated">
            <a:extLst>
              <a:ext uri="{FF2B5EF4-FFF2-40B4-BE49-F238E27FC236}">
                <a16:creationId xmlns:a16="http://schemas.microsoft.com/office/drawing/2014/main" id="{5AA8F174-F87B-5244-D701-D44B8031DA0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3900"/>
          <a:stretch/>
        </p:blipFill>
        <p:spPr>
          <a:xfrm>
            <a:off x="4680281" y="350408"/>
            <a:ext cx="7043531" cy="6339977"/>
          </a:xfrm>
          <a:prstGeom prst="rect">
            <a:avLst/>
          </a:prstGeom>
        </p:spPr>
      </p:pic>
    </p:spTree>
    <p:extLst>
      <p:ext uri="{BB962C8B-B14F-4D97-AF65-F5344CB8AC3E}">
        <p14:creationId xmlns:p14="http://schemas.microsoft.com/office/powerpoint/2010/main" val="57371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BF4F81-CE79-4A24-860D-9959FF716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9278" y="484632"/>
            <a:ext cx="4189913" cy="5852642"/>
          </a:xfrm>
          <a:prstGeom prst="rect">
            <a:avLst/>
          </a:prstGeom>
          <a:solidFill>
            <a:schemeClr val="bg2"/>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B03D99-A65C-9415-6016-1DF63D5CC2E3}"/>
              </a:ext>
            </a:extLst>
          </p:cNvPr>
          <p:cNvSpPr>
            <a:spLocks noGrp="1"/>
          </p:cNvSpPr>
          <p:nvPr>
            <p:ph type="title"/>
          </p:nvPr>
        </p:nvSpPr>
        <p:spPr>
          <a:xfrm>
            <a:off x="710390" y="681037"/>
            <a:ext cx="3738779" cy="1788811"/>
          </a:xfrm>
        </p:spPr>
        <p:txBody>
          <a:bodyPr>
            <a:normAutofit/>
          </a:bodyPr>
          <a:lstStyle/>
          <a:p>
            <a:r>
              <a:rPr lang="en-US" sz="2800" dirty="0">
                <a:latin typeface="+mn-lt"/>
              </a:rPr>
              <a:t>BAR GRAPH DEPICTING THE NUMBER OF RESTAURANTS IN CALIFORNIA</a:t>
            </a:r>
          </a:p>
        </p:txBody>
      </p:sp>
      <p:sp>
        <p:nvSpPr>
          <p:cNvPr id="9" name="Content Placeholder 8">
            <a:extLst>
              <a:ext uri="{FF2B5EF4-FFF2-40B4-BE49-F238E27FC236}">
                <a16:creationId xmlns:a16="http://schemas.microsoft.com/office/drawing/2014/main" id="{A71BBD64-FDB9-39A4-5CDD-911BC2793AC5}"/>
              </a:ext>
            </a:extLst>
          </p:cNvPr>
          <p:cNvSpPr>
            <a:spLocks noGrp="1"/>
          </p:cNvSpPr>
          <p:nvPr>
            <p:ph idx="1"/>
          </p:nvPr>
        </p:nvSpPr>
        <p:spPr>
          <a:xfrm>
            <a:off x="704844" y="2614752"/>
            <a:ext cx="3738780" cy="3546801"/>
          </a:xfrm>
        </p:spPr>
        <p:txBody>
          <a:bodyPr>
            <a:normAutofit/>
          </a:bodyPr>
          <a:lstStyle/>
          <a:p>
            <a:r>
              <a:rPr lang="en-US" sz="2000" dirty="0"/>
              <a:t>Los Angeles has the highest number of restaurants in California</a:t>
            </a:r>
          </a:p>
        </p:txBody>
      </p:sp>
      <p:pic>
        <p:nvPicPr>
          <p:cNvPr id="5" name="Content Placeholder 4" descr="Chart, histogram&#10;&#10;Description automatically generated">
            <a:extLst>
              <a:ext uri="{FF2B5EF4-FFF2-40B4-BE49-F238E27FC236}">
                <a16:creationId xmlns:a16="http://schemas.microsoft.com/office/drawing/2014/main" id="{EF87672B-F291-C4ED-7866-04D83BB61231}"/>
              </a:ext>
            </a:extLst>
          </p:cNvPr>
          <p:cNvPicPr>
            <a:picLocks noChangeAspect="1"/>
          </p:cNvPicPr>
          <p:nvPr/>
        </p:nvPicPr>
        <p:blipFill rotWithShape="1">
          <a:blip r:embed="rId2">
            <a:extLst>
              <a:ext uri="{28A0092B-C50C-407E-A947-70E740481C1C}">
                <a14:useLocalDpi xmlns:a14="http://schemas.microsoft.com/office/drawing/2010/main" val="0"/>
              </a:ext>
            </a:extLst>
          </a:blip>
          <a:srcRect r="3898" b="-3"/>
          <a:stretch/>
        </p:blipFill>
        <p:spPr>
          <a:xfrm>
            <a:off x="4680281" y="360218"/>
            <a:ext cx="6954671" cy="6137564"/>
          </a:xfrm>
          <a:prstGeom prst="rect">
            <a:avLst/>
          </a:prstGeom>
        </p:spPr>
      </p:pic>
    </p:spTree>
    <p:extLst>
      <p:ext uri="{BB962C8B-B14F-4D97-AF65-F5344CB8AC3E}">
        <p14:creationId xmlns:p14="http://schemas.microsoft.com/office/powerpoint/2010/main" val="1867529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BF4F81-CE79-4A24-860D-9959FF716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9278" y="484632"/>
            <a:ext cx="4189913" cy="5852642"/>
          </a:xfrm>
          <a:prstGeom prst="rect">
            <a:avLst/>
          </a:prstGeom>
          <a:solidFill>
            <a:schemeClr val="bg2"/>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2D3475-D6DD-D5FA-7AE0-5E34B8B03242}"/>
              </a:ext>
            </a:extLst>
          </p:cNvPr>
          <p:cNvSpPr>
            <a:spLocks noGrp="1"/>
          </p:cNvSpPr>
          <p:nvPr>
            <p:ph type="title"/>
          </p:nvPr>
        </p:nvSpPr>
        <p:spPr>
          <a:xfrm>
            <a:off x="710390" y="681037"/>
            <a:ext cx="3738779" cy="1788811"/>
          </a:xfrm>
        </p:spPr>
        <p:txBody>
          <a:bodyPr>
            <a:normAutofit/>
          </a:bodyPr>
          <a:lstStyle/>
          <a:p>
            <a:r>
              <a:rPr lang="en-US" sz="4000" dirty="0"/>
              <a:t>PIE CHART </a:t>
            </a:r>
          </a:p>
        </p:txBody>
      </p:sp>
      <p:pic>
        <p:nvPicPr>
          <p:cNvPr id="7" name="Content Placeholder 6" descr="Chart, pie chart&#10;&#10;Description automatically generated">
            <a:extLst>
              <a:ext uri="{FF2B5EF4-FFF2-40B4-BE49-F238E27FC236}">
                <a16:creationId xmlns:a16="http://schemas.microsoft.com/office/drawing/2014/main" id="{26F6BB66-4407-DA0F-A78D-8FC5633AEB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0304" y="781769"/>
            <a:ext cx="7119602" cy="5138183"/>
          </a:xfrm>
        </p:spPr>
      </p:pic>
      <p:sp>
        <p:nvSpPr>
          <p:cNvPr id="8" name="TextBox 7">
            <a:extLst>
              <a:ext uri="{FF2B5EF4-FFF2-40B4-BE49-F238E27FC236}">
                <a16:creationId xmlns:a16="http://schemas.microsoft.com/office/drawing/2014/main" id="{3F01D1AE-96A8-6B24-FCC8-DE89E5B84778}"/>
              </a:ext>
            </a:extLst>
          </p:cNvPr>
          <p:cNvSpPr txBox="1"/>
          <p:nvPr/>
        </p:nvSpPr>
        <p:spPr>
          <a:xfrm>
            <a:off x="838898" y="2377619"/>
            <a:ext cx="3271707" cy="923330"/>
          </a:xfrm>
          <a:prstGeom prst="rect">
            <a:avLst/>
          </a:prstGeom>
          <a:noFill/>
        </p:spPr>
        <p:txBody>
          <a:bodyPr wrap="square" rtlCol="0">
            <a:spAutoFit/>
          </a:bodyPr>
          <a:lstStyle/>
          <a:p>
            <a:pPr marL="285750" indent="-285750">
              <a:buFont typeface="Arial" panose="020B0604020202020204" pitchFamily="34" charset="0"/>
              <a:buChar char="•"/>
            </a:pPr>
            <a:r>
              <a:rPr lang="en-US" dirty="0"/>
              <a:t>Pie Chart shown here Top 7 Cuisine’s in Los Angeles – CA area. </a:t>
            </a:r>
          </a:p>
        </p:txBody>
      </p:sp>
      <p:sp>
        <p:nvSpPr>
          <p:cNvPr id="10" name="TextBox 9">
            <a:extLst>
              <a:ext uri="{FF2B5EF4-FFF2-40B4-BE49-F238E27FC236}">
                <a16:creationId xmlns:a16="http://schemas.microsoft.com/office/drawing/2014/main" id="{E1CD10FA-A0DA-AD4D-9E21-D73A13474823}"/>
              </a:ext>
            </a:extLst>
          </p:cNvPr>
          <p:cNvSpPr txBox="1"/>
          <p:nvPr/>
        </p:nvSpPr>
        <p:spPr>
          <a:xfrm>
            <a:off x="838897" y="3323916"/>
            <a:ext cx="3271707"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This gives us an idea that </a:t>
            </a:r>
            <a:r>
              <a:rPr lang="en-US" b="1" dirty="0"/>
              <a:t>American Cuisine </a:t>
            </a:r>
            <a:r>
              <a:rPr lang="en-US" dirty="0"/>
              <a:t>is mostly preferred in that area.</a:t>
            </a:r>
          </a:p>
        </p:txBody>
      </p:sp>
    </p:spTree>
    <p:extLst>
      <p:ext uri="{BB962C8B-B14F-4D97-AF65-F5344CB8AC3E}">
        <p14:creationId xmlns:p14="http://schemas.microsoft.com/office/powerpoint/2010/main" val="894665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DBBD7FB06BCF4DAEEADFDB01CA4B96" ma:contentTypeVersion="6" ma:contentTypeDescription="Create a new document." ma:contentTypeScope="" ma:versionID="ca98a1017be59eb0b0ee1c0d2a4a37fe">
  <xsd:schema xmlns:xsd="http://www.w3.org/2001/XMLSchema" xmlns:xs="http://www.w3.org/2001/XMLSchema" xmlns:p="http://schemas.microsoft.com/office/2006/metadata/properties" xmlns:ns3="9210aec0-0267-41c8-860f-877fb963b53e" xmlns:ns4="df48f1ec-8011-43a1-8eff-8f094d24a203" targetNamespace="http://schemas.microsoft.com/office/2006/metadata/properties" ma:root="true" ma:fieldsID="689b777aa3c4bec44612a561673a2c4c" ns3:_="" ns4:_="">
    <xsd:import namespace="9210aec0-0267-41c8-860f-877fb963b53e"/>
    <xsd:import namespace="df48f1ec-8011-43a1-8eff-8f094d24a203"/>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10aec0-0267-41c8-860f-877fb963b5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f48f1ec-8011-43a1-8eff-8f094d24a20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210aec0-0267-41c8-860f-877fb963b53e" xsi:nil="true"/>
  </documentManagement>
</p:properties>
</file>

<file path=customXml/itemProps1.xml><?xml version="1.0" encoding="utf-8"?>
<ds:datastoreItem xmlns:ds="http://schemas.openxmlformats.org/officeDocument/2006/customXml" ds:itemID="{8F257323-09B5-4B79-A207-ED87762C50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10aec0-0267-41c8-860f-877fb963b53e"/>
    <ds:schemaRef ds:uri="df48f1ec-8011-43a1-8eff-8f094d24a2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7BBBC2-BB08-49CD-9F22-3B490FDDD419}">
  <ds:schemaRefs>
    <ds:schemaRef ds:uri="http://schemas.microsoft.com/sharepoint/v3/contenttype/forms"/>
  </ds:schemaRefs>
</ds:datastoreItem>
</file>

<file path=customXml/itemProps3.xml><?xml version="1.0" encoding="utf-8"?>
<ds:datastoreItem xmlns:ds="http://schemas.openxmlformats.org/officeDocument/2006/customXml" ds:itemID="{CFF32E7C-D5BA-485B-8FF2-92504B752D35}">
  <ds:schemaRefs>
    <ds:schemaRef ds:uri="http://schemas.microsoft.com/office/2006/documentManagement/types"/>
    <ds:schemaRef ds:uri="df48f1ec-8011-43a1-8eff-8f094d24a203"/>
    <ds:schemaRef ds:uri="http://schemas.microsoft.com/office/infopath/2007/PartnerControls"/>
    <ds:schemaRef ds:uri="http://purl.org/dc/terms/"/>
    <ds:schemaRef ds:uri="http://purl.org/dc/dcmitype/"/>
    <ds:schemaRef ds:uri="http://www.w3.org/XML/1998/namespace"/>
    <ds:schemaRef ds:uri="http://purl.org/dc/elements/1.1/"/>
    <ds:schemaRef ds:uri="http://schemas.microsoft.com/office/2006/metadata/properties"/>
    <ds:schemaRef ds:uri="http://schemas.openxmlformats.org/package/2006/metadata/core-properties"/>
    <ds:schemaRef ds:uri="9210aec0-0267-41c8-860f-877fb963b53e"/>
  </ds:schemaRefs>
</ds:datastoreItem>
</file>

<file path=docProps/app.xml><?xml version="1.0" encoding="utf-8"?>
<Properties xmlns="http://schemas.openxmlformats.org/officeDocument/2006/extended-properties" xmlns:vt="http://schemas.openxmlformats.org/officeDocument/2006/docPropsVTypes">
  <Template>Wisp</Template>
  <TotalTime>259</TotalTime>
  <Words>499</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Inter</vt:lpstr>
      <vt:lpstr>Office Theme</vt:lpstr>
      <vt:lpstr>PYTHON STAR TECHIES</vt:lpstr>
      <vt:lpstr>INTRODUCTION</vt:lpstr>
      <vt:lpstr>Missing values in Data</vt:lpstr>
      <vt:lpstr>OBJECTIVE</vt:lpstr>
      <vt:lpstr>VISUALIZATIONS</vt:lpstr>
      <vt:lpstr>Generalize view of our data</vt:lpstr>
      <vt:lpstr>BAR GRAPH</vt:lpstr>
      <vt:lpstr>BAR GRAPH DEPICTING THE NUMBER OF RESTAURANTS IN CALIFORNIA</vt:lpstr>
      <vt:lpstr>PIE CHART </vt:lpstr>
      <vt:lpstr>HEAT MAP</vt:lpstr>
      <vt:lpstr>CONCLUSION</vt:lpstr>
      <vt:lpstr>RECOMMENDATIONS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STAR TECHIES</dc:title>
  <dc:creator>Agrawal, Sneha</dc:creator>
  <cp:lastModifiedBy>Sneha Agrawal</cp:lastModifiedBy>
  <cp:revision>3</cp:revision>
  <dcterms:created xsi:type="dcterms:W3CDTF">2022-12-08T18:13:46Z</dcterms:created>
  <dcterms:modified xsi:type="dcterms:W3CDTF">2024-05-30T19:53:55Z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0x010100DDDBBD7FB06BCF4DAEEADFDB01CA4B96</vt:lpwstr>
  </property>
</Properties>
</file>