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1" r:id="rId7"/>
    <p:sldId id="287" r:id="rId8"/>
    <p:sldId id="288" r:id="rId9"/>
    <p:sldId id="290" r:id="rId10"/>
    <p:sldId id="301" r:id="rId11"/>
    <p:sldId id="302" r:id="rId12"/>
    <p:sldId id="307" r:id="rId13"/>
    <p:sldId id="277" r:id="rId14"/>
    <p:sldId id="274" r:id="rId15"/>
    <p:sldId id="308" r:id="rId16"/>
    <p:sldId id="309" r:id="rId17"/>
    <p:sldId id="310" r:id="rId18"/>
    <p:sldId id="273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eh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2B9A-F09B-4A2B-9D83-93ED9046C8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62AF1-CE0C-4631-9B27-C53D2452D5E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419" y="3240350"/>
            <a:ext cx="2943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vSphere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00" y="978673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9395460" cy="4739005"/>
          </a:xfrm>
        </p:spPr>
        <p:txBody>
          <a:bodyPr/>
          <a:p>
            <a:r>
              <a:rPr lang="en-US" sz="2000"/>
              <a:t>Firstly, you should understand the VMware vSphere architecture before considering how to optimize the performance of VMware vSphere ESXi. VMware vSphere ESXi (a hypervisor) installs the virtualization layer on an x86-based platform. </a:t>
            </a:r>
            <a:endParaRPr lang="en-US" sz="2000"/>
          </a:p>
          <a:p>
            <a:r>
              <a:rPr lang="en-US" sz="2000"/>
              <a:t>vSphere ESXi is a platform for running some virtual machines on a single physical machine. </a:t>
            </a:r>
            <a:endParaRPr lang="en-US" sz="2000"/>
          </a:p>
          <a:p>
            <a:r>
              <a:rPr lang="en-US" sz="2000"/>
              <a:t>Each VM runs on the VMM</a:t>
            </a:r>
            <a:r>
              <a:rPr lang="en-IN" altLang="en-US" sz="2000"/>
              <a:t>(hypervisor)</a:t>
            </a:r>
            <a:r>
              <a:rPr lang="en-US" sz="2000"/>
              <a:t>, which can provide virtual hardware for the guest operating system in the VM. </a:t>
            </a:r>
            <a:endParaRPr lang="en-US" sz="2000"/>
          </a:p>
          <a:p>
            <a:r>
              <a:rPr lang="en-US" sz="2000"/>
              <a:t>VMware vSphere ESXi uses the VMM to share the physical hardware (for example, CPU, memory, network, storage devices, and so on) with each virtual machine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Architecture of vmware Vsphere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28312" t="28790" r="28312" b="24573"/>
          <a:stretch>
            <a:fillRect/>
          </a:stretch>
        </p:blipFill>
        <p:spPr>
          <a:xfrm>
            <a:off x="1331595" y="1795145"/>
            <a:ext cx="7347585" cy="3902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How to install vSphere Client</a:t>
            </a:r>
            <a:br>
              <a:rPr lang="en-US"/>
            </a:br>
            <a:endParaRPr lang="en-I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altLang="en-US" sz="2000" dirty="0"/>
              <a:t>When IT administrators install VMware ESXi, the server is automatically assigned an IP address by the Dynamic Host Configuration Protocol server. </a:t>
            </a:r>
            <a:endParaRPr lang="en-IN" altLang="en-US" sz="2000" dirty="0"/>
          </a:p>
          <a:p>
            <a:r>
              <a:rPr lang="en-IN" altLang="en-US" sz="2000" dirty="0"/>
              <a:t>A message on the server console states that admins can manage the server by opening a web browser on a client computer and navigating to the host’s IP address. </a:t>
            </a:r>
            <a:endParaRPr lang="en-IN" altLang="en-US" sz="2000" dirty="0"/>
          </a:p>
          <a:p>
            <a:r>
              <a:rPr lang="en-IN" altLang="en-US" sz="2000" dirty="0"/>
              <a:t>Select the ESXi installer ISO in the wizard. This will detect ESXi and will configure some default settings for you, such as using 2 processors and 4 GB of RAM.</a:t>
            </a:r>
            <a:endParaRPr lang="en-IN" altLang="en-US" sz="2000" dirty="0"/>
          </a:p>
        </p:txBody>
      </p:sp>
      <p:pic>
        <p:nvPicPr>
          <p:cNvPr id="12" name="Picture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24015" y="1691640"/>
            <a:ext cx="4076700" cy="43573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Picture 34"/>
          <p:cNvPicPr>
            <a:picLocks noChangeAspect="1"/>
          </p:cNvPicPr>
          <p:nvPr>
            <p:ph sz="half" idx="1"/>
          </p:nvPr>
        </p:nvPicPr>
        <p:blipFill>
          <a:blip r:embed="rId1"/>
          <a:srcRect l="22794" t="15998" r="40188" b="19516"/>
          <a:stretch>
            <a:fillRect/>
          </a:stretch>
        </p:blipFill>
        <p:spPr>
          <a:xfrm>
            <a:off x="777240" y="1619885"/>
            <a:ext cx="4775200" cy="4765675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0660" y="1826895"/>
            <a:ext cx="4097655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0710" y="321945"/>
            <a:ext cx="94164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Once it is booted you can look at the server's console what IP address has been assigned to it </a:t>
            </a:r>
            <a:endParaRPr lang="en-US"/>
          </a:p>
          <a:p>
            <a:pPr algn="l"/>
            <a:r>
              <a:rPr lang="en-US"/>
              <a:t>and you can then access the host from a browser. In the image below</a:t>
            </a:r>
            <a:r>
              <a:rPr lang="en-IN" altLang="en-US"/>
              <a:t> </a:t>
            </a:r>
            <a:r>
              <a:rPr lang="en-US"/>
              <a:t>you see there is a download </a:t>
            </a:r>
            <a:endParaRPr lang="en-US"/>
          </a:p>
          <a:p>
            <a:pPr algn="l"/>
            <a:r>
              <a:rPr lang="en-US"/>
              <a:t>link to download the vSphere Client. With that client you can create virtual machines and build your</a:t>
            </a:r>
            <a:endParaRPr lang="en-US"/>
          </a:p>
          <a:p>
            <a:pPr algn="l"/>
            <a:r>
              <a:rPr lang="en-US"/>
              <a:t>vSphere environment. 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+mn-ea"/>
                <a:cs typeface="+mn-ea"/>
              </a:rPr>
              <a:t>Log in to the system using the root account and password you set up during the ESXi installation.</a:t>
            </a:r>
            <a:endParaRPr lang="en-US" sz="2000">
              <a:latin typeface="+mn-ea"/>
              <a:cs typeface="+mn-ea"/>
            </a:endParaRPr>
          </a:p>
        </p:txBody>
      </p:sp>
      <p:pic>
        <p:nvPicPr>
          <p:cNvPr id="45" name="Picture 4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91640" y="1825625"/>
            <a:ext cx="34740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</p:spPr>
        <p:txBody>
          <a:bodyPr/>
          <a:p>
            <a:r>
              <a:rPr lang="en-US" sz="2000">
                <a:latin typeface="+mn-ea"/>
                <a:cs typeface="+mn-ea"/>
              </a:rPr>
              <a:t>Now you can use vSphere Client to manage your ESXi host.The vSphere Client can be used to create VMs.</a:t>
            </a:r>
            <a:endParaRPr lang="en-US" sz="2000">
              <a:latin typeface="+mn-ea"/>
              <a:cs typeface="+mn-ea"/>
            </a:endParaRPr>
          </a:p>
        </p:txBody>
      </p:sp>
      <p:pic>
        <p:nvPicPr>
          <p:cNvPr id="51" name="Picture 5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21715" y="1485900"/>
            <a:ext cx="8502015" cy="4364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vSphere features.</a:t>
            </a:r>
            <a:endParaRPr lang="en-I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altLang="en-US" sz="2400" dirty="0"/>
              <a:t>1.  </a:t>
            </a:r>
            <a:r>
              <a:rPr lang="en-US" sz="2400" dirty="0"/>
              <a:t>vMotion</a:t>
            </a:r>
            <a:endParaRPr lang="en-US" sz="2400" dirty="0"/>
          </a:p>
          <a:p>
            <a:pPr marL="0" indent="0">
              <a:buNone/>
            </a:pPr>
            <a:r>
              <a:rPr lang="en-IN" altLang="en-US" sz="2400" dirty="0"/>
              <a:t>    </a:t>
            </a:r>
            <a:r>
              <a:rPr lang="en-US" sz="2400" dirty="0"/>
              <a:t>• Move a VM without interruption from one host to another</a:t>
            </a:r>
            <a:endParaRPr lang="en-US" sz="2400" dirty="0"/>
          </a:p>
          <a:p>
            <a:pPr marL="0" indent="0">
              <a:buNone/>
            </a:pPr>
            <a:r>
              <a:rPr lang="en-IN" altLang="en-US" sz="2400" dirty="0"/>
              <a:t>2.  </a:t>
            </a:r>
            <a:r>
              <a:rPr lang="en-US" sz="2400" dirty="0"/>
              <a:t>Storage vMotion</a:t>
            </a:r>
            <a:endParaRPr lang="en-US" sz="2400" dirty="0"/>
          </a:p>
          <a:p>
            <a:pPr marL="0" indent="0">
              <a:buNone/>
            </a:pPr>
            <a:r>
              <a:rPr lang="en-IN" altLang="en-US" sz="2400" dirty="0"/>
              <a:t>    </a:t>
            </a:r>
            <a:r>
              <a:rPr lang="en-US" sz="2400" dirty="0"/>
              <a:t>• Move VM’s files (disks) without interruption from one datastore to another</a:t>
            </a:r>
            <a:endParaRPr lang="en-US" sz="2400" dirty="0"/>
          </a:p>
          <a:p>
            <a:pPr marL="0" indent="0">
              <a:buNone/>
            </a:pPr>
            <a:r>
              <a:rPr lang="en-IN" altLang="en-US" sz="2400" dirty="0"/>
              <a:t>3.  </a:t>
            </a:r>
            <a:r>
              <a:rPr lang="en-US" sz="2400" dirty="0"/>
              <a:t>Distributed Resource Scheduler</a:t>
            </a:r>
            <a:endParaRPr lang="en-US" sz="2400" dirty="0"/>
          </a:p>
          <a:p>
            <a:pPr marL="0" indent="0">
              <a:buNone/>
            </a:pPr>
            <a:r>
              <a:rPr lang="en-IN" altLang="en-US" sz="2400" dirty="0"/>
              <a:t>    </a:t>
            </a:r>
            <a:r>
              <a:rPr lang="en-US" sz="2400" dirty="0"/>
              <a:t>• Uses (s) vMotion to migrate VMs between hosts and datastores for resource</a:t>
            </a:r>
            <a:r>
              <a:rPr lang="en-IN" altLang="en-US" sz="2400" dirty="0"/>
              <a:t> </a:t>
            </a:r>
            <a:r>
              <a:rPr lang="en-US" sz="2400" dirty="0"/>
              <a:t>balancing</a:t>
            </a:r>
            <a:endParaRPr lang="en-US" sz="2400" dirty="0"/>
          </a:p>
          <a:p>
            <a:pPr marL="0" indent="0">
              <a:buNone/>
            </a:pPr>
            <a:r>
              <a:rPr lang="en-IN" altLang="en-US" sz="2400" dirty="0"/>
              <a:t>4.  </a:t>
            </a:r>
            <a:r>
              <a:rPr lang="en-US" sz="2400" dirty="0"/>
              <a:t>High Availability</a:t>
            </a:r>
            <a:endParaRPr lang="en-US" sz="2400" dirty="0"/>
          </a:p>
          <a:p>
            <a:pPr marL="0" indent="0">
              <a:buNone/>
            </a:pPr>
            <a:r>
              <a:rPr lang="en-IN" altLang="en-US" sz="2400" dirty="0"/>
              <a:t>    </a:t>
            </a:r>
            <a:r>
              <a:rPr lang="en-US" sz="2400" dirty="0"/>
              <a:t>• In case of host failure will restart the VMs on a different host, short downtime</a:t>
            </a:r>
            <a:endParaRPr lang="en-US" sz="2400" dirty="0"/>
          </a:p>
          <a:p>
            <a:pPr marL="0" indent="0">
              <a:buNone/>
            </a:pPr>
            <a:r>
              <a:rPr lang="en-IN" altLang="en-US" sz="2400" dirty="0"/>
              <a:t>5.  </a:t>
            </a:r>
            <a:r>
              <a:rPr lang="en-US" sz="2400" dirty="0"/>
              <a:t>Fault Tolerance</a:t>
            </a:r>
            <a:endParaRPr lang="en-US" sz="2400" dirty="0"/>
          </a:p>
          <a:p>
            <a:pPr marL="0" indent="0">
              <a:buNone/>
            </a:pPr>
            <a:r>
              <a:rPr lang="en-IN" altLang="en-US" sz="2400" dirty="0"/>
              <a:t>   </a:t>
            </a:r>
            <a:r>
              <a:rPr lang="en-US" sz="2400" dirty="0"/>
              <a:t>• Runs a perfect copy of a VM and switches over to it in case of hardware failure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8318" y="2885243"/>
            <a:ext cx="3480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" y="0"/>
            <a:ext cx="1217947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" y="0"/>
            <a:ext cx="1217947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" y="20320"/>
            <a:ext cx="1217947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9153" y="2556769"/>
            <a:ext cx="2678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What is Virtualization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29788" y="3407596"/>
            <a:ext cx="28291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What is a Hypervisor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9153" y="2955150"/>
            <a:ext cx="47285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Types of Virtualization</a:t>
            </a:r>
            <a:endParaRPr lang="en-IN" sz="2000" dirty="0"/>
          </a:p>
        </p:txBody>
      </p:sp>
      <p:sp>
        <p:nvSpPr>
          <p:cNvPr id="9" name="Text Box 8"/>
          <p:cNvSpPr txBox="1"/>
          <p:nvPr/>
        </p:nvSpPr>
        <p:spPr>
          <a:xfrm>
            <a:off x="2837815" y="1010285"/>
            <a:ext cx="42976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vSphere Overview</a:t>
            </a:r>
            <a:endParaRPr lang="en-IN" alt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28980" y="3806190"/>
            <a:ext cx="4382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Types</a:t>
            </a:r>
            <a:r>
              <a:rPr lang="en-IN" altLang="en-US" sz="2000"/>
              <a:t> </a:t>
            </a:r>
            <a:r>
              <a:rPr lang="en-US" sz="2000"/>
              <a:t>of</a:t>
            </a:r>
            <a:r>
              <a:rPr lang="en-IN" altLang="en-US" sz="2000"/>
              <a:t> H</a:t>
            </a:r>
            <a:r>
              <a:rPr lang="en-US" sz="2000"/>
              <a:t>ypervisor</a:t>
            </a:r>
            <a:endParaRPr 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729615" y="4204970"/>
            <a:ext cx="6101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What is </a:t>
            </a:r>
            <a:r>
              <a:rPr lang="en-US" sz="2000"/>
              <a:t>VMware vSphere Client</a:t>
            </a:r>
            <a:endParaRPr 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728980" y="4603750"/>
            <a:ext cx="9570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How to install vSphere Client</a:t>
            </a:r>
            <a:endParaRPr lang="en-US" sz="2000"/>
          </a:p>
        </p:txBody>
      </p:sp>
      <p:sp>
        <p:nvSpPr>
          <p:cNvPr id="15" name="Text Box 14"/>
          <p:cNvSpPr txBox="1"/>
          <p:nvPr/>
        </p:nvSpPr>
        <p:spPr>
          <a:xfrm>
            <a:off x="728980" y="5002530"/>
            <a:ext cx="6040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Important features</a:t>
            </a:r>
            <a:r>
              <a:rPr lang="en-IN" altLang="en-US" sz="2000"/>
              <a:t> of </a:t>
            </a:r>
            <a:r>
              <a:rPr lang="en-US" sz="2000">
                <a:sym typeface="+mn-ea"/>
              </a:rPr>
              <a:t>vSphere Client</a:t>
            </a:r>
            <a:endParaRPr lang="en-I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Virtualization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image6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8187055" y="1547495"/>
            <a:ext cx="3670935" cy="411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724" y="2085433"/>
            <a:ext cx="757010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is the technique of splitting a physical Resource into as many Logical resource as we want. Example. CPU, Memory</a:t>
            </a:r>
            <a:endParaRPr lang="en-IN" sz="2000" dirty="0"/>
          </a:p>
          <a:p>
            <a:pPr algn="ctr"/>
            <a:r>
              <a:rPr lang="en-IN" sz="2000" dirty="0"/>
              <a:t>OR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Virtualization is a technology that transform hardware into Software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Mainly Virtualization means, running multiple operating systems on a single machine but sharing all the hardware resources.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ym typeface="+mn-ea"/>
              </a:rPr>
              <a:t>Types of Virtualization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580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400" dirty="0"/>
              <a:t>Hardware Virtualization</a:t>
            </a:r>
            <a:endParaRPr lang="en-US" sz="2400" dirty="0"/>
          </a:p>
          <a:p>
            <a:r>
              <a:rPr lang="en-US" sz="1800" dirty="0"/>
              <a:t>In hardware virtualization, the virtual machine manager i.e. VMM is located and installed on the hardware system.</a:t>
            </a:r>
            <a:endParaRPr lang="en-US" sz="1800" dirty="0"/>
          </a:p>
          <a:p>
            <a:r>
              <a:rPr lang="en-US" sz="1800" dirty="0"/>
              <a:t>The main use of hypervisor over here is to monitor and control the memory, processor and other resources of hardware.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/>
              <a:t>Operating System Virtualization</a:t>
            </a:r>
            <a:endParaRPr lang="en-US" sz="2400" dirty="0"/>
          </a:p>
          <a:p>
            <a:r>
              <a:rPr lang="en-US" sz="1800" dirty="0"/>
              <a:t>Operating system virtualizations uses the software which allows system hardware to run multiple operating systems concurrently. Most of the companies use OS Virtualization because it is economical, reliable, and flexible.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>
                <a:sym typeface="+mn-ea"/>
              </a:rPr>
              <a:t>Storage Virtualization</a:t>
            </a:r>
            <a:endParaRPr lang="en-US" sz="2400" dirty="0">
              <a:sym typeface="+mn-ea"/>
            </a:endParaRPr>
          </a:p>
          <a:p>
            <a:r>
              <a:rPr lang="en-US" sz="1800" dirty="0"/>
              <a:t>Storage virtualization is the process of grouping the physical storage from multiple network storage devices so that it looks like a single storage device.</a:t>
            </a:r>
            <a:endParaRPr lang="en-US" sz="1800" dirty="0"/>
          </a:p>
          <a:p>
            <a:r>
              <a:rPr lang="en-US" sz="1800" dirty="0"/>
              <a:t>Storage virtualization is also implemented by using software applications.</a:t>
            </a:r>
            <a:endParaRPr lang="en-US" sz="1800" dirty="0"/>
          </a:p>
          <a:p>
            <a:pPr>
              <a:buFont typeface="Wingdings" panose="05000000000000000000" charset="0"/>
              <a:buChar char="v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charset="0"/>
              <a:buChar char="v"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342900" indent="-342900">
              <a:buFont typeface="Wingdings" panose="05000000000000000000" charset="0"/>
              <a:buChar char="v"/>
            </a:pPr>
            <a:r>
              <a:rPr lang="en-US" sz="2400" b="1" dirty="0">
                <a:sym typeface="+mn-ea"/>
              </a:rPr>
              <a:t>Server Virtualization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450"/>
            <a:ext cx="10515600" cy="4989830"/>
          </a:xfrm>
        </p:spPr>
        <p:txBody>
          <a:bodyPr/>
          <a:p>
            <a:r>
              <a:rPr lang="en-US" sz="1800"/>
              <a:t>When the virtual machine software or virtual machine manager (VMM) is directly installed on the Server system is known as server virtualization</a:t>
            </a:r>
            <a:r>
              <a:rPr lang="en-IN" altLang="en-US" sz="1800"/>
              <a:t>.</a:t>
            </a:r>
            <a:endParaRPr lang="en-US" sz="1800"/>
          </a:p>
          <a:p>
            <a:r>
              <a:rPr lang="en-US" sz="1800"/>
              <a:t>Server virtualization is done because a single physical server can be divided into multiple servers on the demand basis and for balancing the load.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rcRect l="13745" t="35491" r="40945" b="22632"/>
          <a:stretch>
            <a:fillRect/>
          </a:stretch>
        </p:blipFill>
        <p:spPr>
          <a:xfrm>
            <a:off x="1313180" y="2673350"/>
            <a:ext cx="8237855" cy="350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What is a Hypervisor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000"/>
              <a:t>A hypervisor, also known as a virtual machine monitor or VMM, is software that creates and runs virtual machines (VMs). A hypervisor allows one host computer to support multiple guest VMs by virtually sharing its resources, such as memory and processing. </a:t>
            </a:r>
            <a:endParaRPr lang="en-US" sz="2000"/>
          </a:p>
          <a:p>
            <a:r>
              <a:rPr lang="en-US" sz="2000"/>
              <a:t>There are two main hypervisor types, referred to as Type 1  and Type 2. A type 1 hypervisor acts like a lightweight operating system and runs directly on the host’s hardware, while a type 2 hypervisor runs as a software layer on an operating system, like other computer programs. 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>
            <p:ph sz="half" idx="2"/>
          </p:nvPr>
        </p:nvPicPr>
        <p:blipFill>
          <a:blip r:embed="rId2"/>
          <a:srcRect l="16928" t="45778" r="40367" b="19031"/>
          <a:stretch>
            <a:fillRect/>
          </a:stretch>
        </p:blipFill>
        <p:spPr>
          <a:xfrm>
            <a:off x="6172200" y="1337945"/>
            <a:ext cx="5181600" cy="380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rcRect l="14758" t="20574" r="40222" b="28718"/>
          <a:stretch>
            <a:fillRect/>
          </a:stretch>
        </p:blipFill>
        <p:spPr>
          <a:xfrm>
            <a:off x="838200" y="861695"/>
            <a:ext cx="9952990" cy="459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8840" y="1031240"/>
            <a:ext cx="8838565" cy="4351655"/>
          </a:xfrm>
        </p:spPr>
        <p:txBody>
          <a:bodyPr/>
          <a:p>
            <a:r>
              <a:rPr lang="en-US" sz="2000" b="1"/>
              <a:t>Type 1 hypervisors</a:t>
            </a:r>
            <a:r>
              <a:rPr lang="en-US" sz="2000"/>
              <a:t> – also called bare metal hypervisors, Type 1 hypervisors run directly on the system hardware. A guest operating-system runs on another level above the hypervisor. VMware ESXi is a Type 1 hypervisor that runs on the host server hardware without an underlying operating system.</a:t>
            </a:r>
            <a:endParaRPr lang="en-US" sz="2000"/>
          </a:p>
          <a:p>
            <a:r>
              <a:rPr lang="en-US" sz="2000" b="1"/>
              <a:t>Type 2 hypervisors</a:t>
            </a:r>
            <a:r>
              <a:rPr lang="en-US" sz="2000"/>
              <a:t> – hypervisors that run within a conventional operating-system environment, and the host operating system provides I/O device support and memory management. Examples of Type 2 hypervisors are VMware Workstation and Oracle VirtualBox .</a:t>
            </a:r>
            <a:endParaRPr lang="en-US" sz="2000"/>
          </a:p>
          <a:p>
            <a:r>
              <a:rPr lang="en-US" sz="2000"/>
              <a:t>The core of the vSphere product suite is the hypervisor called ESXi.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rcRect l="63297" t="29368" r="8995" b="34248"/>
          <a:stretch>
            <a:fillRect/>
          </a:stretch>
        </p:blipFill>
        <p:spPr>
          <a:xfrm>
            <a:off x="1232535" y="4103370"/>
            <a:ext cx="6416040" cy="2546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is </a:t>
            </a: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VMware vSphere Client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005" y="1367155"/>
            <a:ext cx="9102725" cy="4351655"/>
          </a:xfrm>
        </p:spPr>
        <p:txBody>
          <a:bodyPr/>
          <a:p>
            <a:r>
              <a:rPr lang="en-US" sz="2000" b="1"/>
              <a:t>vSphere Client</a:t>
            </a:r>
            <a:r>
              <a:rPr lang="en-US" sz="2000"/>
              <a:t> – this Windows-only application used to be the primary administrative interface in vSphere. The vSphere Client can be used to connect to a VMware vCenter Server instance or directly to an ESXi host. It offers a rich graphical user interface for all management tasks and for the advanced configuration of your vSphere environment.</a:t>
            </a:r>
            <a:endParaRPr lang="en-US" sz="2000"/>
          </a:p>
          <a:p>
            <a:r>
              <a:rPr lang="en-IN" altLang="en-US" sz="2000" dirty="0">
                <a:sym typeface="+mn-ea"/>
              </a:rPr>
              <a:t>vSphere Client is an interface (GUI) used to connect remotely to an </a:t>
            </a:r>
            <a:r>
              <a:rPr lang="en-IN" altLang="en-US" sz="2000" dirty="0" err="1">
                <a:sym typeface="+mn-ea"/>
              </a:rPr>
              <a:t>ESXi</a:t>
            </a:r>
            <a:r>
              <a:rPr lang="en-IN" altLang="en-US" sz="2000" dirty="0">
                <a:sym typeface="+mn-ea"/>
              </a:rPr>
              <a:t> host from window PC</a:t>
            </a:r>
            <a:endParaRPr lang="en-IN" altLang="en-US" sz="2000" dirty="0"/>
          </a:p>
          <a:p>
            <a:r>
              <a:rPr lang="en-IN" altLang="en-US" sz="2000" dirty="0">
                <a:sym typeface="+mn-ea"/>
              </a:rPr>
              <a:t>This Client can be used to access and manage virtual Machines on the </a:t>
            </a:r>
            <a:r>
              <a:rPr lang="en-IN" altLang="en-US" sz="2000" dirty="0" err="1">
                <a:sym typeface="+mn-ea"/>
              </a:rPr>
              <a:t>ESXi</a:t>
            </a:r>
            <a:r>
              <a:rPr lang="en-IN" altLang="en-US" sz="2000" dirty="0">
                <a:sym typeface="+mn-ea"/>
              </a:rPr>
              <a:t> Host and also perform other Management and Configuration Task.</a:t>
            </a:r>
            <a:endParaRPr lang="en-IN" altLang="en-US" sz="2000" dirty="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1486535" y="16865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16311" t="16078" r="17304" b="12571"/>
          <a:stretch>
            <a:fillRect/>
          </a:stretch>
        </p:blipFill>
        <p:spPr>
          <a:xfrm>
            <a:off x="2437130" y="4123055"/>
            <a:ext cx="5771515" cy="233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5546</Words>
  <Application>WPS Presentation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Virtualization</vt:lpstr>
      <vt:lpstr>Types of Virtualization</vt:lpstr>
      <vt:lpstr>Server Virtualization</vt:lpstr>
      <vt:lpstr>What is a Hypervisor </vt:lpstr>
      <vt:lpstr>PowerPoint 演示文稿</vt:lpstr>
      <vt:lpstr>PowerPoint 演示文稿</vt:lpstr>
      <vt:lpstr>What is VMware vSphere Client </vt:lpstr>
      <vt:lpstr>PowerPoint 演示文稿</vt:lpstr>
      <vt:lpstr>Architecture of vmware Vsphere</vt:lpstr>
      <vt:lpstr>How to install vSphere Client </vt:lpstr>
      <vt:lpstr>PowerPoint 演示文稿</vt:lpstr>
      <vt:lpstr>Log in to the system using the root account and password you set up during the ESXi installation.</vt:lpstr>
      <vt:lpstr>Now you can use vSphere Client to manage your ESXi host.The vSphere Client can be used to create VMs.</vt:lpstr>
      <vt:lpstr>vSphere features.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Agale</dc:creator>
  <cp:lastModifiedBy>Sneha</cp:lastModifiedBy>
  <cp:revision>43</cp:revision>
  <dcterms:created xsi:type="dcterms:W3CDTF">2021-01-26T18:54:00Z</dcterms:created>
  <dcterms:modified xsi:type="dcterms:W3CDTF">2021-02-23T14:36:28Z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