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60" r:id="rId4"/>
    <p:sldId id="263" r:id="rId5"/>
    <p:sldId id="264" r:id="rId6"/>
    <p:sldId id="265" r:id="rId7"/>
    <p:sldId id="266" r:id="rId8"/>
    <p:sldId id="267" r:id="rId9"/>
    <p:sldId id="268" r:id="rId10"/>
    <p:sldId id="269" r:id="rId11"/>
    <p:sldId id="270" r:id="rId12"/>
    <p:sldId id="271" r:id="rId13"/>
    <p:sldId id="272" r:id="rId14"/>
    <p:sldId id="261"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9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9545" y="10"/>
            <a:ext cx="12191979" cy="6857990"/>
          </a:xfrm>
          <a:prstGeom prst="rect">
            <a:avLst/>
          </a:prstGeom>
        </p:spPr>
      </p:pic>
      <p:sp>
        <p:nvSpPr>
          <p:cNvPr id="64" name="Rectangle 59"/>
          <p:cNvSpPr>
            <a:spLocks noGrp="1" noRot="1" noChangeAspect="1" noMove="1" noResize="1" noEditPoints="1" noAdjustHandles="1" noChangeArrowheads="1" noChangeShapeType="1" noTextEdit="1"/>
          </p:cNvSpPr>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p:cNvSpPr>
            <a:spLocks noGrp="1" noRot="1" noChangeAspect="1" noMove="1" noResize="1" noEditPoints="1" noAdjustHandles="1" noChangeArrowheads="1" noChangeShapeType="1" noTextEdit="1"/>
          </p:cNvSpPr>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1276055" y="2350017"/>
            <a:ext cx="4775075" cy="2204228"/>
          </a:xfrm>
        </p:spPr>
        <p:txBody>
          <a:bodyPr>
            <a:normAutofit/>
          </a:bodyPr>
          <a:lstStyle/>
          <a:p>
            <a:r>
              <a:rPr lang="en-IN" sz="4000" b="1" i="0" cap="none" dirty="0">
                <a:solidFill>
                  <a:srgbClr val="333333"/>
                </a:solidFill>
                <a:effectLst/>
                <a:latin typeface="Cambria" panose="02040503050406030204" pitchFamily="18" charset="0"/>
                <a:ea typeface="Cambria" panose="02040503050406030204" pitchFamily="18" charset="0"/>
              </a:rPr>
              <a:t>Clock</a:t>
            </a:r>
            <a:r>
              <a:rPr lang="en-IN" sz="4000" b="1" i="0" dirty="0">
                <a:solidFill>
                  <a:srgbClr val="333333"/>
                </a:solidFill>
                <a:effectLst/>
                <a:latin typeface="Cambria" panose="02040503050406030204" pitchFamily="18" charset="0"/>
                <a:ea typeface="Cambria" panose="02040503050406030204" pitchFamily="18" charset="0"/>
              </a:rPr>
              <a:t> </a:t>
            </a:r>
            <a:r>
              <a:rPr lang="en-IN" sz="4000" b="1" i="0" cap="none" dirty="0">
                <a:solidFill>
                  <a:srgbClr val="333333"/>
                </a:solidFill>
                <a:effectLst/>
                <a:latin typeface="Cambria" panose="02040503050406030204" pitchFamily="18" charset="0"/>
                <a:ea typeface="Cambria" panose="02040503050406030204" pitchFamily="18" charset="0"/>
              </a:rPr>
              <a:t>Synchronization</a:t>
            </a:r>
            <a:endParaRPr lang="en-US" sz="4000" b="1" dirty="0">
              <a:solidFill>
                <a:schemeClr val="tx1"/>
              </a:solidFill>
              <a:latin typeface="Cambria" panose="02040503050406030204" pitchFamily="18" charset="0"/>
              <a:ea typeface="Cambria" panose="020405030504060302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2301"/>
            <a:ext cx="10058400" cy="4510443"/>
          </a:xfrm>
        </p:spPr>
        <p:txBody>
          <a:bodyPr/>
          <a:lstStyle/>
          <a:p>
            <a:r>
              <a:rPr lang="en-US" sz="2000" dirty="0">
                <a:solidFill>
                  <a:schemeClr val="tx1">
                    <a:lumMod val="95000"/>
                    <a:lumOff val="5000"/>
                  </a:schemeClr>
                </a:solidFill>
                <a:latin typeface="Calibri Light" panose="020F0302020204030204" pitchFamily="34" charset="0"/>
                <a:cs typeface="Calibri Light" panose="020F0302020204030204" pitchFamily="34" charset="0"/>
              </a:rPr>
              <a:t>For a certain class of algorithms, it is the internal consistency of the clocks that matters. The convention in these algorithms is to speak of </a:t>
            </a:r>
            <a:r>
              <a:rPr lang="en-US" sz="2000" b="1" dirty="0">
                <a:solidFill>
                  <a:schemeClr val="tx1">
                    <a:lumMod val="95000"/>
                    <a:lumOff val="5000"/>
                  </a:schemeClr>
                </a:solidFill>
                <a:latin typeface="Calibri Light" panose="020F0302020204030204" pitchFamily="34" charset="0"/>
                <a:cs typeface="Calibri Light" panose="020F0302020204030204" pitchFamily="34" charset="0"/>
              </a:rPr>
              <a:t>logical clocks.</a:t>
            </a:r>
            <a:endParaRPr lang="en-US" sz="2000" b="1" dirty="0">
              <a:solidFill>
                <a:schemeClr val="tx1">
                  <a:lumMod val="95000"/>
                  <a:lumOff val="5000"/>
                </a:schemeClr>
              </a:solidFill>
              <a:latin typeface="Calibri Light" panose="020F0302020204030204" pitchFamily="34" charset="0"/>
              <a:cs typeface="Calibri Light" panose="020F0302020204030204" pitchFamily="34" charset="0"/>
            </a:endParaRPr>
          </a:p>
          <a:p>
            <a:r>
              <a:rPr lang="en-US" sz="2000" dirty="0">
                <a:solidFill>
                  <a:schemeClr val="tx1">
                    <a:lumMod val="95000"/>
                    <a:lumOff val="5000"/>
                  </a:schemeClr>
                </a:solidFill>
                <a:latin typeface="Calibri Light" panose="020F0302020204030204" pitchFamily="34" charset="0"/>
                <a:cs typeface="Calibri Light" panose="020F0302020204030204" pitchFamily="34" charset="0"/>
              </a:rPr>
              <a:t> Lamppost showed clock synchronization need not be absolute. What is important is that all processes agree on the order in which events occur.</a:t>
            </a:r>
            <a:endParaRPr lang="en-US" sz="2000" b="1" dirty="0">
              <a:solidFill>
                <a:schemeClr val="tx1">
                  <a:lumMod val="95000"/>
                  <a:lumOff val="5000"/>
                </a:schemeClr>
              </a:solidFill>
              <a:latin typeface="Calibri Light" panose="020F0302020204030204" pitchFamily="34" charset="0"/>
              <a:cs typeface="Calibri Light" panose="020F0302020204030204" pitchFamily="34" charset="0"/>
            </a:endParaRPr>
          </a:p>
          <a:p>
            <a:pPr marL="609600" indent="-609600">
              <a:lnSpc>
                <a:spcPct val="90000"/>
              </a:lnSpc>
            </a:pPr>
            <a:r>
              <a:rPr lang="en-US" sz="2000" dirty="0">
                <a:solidFill>
                  <a:schemeClr val="tx1">
                    <a:lumMod val="95000"/>
                    <a:lumOff val="5000"/>
                  </a:schemeClr>
                </a:solidFill>
                <a:latin typeface="Calibri Light" panose="020F0302020204030204" pitchFamily="34" charset="0"/>
                <a:cs typeface="Calibri Light" panose="020F0302020204030204" pitchFamily="34" charset="0"/>
              </a:rPr>
              <a:t>Lamppost defined a relation ”happens before”.  a </a:t>
            </a:r>
            <a:r>
              <a:rPr lang="en-US" sz="2000" dirty="0">
                <a:solidFill>
                  <a:schemeClr val="tx1">
                    <a:lumMod val="95000"/>
                    <a:lumOff val="5000"/>
                  </a:schemeClr>
                </a:solidFill>
                <a:latin typeface="Calibri Light" panose="020F0302020204030204" pitchFamily="34" charset="0"/>
                <a:cs typeface="Calibri Light" panose="020F0302020204030204" pitchFamily="34" charset="0"/>
                <a:sym typeface="Wingdings" panose="05000000000000000000" pitchFamily="2" charset="2"/>
              </a:rPr>
              <a:t></a:t>
            </a:r>
            <a:r>
              <a:rPr lang="en-US" sz="2000" dirty="0">
                <a:solidFill>
                  <a:schemeClr val="tx1">
                    <a:lumMod val="95000"/>
                    <a:lumOff val="5000"/>
                  </a:schemeClr>
                </a:solidFill>
                <a:latin typeface="Calibri Light" panose="020F0302020204030204" pitchFamily="34" charset="0"/>
                <a:cs typeface="Calibri Light" panose="020F0302020204030204" pitchFamily="34" charset="0"/>
              </a:rPr>
              <a:t> b </a:t>
            </a:r>
            <a:r>
              <a:rPr lang="en-US" sz="2000" i="1" dirty="0">
                <a:solidFill>
                  <a:schemeClr val="tx1">
                    <a:lumMod val="95000"/>
                    <a:lumOff val="5000"/>
                  </a:schemeClr>
                </a:solidFill>
                <a:latin typeface="Calibri Light" panose="020F0302020204030204" pitchFamily="34" charset="0"/>
                <a:cs typeface="Calibri Light" panose="020F0302020204030204" pitchFamily="34" charset="0"/>
              </a:rPr>
              <a:t>‘a happens before b’.</a:t>
            </a:r>
            <a:endParaRPr lang="en-US" sz="2000" i="1" dirty="0">
              <a:solidFill>
                <a:schemeClr val="tx1">
                  <a:lumMod val="95000"/>
                  <a:lumOff val="5000"/>
                </a:schemeClr>
              </a:solidFill>
              <a:latin typeface="Calibri Light" panose="020F0302020204030204" pitchFamily="34" charset="0"/>
              <a:cs typeface="Calibri Light" panose="020F0302020204030204" pitchFamily="34" charset="0"/>
            </a:endParaRPr>
          </a:p>
          <a:p>
            <a:pPr marL="609600" indent="-609600">
              <a:lnSpc>
                <a:spcPct val="90000"/>
              </a:lnSpc>
            </a:pPr>
            <a:r>
              <a:rPr lang="en-US" sz="2000" dirty="0">
                <a:solidFill>
                  <a:schemeClr val="tx1">
                    <a:lumMod val="95000"/>
                    <a:lumOff val="5000"/>
                  </a:schemeClr>
                </a:solidFill>
                <a:latin typeface="Calibri Light" panose="020F0302020204030204" pitchFamily="34" charset="0"/>
                <a:cs typeface="Calibri Light" panose="020F0302020204030204" pitchFamily="34" charset="0"/>
              </a:rPr>
              <a:t>Happens before is observable in two situations:</a:t>
            </a:r>
            <a:endParaRPr lang="en-US" sz="2000" dirty="0">
              <a:solidFill>
                <a:schemeClr val="tx1">
                  <a:lumMod val="95000"/>
                  <a:lumOff val="5000"/>
                </a:schemeClr>
              </a:solidFill>
              <a:latin typeface="Calibri Light" panose="020F0302020204030204" pitchFamily="34" charset="0"/>
              <a:cs typeface="Calibri Light" panose="020F0302020204030204" pitchFamily="34" charset="0"/>
            </a:endParaRPr>
          </a:p>
          <a:p>
            <a:pPr marL="609600" indent="-609600">
              <a:lnSpc>
                <a:spcPct val="90000"/>
              </a:lnSpc>
              <a:buFont typeface="Wingdings" panose="05000000000000000000" pitchFamily="2" charset="2"/>
              <a:buAutoNum type="arabicPeriod"/>
            </a:pPr>
            <a:r>
              <a:rPr lang="en-US" sz="2000" i="1" dirty="0">
                <a:solidFill>
                  <a:schemeClr val="tx1">
                    <a:lumMod val="95000"/>
                    <a:lumOff val="5000"/>
                  </a:schemeClr>
                </a:solidFill>
                <a:latin typeface="Calibri Light" panose="020F0302020204030204" pitchFamily="34" charset="0"/>
                <a:cs typeface="Calibri Light" panose="020F0302020204030204" pitchFamily="34" charset="0"/>
              </a:rPr>
              <a:t>If a and b are events in the same process, and a occurs before b, then a </a:t>
            </a:r>
            <a:r>
              <a:rPr lang="en-US" sz="2000" i="1" dirty="0">
                <a:solidFill>
                  <a:schemeClr val="tx1">
                    <a:lumMod val="95000"/>
                    <a:lumOff val="5000"/>
                  </a:schemeClr>
                </a:solidFill>
                <a:latin typeface="Calibri Light" panose="020F0302020204030204" pitchFamily="34" charset="0"/>
                <a:cs typeface="Calibri Light" panose="020F0302020204030204" pitchFamily="34" charset="0"/>
                <a:sym typeface="Wingdings" panose="05000000000000000000" pitchFamily="2" charset="2"/>
              </a:rPr>
              <a:t></a:t>
            </a:r>
            <a:r>
              <a:rPr lang="en-US" sz="2000" i="1" dirty="0">
                <a:solidFill>
                  <a:schemeClr val="tx1">
                    <a:lumMod val="95000"/>
                    <a:lumOff val="5000"/>
                  </a:schemeClr>
                </a:solidFill>
                <a:latin typeface="Calibri Light" panose="020F0302020204030204" pitchFamily="34" charset="0"/>
                <a:cs typeface="Calibri Light" panose="020F0302020204030204" pitchFamily="34" charset="0"/>
              </a:rPr>
              <a:t> b is true.</a:t>
            </a:r>
            <a:endParaRPr lang="en-US" sz="2000" i="1" dirty="0">
              <a:solidFill>
                <a:schemeClr val="tx1">
                  <a:lumMod val="95000"/>
                  <a:lumOff val="5000"/>
                </a:schemeClr>
              </a:solidFill>
              <a:latin typeface="Calibri Light" panose="020F0302020204030204" pitchFamily="34" charset="0"/>
              <a:cs typeface="Calibri Light" panose="020F0302020204030204" pitchFamily="34" charset="0"/>
            </a:endParaRPr>
          </a:p>
          <a:p>
            <a:pPr marL="609600" indent="-609600">
              <a:lnSpc>
                <a:spcPct val="90000"/>
              </a:lnSpc>
              <a:buFont typeface="Wingdings" panose="05000000000000000000" pitchFamily="2" charset="2"/>
              <a:buAutoNum type="arabicPeriod"/>
            </a:pPr>
            <a:r>
              <a:rPr lang="en-US" sz="2000" i="1" dirty="0">
                <a:solidFill>
                  <a:schemeClr val="tx1">
                    <a:lumMod val="95000"/>
                    <a:lumOff val="5000"/>
                  </a:schemeClr>
                </a:solidFill>
                <a:latin typeface="Calibri Light" panose="020F0302020204030204" pitchFamily="34" charset="0"/>
                <a:cs typeface="Calibri Light" panose="020F0302020204030204" pitchFamily="34" charset="0"/>
              </a:rPr>
              <a:t>If a is the event of a message being sent by one process, and b is the event of the message being received by another process, then a </a:t>
            </a:r>
            <a:r>
              <a:rPr lang="en-US" sz="2000" i="1" dirty="0">
                <a:solidFill>
                  <a:schemeClr val="tx1">
                    <a:lumMod val="95000"/>
                    <a:lumOff val="5000"/>
                  </a:schemeClr>
                </a:solidFill>
                <a:latin typeface="Calibri Light" panose="020F0302020204030204" pitchFamily="34" charset="0"/>
                <a:cs typeface="Calibri Light" panose="020F0302020204030204" pitchFamily="34" charset="0"/>
                <a:sym typeface="Wingdings" panose="05000000000000000000" pitchFamily="2" charset="2"/>
              </a:rPr>
              <a:t></a:t>
            </a:r>
            <a:r>
              <a:rPr lang="en-US" sz="2000" i="1" dirty="0">
                <a:solidFill>
                  <a:schemeClr val="tx1">
                    <a:lumMod val="95000"/>
                    <a:lumOff val="5000"/>
                  </a:schemeClr>
                </a:solidFill>
                <a:latin typeface="Calibri Light" panose="020F0302020204030204" pitchFamily="34" charset="0"/>
                <a:cs typeface="Calibri Light" panose="020F0302020204030204" pitchFamily="34" charset="0"/>
              </a:rPr>
              <a:t> b is also true.</a:t>
            </a:r>
            <a:endParaRPr lang="en-US" sz="2000" i="1" dirty="0">
              <a:solidFill>
                <a:schemeClr val="tx1">
                  <a:lumMod val="95000"/>
                  <a:lumOff val="5000"/>
                </a:schemeClr>
              </a:solidFill>
              <a:latin typeface="Calibri Light" panose="020F0302020204030204" pitchFamily="34" charset="0"/>
              <a:cs typeface="Calibri Light" panose="020F0302020204030204" pitchFamily="34"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rgbClr val="000000"/>
                </a:solidFill>
                <a:effectLst/>
                <a:latin typeface="Times New Roman" panose="02020603050405020304" pitchFamily="18" charset="0"/>
              </a:rPr>
              <a:t>Distributed Algorithms</a:t>
            </a:r>
            <a:endParaRPr lang="en-IN" dirty="0"/>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rPr>
              <a:t>There is no centralized or reference time-server. It performs clock synchronization based on internal clock values of each node with the consideration of minimum clock skew value among clocks of different nodes in the system. </a:t>
            </a:r>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Distributed clock synchronization algorithm overcomes issue of scalability and single point of failure as there is no common or global clock required. Processes make decisions based on local information and relevant information distributed across machines [3]</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latin typeface="Symbol" panose="05050102010706020507" pitchFamily="18" charset="2"/>
              </a:rPr>
              <a:t> </a:t>
            </a:r>
            <a:r>
              <a:rPr lang="en-US" sz="4000" b="1" dirty="0">
                <a:solidFill>
                  <a:srgbClr val="000000"/>
                </a:solidFill>
                <a:effectLst/>
                <a:latin typeface="Times New Roman" panose="02020603050405020304" pitchFamily="18" charset="0"/>
              </a:rPr>
              <a:t>Simple Network Time Protocol (SNTP) </a:t>
            </a:r>
            <a:br>
              <a:rPr lang="en-US" dirty="0"/>
            </a:br>
            <a:endParaRPr lang="en-IN" dirty="0"/>
          </a:p>
        </p:txBody>
      </p:sp>
      <p:sp>
        <p:nvSpPr>
          <p:cNvPr id="3" name="Content Placeholder 2"/>
          <p:cNvSpPr>
            <a:spLocks noGrp="1"/>
          </p:cNvSpPr>
          <p:nvPr>
            <p:ph idx="1"/>
          </p:nvPr>
        </p:nvSpPr>
        <p:spPr>
          <a:xfrm>
            <a:off x="1066800" y="2103120"/>
            <a:ext cx="5324573" cy="3849624"/>
          </a:xfrm>
        </p:spPr>
        <p:txBody>
          <a:bodyPr/>
          <a:lstStyle/>
          <a:p>
            <a:r>
              <a:rPr lang="en-US" sz="1800" dirty="0">
                <a:solidFill>
                  <a:srgbClr val="000000"/>
                </a:solidFill>
                <a:effectLst/>
                <a:latin typeface="Times New Roman" panose="02020603050405020304" pitchFamily="18" charset="0"/>
              </a:rPr>
              <a:t>This is a simplified way of clock synchronization method. SNTP is based on unicast mode of Network Time Protocol (NTP) and also operates in multicast and procedure call mode. </a:t>
            </a:r>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It is recommended in network environment where server is root and client is leaf node [7]. Client node send request message at time t1 to server node and server send current time value in reply message at time t3 as shown below. </a:t>
            </a:r>
            <a:endParaRPr lang="en-US" sz="1800" dirty="0">
              <a:solidFill>
                <a:srgbClr val="000000"/>
              </a:solidFill>
              <a:effectLst/>
              <a:latin typeface="Times New Roman" panose="02020603050405020304" pitchFamily="18" charset="0"/>
            </a:endParaRPr>
          </a:p>
          <a:p>
            <a:endParaRPr lang="en-US" dirty="0"/>
          </a:p>
          <a:p>
            <a:endParaRPr lang="en-IN" dirty="0"/>
          </a:p>
        </p:txBody>
      </p:sp>
      <p:pic>
        <p:nvPicPr>
          <p:cNvPr id="5" name="Picture 4"/>
          <p:cNvPicPr>
            <a:picLocks noChangeAspect="1"/>
          </p:cNvPicPr>
          <p:nvPr/>
        </p:nvPicPr>
        <p:blipFill rotWithShape="1">
          <a:blip r:embed="rId1"/>
          <a:srcRect l="31237" t="50583" r="30567" b="14502"/>
          <a:stretch>
            <a:fillRect/>
          </a:stretch>
        </p:blipFill>
        <p:spPr>
          <a:xfrm>
            <a:off x="6693030" y="2196445"/>
            <a:ext cx="4656841" cy="3318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000000"/>
                </a:solidFill>
                <a:effectLst/>
                <a:latin typeface="Calibri Light" panose="020F0302020204030204" pitchFamily="34" charset="0"/>
                <a:cs typeface="Calibri Light" panose="020F0302020204030204" pitchFamily="34" charset="0"/>
              </a:rPr>
              <a:t>CONCLUSION</a:t>
            </a:r>
            <a:r>
              <a:rPr lang="en-IN" sz="1800" b="1" dirty="0">
                <a:solidFill>
                  <a:srgbClr val="000000"/>
                </a:solidFill>
                <a:effectLst/>
                <a:latin typeface="Times New Roman" panose="02020603050405020304" pitchFamily="18" charset="0"/>
              </a:rPr>
              <a:t> </a:t>
            </a:r>
            <a:endParaRPr lang="en-IN" dirty="0"/>
          </a:p>
        </p:txBody>
      </p:sp>
      <p:sp>
        <p:nvSpPr>
          <p:cNvPr id="3" name="Content Placeholder 2"/>
          <p:cNvSpPr>
            <a:spLocks noGrp="1"/>
          </p:cNvSpPr>
          <p:nvPr>
            <p:ph idx="1"/>
          </p:nvPr>
        </p:nvSpPr>
        <p:spPr/>
        <p:txBody>
          <a:bodyPr>
            <a:normAutofit/>
          </a:bodyPr>
          <a:lstStyle/>
          <a:p>
            <a:r>
              <a:rPr lang="en-US" sz="2000" dirty="0">
                <a:solidFill>
                  <a:srgbClr val="000000"/>
                </a:solidFill>
                <a:effectLst/>
                <a:latin typeface="Calibri Light" panose="020F0302020204030204" pitchFamily="34" charset="0"/>
                <a:cs typeface="Calibri Light" panose="020F0302020204030204" pitchFamily="34" charset="0"/>
              </a:rPr>
              <a:t>Clock synchronization is necessary for the ordering of events and to preserve the state </a:t>
            </a:r>
            <a:r>
              <a:rPr lang="en-US" sz="2000" dirty="0">
                <a:latin typeface="Calibri Light" panose="020F0302020204030204" pitchFamily="34" charset="0"/>
                <a:cs typeface="Calibri Light" panose="020F0302020204030204" pitchFamily="34" charset="0"/>
              </a:rPr>
              <a:t> </a:t>
            </a:r>
            <a:r>
              <a:rPr lang="en-US" sz="2000" dirty="0">
                <a:solidFill>
                  <a:srgbClr val="000000"/>
                </a:solidFill>
                <a:effectLst/>
                <a:latin typeface="Calibri Light" panose="020F0302020204030204" pitchFamily="34" charset="0"/>
                <a:cs typeface="Calibri Light" panose="020F0302020204030204" pitchFamily="34" charset="0"/>
              </a:rPr>
              <a:t>of resources. </a:t>
            </a:r>
            <a:endParaRPr lang="en-US" sz="2000" dirty="0">
              <a:solidFill>
                <a:srgbClr val="000000"/>
              </a:solidFill>
              <a:effectLst/>
              <a:latin typeface="Calibri Light" panose="020F0302020204030204" pitchFamily="34" charset="0"/>
              <a:cs typeface="Calibri Light" panose="020F0302020204030204" pitchFamily="34" charset="0"/>
            </a:endParaRPr>
          </a:p>
          <a:p>
            <a:r>
              <a:rPr lang="en-US" sz="2000" dirty="0">
                <a:solidFill>
                  <a:srgbClr val="000000"/>
                </a:solidFill>
                <a:effectLst/>
                <a:latin typeface="Calibri Light" panose="020F0302020204030204" pitchFamily="34" charset="0"/>
                <a:cs typeface="Calibri Light" panose="020F0302020204030204" pitchFamily="34" charset="0"/>
              </a:rPr>
              <a:t>As per algorithms, we can say that for clock synchronization there is need to consider propagation time of messages among each node in both types of algorithms centralized and distributed. </a:t>
            </a:r>
            <a:endParaRPr lang="en-US" sz="2000" dirty="0">
              <a:solidFill>
                <a:srgbClr val="000000"/>
              </a:solidFill>
              <a:effectLst/>
              <a:latin typeface="Calibri Light" panose="020F0302020204030204" pitchFamily="34" charset="0"/>
              <a:cs typeface="Calibri Light" panose="020F0302020204030204" pitchFamily="34" charset="0"/>
            </a:endParaRPr>
          </a:p>
          <a:p>
            <a:r>
              <a:rPr lang="en-US" sz="2000" dirty="0">
                <a:solidFill>
                  <a:srgbClr val="000000"/>
                </a:solidFill>
                <a:effectLst/>
                <a:latin typeface="Calibri Light" panose="020F0302020204030204" pitchFamily="34" charset="0"/>
                <a:cs typeface="Calibri Light" panose="020F0302020204030204" pitchFamily="34" charset="0"/>
              </a:rPr>
              <a:t>Centralized synchronization algorithm suffers from the issues like scalability and network traffic. These issues can be overcome by distributed synchronization algorithms, but it also suffers from the issue of fault tolerance. Therefore, it is required to find a method that can give accurate average skew to find accurate local clock time. </a:t>
            </a:r>
            <a:endParaRPr lang="en-IN" sz="2000" dirty="0">
              <a:latin typeface="Calibri Light" panose="020F0302020204030204" pitchFamily="34" charset="0"/>
              <a:cs typeface="Calibri Light" panose="020F03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8834" y="-9417"/>
            <a:ext cx="12191979" cy="6857990"/>
          </a:xfrm>
          <a:prstGeom prst="rect">
            <a:avLst/>
          </a:prstGeom>
        </p:spPr>
      </p:pic>
      <p:sp>
        <p:nvSpPr>
          <p:cNvPr id="29" name="Rectangle 22"/>
          <p:cNvSpPr>
            <a:spLocks noGrp="1" noRot="1" noChangeAspect="1" noMove="1" noResize="1" noEditPoints="1" noAdjustHandles="1" noChangeArrowheads="1" noChangeShapeType="1" noTextEdit="1"/>
          </p:cNvSpPr>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p:cNvSpPr>
            <a:spLocks noGrp="1" noRot="1" noChangeAspect="1" noMove="1" noResize="1" noEditPoints="1" noAdjustHandles="1" noChangeArrowheads="1" noChangeShapeType="1" noTextEdit="1"/>
          </p:cNvSpPr>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40751" y="642593"/>
            <a:ext cx="6718433" cy="5494255"/>
          </a:xfrm>
        </p:spPr>
        <p:txBody>
          <a:bodyPr>
            <a:normAutofit/>
          </a:bodyPr>
          <a:lstStyle/>
          <a:p>
            <a:pPr algn="ctr"/>
            <a:r>
              <a:rPr lang="en-US" b="1" dirty="0">
                <a:solidFill>
                  <a:schemeClr val="tx1">
                    <a:lumMod val="75000"/>
                    <a:lumOff val="25000"/>
                  </a:schemeClr>
                </a:solidFill>
                <a:latin typeface="Calibri Light" panose="020F0302020204030204" pitchFamily="34" charset="0"/>
                <a:cs typeface="Calibri Light" panose="020F0302020204030204" pitchFamily="34" charset="0"/>
              </a:rPr>
              <a:t>Thank You</a:t>
            </a:r>
            <a:endParaRPr lang="en-US" b="1" dirty="0">
              <a:solidFill>
                <a:schemeClr val="tx1">
                  <a:lumMod val="75000"/>
                  <a:lumOff val="25000"/>
                </a:schemeClr>
              </a:solidFill>
              <a:latin typeface="Calibri Light" panose="020F0302020204030204" pitchFamily="34" charset="0"/>
              <a:cs typeface="Calibri Light" panose="020F0302020204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chemeClr val="tx1">
                    <a:lumMod val="95000"/>
                    <a:lumOff val="5000"/>
                  </a:schemeClr>
                </a:solidFill>
                <a:effectLst/>
                <a:latin typeface="Calibri Light" panose="020F0302020204030204" pitchFamily="34" charset="0"/>
                <a:cs typeface="Calibri Light" panose="020F0302020204030204" pitchFamily="34" charset="0"/>
              </a:rPr>
              <a:t>Synchronization Concentrate on how process can synchronize</a:t>
            </a:r>
            <a:endParaRPr lang="en-IN" dirty="0">
              <a:solidFill>
                <a:schemeClr val="tx1">
                  <a:lumMod val="95000"/>
                  <a:lumOff val="5000"/>
                </a:schemeClr>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algn="l"/>
            <a:r>
              <a:rPr lang="en-US" sz="2000" b="0" i="0" dirty="0">
                <a:solidFill>
                  <a:srgbClr val="000000"/>
                </a:solidFill>
                <a:effectLst/>
                <a:latin typeface="Calibri Light" panose="020F0302020204030204" pitchFamily="34" charset="0"/>
                <a:cs typeface="Calibri Light" panose="020F0302020204030204" pitchFamily="34" charset="0"/>
              </a:rPr>
              <a:t>Synchronization is the capability </a:t>
            </a:r>
            <a:r>
              <a:rPr lang="en-US" sz="2000" b="0" i="1" dirty="0">
                <a:solidFill>
                  <a:srgbClr val="000000"/>
                </a:solidFill>
                <a:effectLst/>
                <a:latin typeface="Calibri Light" panose="020F0302020204030204" pitchFamily="34" charset="0"/>
                <a:cs typeface="Calibri Light" panose="020F0302020204030204" pitchFamily="34" charset="0"/>
              </a:rPr>
              <a:t>to control the access of multiple threads to any shared resource</a:t>
            </a:r>
            <a:r>
              <a:rPr lang="en-US" sz="2000" b="0" i="0" dirty="0">
                <a:solidFill>
                  <a:srgbClr val="000000"/>
                </a:solidFill>
                <a:effectLst/>
                <a:latin typeface="Calibri Light" panose="020F0302020204030204" pitchFamily="34" charset="0"/>
                <a:cs typeface="Calibri Light" panose="020F0302020204030204" pitchFamily="34" charset="0"/>
              </a:rPr>
              <a:t>.</a:t>
            </a:r>
            <a:endParaRPr lang="en-US" sz="2000" b="0" i="0" dirty="0">
              <a:solidFill>
                <a:srgbClr val="000000"/>
              </a:solidFill>
              <a:effectLst/>
              <a:latin typeface="Calibri Light" panose="020F0302020204030204" pitchFamily="34" charset="0"/>
              <a:cs typeface="Calibri Light" panose="020F0302020204030204" pitchFamily="34" charset="0"/>
            </a:endParaRPr>
          </a:p>
          <a:p>
            <a:pPr algn="l"/>
            <a:r>
              <a:rPr lang="en-US" sz="2000" b="0" i="0" dirty="0">
                <a:solidFill>
                  <a:srgbClr val="000000"/>
                </a:solidFill>
                <a:effectLst/>
                <a:latin typeface="Calibri Light" panose="020F0302020204030204" pitchFamily="34" charset="0"/>
                <a:cs typeface="Calibri Light" panose="020F0302020204030204" pitchFamily="34" charset="0"/>
              </a:rPr>
              <a:t>Synchronization is better option where we want to allow only one thread to access the shared resource.</a:t>
            </a:r>
            <a:endParaRPr lang="en-US" b="0" i="0" dirty="0">
              <a:solidFill>
                <a:srgbClr val="444444"/>
              </a:solidFill>
              <a:effectLst/>
              <a:latin typeface="Open Sans"/>
            </a:endParaRPr>
          </a:p>
          <a:p>
            <a:r>
              <a:rPr lang="en-US" sz="2000" b="0" i="0" dirty="0">
                <a:effectLst/>
                <a:latin typeface="Calibri Light" panose="020F0302020204030204" pitchFamily="34" charset="0"/>
                <a:cs typeface="Calibri Light" panose="020F0302020204030204" pitchFamily="34" charset="0"/>
              </a:rPr>
              <a:t>process can agree on the ordering of event or access the shared resources</a:t>
            </a:r>
            <a:endParaRPr lang="en-US" sz="2000" b="0" i="0" dirty="0">
              <a:effectLst/>
              <a:latin typeface="Calibri Light" panose="020F0302020204030204" pitchFamily="34" charset="0"/>
              <a:cs typeface="Calibri Light" panose="020F0302020204030204" pitchFamily="34" charset="0"/>
            </a:endParaRPr>
          </a:p>
          <a:p>
            <a:r>
              <a:rPr lang="en-US" sz="2000" b="0" i="0" dirty="0">
                <a:solidFill>
                  <a:srgbClr val="000000"/>
                </a:solidFill>
                <a:effectLst/>
                <a:latin typeface="Calibri Light" panose="020F0302020204030204" pitchFamily="34" charset="0"/>
                <a:cs typeface="Calibri Light" panose="020F0302020204030204" pitchFamily="34" charset="0"/>
              </a:rPr>
              <a:t>For example, if multiple threads try to write within a same file then they may corrupt the data because one of the threads can override data or while one thread is opening the same file at the same time another thread might be closing the same file.</a:t>
            </a:r>
            <a:endParaRPr lang="en-US" sz="2000" b="0" i="0" dirty="0">
              <a:effectLst/>
              <a:latin typeface="Calibri Light" panose="020F0302020204030204" pitchFamily="34" charset="0"/>
              <a:cs typeface="Calibri Light" panose="020F03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19150"/>
            <a:ext cx="10058400" cy="5133594"/>
          </a:xfrm>
        </p:spPr>
        <p:txBody>
          <a:bodyPr/>
          <a:lstStyle/>
          <a:p>
            <a:endParaRPr lang="en-US" sz="2000" i="0" dirty="0">
              <a:solidFill>
                <a:srgbClr val="3C484E"/>
              </a:solidFill>
              <a:effectLst/>
              <a:latin typeface="Calibri Light" panose="020F0302020204030204" pitchFamily="34" charset="0"/>
              <a:cs typeface="Calibri Light" panose="020F0302020204030204" pitchFamily="34" charset="0"/>
            </a:endParaRPr>
          </a:p>
          <a:p>
            <a:endParaRPr lang="en-US" sz="2000" dirty="0">
              <a:solidFill>
                <a:srgbClr val="3C484E"/>
              </a:solidFill>
              <a:latin typeface="Calibri Light" panose="020F0302020204030204" pitchFamily="34" charset="0"/>
              <a:cs typeface="Calibri Light" panose="020F0302020204030204" pitchFamily="34" charset="0"/>
            </a:endParaRPr>
          </a:p>
          <a:p>
            <a:endParaRPr lang="en-US" sz="2000" i="0" dirty="0">
              <a:solidFill>
                <a:srgbClr val="3C484E"/>
              </a:solidFill>
              <a:effectLst/>
              <a:latin typeface="Calibri Light" panose="020F0302020204030204" pitchFamily="34" charset="0"/>
              <a:cs typeface="Calibri Light" panose="020F0302020204030204" pitchFamily="34" charset="0"/>
            </a:endParaRPr>
          </a:p>
          <a:p>
            <a:endParaRPr lang="en-US" sz="2000" dirty="0">
              <a:solidFill>
                <a:srgbClr val="3C484E"/>
              </a:solidFill>
              <a:latin typeface="Calibri Light" panose="020F0302020204030204" pitchFamily="34" charset="0"/>
              <a:cs typeface="Calibri Light" panose="020F0302020204030204" pitchFamily="34" charset="0"/>
            </a:endParaRPr>
          </a:p>
          <a:p>
            <a:endParaRPr lang="en-US" sz="2000" i="0" dirty="0">
              <a:solidFill>
                <a:srgbClr val="3C484E"/>
              </a:solidFill>
              <a:effectLst/>
              <a:latin typeface="Calibri Light" panose="020F0302020204030204" pitchFamily="34" charset="0"/>
              <a:cs typeface="Calibri Light" panose="020F0302020204030204" pitchFamily="34" charset="0"/>
            </a:endParaRPr>
          </a:p>
          <a:p>
            <a:r>
              <a:rPr lang="en-US" sz="2000" i="0" dirty="0">
                <a:solidFill>
                  <a:schemeClr val="tx1">
                    <a:lumMod val="85000"/>
                    <a:lumOff val="15000"/>
                  </a:schemeClr>
                </a:solidFill>
                <a:effectLst/>
                <a:latin typeface="Calibri Light" panose="020F0302020204030204" pitchFamily="34" charset="0"/>
                <a:cs typeface="Calibri Light" panose="020F0302020204030204" pitchFamily="34" charset="0"/>
              </a:rPr>
              <a:t>Synchronization is built around an internal entity known as the monitor or lock. Each object in java is associated with a monitor which a thread can lock or unlock. Only one thread at a time may hold a lock on a monitor.</a:t>
            </a:r>
            <a:br>
              <a:rPr lang="en-US" dirty="0">
                <a:solidFill>
                  <a:schemeClr val="tx1">
                    <a:lumMod val="85000"/>
                    <a:lumOff val="15000"/>
                  </a:schemeClr>
                </a:solidFill>
              </a:rPr>
            </a:br>
            <a:endParaRPr lang="en-IN" dirty="0">
              <a:solidFill>
                <a:schemeClr val="tx1">
                  <a:lumMod val="85000"/>
                  <a:lumOff val="15000"/>
                </a:schemeClr>
              </a:solidFill>
            </a:endParaRPr>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1869" t="13381" r="1401" b="4609"/>
          <a:stretch>
            <a:fillRect/>
          </a:stretch>
        </p:blipFill>
        <p:spPr bwMode="auto">
          <a:xfrm>
            <a:off x="2714624" y="995362"/>
            <a:ext cx="5895975" cy="195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chemeClr val="tx1">
                    <a:lumMod val="95000"/>
                    <a:lumOff val="5000"/>
                  </a:schemeClr>
                </a:solidFill>
                <a:effectLst/>
                <a:latin typeface="Calibri Light" panose="020F0302020204030204" pitchFamily="34" charset="0"/>
                <a:cs typeface="Calibri Light" panose="020F0302020204030204" pitchFamily="34" charset="0"/>
              </a:rPr>
              <a:t>Clock Synchronization </a:t>
            </a:r>
            <a:endParaRPr lang="en-IN" b="1" dirty="0">
              <a:solidFill>
                <a:schemeClr val="tx1">
                  <a:lumMod val="95000"/>
                  <a:lumOff val="5000"/>
                </a:schemeClr>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66800" y="1714500"/>
            <a:ext cx="5534025" cy="4238244"/>
          </a:xfrm>
        </p:spPr>
        <p:txBody>
          <a:bodyPr>
            <a:normAutofit fontScale="92500" lnSpcReduction="20000"/>
          </a:bodyPr>
          <a:lstStyle/>
          <a:p>
            <a:r>
              <a:rPr lang="en-US" sz="2000" b="0" i="0" dirty="0">
                <a:solidFill>
                  <a:schemeClr val="tx1">
                    <a:lumMod val="95000"/>
                    <a:lumOff val="5000"/>
                  </a:schemeClr>
                </a:solidFill>
                <a:effectLst/>
                <a:latin typeface="Calibri Light" panose="020F0302020204030204" pitchFamily="34" charset="0"/>
                <a:cs typeface="Calibri Light" panose="020F0302020204030204" pitchFamily="34" charset="0"/>
              </a:rPr>
              <a:t>When each machine has its own clock, an event that occurred after another event may nevertheless be assigned an earlier time.</a:t>
            </a:r>
            <a:endParaRPr lang="en-US" sz="2000" b="0" i="0" dirty="0">
              <a:solidFill>
                <a:schemeClr val="tx1">
                  <a:lumMod val="95000"/>
                  <a:lumOff val="5000"/>
                </a:schemeClr>
              </a:solidFill>
              <a:effectLst/>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The difference in time between two clocks due to drifting is defined as </a:t>
            </a:r>
            <a:r>
              <a:rPr lang="en-US" sz="2000" b="1" dirty="0">
                <a:latin typeface="Calibri Light" panose="020F0302020204030204" pitchFamily="34" charset="0"/>
                <a:cs typeface="Calibri Light" panose="020F0302020204030204" pitchFamily="34" charset="0"/>
              </a:rPr>
              <a:t>clock skew</a:t>
            </a:r>
            <a:r>
              <a:rPr lang="en-US" sz="2000" dirty="0">
                <a:latin typeface="Calibri Light" panose="020F0302020204030204" pitchFamily="34" charset="0"/>
                <a:cs typeface="Calibri Light" panose="020F0302020204030204" pitchFamily="34" charset="0"/>
              </a:rPr>
              <a:t>. As long as any and every two clocks differ by a value less than the maximum skew value, the time service is considered to be maintaining synchronization.</a:t>
            </a:r>
            <a:endParaRPr lang="en-US" sz="2000" dirty="0">
              <a:latin typeface="Calibri Light" panose="020F0302020204030204" pitchFamily="34" charset="0"/>
              <a:cs typeface="Calibri Light" panose="020F0302020204030204" pitchFamily="34" charset="0"/>
            </a:endParaRPr>
          </a:p>
          <a:p>
            <a:r>
              <a:rPr lang="en-US" altLang="zh-TW" sz="2000" dirty="0">
                <a:solidFill>
                  <a:schemeClr val="tx1">
                    <a:lumMod val="95000"/>
                    <a:lumOff val="5000"/>
                  </a:schemeClr>
                </a:solidFill>
                <a:latin typeface="Calibri Light" panose="020F0302020204030204" pitchFamily="34" charset="0"/>
                <a:cs typeface="Calibri Light" panose="020F0302020204030204" pitchFamily="34" charset="0"/>
              </a:rPr>
              <a:t>When each machine has its own clock, an event that occurred after another event may nevertheless be assigned an earlier time on another remote device. In the above, MAKE will not call the compiler for the newer version of the </a:t>
            </a:r>
            <a:r>
              <a:rPr lang="en-US" altLang="zh-TW" sz="2000" dirty="0" err="1">
                <a:solidFill>
                  <a:schemeClr val="tx1">
                    <a:lumMod val="95000"/>
                    <a:lumOff val="5000"/>
                  </a:schemeClr>
                </a:solidFill>
                <a:latin typeface="Calibri Light" panose="020F0302020204030204" pitchFamily="34" charset="0"/>
                <a:cs typeface="Calibri Light" panose="020F0302020204030204" pitchFamily="34" charset="0"/>
              </a:rPr>
              <a:t>output.c</a:t>
            </a:r>
            <a:r>
              <a:rPr lang="en-US" altLang="zh-TW" sz="2000" dirty="0">
                <a:solidFill>
                  <a:schemeClr val="tx1">
                    <a:lumMod val="95000"/>
                    <a:lumOff val="5000"/>
                  </a:schemeClr>
                </a:solidFill>
                <a:latin typeface="Calibri Light" panose="020F0302020204030204" pitchFamily="34" charset="0"/>
                <a:cs typeface="Calibri Light" panose="020F0302020204030204" pitchFamily="34" charset="0"/>
              </a:rPr>
              <a:t> program, even though it is “newer”.</a:t>
            </a:r>
            <a:endParaRPr lang="en-US" altLang="zh-TW" sz="2000" dirty="0">
              <a:solidFill>
                <a:schemeClr val="tx1">
                  <a:lumMod val="95000"/>
                  <a:lumOff val="5000"/>
                </a:schemeClr>
              </a:solidFill>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endParaRPr lang="en-IN" sz="2000" dirty="0">
              <a:solidFill>
                <a:schemeClr val="tx1">
                  <a:lumMod val="95000"/>
                  <a:lumOff val="5000"/>
                </a:schemeClr>
              </a:solidFill>
              <a:latin typeface="Calibri Light" panose="020F0302020204030204" pitchFamily="34" charset="0"/>
              <a:cs typeface="Calibri Light" panose="020F0302020204030204" pitchFamily="34" charset="0"/>
            </a:endParaRPr>
          </a:p>
        </p:txBody>
      </p:sp>
      <p:pic>
        <p:nvPicPr>
          <p:cNvPr id="5" name="Picture 4"/>
          <p:cNvPicPr>
            <a:picLocks noChangeAspect="1"/>
          </p:cNvPicPr>
          <p:nvPr/>
        </p:nvPicPr>
        <p:blipFill>
          <a:blip r:embed="rId1"/>
          <a:srcRect l="24345" t="46375" r="20924" b="41692"/>
          <a:stretch>
            <a:fillRect/>
          </a:stretch>
        </p:blipFill>
        <p:spPr>
          <a:xfrm>
            <a:off x="6734175" y="2181226"/>
            <a:ext cx="4391025" cy="30670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81431"/>
          </a:xfrm>
        </p:spPr>
        <p:txBody>
          <a:bodyPr>
            <a:normAutofit fontScale="90000"/>
          </a:bodyPr>
          <a:lstStyle/>
          <a:p>
            <a:pPr algn="ctr"/>
            <a:br>
              <a:rPr lang="en-IN" sz="4000" dirty="0">
                <a:latin typeface="Calibri Light" panose="020F0302020204030204" pitchFamily="34" charset="0"/>
                <a:cs typeface="Calibri Light" panose="020F0302020204030204" pitchFamily="34" charset="0"/>
              </a:rPr>
            </a:br>
            <a:r>
              <a:rPr lang="en-IN" sz="4400" b="1" dirty="0">
                <a:latin typeface="Calibri Light" panose="020F0302020204030204" pitchFamily="34" charset="0"/>
                <a:cs typeface="Calibri Light" panose="020F0302020204030204" pitchFamily="34" charset="0"/>
              </a:rPr>
              <a:t>Clock Synchronization Algorithms</a:t>
            </a:r>
            <a:br>
              <a:rPr lang="en-IN" sz="4400" b="1" dirty="0"/>
            </a:br>
            <a:endParaRPr lang="en-IN" sz="4400" b="1" dirty="0"/>
          </a:p>
        </p:txBody>
      </p:sp>
      <p:sp>
        <p:nvSpPr>
          <p:cNvPr id="3" name="Content Placeholder 2"/>
          <p:cNvSpPr>
            <a:spLocks noGrp="1"/>
          </p:cNvSpPr>
          <p:nvPr>
            <p:ph idx="1"/>
          </p:nvPr>
        </p:nvSpPr>
        <p:spPr>
          <a:xfrm>
            <a:off x="1066801" y="2103120"/>
            <a:ext cx="5181600" cy="3811905"/>
          </a:xfrm>
        </p:spPr>
        <p:txBody>
          <a:bodyPr>
            <a:normAutofit fontScale="85000" lnSpcReduction="10000"/>
          </a:bodyPr>
          <a:lstStyle/>
          <a:p>
            <a:pPr>
              <a:lnSpc>
                <a:spcPct val="90000"/>
              </a:lnSpc>
            </a:pPr>
            <a:r>
              <a:rPr lang="en-US" sz="2000" dirty="0">
                <a:latin typeface="Calibri Light" panose="020F0302020204030204" pitchFamily="34" charset="0"/>
                <a:cs typeface="Calibri Light" panose="020F0302020204030204" pitchFamily="34" charset="0"/>
              </a:rPr>
              <a:t>Computer timers go off </a:t>
            </a:r>
            <a:r>
              <a:rPr lang="en-US" sz="2000" i="1" dirty="0">
                <a:latin typeface="Calibri Light" panose="020F0302020204030204" pitchFamily="34" charset="0"/>
                <a:cs typeface="Calibri Light" panose="020F0302020204030204" pitchFamily="34" charset="0"/>
              </a:rPr>
              <a:t>H</a:t>
            </a:r>
            <a:r>
              <a:rPr lang="en-US" sz="2000" dirty="0">
                <a:latin typeface="Calibri Light" panose="020F0302020204030204" pitchFamily="34" charset="0"/>
                <a:cs typeface="Calibri Light" panose="020F0302020204030204" pitchFamily="34" charset="0"/>
              </a:rPr>
              <a:t> times/sec, and increment the count of ticks (interrupts) since an agreed upon time in the past.</a:t>
            </a:r>
            <a:endParaRPr lang="en-US" sz="2000" dirty="0">
              <a:latin typeface="Calibri Light" panose="020F0302020204030204" pitchFamily="34" charset="0"/>
              <a:cs typeface="Calibri Light" panose="020F0302020204030204" pitchFamily="34" charset="0"/>
            </a:endParaRPr>
          </a:p>
          <a:p>
            <a:pPr>
              <a:lnSpc>
                <a:spcPct val="90000"/>
              </a:lnSpc>
            </a:pPr>
            <a:r>
              <a:rPr lang="en-US" sz="2000" dirty="0">
                <a:latin typeface="Calibri Light" panose="020F0302020204030204" pitchFamily="34" charset="0"/>
                <a:cs typeface="Calibri Light" panose="020F0302020204030204" pitchFamily="34" charset="0"/>
              </a:rPr>
              <a:t>This clock value is C.</a:t>
            </a:r>
            <a:endParaRPr lang="en-US" sz="2000" dirty="0">
              <a:latin typeface="Calibri Light" panose="020F0302020204030204" pitchFamily="34" charset="0"/>
              <a:cs typeface="Calibri Light" panose="020F0302020204030204" pitchFamily="34" charset="0"/>
            </a:endParaRPr>
          </a:p>
          <a:p>
            <a:pPr>
              <a:lnSpc>
                <a:spcPct val="90000"/>
              </a:lnSpc>
            </a:pPr>
            <a:r>
              <a:rPr lang="en-US" sz="2000" dirty="0">
                <a:latin typeface="Calibri Light" panose="020F0302020204030204" pitchFamily="34" charset="0"/>
                <a:cs typeface="Calibri Light" panose="020F0302020204030204" pitchFamily="34" charset="0"/>
              </a:rPr>
              <a:t>Using UTC time, the value of clock on machine p is C</a:t>
            </a:r>
            <a:r>
              <a:rPr lang="en-US" sz="2000" baseline="-25000" dirty="0">
                <a:latin typeface="Calibri Light" panose="020F0302020204030204" pitchFamily="34" charset="0"/>
                <a:cs typeface="Calibri Light" panose="020F0302020204030204" pitchFamily="34" charset="0"/>
              </a:rPr>
              <a:t>p</a:t>
            </a:r>
            <a:r>
              <a:rPr lang="en-US" sz="2000" dirty="0">
                <a:latin typeface="Calibri Light" panose="020F0302020204030204" pitchFamily="34" charset="0"/>
                <a:cs typeface="Calibri Light" panose="020F0302020204030204" pitchFamily="34" charset="0"/>
              </a:rPr>
              <a:t>(t).</a:t>
            </a:r>
            <a:endParaRPr lang="en-US" sz="2000" dirty="0">
              <a:latin typeface="Calibri Light" panose="020F0302020204030204" pitchFamily="34" charset="0"/>
              <a:cs typeface="Calibri Light" panose="020F0302020204030204" pitchFamily="34" charset="0"/>
            </a:endParaRPr>
          </a:p>
          <a:p>
            <a:pPr>
              <a:lnSpc>
                <a:spcPct val="90000"/>
              </a:lnSpc>
            </a:pPr>
            <a:r>
              <a:rPr lang="en-US" sz="2000" dirty="0">
                <a:latin typeface="Calibri Light" panose="020F0302020204030204" pitchFamily="34" charset="0"/>
                <a:cs typeface="Calibri Light" panose="020F0302020204030204" pitchFamily="34" charset="0"/>
              </a:rPr>
              <a:t>For a perfect time, C</a:t>
            </a:r>
            <a:r>
              <a:rPr lang="en-US" sz="2000" baseline="-25000" dirty="0">
                <a:latin typeface="Calibri Light" panose="020F0302020204030204" pitchFamily="34" charset="0"/>
                <a:cs typeface="Calibri Light" panose="020F0302020204030204" pitchFamily="34" charset="0"/>
              </a:rPr>
              <a:t>p</a:t>
            </a:r>
            <a:r>
              <a:rPr lang="en-US" sz="2000" dirty="0">
                <a:latin typeface="Calibri Light" panose="020F0302020204030204" pitchFamily="34" charset="0"/>
                <a:cs typeface="Calibri Light" panose="020F0302020204030204" pitchFamily="34" charset="0"/>
              </a:rPr>
              <a:t>(t) = t and </a:t>
            </a:r>
            <a:r>
              <a:rPr lang="en-US" sz="2000" i="1" dirty="0">
                <a:latin typeface="Calibri Light" panose="020F0302020204030204" pitchFamily="34" charset="0"/>
                <a:cs typeface="Calibri Light" panose="020F0302020204030204" pitchFamily="34" charset="0"/>
              </a:rPr>
              <a:t>dc/dt = 1.</a:t>
            </a:r>
            <a:endParaRPr lang="en-US" sz="2000" dirty="0">
              <a:latin typeface="Calibri Light" panose="020F0302020204030204" pitchFamily="34" charset="0"/>
              <a:cs typeface="Calibri Light" panose="020F0302020204030204" pitchFamily="34" charset="0"/>
            </a:endParaRPr>
          </a:p>
          <a:p>
            <a:pPr>
              <a:lnSpc>
                <a:spcPct val="90000"/>
              </a:lnSpc>
            </a:pPr>
            <a:r>
              <a:rPr lang="en-US" sz="2000" dirty="0">
                <a:latin typeface="Calibri Light" panose="020F0302020204030204" pitchFamily="34" charset="0"/>
                <a:cs typeface="Calibri Light" panose="020F0302020204030204" pitchFamily="34" charset="0"/>
              </a:rPr>
              <a:t>For an ideal timer,  </a:t>
            </a:r>
            <a:r>
              <a:rPr lang="en-US" sz="2000" i="1" dirty="0">
                <a:latin typeface="Calibri Light" panose="020F0302020204030204" pitchFamily="34" charset="0"/>
                <a:cs typeface="Calibri Light" panose="020F0302020204030204" pitchFamily="34" charset="0"/>
              </a:rPr>
              <a:t>H </a:t>
            </a:r>
            <a:r>
              <a:rPr lang="en-US" sz="2000" dirty="0">
                <a:latin typeface="Calibri Light" panose="020F0302020204030204" pitchFamily="34" charset="0"/>
                <a:cs typeface="Calibri Light" panose="020F0302020204030204" pitchFamily="34" charset="0"/>
              </a:rPr>
              <a:t>=60, should generate 216,000 ticks per hour.</a:t>
            </a:r>
            <a:endParaRPr lang="en-US" sz="2000" dirty="0">
              <a:latin typeface="Calibri Light" panose="020F0302020204030204" pitchFamily="34" charset="0"/>
              <a:cs typeface="Calibri Light" panose="020F0302020204030204" pitchFamily="34" charset="0"/>
            </a:endParaRPr>
          </a:p>
          <a:p>
            <a:pPr>
              <a:lnSpc>
                <a:spcPct val="90000"/>
              </a:lnSpc>
            </a:pPr>
            <a:r>
              <a:rPr lang="en-US" sz="2000" b="0" i="0" dirty="0">
                <a:solidFill>
                  <a:schemeClr val="tx1">
                    <a:lumMod val="95000"/>
                    <a:lumOff val="5000"/>
                  </a:schemeClr>
                </a:solidFill>
                <a:effectLst/>
                <a:latin typeface="Calibri Light" panose="020F0302020204030204" pitchFamily="34" charset="0"/>
                <a:cs typeface="Calibri Light" panose="020F0302020204030204" pitchFamily="34" charset="0"/>
              </a:rPr>
              <a:t>Algorithms for clock synchronization useful for concurrency control based on timestamp ordering authenticity of requests e.g. in Kerberos (in late lecture)There is no global clock in a distributed system Logical time is an alternative It gives ordering of events - also useful for consistency of replicated data</a:t>
            </a:r>
            <a:endParaRPr lang="en-US" sz="2000" dirty="0">
              <a:solidFill>
                <a:schemeClr val="tx1">
                  <a:lumMod val="95000"/>
                  <a:lumOff val="5000"/>
                </a:schemeClr>
              </a:solidFill>
              <a:latin typeface="Calibri Light" panose="020F0302020204030204" pitchFamily="34" charset="0"/>
              <a:cs typeface="Calibri Light" panose="020F0302020204030204" pitchFamily="34" charset="0"/>
            </a:endParaRPr>
          </a:p>
          <a:p>
            <a:pPr marL="0" indent="0">
              <a:buNone/>
            </a:pPr>
            <a:endParaRPr lang="en-IN" dirty="0"/>
          </a:p>
        </p:txBody>
      </p:sp>
      <p:pic>
        <p:nvPicPr>
          <p:cNvPr id="5" name="Picture 4"/>
          <p:cNvPicPr>
            <a:picLocks noChangeAspect="1"/>
          </p:cNvPicPr>
          <p:nvPr/>
        </p:nvPicPr>
        <p:blipFill>
          <a:blip r:embed="rId1"/>
          <a:stretch>
            <a:fillRect/>
          </a:stretch>
        </p:blipFill>
        <p:spPr>
          <a:xfrm>
            <a:off x="7486649" y="2104695"/>
            <a:ext cx="3381376" cy="3810330"/>
          </a:xfrm>
          <a:prstGeom prst="rect">
            <a:avLst/>
          </a:prstGeom>
        </p:spPr>
      </p:pic>
      <p:pic>
        <p:nvPicPr>
          <p:cNvPr id="6" name="Picture 5"/>
          <p:cNvPicPr>
            <a:picLocks noChangeAspect="1"/>
          </p:cNvPicPr>
          <p:nvPr/>
        </p:nvPicPr>
        <p:blipFill>
          <a:blip r:embed="rId2"/>
          <a:srcRect l="35703" t="43958" r="33565" b="38670"/>
          <a:stretch>
            <a:fillRect/>
          </a:stretch>
        </p:blipFill>
        <p:spPr>
          <a:xfrm>
            <a:off x="6553199" y="2103120"/>
            <a:ext cx="4572000" cy="36576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444444"/>
                </a:solidFill>
                <a:effectLst/>
                <a:latin typeface="Calibri Light" panose="020F0302020204030204" pitchFamily="34" charset="0"/>
                <a:cs typeface="Calibri Light" panose="020F0302020204030204" pitchFamily="34" charset="0"/>
              </a:rPr>
              <a:t>Sources of Accurate Timing Signals</a:t>
            </a:r>
            <a:endParaRPr lang="en-IN"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66800" y="2103120"/>
            <a:ext cx="5743575" cy="3849624"/>
          </a:xfrm>
        </p:spPr>
        <p:txBody>
          <a:bodyPr>
            <a:normAutofit/>
          </a:bodyPr>
          <a:lstStyle/>
          <a:p>
            <a:r>
              <a:rPr lang="en-US" sz="2000" b="0" i="0" dirty="0">
                <a:solidFill>
                  <a:schemeClr val="tx1">
                    <a:lumMod val="95000"/>
                    <a:lumOff val="5000"/>
                  </a:schemeClr>
                </a:solidFill>
                <a:effectLst/>
                <a:latin typeface="Calibri Light" panose="020F0302020204030204" pitchFamily="34" charset="0"/>
                <a:cs typeface="Calibri Light" panose="020F0302020204030204" pitchFamily="34" charset="0"/>
              </a:rPr>
              <a:t>International Atomic Time is based on very accurate physical clocks (drift rate 10-13).Coordinated Universal Time (UTC) is an international standard for time keeping . It is broadcast from radio stations on land and satellite (e.g. GPS).Computers with receivers can synchronize their clocks with these timing signal. Signals from land-based stations are accurate to about millisecond .Signals from GPS are accurate to about 1 microsecond</a:t>
            </a:r>
            <a:endParaRPr lang="en-US" sz="2000" b="0" i="0" dirty="0">
              <a:solidFill>
                <a:schemeClr val="tx1">
                  <a:lumMod val="95000"/>
                  <a:lumOff val="5000"/>
                </a:schemeClr>
              </a:solidFill>
              <a:effectLst/>
              <a:latin typeface="Calibri Light" panose="020F0302020204030204" pitchFamily="34" charset="0"/>
              <a:cs typeface="Calibri Light" panose="020F0302020204030204" pitchFamily="34" charset="0"/>
            </a:endParaRPr>
          </a:p>
          <a:p>
            <a:pPr marL="0" indent="0">
              <a:buNone/>
            </a:pPr>
            <a:endParaRPr lang="en-IN" sz="2000" dirty="0">
              <a:solidFill>
                <a:schemeClr val="tx1">
                  <a:lumMod val="95000"/>
                  <a:lumOff val="5000"/>
                </a:schemeClr>
              </a:solidFill>
              <a:latin typeface="Calibri Light" panose="020F0302020204030204" pitchFamily="34" charset="0"/>
              <a:cs typeface="Calibri Light" panose="020F0302020204030204" pitchFamily="34" charset="0"/>
            </a:endParaRPr>
          </a:p>
        </p:txBody>
      </p:sp>
      <p:pic>
        <p:nvPicPr>
          <p:cNvPr id="2054" name="Picture 6" descr="GPS Network Time Synchronization — Masterclock, In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3275" y="2103119"/>
            <a:ext cx="3848100" cy="3411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Clock Synchronization Algorithms</a:t>
            </a:r>
            <a:br>
              <a:rPr lang="en-IN" sz="4000" dirty="0"/>
            </a:br>
            <a:endParaRPr lang="en-IN" dirty="0"/>
          </a:p>
        </p:txBody>
      </p:sp>
      <p:sp>
        <p:nvSpPr>
          <p:cNvPr id="3" name="Content Placeholder 2"/>
          <p:cNvSpPr>
            <a:spLocks noGrp="1"/>
          </p:cNvSpPr>
          <p:nvPr>
            <p:ph idx="1"/>
          </p:nvPr>
        </p:nvSpPr>
        <p:spPr>
          <a:xfrm>
            <a:off x="1066800" y="1715678"/>
            <a:ext cx="10058400" cy="4237066"/>
          </a:xfrm>
        </p:spPr>
        <p:txBody>
          <a:bodyPr/>
          <a:lstStyle/>
          <a:p>
            <a:r>
              <a:rPr lang="en-US" sz="2000" b="1" dirty="0">
                <a:solidFill>
                  <a:srgbClr val="000000"/>
                </a:solidFill>
                <a:effectLst/>
                <a:latin typeface="Times New Roman" panose="02020603050405020304" pitchFamily="18" charset="0"/>
              </a:rPr>
              <a:t>Centralized Clock Synchronization</a:t>
            </a:r>
            <a:endParaRPr lang="en-US" sz="2000" b="1"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Each node periodically sends a request message ‘time=?’ to the time-server to get accurate time. Time-server responds with ‘time=t’. Assume that client node send a message at time t0 and get a reply at time t1, then message propagation time from server to client node is (t1-t0)/2.</a:t>
            </a:r>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Client node receives a reply and it adjusts its clock time to t + (t1-t0)/2. For a more accurate time, there is need to calculate accurate message propagation time. There are two methods proposed to improve estimated time value.</a:t>
            </a:r>
            <a:endParaRPr lang="en-US" sz="1800" dirty="0">
              <a:solidFill>
                <a:srgbClr val="000000"/>
              </a:solidFill>
              <a:effectLst/>
              <a:latin typeface="Times New Roman" panose="02020603050405020304" pitchFamily="18" charset="0"/>
            </a:endParaRPr>
          </a:p>
          <a:p>
            <a:r>
              <a:rPr lang="en-US" sz="1800" dirty="0">
                <a:solidFill>
                  <a:srgbClr val="000000"/>
                </a:solidFill>
                <a:effectLst/>
                <a:latin typeface="Times New Roman" panose="02020603050405020304" pitchFamily="18" charset="0"/>
              </a:rPr>
              <a:t>This method uses time-server connected to a device that receives a signal from a source of UTC to synchronize nodes externally.</a:t>
            </a:r>
            <a:endParaRPr lang="en-US" sz="1800" dirty="0">
              <a:solidFill>
                <a:srgbClr val="000000"/>
              </a:solidFill>
              <a:effectLst/>
              <a:latin typeface="Times New Roman" panose="02020603050405020304" pitchFamily="18" charset="0"/>
            </a:endParaRPr>
          </a:p>
          <a:p>
            <a:endParaRPr lang="en-US" sz="1800" dirty="0">
              <a:solidFill>
                <a:srgbClr val="000000"/>
              </a:solidFill>
              <a:effectLst/>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rcRect l="31854" t="45619" r="29076" b="40483"/>
          <a:stretch>
            <a:fillRect/>
          </a:stretch>
        </p:blipFill>
        <p:spPr>
          <a:xfrm>
            <a:off x="6362699" y="980410"/>
            <a:ext cx="4962526" cy="4925090"/>
          </a:xfrm>
          <a:prstGeom prst="rect">
            <a:avLst/>
          </a:prstGeom>
          <a:noFill/>
          <a:ln w="9525">
            <a:noFill/>
          </a:ln>
        </p:spPr>
      </p:pic>
      <p:sp>
        <p:nvSpPr>
          <p:cNvPr id="5" name="Content Placeholder 2"/>
          <p:cNvSpPr txBox="1"/>
          <p:nvPr/>
        </p:nvSpPr>
        <p:spPr>
          <a:xfrm>
            <a:off x="1066800" y="1027654"/>
            <a:ext cx="4962526" cy="492509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90000"/>
              </a:lnSpc>
            </a:pPr>
            <a:r>
              <a:rPr lang="en-US" altLang="zh-TW" sz="1800" dirty="0"/>
              <a:t>Getting the current time from a “time server”, using periodic client requests.  </a:t>
            </a:r>
            <a:endParaRPr lang="en-US" altLang="zh-TW" sz="1800" dirty="0"/>
          </a:p>
          <a:p>
            <a:pPr>
              <a:lnSpc>
                <a:spcPct val="90000"/>
              </a:lnSpc>
            </a:pPr>
            <a:r>
              <a:rPr lang="en-US" altLang="zh-TW" sz="1800" b="1" dirty="0">
                <a:solidFill>
                  <a:srgbClr val="FF0000"/>
                </a:solidFill>
              </a:rPr>
              <a:t>Major problem</a:t>
            </a:r>
            <a:r>
              <a:rPr lang="en-US" altLang="zh-TW" sz="1800" dirty="0"/>
              <a:t> if time from time server is less than the client – resulting in time running backwards on the client! (Which cannot happen – time does not go backwards). </a:t>
            </a:r>
            <a:endParaRPr lang="en-US" altLang="zh-TW" sz="1800" dirty="0"/>
          </a:p>
          <a:p>
            <a:pPr>
              <a:lnSpc>
                <a:spcPct val="90000"/>
              </a:lnSpc>
            </a:pPr>
            <a:r>
              <a:rPr lang="en-US" altLang="zh-TW" sz="1800" b="1" dirty="0">
                <a:solidFill>
                  <a:srgbClr val="FF0000"/>
                </a:solidFill>
              </a:rPr>
              <a:t>Minor problem</a:t>
            </a:r>
            <a:r>
              <a:rPr lang="en-US" altLang="zh-TW" sz="1800" dirty="0"/>
              <a:t> results from the delay introduced by the network request/response: latency.</a:t>
            </a:r>
            <a:endParaRPr lang="en-US" altLang="zh-TW" sz="1800" dirty="0"/>
          </a:p>
          <a:p>
            <a:endParaRPr lang="en-US" sz="1800" dirty="0">
              <a:solidFill>
                <a:srgbClr val="000000"/>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86181"/>
          </a:xfrm>
        </p:spPr>
        <p:txBody>
          <a:bodyPr>
            <a:normAutofit fontScale="90000"/>
          </a:bodyPr>
          <a:lstStyle/>
          <a:p>
            <a:pPr algn="ctr"/>
            <a:r>
              <a:rPr lang="en-IN" b="1" dirty="0">
                <a:latin typeface="Calibri Light" panose="020F0302020204030204" pitchFamily="34" charset="0"/>
                <a:cs typeface="Calibri Light" panose="020F0302020204030204" pitchFamily="34" charset="0"/>
              </a:rPr>
              <a:t>The Berkeley Algorithm</a:t>
            </a:r>
            <a:br>
              <a:rPr lang="en-IN" dirty="0"/>
            </a:br>
            <a:endParaRPr lang="en-IN" dirty="0"/>
          </a:p>
        </p:txBody>
      </p:sp>
      <p:pic>
        <p:nvPicPr>
          <p:cNvPr id="4" name="Content Placeholder 3"/>
          <p:cNvPicPr>
            <a:picLocks noGrp="1" noChangeAspect="1"/>
          </p:cNvPicPr>
          <p:nvPr>
            <p:ph idx="1"/>
          </p:nvPr>
        </p:nvPicPr>
        <p:blipFill>
          <a:blip r:embed="rId1"/>
          <a:srcRect l="24345" t="43806" r="21165" b="38519"/>
          <a:stretch>
            <a:fillRect/>
          </a:stretch>
        </p:blipFill>
        <p:spPr>
          <a:xfrm>
            <a:off x="1447800" y="1314450"/>
            <a:ext cx="9239250" cy="2943225"/>
          </a:xfrm>
          <a:prstGeom prst="rect">
            <a:avLst/>
          </a:prstGeom>
          <a:noFill/>
          <a:ln w="9525">
            <a:noFill/>
          </a:ln>
        </p:spPr>
      </p:pic>
      <p:sp>
        <p:nvSpPr>
          <p:cNvPr id="8" name="TextBox 7"/>
          <p:cNvSpPr txBox="1"/>
          <p:nvPr/>
        </p:nvSpPr>
        <p:spPr>
          <a:xfrm>
            <a:off x="1338606" y="4534294"/>
            <a:ext cx="9348443" cy="1200329"/>
          </a:xfrm>
          <a:prstGeom prst="rect">
            <a:avLst/>
          </a:prstGeom>
          <a:noFill/>
        </p:spPr>
        <p:txBody>
          <a:bodyPr wrap="square" rtlCol="0">
            <a:spAutoFit/>
          </a:bodyPr>
          <a:lstStyle/>
          <a:p>
            <a:pPr marL="609600" indent="-609600">
              <a:buSzTx/>
              <a:buFontTx/>
              <a:buAutoNum type="alphaLcParenR"/>
            </a:pPr>
            <a:r>
              <a:rPr lang="en-US" sz="1800" dirty="0"/>
              <a:t>The time daemon asks all the other machines for their clock values.</a:t>
            </a:r>
            <a:endParaRPr lang="en-US" sz="1800" dirty="0"/>
          </a:p>
          <a:p>
            <a:pPr marL="609600" indent="-609600">
              <a:buSzTx/>
              <a:buFontTx/>
              <a:buAutoNum type="alphaLcParenR"/>
            </a:pPr>
            <a:r>
              <a:rPr lang="en-US" sz="1800" dirty="0"/>
              <a:t>The machines answer and the time daemon computes the average.</a:t>
            </a:r>
            <a:endParaRPr lang="en-US" sz="1800" dirty="0"/>
          </a:p>
          <a:p>
            <a:pPr marL="609600" indent="-609600">
              <a:buSzTx/>
              <a:buFontTx/>
              <a:buAutoNum type="alphaLcParenR"/>
            </a:pPr>
            <a:r>
              <a:rPr lang="en-US" sz="1800" dirty="0"/>
              <a:t>The time daemon tells everyone how to adjust their clock.</a:t>
            </a:r>
            <a:endParaRPr lang="en-US" sz="1800"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{275A51C5-EAE0-4B46-A68D-ACECE521F598}tf56410444_win32</Template>
  <TotalTime>0</TotalTime>
  <Words>6111</Words>
  <Application>WPS Presentation</Application>
  <PresentationFormat>Widescreen</PresentationFormat>
  <Paragraphs>87</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Garamond</vt:lpstr>
      <vt:lpstr>Segoe Print</vt:lpstr>
      <vt:lpstr>Cambria</vt:lpstr>
      <vt:lpstr>Calibri Light</vt:lpstr>
      <vt:lpstr>Open Sans</vt:lpstr>
      <vt:lpstr>Times New Roman</vt:lpstr>
      <vt:lpstr>Symbol</vt:lpstr>
      <vt:lpstr>Avenir Next LT Pro</vt:lpstr>
      <vt:lpstr>Microsoft YaHei</vt:lpstr>
      <vt:lpstr>Arial Unicode MS</vt:lpstr>
      <vt:lpstr>Avenir Next LT Pro Light</vt:lpstr>
      <vt:lpstr>Calibri</vt:lpstr>
      <vt:lpstr>SavonVTI</vt:lpstr>
      <vt:lpstr>Clock Synchronization</vt:lpstr>
      <vt:lpstr>Synchronization Concentrate on how process can synchronize</vt:lpstr>
      <vt:lpstr>PowerPoint 演示文稿</vt:lpstr>
      <vt:lpstr>Clock Synchronization </vt:lpstr>
      <vt:lpstr> Clock Synchronization Algorithms </vt:lpstr>
      <vt:lpstr>Sources of Accurate Timing Signals</vt:lpstr>
      <vt:lpstr>Clock Synchronization Algorithms </vt:lpstr>
      <vt:lpstr>PowerPoint 演示文稿</vt:lpstr>
      <vt:lpstr>The Berkeley Algorithm </vt:lpstr>
      <vt:lpstr>PowerPoint 演示文稿</vt:lpstr>
      <vt:lpstr>Distributed Algorithms</vt:lpstr>
      <vt:lpstr> Simple Network Time Protocol (SNTP)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Agale</dc:creator>
  <cp:lastModifiedBy>Sneha</cp:lastModifiedBy>
  <cp:revision>19</cp:revision>
  <dcterms:created xsi:type="dcterms:W3CDTF">2021-03-04T18:10:00Z</dcterms:created>
  <dcterms:modified xsi:type="dcterms:W3CDTF">2021-03-07T05:55:55Z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1033-11.2.0.9926</vt:lpwstr>
  </property>
</Properties>
</file>