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3B544-84BD-461C-A981-230CB4114719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00CD7-F967-4BB7-8025-9E195CC48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5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00CD7-F967-4BB7-8025-9E195CC48E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37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E8B8-56C8-4E7C-9A12-B7EE1F9F8C3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AB5728B-7DAE-4C53-AA31-1AF19C61FF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16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E8B8-56C8-4E7C-9A12-B7EE1F9F8C3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728B-7DAE-4C53-AA31-1AF19C61FF0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4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E8B8-56C8-4E7C-9A12-B7EE1F9F8C3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728B-7DAE-4C53-AA31-1AF19C61FF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62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E8B8-56C8-4E7C-9A12-B7EE1F9F8C3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728B-7DAE-4C53-AA31-1AF19C61FF0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61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E8B8-56C8-4E7C-9A12-B7EE1F9F8C3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728B-7DAE-4C53-AA31-1AF19C61FF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72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E8B8-56C8-4E7C-9A12-B7EE1F9F8C3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728B-7DAE-4C53-AA31-1AF19C61FF0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14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E8B8-56C8-4E7C-9A12-B7EE1F9F8C3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728B-7DAE-4C53-AA31-1AF19C61FF0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79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E8B8-56C8-4E7C-9A12-B7EE1F9F8C3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728B-7DAE-4C53-AA31-1AF19C61FF0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83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E8B8-56C8-4E7C-9A12-B7EE1F9F8C3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728B-7DAE-4C53-AA31-1AF19C61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9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E8B8-56C8-4E7C-9A12-B7EE1F9F8C3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728B-7DAE-4C53-AA31-1AF19C61FF0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81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349E8B8-56C8-4E7C-9A12-B7EE1F9F8C3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728B-7DAE-4C53-AA31-1AF19C61FF0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31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9E8B8-56C8-4E7C-9A12-B7EE1F9F8C3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AB5728B-7DAE-4C53-AA31-1AF19C61FF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51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www.apartmentlist.com/rentonomics/rental-dat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DAFC85-35CF-47A0-A4A4-954113C3EA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 Questions – Data Scientist JOBS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BE2B77D-B278-493F-A037-4FCE928217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Snehaa Potdar</a:t>
            </a:r>
          </a:p>
          <a:p>
            <a:r>
              <a:rPr lang="en-US" dirty="0"/>
              <a:t>Data Analytics – fall 2018</a:t>
            </a:r>
          </a:p>
        </p:txBody>
      </p:sp>
    </p:spTree>
    <p:extLst>
      <p:ext uri="{BB962C8B-B14F-4D97-AF65-F5344CB8AC3E}">
        <p14:creationId xmlns:p14="http://schemas.microsoft.com/office/powerpoint/2010/main" val="147096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0F8FDF8-0DA9-4374-9F01-3E60F4D415FA}"/>
              </a:ext>
            </a:extLst>
          </p:cNvPr>
          <p:cNvSpPr txBox="1"/>
          <p:nvPr/>
        </p:nvSpPr>
        <p:spPr>
          <a:xfrm>
            <a:off x="0" y="141305"/>
            <a:ext cx="1065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Research Question: Variation in the number of Data Scientist Job Postings by 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F3327F8-2B23-418F-9254-4645B3CFCC8F}"/>
              </a:ext>
            </a:extLst>
          </p:cNvPr>
          <p:cNvSpPr txBox="1"/>
          <p:nvPr/>
        </p:nvSpPr>
        <p:spPr>
          <a:xfrm>
            <a:off x="9360581" y="586936"/>
            <a:ext cx="27269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us to see which state has the highest chances to secure a </a:t>
            </a:r>
            <a:r>
              <a:rPr lang="en-US" dirty="0" smtClean="0"/>
              <a:t>job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 has the highest number of Data Scientist job postings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MA, NY, </a:t>
            </a:r>
            <a:r>
              <a:rPr lang="en-US" dirty="0" smtClean="0"/>
              <a:t>GA </a:t>
            </a:r>
            <a:r>
              <a:rPr lang="en-US" dirty="0"/>
              <a:t>are the next best candidates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seen the highest pay packages and highest number of job postings but which is the best place to settle in?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1" y="586935"/>
            <a:ext cx="9288750" cy="47949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551" y="5381896"/>
            <a:ext cx="519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Python Notebook Code For Visualization:</a:t>
            </a:r>
            <a:endParaRPr lang="en-US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21" y="5751228"/>
            <a:ext cx="9497793" cy="59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6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0F8FDF8-0DA9-4374-9F01-3E60F4D415FA}"/>
              </a:ext>
            </a:extLst>
          </p:cNvPr>
          <p:cNvSpPr txBox="1"/>
          <p:nvPr/>
        </p:nvSpPr>
        <p:spPr>
          <a:xfrm>
            <a:off x="95250" y="93031"/>
            <a:ext cx="1065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Research Question:  Variation of Data Scientist </a:t>
            </a:r>
            <a:r>
              <a:rPr lang="en-US" dirty="0" smtClean="0"/>
              <a:t>Salaries </a:t>
            </a:r>
            <a:r>
              <a:rPr lang="en-US" dirty="0"/>
              <a:t>By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D4CCC6F-2616-4E71-B3A5-E7967E49B9DD}"/>
              </a:ext>
            </a:extLst>
          </p:cNvPr>
          <p:cNvSpPr txBox="1"/>
          <p:nvPr/>
        </p:nvSpPr>
        <p:spPr>
          <a:xfrm>
            <a:off x="9226118" y="611993"/>
            <a:ext cx="28962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us to see which is the best state to get a good compensation </a:t>
            </a:r>
            <a:r>
              <a:rPr lang="en-US" dirty="0" smtClean="0"/>
              <a:t>package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NY has the highest </a:t>
            </a:r>
            <a:r>
              <a:rPr lang="en-US" dirty="0" smtClean="0"/>
              <a:t>median </a:t>
            </a:r>
            <a:r>
              <a:rPr lang="en-US" dirty="0"/>
              <a:t>compensation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Maryland </a:t>
            </a:r>
            <a:r>
              <a:rPr lang="en-US" dirty="0" smtClean="0"/>
              <a:t>has the least median </a:t>
            </a:r>
            <a:r>
              <a:rPr lang="en-US" dirty="0"/>
              <a:t>average compensation </a:t>
            </a:r>
            <a:r>
              <a:rPr lang="en-US" dirty="0" smtClean="0"/>
              <a:t>package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418" y="6370052"/>
            <a:ext cx="909174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*Box Plot shows distribution; Swarm Plot shows actual datapoints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618" y="4973904"/>
            <a:ext cx="1741714" cy="17619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582521"/>
            <a:ext cx="9040086" cy="45729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" y="5574311"/>
            <a:ext cx="9884229" cy="7462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418" y="5204979"/>
            <a:ext cx="519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Python Notebook Code For Visualization: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5432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0F8FDF8-0DA9-4374-9F01-3E60F4D415FA}"/>
              </a:ext>
            </a:extLst>
          </p:cNvPr>
          <p:cNvSpPr txBox="1"/>
          <p:nvPr/>
        </p:nvSpPr>
        <p:spPr>
          <a:xfrm>
            <a:off x="113304" y="101103"/>
            <a:ext cx="1108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Research Question: Ratio of Data Scientist Annual Salary to Yearly Rent </a:t>
            </a:r>
            <a:r>
              <a:rPr lang="en-US" dirty="0" smtClean="0"/>
              <a:t>Amount (1BHK) </a:t>
            </a:r>
            <a:r>
              <a:rPr lang="en-US" dirty="0"/>
              <a:t>By State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25EF7236-F128-4B92-9D8E-6F54B25D4465}"/>
                  </a:ext>
                </a:extLst>
              </p:cNvPr>
              <p:cNvSpPr txBox="1"/>
              <p:nvPr/>
            </p:nvSpPr>
            <p:spPr>
              <a:xfrm>
                <a:off x="215061" y="4999453"/>
                <a:ext cx="5617027" cy="527004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Affordability Ratio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𝐴𝑛𝑛𝑢𝑎𝑙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𝑆𝑎𝑙𝑎𝑟𝑦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𝐴𝑛𝑛𝑢𝑎𝑙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𝐵𝐻𝐾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𝑒𝑎𝑐h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𝑠𝑡𝑎𝑡𝑒</m:t>
                        </m:r>
                      </m:den>
                    </m:f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25EF7236-F128-4B92-9D8E-6F54B25D4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61" y="4999453"/>
                <a:ext cx="5617027" cy="527004"/>
              </a:xfrm>
              <a:prstGeom prst="rect">
                <a:avLst/>
              </a:prstGeom>
              <a:blipFill rotWithShape="0">
                <a:blip r:embed="rId3"/>
                <a:stretch>
                  <a:fillRect l="-757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61" y="586135"/>
            <a:ext cx="8450714" cy="43291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304" y="6492240"/>
            <a:ext cx="973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*Box Plot shows distribution; Swarm Plot shows actual datapoints</a:t>
            </a:r>
            <a:endParaRPr lang="en-U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2205" y="5251558"/>
            <a:ext cx="1550126" cy="15680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04740" y="624323"/>
            <a:ext cx="30995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Higher the ratio, better affordability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 has the highest affordability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MD has the lowest affordability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Rent prices are really high in CA, DC and NY affecting the affordability in these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 is not among the best states for affordability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061" y="5862768"/>
            <a:ext cx="10139432" cy="62947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15061" y="5554991"/>
            <a:ext cx="3722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Python Notebook Code For Visualization: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7954" y="5066892"/>
            <a:ext cx="2107475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Rental Data: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hlinkClick r:id="rId7"/>
              </a:rPr>
              <a:t>Source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0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0F8FDF8-0DA9-4374-9F01-3E60F4D415FA}"/>
              </a:ext>
            </a:extLst>
          </p:cNvPr>
          <p:cNvSpPr txBox="1"/>
          <p:nvPr/>
        </p:nvSpPr>
        <p:spPr>
          <a:xfrm>
            <a:off x="209948" y="154858"/>
            <a:ext cx="11668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Research Question: MLR to study effect of Experience and Company Rating on Annual Pay Package for Data Scientists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7722" y="812526"/>
            <a:ext cx="9945189" cy="175432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Steps:</a:t>
            </a:r>
          </a:p>
          <a:p>
            <a:pPr marL="342900" indent="-342900">
              <a:buAutoNum type="arabicPeriod"/>
            </a:pPr>
            <a:r>
              <a:rPr lang="en-US" dirty="0" smtClean="0"/>
              <a:t>Clean dataframe to consider data scientist jobs with experience</a:t>
            </a:r>
          </a:p>
          <a:p>
            <a:pPr marL="342900" indent="-342900">
              <a:buAutoNum type="arabicPeriod"/>
            </a:pPr>
            <a:r>
              <a:rPr lang="en-US" dirty="0" smtClean="0"/>
              <a:t>Obtain Glassdoor Ratings for all companies in dataframe</a:t>
            </a:r>
          </a:p>
          <a:p>
            <a:pPr marL="342900" indent="-342900">
              <a:buAutoNum type="arabicPeriod"/>
            </a:pPr>
            <a:r>
              <a:rPr lang="en-US" dirty="0" smtClean="0"/>
              <a:t>Merge both dataframes and keep only dummy, experience, rating &amp; Salary Columns</a:t>
            </a:r>
          </a:p>
          <a:p>
            <a:pPr marL="342900" indent="-342900">
              <a:buAutoNum type="arabicPeriod"/>
            </a:pPr>
            <a:r>
              <a:rPr lang="en-US" dirty="0" smtClean="0"/>
              <a:t>Normalize all columns</a:t>
            </a:r>
          </a:p>
          <a:p>
            <a:pPr marL="342900" indent="-342900">
              <a:buAutoNum type="arabicPeriod"/>
            </a:pPr>
            <a:r>
              <a:rPr lang="en-US" dirty="0" smtClean="0"/>
              <a:t>Perform Gradient Descent Algorithm and obtain regression co-efficient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8" y="3152503"/>
            <a:ext cx="2161917" cy="35313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5096" y="2783171"/>
            <a:ext cx="224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DF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056" y="3152503"/>
            <a:ext cx="3583343" cy="35313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30236" y="2783171"/>
            <a:ext cx="270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Normalized DF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481943" y="4589417"/>
            <a:ext cx="444137" cy="328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751375" y="4441371"/>
            <a:ext cx="851208" cy="476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66626" y="3840480"/>
            <a:ext cx="1277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200</a:t>
            </a:r>
          </a:p>
          <a:p>
            <a:r>
              <a:rPr lang="en-US" sz="1400" dirty="0" smtClean="0"/>
              <a:t>Iterations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723559" y="4271835"/>
            <a:ext cx="2882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Regression Co-Efficient:</a:t>
            </a:r>
          </a:p>
          <a:p>
            <a:r>
              <a:rPr lang="en-US" dirty="0"/>
              <a:t>[0.0, </a:t>
            </a:r>
            <a:r>
              <a:rPr lang="en-US" dirty="0" smtClean="0"/>
              <a:t>0.55, 0.31]</a:t>
            </a:r>
            <a:endParaRPr lang="en-US" dirty="0"/>
          </a:p>
        </p:txBody>
      </p:sp>
      <p:cxnSp>
        <p:nvCxnSpPr>
          <p:cNvPr id="19" name="Elbow Connector 18"/>
          <p:cNvCxnSpPr/>
          <p:nvPr/>
        </p:nvCxnSpPr>
        <p:spPr>
          <a:xfrm>
            <a:off x="8525691" y="4918166"/>
            <a:ext cx="1367246" cy="951411"/>
          </a:xfrm>
          <a:prstGeom prst="bentConnector3">
            <a:avLst>
              <a:gd name="adj1" fmla="val -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27770" y="5721531"/>
            <a:ext cx="2717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 good correlation</a:t>
            </a:r>
            <a:endParaRPr lang="en-US" sz="1600" dirty="0"/>
          </a:p>
        </p:txBody>
      </p:sp>
      <p:cxnSp>
        <p:nvCxnSpPr>
          <p:cNvPr id="25" name="Elbow Connector 24"/>
          <p:cNvCxnSpPr>
            <a:stCxn id="11" idx="2"/>
          </p:cNvCxnSpPr>
          <p:nvPr/>
        </p:nvCxnSpPr>
        <p:spPr>
          <a:xfrm rot="16200000" flipH="1">
            <a:off x="9270891" y="4812102"/>
            <a:ext cx="515983" cy="7281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927770" y="5264872"/>
            <a:ext cx="218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Bad correlation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186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83103A3-0E7F-451E-86AF-AD289D2FC1D3}"/>
              </a:ext>
            </a:extLst>
          </p:cNvPr>
          <p:cNvSpPr txBox="1"/>
          <p:nvPr/>
        </p:nvSpPr>
        <p:spPr>
          <a:xfrm>
            <a:off x="331940" y="106471"/>
            <a:ext cx="1114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6720" y="583474"/>
            <a:ext cx="113037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has been useful to provide insights into the US Data Science job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science market is highly focused in states with high-tech job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seekers need to compromise between probability of getting a job and affordability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Improvement Ideas: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Current dataset had only 110 data scientist jobs. Need at least 3000 jobs to have a good sample size for regression analysis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Ran into a lot of issues while scraping data from webpages. Had to use </a:t>
            </a:r>
            <a:r>
              <a:rPr lang="en-US" dirty="0" err="1"/>
              <a:t>time.sleep</a:t>
            </a:r>
            <a:r>
              <a:rPr lang="en-US" dirty="0"/>
              <a:t>(60) to limit scraping requests to 1 request per minute. A better approach could be researched and used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Could make affordability ratio more accurate by including other factors such cost of food, transport and entertainment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6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(Additional Visualizations to help support the data covered previously)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6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0F8FDF8-0DA9-4374-9F01-3E60F4D415FA}"/>
              </a:ext>
            </a:extLst>
          </p:cNvPr>
          <p:cNvSpPr txBox="1"/>
          <p:nvPr/>
        </p:nvSpPr>
        <p:spPr>
          <a:xfrm>
            <a:off x="126548" y="154858"/>
            <a:ext cx="11668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Research Question: </a:t>
            </a:r>
            <a:r>
              <a:rPr lang="en-US" dirty="0"/>
              <a:t>S</a:t>
            </a:r>
            <a:r>
              <a:rPr lang="en-US" dirty="0" smtClean="0"/>
              <a:t>tudy </a:t>
            </a:r>
            <a:r>
              <a:rPr lang="en-US" dirty="0"/>
              <a:t>effect of Experience and Company Rating on Annual Pay Package for Data </a:t>
            </a:r>
            <a:r>
              <a:rPr lang="en-US" dirty="0" smtClean="0"/>
              <a:t>Scientists (</a:t>
            </a:r>
            <a:r>
              <a:rPr lang="en-US" b="1" dirty="0" smtClean="0"/>
              <a:t>Correlation Approach and Visualization using Heat map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48" y="937551"/>
            <a:ext cx="7541975" cy="43107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67721" y="1059469"/>
            <a:ext cx="2246885" cy="4305011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6548" y="5274419"/>
            <a:ext cx="3722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Python Notebook Code For Visualization: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8" y="5608322"/>
            <a:ext cx="7472306" cy="6267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68046" y="937551"/>
            <a:ext cx="40269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“Correlation</a:t>
            </a:r>
            <a:r>
              <a:rPr lang="en-US" dirty="0"/>
              <a:t>" refers to a mutual relationship or association between </a:t>
            </a:r>
            <a:r>
              <a:rPr lang="en-US" dirty="0" smtClean="0"/>
              <a:t>quantities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Pandas .</a:t>
            </a:r>
            <a:r>
              <a:rPr lang="en-US" dirty="0" err="1" smtClean="0"/>
              <a:t>corr</a:t>
            </a:r>
            <a:r>
              <a:rPr lang="en-US" dirty="0" smtClean="0"/>
              <a:t>() method uses Pearson’s method to quantify </a:t>
            </a:r>
            <a:r>
              <a:rPr lang="en-US" dirty="0"/>
              <a:t>the degree to which a relationship between two variables can be described by a </a:t>
            </a:r>
            <a:r>
              <a:rPr lang="en-US" dirty="0" smtClean="0"/>
              <a:t>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Pearson’s Co-efficient close to 1 indicates good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Experience does not have a good correlation with 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Rating has even worse correlation with salary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1382" y="6273225"/>
            <a:ext cx="7472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*Pearson </a:t>
            </a:r>
            <a:r>
              <a:rPr lang="en-US" sz="1600" dirty="0">
                <a:solidFill>
                  <a:schemeClr val="bg1"/>
                </a:solidFill>
              </a:rPr>
              <a:t>correlation measures the linear association between continuous variables</a:t>
            </a:r>
            <a:r>
              <a:rPr lang="en-US" sz="1600" dirty="0"/>
              <a:t>.</a:t>
            </a:r>
            <a:endParaRPr lang="en-US" sz="1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193" y="5622663"/>
            <a:ext cx="3622418" cy="94294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59981" y="5364480"/>
            <a:ext cx="3848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*Pearson’s Co-efficient Calculation: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4665081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563</Words>
  <Application>Microsoft Office PowerPoint</Application>
  <PresentationFormat>Widescreen</PresentationFormat>
  <Paragraphs>60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Gill Sans MT</vt:lpstr>
      <vt:lpstr>Wingdings</vt:lpstr>
      <vt:lpstr>Gallery</vt:lpstr>
      <vt:lpstr>Research Questions – Data Scientist JOBS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 Slides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Questions – Data Scientist</dc:title>
  <dc:creator>Snehaa Potdar</dc:creator>
  <cp:keywords>CTPClassification=CTP_NT</cp:keywords>
  <cp:lastModifiedBy>Naik, Saurabh</cp:lastModifiedBy>
  <cp:revision>65</cp:revision>
  <dcterms:created xsi:type="dcterms:W3CDTF">2018-12-10T04:01:36Z</dcterms:created>
  <dcterms:modified xsi:type="dcterms:W3CDTF">2018-12-13T05:47:44Z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14c5040c-c8ee-4ff3-bbb7-92c3baeac6d4</vt:lpwstr>
  </property>
  <property fmtid="{D5CDD505-2E9C-101B-9397-08002B2CF9AE}" pid="3" name="CTP_TimeStamp">
    <vt:lpwstr>2018-12-13 05:47:43Z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