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1702AA-0B35-4FF5-8C05-1933B6E9A15D}">
  <a:tblStyle styleId="{151702AA-0B35-4FF5-8C05-1933B6E9A15D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The tune-ability of an algorithm, hyperparameter, or interacting hyperparameters is a measure of how much performance can be gained by tuning it. For an LSTM, the learning rate followed by the network size are its most crucial hyperparameters.</a:t>
            </a:r>
            <a:endParaRPr/>
          </a:p>
        </p:txBody>
      </p:sp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e1682a43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e1682a43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e1682a43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e1682a43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e1682a43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e1682a43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e1682a43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e1682a43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e1257a2f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2" name="Google Shape;352;g5e1257a2f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e1257a2f9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g5e1257a2f9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e11ec26c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e11ec26c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e12de5bb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e12de5bb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/>
        </p:nvSpPr>
        <p:spPr>
          <a:xfrm>
            <a:off x="920834" y="1346946"/>
            <a:ext cx="10223100" cy="807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2" sy="89002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920834" y="4299696"/>
            <a:ext cx="10223100" cy="807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2" sy="89002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920834" y="1484779"/>
            <a:ext cx="10223100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2" sy="89002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4"/>
          <p:cNvGrpSpPr/>
          <p:nvPr/>
        </p:nvGrpSpPr>
        <p:grpSpPr>
          <a:xfrm>
            <a:off x="9649215" y="4068923"/>
            <a:ext cx="1080900" cy="1080900"/>
            <a:chOff x="9685338" y="4460675"/>
            <a:chExt cx="1080900" cy="1080900"/>
          </a:xfrm>
        </p:grpSpPr>
        <p:sp>
          <p:nvSpPr>
            <p:cNvPr id="114" name="Google Shape;114;p14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4997" sy="84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14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00" cy="3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>
            <a:off x="0" y="4917989"/>
            <a:ext cx="12192000" cy="19401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2" sy="89002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897399" y="2325848"/>
            <a:ext cx="1080900" cy="1080900"/>
            <a:chOff x="9685338" y="4460675"/>
            <a:chExt cx="1080900" cy="1080900"/>
          </a:xfrm>
        </p:grpSpPr>
        <p:sp>
          <p:nvSpPr>
            <p:cNvPr id="134" name="Google Shape;134;p16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4997" sy="84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3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5000" cy="3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5000" cy="3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5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50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5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50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8303740" y="0"/>
            <a:ext cx="3888300" cy="6858000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2" sy="89002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00" cy="50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170" name="Google Shape;170;p21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4997" sy="84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8303740" y="0"/>
            <a:ext cx="3888300" cy="6858000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2" sy="89002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>
            <a:spLocks noGrp="1"/>
          </p:cNvSpPr>
          <p:nvPr>
            <p:ph type="pic" idx="2"/>
          </p:nvPr>
        </p:nvSpPr>
        <p:spPr>
          <a:xfrm>
            <a:off x="0" y="0"/>
            <a:ext cx="830370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22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180" name="Google Shape;180;p22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4997" sy="84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body" idx="1"/>
          </p:nvPr>
        </p:nvSpPr>
        <p:spPr>
          <a:xfrm rot="5400000">
            <a:off x="4073598" y="-882342"/>
            <a:ext cx="40509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sz="54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05" name="Google Shape;105;p13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106" name="Google Shape;106;p13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4997" sy="84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3215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409.0473.pdf" TargetMode="External"/><Relationship Id="rId5" Type="http://schemas.openxmlformats.org/officeDocument/2006/relationships/hyperlink" Target="https://github.com/tensorflow/nmt" TargetMode="External"/><Relationship Id="rId4" Type="http://schemas.openxmlformats.org/officeDocument/2006/relationships/hyperlink" Target="https://towardsdatascience.com/understanding-encoder-decoder-sequence-to-sequence-model-679e04af4346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tus.kuee.kyoto-u.ac.jp/WAT/indic-multilingual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/>
              <a:t>MACHINE TRANSLATION</a:t>
            </a:r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dirty="0"/>
              <a:t>                                              English          </a:t>
            </a:r>
            <a:r>
              <a:rPr lang="en-US" sz="2400" b="1" dirty="0" err="1">
                <a:latin typeface="Kruti Dev 010" pitchFamily="2" charset="0"/>
              </a:rPr>
              <a:t>fgUnh</a:t>
            </a:r>
            <a:r>
              <a:rPr lang="en-US" dirty="0"/>
              <a:t>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7036904" y="5050302"/>
            <a:ext cx="42594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Eklavya Mehta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Lakshmi Madhuri </a:t>
            </a:r>
            <a:r>
              <a:rPr lang="en-US" sz="1800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Yalamanchi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Raj Vamshi </a:t>
            </a:r>
            <a:r>
              <a:rPr lang="en-US" sz="1800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Yepuru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Snehaa</a:t>
            </a:r>
            <a:r>
              <a:rPr 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Vijayanand</a:t>
            </a:r>
            <a:r>
              <a:rPr 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Potdar</a:t>
            </a:r>
            <a:endParaRPr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CB028235-5C81-4755-87EE-2DB41F0192D2}"/>
              </a:ext>
            </a:extLst>
          </p:cNvPr>
          <p:cNvSpPr/>
          <p:nvPr/>
        </p:nvSpPr>
        <p:spPr>
          <a:xfrm>
            <a:off x="5413882" y="4496648"/>
            <a:ext cx="517570" cy="211667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>
                <a:latin typeface="Rockwell Condensed" panose="02060603050405020104" pitchFamily="18" charset="0"/>
              </a:rPr>
              <a:t>MODEL 2: WORD 2 WORD</a:t>
            </a:r>
            <a:endParaRPr dirty="0">
              <a:latin typeface="Rockwell Condensed" panose="02060603050405020104" pitchFamily="18" charset="0"/>
            </a:endParaRPr>
          </a:p>
        </p:txBody>
      </p:sp>
      <p:sp>
        <p:nvSpPr>
          <p:cNvPr id="275" name="Google Shape;275;p34"/>
          <p:cNvSpPr txBox="1">
            <a:spLocks noGrp="1"/>
          </p:cNvSpPr>
          <p:nvPr>
            <p:ph type="body" idx="1"/>
          </p:nvPr>
        </p:nvSpPr>
        <p:spPr>
          <a:xfrm>
            <a:off x="73892" y="1318054"/>
            <a:ext cx="10058400" cy="482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en-US" dirty="0"/>
              <a:t>1. 512 latent dimensions</a:t>
            </a:r>
            <a:endParaRPr dirty="0"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 dirty="0"/>
              <a:t>Batch size 64</a:t>
            </a:r>
            <a:endParaRPr dirty="0"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 dirty="0"/>
              <a:t>ADAM optimizer</a:t>
            </a:r>
            <a:endParaRPr dirty="0"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 dirty="0"/>
              <a:t>100 epochs</a:t>
            </a:r>
            <a:endParaRPr dirty="0"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 dirty="0"/>
              <a:t>7000 samples</a:t>
            </a:r>
            <a:endParaRPr dirty="0"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 dirty="0"/>
              <a:t>2-layer stacked LSTM encoder-decoder model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Best loss model checkpoint callback used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16573B-EB2A-44F6-9D84-38F51C31CE71}"/>
              </a:ext>
            </a:extLst>
          </p:cNvPr>
          <p:cNvSpPr txBox="1"/>
          <p:nvPr/>
        </p:nvSpPr>
        <p:spPr>
          <a:xfrm>
            <a:off x="6857232" y="173225"/>
            <a:ext cx="44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</a:t>
            </a:r>
          </a:p>
        </p:txBody>
      </p:sp>
      <p:pic>
        <p:nvPicPr>
          <p:cNvPr id="7" name="Google Shape;284;p35">
            <a:extLst>
              <a:ext uri="{FF2B5EF4-FFF2-40B4-BE49-F238E27FC236}">
                <a16:creationId xmlns:a16="http://schemas.microsoft.com/office/drawing/2014/main" id="{3F25550E-D381-46F1-90D3-0BEE0A0D6B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1597" y="173224"/>
            <a:ext cx="4871043" cy="32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85;p35">
            <a:extLst>
              <a:ext uri="{FF2B5EF4-FFF2-40B4-BE49-F238E27FC236}">
                <a16:creationId xmlns:a16="http://schemas.microsoft.com/office/drawing/2014/main" id="{82E52396-D1A8-446C-AA31-86CEBD207A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1597" y="3597750"/>
            <a:ext cx="4871043" cy="3132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>
            <a:spLocks noGrp="1"/>
          </p:cNvSpPr>
          <p:nvPr>
            <p:ph type="title"/>
          </p:nvPr>
        </p:nvSpPr>
        <p:spPr>
          <a:xfrm>
            <a:off x="157669" y="113466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>
                <a:latin typeface="Rockwell Condensed" panose="02060603050405020104" pitchFamily="18" charset="0"/>
              </a:rPr>
              <a:t>MODEL 2 : RESULTS</a:t>
            </a:r>
            <a:endParaRPr dirty="0">
              <a:latin typeface="Rockwell Condensed" panose="02060603050405020104" pitchFamily="18" charset="0"/>
            </a:endParaRPr>
          </a:p>
        </p:txBody>
      </p:sp>
      <p:sp>
        <p:nvSpPr>
          <p:cNvPr id="283" name="Google Shape;283;p35"/>
          <p:cNvSpPr txBox="1">
            <a:spLocks noGrp="1"/>
          </p:cNvSpPr>
          <p:nvPr>
            <p:ph type="body" idx="1"/>
          </p:nvPr>
        </p:nvSpPr>
        <p:spPr>
          <a:xfrm>
            <a:off x="157669" y="1307431"/>
            <a:ext cx="10058400" cy="482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W2W model gave satisfactory results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LOSS: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Train: 0.0562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Validation: 1.8024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ACCURACY: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Train: 0.1972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Validation: 0.0483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BLEU 4- gram cumm score: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Max: 0.983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Min: 0.023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Avg: 0.651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pic>
        <p:nvPicPr>
          <p:cNvPr id="286" name="Google Shape;28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6553" y="1018674"/>
            <a:ext cx="6047281" cy="4820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>
            <a:spLocks noGrp="1"/>
          </p:cNvSpPr>
          <p:nvPr>
            <p:ph type="title"/>
          </p:nvPr>
        </p:nvSpPr>
        <p:spPr>
          <a:xfrm>
            <a:off x="157669" y="113466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>
                <a:latin typeface="Rockwell Condensed" panose="02060603050405020104" pitchFamily="18" charset="0"/>
              </a:rPr>
              <a:t>MODEL 2 - RESULTS</a:t>
            </a:r>
            <a:endParaRPr dirty="0">
              <a:latin typeface="Rockwell Condensed" panose="02060603050405020104" pitchFamily="18" charset="0"/>
            </a:endParaRPr>
          </a:p>
        </p:txBody>
      </p:sp>
      <p:sp>
        <p:nvSpPr>
          <p:cNvPr id="292" name="Google Shape;292;p36"/>
          <p:cNvSpPr txBox="1">
            <a:spLocks noGrp="1"/>
          </p:cNvSpPr>
          <p:nvPr>
            <p:ph type="body" idx="1"/>
          </p:nvPr>
        </p:nvSpPr>
        <p:spPr>
          <a:xfrm>
            <a:off x="157669" y="1307431"/>
            <a:ext cx="10058400" cy="482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BLEU scores in depth: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Assessed for 300 samples: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Top 100 samples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Middle 100 samples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Bottom 100 samples</a:t>
            </a:r>
            <a:endParaRPr/>
          </a:p>
          <a:p>
            <a:pPr marL="1005839" lvl="3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Individual n-gram: 1 to 4</a:t>
            </a:r>
            <a:endParaRPr/>
          </a:p>
          <a:p>
            <a:pPr marL="1005839" lvl="3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Cumulative 4-gram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BLEU score summary:</a:t>
            </a:r>
            <a:endParaRPr/>
          </a:p>
        </p:txBody>
      </p:sp>
      <p:pic>
        <p:nvPicPr>
          <p:cNvPr id="293" name="Google Shape;29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6409" y="46711"/>
            <a:ext cx="3633643" cy="2246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6"/>
          <p:cNvPicPr preferRelativeResize="0"/>
          <p:nvPr/>
        </p:nvPicPr>
        <p:blipFill rotWithShape="1">
          <a:blip r:embed="rId4">
            <a:alphaModFix/>
          </a:blip>
          <a:srcRect r="4459"/>
          <a:stretch/>
        </p:blipFill>
        <p:spPr>
          <a:xfrm>
            <a:off x="8006409" y="2292824"/>
            <a:ext cx="3235000" cy="232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6409" y="4585366"/>
            <a:ext cx="4185591" cy="225258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6"/>
          <p:cNvSpPr/>
          <p:nvPr/>
        </p:nvSpPr>
        <p:spPr>
          <a:xfrm>
            <a:off x="7676147" y="113466"/>
            <a:ext cx="168442" cy="210836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676147" y="2398879"/>
            <a:ext cx="168442" cy="210836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7676147" y="4684292"/>
            <a:ext cx="168442" cy="210836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9" name="Google Shape;299;p36"/>
          <p:cNvSpPr txBox="1"/>
          <p:nvPr/>
        </p:nvSpPr>
        <p:spPr>
          <a:xfrm rot="-5400000">
            <a:off x="6383877" y="922057"/>
            <a:ext cx="20533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Top 100 sample</a:t>
            </a:r>
            <a:endParaRPr/>
          </a:p>
        </p:txBody>
      </p:sp>
      <p:sp>
        <p:nvSpPr>
          <p:cNvPr id="300" name="Google Shape;300;p36"/>
          <p:cNvSpPr txBox="1"/>
          <p:nvPr/>
        </p:nvSpPr>
        <p:spPr>
          <a:xfrm rot="-5400000">
            <a:off x="6377655" y="3142717"/>
            <a:ext cx="20533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Top 200 sample</a:t>
            </a:r>
            <a:endParaRPr/>
          </a:p>
        </p:txBody>
      </p:sp>
      <p:sp>
        <p:nvSpPr>
          <p:cNvPr id="301" name="Google Shape;301;p36"/>
          <p:cNvSpPr txBox="1"/>
          <p:nvPr/>
        </p:nvSpPr>
        <p:spPr>
          <a:xfrm rot="-5400000">
            <a:off x="6383829" y="5349273"/>
            <a:ext cx="20533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Top 300 sample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276" y="-2886"/>
            <a:ext cx="4077723" cy="455050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 txBox="1">
            <a:spLocks noGrp="1"/>
          </p:cNvSpPr>
          <p:nvPr>
            <p:ph type="title"/>
          </p:nvPr>
        </p:nvSpPr>
        <p:spPr>
          <a:xfrm>
            <a:off x="157669" y="113466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>
                <a:latin typeface="Rockwell Condensed" panose="02060603050405020104" pitchFamily="18" charset="0"/>
              </a:rPr>
              <a:t>MODEL 2 - RESULTS</a:t>
            </a:r>
            <a:endParaRPr dirty="0">
              <a:latin typeface="Rockwell Condensed" panose="02060603050405020104" pitchFamily="18" charset="0"/>
            </a:endParaRPr>
          </a:p>
        </p:txBody>
      </p:sp>
      <p:sp>
        <p:nvSpPr>
          <p:cNvPr id="308" name="Google Shape;308;p37"/>
          <p:cNvSpPr txBox="1">
            <a:spLocks noGrp="1"/>
          </p:cNvSpPr>
          <p:nvPr>
            <p:ph type="body" idx="1"/>
          </p:nvPr>
        </p:nvSpPr>
        <p:spPr>
          <a:xfrm>
            <a:off x="157669" y="1307431"/>
            <a:ext cx="10058400" cy="482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BLEU scores in depth: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Assessed for 300 samples: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Top 100 samples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Middle 100 samples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Bottom 100 samples</a:t>
            </a:r>
            <a:endParaRPr/>
          </a:p>
          <a:p>
            <a:pPr marL="1005839" lvl="3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Individual n-gram: 1 to 4</a:t>
            </a:r>
            <a:endParaRPr/>
          </a:p>
          <a:p>
            <a:pPr marL="1005839" lvl="3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Cumulative 4-gram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BLEU score summary: Top samples train very well</a:t>
            </a:r>
            <a:endParaRPr/>
          </a:p>
        </p:txBody>
      </p:sp>
      <p:graphicFrame>
        <p:nvGraphicFramePr>
          <p:cNvPr id="309" name="Google Shape;309;p37"/>
          <p:cNvGraphicFramePr/>
          <p:nvPr>
            <p:extLst>
              <p:ext uri="{D42A27DB-BD31-4B8C-83A1-F6EECF244321}">
                <p14:modId xmlns:p14="http://schemas.microsoft.com/office/powerpoint/2010/main" val="3565178029"/>
              </p:ext>
            </p:extLst>
          </p:nvPr>
        </p:nvGraphicFramePr>
        <p:xfrm>
          <a:off x="493564" y="4034863"/>
          <a:ext cx="8128000" cy="2494340"/>
        </p:xfrm>
        <a:graphic>
          <a:graphicData uri="http://schemas.openxmlformats.org/drawingml/2006/table">
            <a:tbl>
              <a:tblPr firstRow="1" bandRow="1">
                <a:noFill/>
                <a:tableStyleId>{151702AA-0B35-4FF5-8C05-1933B6E9A15D}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N-gram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Top 100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Mid 100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Bottom 100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All 300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4- gram cumulative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0.65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>
                <a:latin typeface="Rockwell Condensed" panose="02060603050405020104" pitchFamily="18" charset="0"/>
              </a:rPr>
              <a:t>MODEL 3 - Models with  Hyper parameter Optimization</a:t>
            </a:r>
            <a:endParaRPr dirty="0">
              <a:latin typeface="Rockwell Condensed" panose="02060603050405020104" pitchFamily="18" charset="0"/>
            </a:endParaRPr>
          </a:p>
        </p:txBody>
      </p:sp>
      <p:sp>
        <p:nvSpPr>
          <p:cNvPr id="315" name="Google Shape;315;p38"/>
          <p:cNvSpPr txBox="1">
            <a:spLocks noGrp="1"/>
          </p:cNvSpPr>
          <p:nvPr>
            <p:ph type="body" idx="1"/>
          </p:nvPr>
        </p:nvSpPr>
        <p:spPr>
          <a:xfrm>
            <a:off x="1069850" y="2121399"/>
            <a:ext cx="10316100" cy="4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Hyperparameters refer to the parameters that are set before the start of training.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Optimizers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Learning rate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Type of attention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Attention Architecture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Inference mode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ckwell Condensed" panose="02060603050405020104" pitchFamily="18" charset="0"/>
              </a:rPr>
              <a:t>MODEL 3 : Using RMS Prop </a:t>
            </a:r>
            <a:endParaRPr dirty="0">
              <a:latin typeface="Rockwell Condensed" panose="02060603050405020104" pitchFamily="18" charset="0"/>
            </a:endParaRPr>
          </a:p>
        </p:txBody>
      </p:sp>
      <p:sp>
        <p:nvSpPr>
          <p:cNvPr id="321" name="Google Shape;321;p39"/>
          <p:cNvSpPr txBox="1">
            <a:spLocks noGrp="1"/>
          </p:cNvSpPr>
          <p:nvPr>
            <p:ph type="body" idx="1"/>
          </p:nvPr>
        </p:nvSpPr>
        <p:spPr>
          <a:xfrm>
            <a:off x="1069848" y="2220558"/>
            <a:ext cx="10058400" cy="405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dirty="0" err="1"/>
              <a:t>RMSProp</a:t>
            </a:r>
            <a:r>
              <a:rPr lang="en-US" dirty="0"/>
              <a:t> optimizer 								</a:t>
            </a:r>
            <a:endParaRPr dirty="0"/>
          </a:p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dirty="0"/>
              <a:t>    Latent Dimension : 512</a:t>
            </a:r>
            <a:endParaRPr dirty="0"/>
          </a:p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dirty="0"/>
              <a:t>    Epoch : 30</a:t>
            </a:r>
            <a:endParaRPr dirty="0"/>
          </a:p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dirty="0"/>
              <a:t>    Sample : 5000 </a:t>
            </a:r>
            <a:endParaRPr dirty="0"/>
          </a:p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dirty="0"/>
              <a:t>    Batch Size : 64</a:t>
            </a:r>
            <a:endParaRPr dirty="0"/>
          </a:p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dirty="0"/>
              <a:t>    Max Cumulative Blue Score : 0.54</a:t>
            </a:r>
          </a:p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dirty="0"/>
              <a:t>	   Avg Cumulative Blue Score : 0.29 </a:t>
            </a:r>
            <a:endParaRPr dirty="0"/>
          </a:p>
        </p:txBody>
      </p:sp>
      <p:pic>
        <p:nvPicPr>
          <p:cNvPr id="322" name="Google Shape;3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913" y="1579013"/>
            <a:ext cx="378142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7525" y="4303025"/>
            <a:ext cx="54864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3925" y="3934850"/>
            <a:ext cx="40386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0;p40">
            <a:extLst>
              <a:ext uri="{FF2B5EF4-FFF2-40B4-BE49-F238E27FC236}">
                <a16:creationId xmlns:a16="http://schemas.microsoft.com/office/drawing/2014/main" id="{EC00CFE9-0183-4C4E-AFC0-7657C1ECA8E4}"/>
              </a:ext>
            </a:extLst>
          </p:cNvPr>
          <p:cNvSpPr txBox="1">
            <a:spLocks/>
          </p:cNvSpPr>
          <p:nvPr/>
        </p:nvSpPr>
        <p:spPr>
          <a:xfrm>
            <a:off x="1063752" y="1579013"/>
            <a:ext cx="10216800" cy="5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182880" indent="-74929">
              <a:spcBef>
                <a:spcPts val="0"/>
              </a:spcBef>
              <a:buFont typeface="Noto Sans Symbols"/>
              <a:buNone/>
            </a:pPr>
            <a:endParaRPr lang="en-US" dirty="0"/>
          </a:p>
          <a:p>
            <a:pPr marL="182880" indent="-74929">
              <a:spcBef>
                <a:spcPts val="0"/>
              </a:spcBef>
              <a:buFont typeface="Noto Sans Symbols"/>
              <a:buNone/>
            </a:pPr>
            <a:endParaRPr lang="en-US" dirty="0"/>
          </a:p>
          <a:p>
            <a:pPr marL="182880" indent="-74929">
              <a:spcBef>
                <a:spcPts val="0"/>
              </a:spcBef>
              <a:buFont typeface="Noto Sans Symbols"/>
              <a:buNone/>
            </a:pPr>
            <a:r>
              <a:rPr lang="en-US" dirty="0"/>
              <a:t>SGD optimizer  with Drop out	(round 1)							</a:t>
            </a:r>
          </a:p>
          <a:p>
            <a:pPr marL="182880" indent="-74929">
              <a:spcBef>
                <a:spcPts val="0"/>
              </a:spcBef>
              <a:buFont typeface="Noto Sans Symbols"/>
              <a:buNone/>
            </a:pPr>
            <a:r>
              <a:rPr lang="en-US" dirty="0"/>
              <a:t>    Latent Dimension : 512</a:t>
            </a:r>
          </a:p>
          <a:p>
            <a:pPr marL="182880" indent="-74929">
              <a:spcBef>
                <a:spcPts val="0"/>
              </a:spcBef>
              <a:buFont typeface="Noto Sans Symbols"/>
              <a:buNone/>
            </a:pPr>
            <a:r>
              <a:rPr lang="en-US" dirty="0"/>
              <a:t>    Epoch : 50</a:t>
            </a:r>
          </a:p>
          <a:p>
            <a:pPr marL="182880" indent="-74929">
              <a:spcBef>
                <a:spcPts val="0"/>
              </a:spcBef>
              <a:buFont typeface="Noto Sans Symbols"/>
              <a:buNone/>
            </a:pPr>
            <a:r>
              <a:rPr lang="en-US" dirty="0"/>
              <a:t>    Sample : 7000 </a:t>
            </a:r>
          </a:p>
          <a:p>
            <a:pPr marL="182880" indent="-74929">
              <a:spcBef>
                <a:spcPts val="0"/>
              </a:spcBef>
              <a:buFont typeface="Noto Sans Symbols"/>
              <a:buNone/>
            </a:pPr>
            <a:r>
              <a:rPr lang="en-US" dirty="0"/>
              <a:t>    Batch Size : 128</a:t>
            </a:r>
          </a:p>
          <a:p>
            <a:pPr marL="182880" indent="-74929">
              <a:spcBef>
                <a:spcPts val="0"/>
              </a:spcBef>
              <a:buFont typeface="Noto Sans Symbols"/>
              <a:buNone/>
            </a:pPr>
            <a:r>
              <a:rPr lang="en-US" dirty="0"/>
              <a:t>    Max Cumulative Blue Score : 0.05</a:t>
            </a:r>
          </a:p>
          <a:p>
            <a:pPr marL="182880" indent="-74929">
              <a:spcBef>
                <a:spcPts val="0"/>
              </a:spcBef>
              <a:buFont typeface="Noto Sans Symbols"/>
              <a:buNone/>
            </a:pPr>
            <a:r>
              <a:rPr lang="en-US" dirty="0"/>
              <a:t>    </a:t>
            </a:r>
          </a:p>
        </p:txBody>
      </p:sp>
      <p:sp>
        <p:nvSpPr>
          <p:cNvPr id="329" name="Google Shape;329;p4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ckwell Condensed" panose="02060603050405020104" pitchFamily="18" charset="0"/>
              </a:rPr>
              <a:t>MODEL 3 : Using SGD </a:t>
            </a:r>
            <a:endParaRPr dirty="0">
              <a:latin typeface="Rockwell Condensed" panose="02060603050405020104" pitchFamily="18" charset="0"/>
            </a:endParaRPr>
          </a:p>
        </p:txBody>
      </p:sp>
      <p:sp>
        <p:nvSpPr>
          <p:cNvPr id="330" name="Google Shape;330;p40"/>
          <p:cNvSpPr txBox="1">
            <a:spLocks noGrp="1"/>
          </p:cNvSpPr>
          <p:nvPr>
            <p:ph type="body" idx="1"/>
          </p:nvPr>
        </p:nvSpPr>
        <p:spPr>
          <a:xfrm>
            <a:off x="1063752" y="1579013"/>
            <a:ext cx="10216800" cy="514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SGD optimizer  with Drop out	(round 2)							</a:t>
            </a:r>
            <a:endParaRPr dirty="0"/>
          </a:p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Latent Dimension : 256</a:t>
            </a:r>
            <a:endParaRPr dirty="0"/>
          </a:p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Epoch : 70</a:t>
            </a:r>
            <a:endParaRPr dirty="0"/>
          </a:p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Sample : 1000 </a:t>
            </a:r>
            <a:endParaRPr dirty="0"/>
          </a:p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Batch Size : 64</a:t>
            </a:r>
            <a:endParaRPr dirty="0"/>
          </a:p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Max Cumulative Bleu Score : 0.512</a:t>
            </a:r>
          </a:p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Avg Cumulative Bleu Score : 0.244</a:t>
            </a:r>
            <a:endParaRPr dirty="0"/>
          </a:p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endParaRPr dirty="0"/>
          </a:p>
        </p:txBody>
      </p:sp>
      <p:pic>
        <p:nvPicPr>
          <p:cNvPr id="331" name="Google Shape;3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100" y="1579013"/>
            <a:ext cx="396240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0675" y="4160288"/>
            <a:ext cx="418147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0075" y="4655363"/>
            <a:ext cx="46482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898D70C-6B80-4029-A0BE-94BBBE63A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100" y="1415805"/>
            <a:ext cx="3962400" cy="27444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7D246F-FAF1-43F7-84C2-2B54E106BC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1815" y="4092606"/>
            <a:ext cx="4158685" cy="27246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C2586C-B2D1-439A-9211-E7745ED24E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1045" y="4586019"/>
            <a:ext cx="4717230" cy="1519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8D901B-BEE2-4654-A24B-C852F6F26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100" y="1392746"/>
            <a:ext cx="3962400" cy="2744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8E2CFD-6B20-4DA0-A989-56935D5897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1815" y="4069547"/>
            <a:ext cx="4158685" cy="2724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30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ckwell Condensed" panose="02060603050405020104" pitchFamily="18" charset="0"/>
              </a:rPr>
              <a:t>MODEL 3 : Using ADAM </a:t>
            </a:r>
            <a:endParaRPr dirty="0">
              <a:latin typeface="Rockwell Condensed" panose="02060603050405020104" pitchFamily="18" charset="0"/>
            </a:endParaRPr>
          </a:p>
        </p:txBody>
      </p:sp>
      <p:sp>
        <p:nvSpPr>
          <p:cNvPr id="339" name="Google Shape;339;p4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ADAM optimizer 								</a:t>
            </a:r>
            <a:endParaRPr dirty="0"/>
          </a:p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Latent Dimension : 512</a:t>
            </a:r>
            <a:endParaRPr dirty="0"/>
          </a:p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Epoch : 100</a:t>
            </a:r>
            <a:endParaRPr dirty="0"/>
          </a:p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Sample : 7000 </a:t>
            </a:r>
            <a:endParaRPr dirty="0"/>
          </a:p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Batch Size : 64</a:t>
            </a:r>
            <a:endParaRPr dirty="0"/>
          </a:p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Max Cumulative Blue Score : 0.9</a:t>
            </a:r>
          </a:p>
        </p:txBody>
      </p:sp>
      <p:pic>
        <p:nvPicPr>
          <p:cNvPr id="340" name="Google Shape;3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179" y="4171375"/>
            <a:ext cx="6255275" cy="17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6825" y="1590088"/>
            <a:ext cx="396240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5850" y="4101275"/>
            <a:ext cx="414337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ckwell Condensed" panose="02060603050405020104" pitchFamily="18" charset="0"/>
              </a:rPr>
              <a:t>MODEL 3 : Comparison over Optimizers</a:t>
            </a:r>
            <a:endParaRPr dirty="0">
              <a:latin typeface="Rockwell Condensed" panose="02060603050405020104" pitchFamily="18" charset="0"/>
            </a:endParaRPr>
          </a:p>
        </p:txBody>
      </p:sp>
      <p:sp>
        <p:nvSpPr>
          <p:cNvPr id="348" name="Google Shape;348;p4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Best Model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Based on the Bleu scores, the best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model for this data set is model which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used ADAM optimizers.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68748E-B9A5-4A1B-A048-3182B7040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102" y="1735835"/>
            <a:ext cx="5197633" cy="443647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>
            <a:spLocks noGrp="1"/>
          </p:cNvSpPr>
          <p:nvPr>
            <p:ph type="title"/>
          </p:nvPr>
        </p:nvSpPr>
        <p:spPr>
          <a:xfrm>
            <a:off x="586273" y="12488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>
                <a:latin typeface="Rockwell Condensed" panose="02060603050405020104" pitchFamily="18" charset="0"/>
              </a:rPr>
              <a:t>MODEL 4 – Attention</a:t>
            </a:r>
            <a:endParaRPr dirty="0">
              <a:latin typeface="Rockwell Condensed" panose="02060603050405020104" pitchFamily="18" charset="0"/>
            </a:endParaRPr>
          </a:p>
        </p:txBody>
      </p:sp>
      <p:sp>
        <p:nvSpPr>
          <p:cNvPr id="355" name="Google Shape;355;p43"/>
          <p:cNvSpPr txBox="1">
            <a:spLocks noGrp="1"/>
          </p:cNvSpPr>
          <p:nvPr>
            <p:ph type="body" idx="1"/>
          </p:nvPr>
        </p:nvSpPr>
        <p:spPr>
          <a:xfrm>
            <a:off x="384047" y="1403603"/>
            <a:ext cx="11723700" cy="54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0851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Model uses GRU layers (instead of LSTM layers) along with </a:t>
            </a:r>
            <a:endParaRPr dirty="0"/>
          </a:p>
          <a:p>
            <a:pPr marL="107951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/>
              <a:t>     attention model</a:t>
            </a:r>
            <a:endParaRPr dirty="0"/>
          </a:p>
          <a:p>
            <a:pPr marL="450851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Humans are able to easily understand mappings between</a:t>
            </a:r>
            <a:endParaRPr dirty="0"/>
          </a:p>
          <a:p>
            <a:pPr marL="107951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/>
              <a:t>     different parts of an input sequence and a translated sequence</a:t>
            </a:r>
            <a:endParaRPr dirty="0"/>
          </a:p>
          <a:p>
            <a:pPr marL="450851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Attention mechanism is developed to </a:t>
            </a:r>
            <a:r>
              <a:rPr lang="en-US" b="1" i="1" dirty="0"/>
              <a:t>“learn”</a:t>
            </a:r>
            <a:r>
              <a:rPr lang="en-US" dirty="0"/>
              <a:t> these mappings</a:t>
            </a:r>
            <a:endParaRPr dirty="0"/>
          </a:p>
          <a:p>
            <a:pPr marL="107951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/>
              <a:t>     through Gradient Descent and Back-propagation</a:t>
            </a:r>
            <a:endParaRPr dirty="0"/>
          </a:p>
          <a:p>
            <a:pPr marL="107951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107951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107951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107951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107951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107951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107951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107951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107951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450851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Using a fixed-length context vector in conventional model leads to incapability of the system to remember longer sequences 🡪 Attention Model tries to fix this by utilizing intermediate encoder states to construct the context vectors </a:t>
            </a:r>
            <a:endParaRPr dirty="0"/>
          </a:p>
          <a:p>
            <a:pPr marL="450851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Model gives good performance but is time consuming!</a:t>
            </a:r>
            <a:endParaRPr dirty="0"/>
          </a:p>
          <a:p>
            <a:pPr marL="107951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grpSp>
        <p:nvGrpSpPr>
          <p:cNvPr id="356" name="Google Shape;356;p43"/>
          <p:cNvGrpSpPr/>
          <p:nvPr/>
        </p:nvGrpSpPr>
        <p:grpSpPr>
          <a:xfrm>
            <a:off x="8610110" y="1265161"/>
            <a:ext cx="3347474" cy="1394875"/>
            <a:chOff x="8452466" y="2369129"/>
            <a:chExt cx="3561900" cy="1394875"/>
          </a:xfrm>
        </p:grpSpPr>
        <p:sp>
          <p:nvSpPr>
            <p:cNvPr id="357" name="Google Shape;357;p43"/>
            <p:cNvSpPr/>
            <p:nvPr/>
          </p:nvSpPr>
          <p:spPr>
            <a:xfrm>
              <a:off x="8452466" y="3302304"/>
              <a:ext cx="3561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क्लार्क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एक </a:t>
              </a:r>
              <a:r>
                <a:rPr lang="en-US" sz="24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अच्छा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0" i="0" u="none" strike="noStrike" cap="none"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rPr>
                <a:t>लड़का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है</a:t>
              </a: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3"/>
            <p:cNvSpPr/>
            <p:nvPr/>
          </p:nvSpPr>
          <p:spPr>
            <a:xfrm>
              <a:off x="8452466" y="2369129"/>
              <a:ext cx="3445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Clark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is a </a:t>
              </a:r>
              <a:r>
                <a:rPr lang="en-US" sz="24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good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0" i="0" u="none" strike="noStrike" cap="none"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rPr>
                <a:t>boy</a:t>
              </a:r>
              <a:endParaRPr/>
            </a:p>
          </p:txBody>
        </p:sp>
        <p:cxnSp>
          <p:nvCxnSpPr>
            <p:cNvPr id="359" name="Google Shape;359;p43"/>
            <p:cNvCxnSpPr/>
            <p:nvPr/>
          </p:nvCxnSpPr>
          <p:spPr>
            <a:xfrm>
              <a:off x="9027485" y="2830794"/>
              <a:ext cx="0" cy="471600"/>
            </a:xfrm>
            <a:prstGeom prst="straightConnector1">
              <a:avLst/>
            </a:prstGeom>
            <a:noFill/>
            <a:ln w="9525" cap="flat" cmpd="sng">
              <a:solidFill>
                <a:srgbClr val="D2431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60" name="Google Shape;360;p43"/>
            <p:cNvCxnSpPr/>
            <p:nvPr/>
          </p:nvCxnSpPr>
          <p:spPr>
            <a:xfrm>
              <a:off x="10337252" y="2830794"/>
              <a:ext cx="0" cy="471600"/>
            </a:xfrm>
            <a:prstGeom prst="straightConnector1">
              <a:avLst/>
            </a:prstGeom>
            <a:noFill/>
            <a:ln w="9525" cap="flat" cmpd="sng">
              <a:solidFill>
                <a:srgbClr val="D2431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61" name="Google Shape;361;p43"/>
            <p:cNvCxnSpPr/>
            <p:nvPr/>
          </p:nvCxnSpPr>
          <p:spPr>
            <a:xfrm>
              <a:off x="11044147" y="2830794"/>
              <a:ext cx="0" cy="471600"/>
            </a:xfrm>
            <a:prstGeom prst="straightConnector1">
              <a:avLst/>
            </a:prstGeom>
            <a:noFill/>
            <a:ln w="9525" cap="flat" cmpd="sng">
              <a:solidFill>
                <a:srgbClr val="D2431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pic>
        <p:nvPicPr>
          <p:cNvPr id="362" name="Google Shape;36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857" y="3367942"/>
            <a:ext cx="5301200" cy="167642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3"/>
          <p:cNvSpPr txBox="1"/>
          <p:nvPr/>
        </p:nvSpPr>
        <p:spPr>
          <a:xfrm>
            <a:off x="1684116" y="5096218"/>
            <a:ext cx="414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Conventional Encoder – Decoder Model</a:t>
            </a:r>
            <a:endParaRPr/>
          </a:p>
        </p:txBody>
      </p:sp>
      <p:pic>
        <p:nvPicPr>
          <p:cNvPr id="364" name="Google Shape;36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43829" y="2785180"/>
            <a:ext cx="1657425" cy="22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3"/>
          <p:cNvSpPr txBox="1"/>
          <p:nvPr/>
        </p:nvSpPr>
        <p:spPr>
          <a:xfrm>
            <a:off x="7432875" y="5095872"/>
            <a:ext cx="414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Encoder – Decoder Model with “Attention”</a:t>
            </a:r>
            <a:endParaRPr/>
          </a:p>
        </p:txBody>
      </p:sp>
      <p:sp>
        <p:nvSpPr>
          <p:cNvPr id="366" name="Google Shape;366;p43"/>
          <p:cNvSpPr txBox="1"/>
          <p:nvPr/>
        </p:nvSpPr>
        <p:spPr>
          <a:xfrm>
            <a:off x="10052611" y="4206153"/>
            <a:ext cx="158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Encoder RNN</a:t>
            </a:r>
            <a:endParaRPr/>
          </a:p>
        </p:txBody>
      </p:sp>
      <p:sp>
        <p:nvSpPr>
          <p:cNvPr id="367" name="Google Shape;367;p43"/>
          <p:cNvSpPr txBox="1"/>
          <p:nvPr/>
        </p:nvSpPr>
        <p:spPr>
          <a:xfrm>
            <a:off x="10052612" y="3048802"/>
            <a:ext cx="158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Decoder RNN</a:t>
            </a:r>
            <a:endParaRPr/>
          </a:p>
        </p:txBody>
      </p:sp>
      <p:sp>
        <p:nvSpPr>
          <p:cNvPr id="368" name="Google Shape;368;p43"/>
          <p:cNvSpPr txBox="1"/>
          <p:nvPr/>
        </p:nvSpPr>
        <p:spPr>
          <a:xfrm>
            <a:off x="10052610" y="3639943"/>
            <a:ext cx="158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Attention Layer</a:t>
            </a:r>
            <a:endParaRPr/>
          </a:p>
        </p:txBody>
      </p:sp>
      <p:cxnSp>
        <p:nvCxnSpPr>
          <p:cNvPr id="369" name="Google Shape;369;p43"/>
          <p:cNvCxnSpPr/>
          <p:nvPr/>
        </p:nvCxnSpPr>
        <p:spPr>
          <a:xfrm>
            <a:off x="8243829" y="4006418"/>
            <a:ext cx="3220800" cy="0"/>
          </a:xfrm>
          <a:prstGeom prst="straightConnector1">
            <a:avLst/>
          </a:prstGeom>
          <a:noFill/>
          <a:ln w="19050" cap="flat" cmpd="sng">
            <a:solidFill>
              <a:srgbClr val="D2431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70" name="Google Shape;370;p43"/>
          <p:cNvCxnSpPr/>
          <p:nvPr/>
        </p:nvCxnSpPr>
        <p:spPr>
          <a:xfrm>
            <a:off x="8190535" y="3522080"/>
            <a:ext cx="3220800" cy="0"/>
          </a:xfrm>
          <a:prstGeom prst="straightConnector1">
            <a:avLst/>
          </a:prstGeom>
          <a:noFill/>
          <a:ln w="19050" cap="flat" cmpd="sng">
            <a:solidFill>
              <a:srgbClr val="D2431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71" name="Google Shape;371;p43"/>
          <p:cNvCxnSpPr/>
          <p:nvPr/>
        </p:nvCxnSpPr>
        <p:spPr>
          <a:xfrm>
            <a:off x="8243828" y="4843653"/>
            <a:ext cx="3220800" cy="0"/>
          </a:xfrm>
          <a:prstGeom prst="straightConnector1">
            <a:avLst/>
          </a:prstGeom>
          <a:noFill/>
          <a:ln w="19050" cap="flat" cmpd="sng">
            <a:solidFill>
              <a:srgbClr val="D2431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>
                <a:latin typeface="Rockwell Condensed" panose="02060603050405020104" pitchFamily="18" charset="0"/>
              </a:rPr>
              <a:t>THE PROBLEM</a:t>
            </a:r>
            <a:endParaRPr dirty="0">
              <a:latin typeface="Rockwell Condensed" panose="02060603050405020104" pitchFamily="18" charset="0"/>
            </a:endParaRPr>
          </a:p>
        </p:txBody>
      </p:sp>
      <p:sp>
        <p:nvSpPr>
          <p:cNvPr id="207" name="Google Shape;207;p2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Language Translation is a task with the potential for global impact.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In order to overcome the language barrier in the globalized society, we chose to create a language translation model.</a:t>
            </a:r>
            <a:endParaRPr sz="2400"/>
          </a:p>
          <a:p>
            <a:pPr marL="18288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/>
              <a:t>    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057" y="3834100"/>
            <a:ext cx="5542393" cy="16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750" y="3491000"/>
            <a:ext cx="27813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298323" y="1417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>
                <a:latin typeface="Rockwell Condensed" panose="02060603050405020104" pitchFamily="18" charset="0"/>
              </a:rPr>
              <a:t>RESULTS - Attention</a:t>
            </a:r>
            <a:endParaRPr dirty="0">
              <a:latin typeface="Rockwell Condensed" panose="02060603050405020104" pitchFamily="18" charset="0"/>
            </a:endParaRPr>
          </a:p>
        </p:txBody>
      </p:sp>
      <p:sp>
        <p:nvSpPr>
          <p:cNvPr id="377" name="Google Shape;377;p44"/>
          <p:cNvSpPr txBox="1">
            <a:spLocks noGrp="1"/>
          </p:cNvSpPr>
          <p:nvPr>
            <p:ph type="body" idx="1"/>
          </p:nvPr>
        </p:nvSpPr>
        <p:spPr>
          <a:xfrm>
            <a:off x="384047" y="1403604"/>
            <a:ext cx="11723700" cy="5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0851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Model Details:</a:t>
            </a:r>
            <a:endParaRPr dirty="0"/>
          </a:p>
          <a:p>
            <a:pPr marL="908051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Epochs: 12</a:t>
            </a:r>
            <a:endParaRPr dirty="0"/>
          </a:p>
          <a:p>
            <a:pPr marL="908051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Optimizer: Adam</a:t>
            </a:r>
            <a:endParaRPr dirty="0"/>
          </a:p>
          <a:p>
            <a:pPr marL="908051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Samples: 78475 (80:20 split)</a:t>
            </a:r>
            <a:endParaRPr dirty="0"/>
          </a:p>
          <a:p>
            <a:pPr marL="450851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Results:</a:t>
            </a:r>
            <a:endParaRPr dirty="0"/>
          </a:p>
          <a:p>
            <a:pPr marL="908051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BLEU Score (Cumulative): 0.20</a:t>
            </a:r>
            <a:endParaRPr dirty="0"/>
          </a:p>
          <a:p>
            <a:pPr marL="908051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BLEU 1 Score: 0.42</a:t>
            </a:r>
            <a:endParaRPr dirty="0"/>
          </a:p>
          <a:p>
            <a:pPr marL="908051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BLEU 2 Score: 0.246</a:t>
            </a:r>
            <a:endParaRPr dirty="0"/>
          </a:p>
          <a:p>
            <a:pPr marL="908051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BLEU 3 Score: 0.158</a:t>
            </a:r>
            <a:endParaRPr dirty="0"/>
          </a:p>
          <a:p>
            <a:pPr marL="908051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BLEU 4 Score: 0.099</a:t>
            </a:r>
            <a:endParaRPr dirty="0"/>
          </a:p>
          <a:p>
            <a:pPr marL="450851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Understanding Attention weights Heatmap:</a:t>
            </a:r>
            <a:endParaRPr dirty="0"/>
          </a:p>
          <a:p>
            <a:pPr marL="908051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Decoder is paying “attention” to</a:t>
            </a:r>
            <a:endParaRPr dirty="0"/>
          </a:p>
          <a:p>
            <a:pPr marL="565151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/>
              <a:t>      “</a:t>
            </a:r>
            <a:r>
              <a:rPr lang="en-US" dirty="0" err="1"/>
              <a:t>i</a:t>
            </a:r>
            <a:r>
              <a:rPr lang="en-US" dirty="0"/>
              <a:t>” while predicting “</a:t>
            </a:r>
            <a:r>
              <a:rPr lang="en-US" dirty="0" err="1"/>
              <a:t>मैं</a:t>
            </a:r>
            <a:r>
              <a:rPr lang="en-US" dirty="0"/>
              <a:t>”</a:t>
            </a:r>
            <a:endParaRPr dirty="0"/>
          </a:p>
          <a:p>
            <a:pPr marL="908051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Decoder is paying “attention” to</a:t>
            </a:r>
            <a:endParaRPr dirty="0"/>
          </a:p>
          <a:p>
            <a:pPr marL="565151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/>
              <a:t>      “you” while predicting “</a:t>
            </a:r>
            <a:r>
              <a:rPr lang="en-US" dirty="0" err="1"/>
              <a:t>आप</a:t>
            </a:r>
            <a:r>
              <a:rPr lang="en-US" dirty="0"/>
              <a:t>”</a:t>
            </a:r>
            <a:endParaRPr dirty="0"/>
          </a:p>
          <a:p>
            <a:pPr marL="908051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Decoder is paying “attention” to</a:t>
            </a:r>
            <a:endParaRPr dirty="0"/>
          </a:p>
          <a:p>
            <a:pPr marL="565151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/>
              <a:t>      “it” while predicting “</a:t>
            </a:r>
            <a:r>
              <a:rPr lang="en-US" dirty="0" err="1"/>
              <a:t>यह</a:t>
            </a:r>
            <a:r>
              <a:rPr lang="en-US" dirty="0"/>
              <a:t>”</a:t>
            </a:r>
            <a:endParaRPr dirty="0"/>
          </a:p>
          <a:p>
            <a:pPr marL="908051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	Decoder is paying “attention” to</a:t>
            </a:r>
            <a:endParaRPr dirty="0"/>
          </a:p>
          <a:p>
            <a:pPr marL="565151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/>
              <a:t>      “here” while predicting “</a:t>
            </a:r>
            <a:r>
              <a:rPr lang="en-US" dirty="0" err="1"/>
              <a:t>यहाँ</a:t>
            </a:r>
            <a:r>
              <a:rPr lang="en-US" dirty="0"/>
              <a:t>”</a:t>
            </a:r>
            <a:endParaRPr dirty="0"/>
          </a:p>
          <a:p>
            <a:pPr marL="850901" lvl="1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pic>
        <p:nvPicPr>
          <p:cNvPr id="378" name="Google Shape;37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3120" y="1298411"/>
            <a:ext cx="5056838" cy="2072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8104" y="3429000"/>
            <a:ext cx="3592341" cy="526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83120" y="4013578"/>
            <a:ext cx="5056837" cy="2085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28104" y="6161937"/>
            <a:ext cx="3216164" cy="554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>
                <a:latin typeface="Rockwell Condensed" panose="02060603050405020104" pitchFamily="18" charset="0"/>
              </a:rPr>
              <a:t>CONCLUSION</a:t>
            </a:r>
            <a:endParaRPr dirty="0">
              <a:latin typeface="Rockwell Condensed" panose="02060603050405020104" pitchFamily="18" charset="0"/>
            </a:endParaRPr>
          </a:p>
        </p:txBody>
      </p:sp>
      <p:sp>
        <p:nvSpPr>
          <p:cNvPr id="387" name="Google Shape;387;p45"/>
          <p:cNvSpPr txBox="1">
            <a:spLocks noGrp="1"/>
          </p:cNvSpPr>
          <p:nvPr>
            <p:ph type="body" idx="1"/>
          </p:nvPr>
        </p:nvSpPr>
        <p:spPr>
          <a:xfrm>
            <a:off x="1063752" y="16642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We concluded that in order to speed up the training and enhance the performance in terms of BLEU, one could apply Adam optimizer on a larger sample.</a:t>
            </a:r>
            <a:endParaRPr dirty="0"/>
          </a:p>
          <a:p>
            <a:pPr marL="182880" lvl="0" indent="-17208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 dirty="0"/>
              <a:t>Run the Attention model with more epochs to improve the BLEU scores</a:t>
            </a:r>
            <a:endParaRPr dirty="0"/>
          </a:p>
          <a:p>
            <a:pPr marL="182880" lvl="0" indent="-2019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ckwell"/>
              <a:buChar char="▪"/>
            </a:pPr>
            <a:r>
              <a:rPr lang="en-US" dirty="0">
                <a:highlight>
                  <a:srgbClr val="FFFFFF"/>
                </a:highlight>
              </a:rPr>
              <a:t>Use “Transformer Model” which uses only Attention and gets rid of all the Convolutional and Recurrent Layers, thus making it highly parallelizable and compute efficient</a:t>
            </a:r>
            <a:endParaRPr dirty="0"/>
          </a:p>
          <a:p>
            <a:pPr marL="18288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" name="Google Shape;309;p37">
            <a:extLst>
              <a:ext uri="{FF2B5EF4-FFF2-40B4-BE49-F238E27FC236}">
                <a16:creationId xmlns:a16="http://schemas.microsoft.com/office/drawing/2014/main" id="{D3C08391-8345-4A6F-905A-E726CDE82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9682738"/>
              </p:ext>
            </p:extLst>
          </p:nvPr>
        </p:nvGraphicFramePr>
        <p:xfrm>
          <a:off x="4052387" y="4146804"/>
          <a:ext cx="5470436" cy="1854250"/>
        </p:xfrm>
        <a:graphic>
          <a:graphicData uri="http://schemas.openxmlformats.org/drawingml/2006/table">
            <a:tbl>
              <a:tblPr firstRow="1" bandRow="1">
                <a:noFill/>
                <a:tableStyleId>{151702AA-0B35-4FF5-8C05-1933B6E9A15D}</a:tableStyleId>
              </a:tblPr>
              <a:tblGrid>
                <a:gridCol w="107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5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Model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Best obtained Average BLEU Scores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0.17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0.65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0.40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0.20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>
                <a:latin typeface="Rockwell Condensed" panose="02060603050405020104" pitchFamily="18" charset="0"/>
              </a:rPr>
              <a:t>FUTURE WORK</a:t>
            </a:r>
            <a:endParaRPr dirty="0">
              <a:latin typeface="Rockwell Condensed" panose="02060603050405020104" pitchFamily="18" charset="0"/>
            </a:endParaRPr>
          </a:p>
        </p:txBody>
      </p:sp>
      <p:sp>
        <p:nvSpPr>
          <p:cNvPr id="393" name="Google Shape;393;p4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Further work can be put into exploring other algorithms for finding the good learning rate.</a:t>
            </a:r>
            <a:endParaRPr/>
          </a:p>
          <a:p>
            <a:pPr marL="182880" lvl="0" indent="-17208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In addition, more research can be put into finding optimal neural architecture for NMT models.</a:t>
            </a:r>
            <a:endParaRPr/>
          </a:p>
          <a:p>
            <a:pPr marL="182880" lvl="0" indent="-17208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Pre-trained word vectors could be used in the model.</a:t>
            </a:r>
            <a:endParaRPr/>
          </a:p>
          <a:p>
            <a:pPr marL="182880" lvl="0" indent="-17208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 recursive formulation of the model could be used where the next word in the output sequence could be conditional on the input sequence and the output sequence generated so far</a:t>
            </a:r>
            <a:endParaRPr/>
          </a:p>
          <a:p>
            <a:pPr marL="1828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182880" lvl="0" indent="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>
                <a:latin typeface="Rockwell Condensed" panose="02060603050405020104" pitchFamily="18" charset="0"/>
              </a:rPr>
              <a:t>REFERENCES</a:t>
            </a:r>
            <a:endParaRPr dirty="0">
              <a:latin typeface="Rockwell Condensed" panose="02060603050405020104" pitchFamily="18" charset="0"/>
            </a:endParaRPr>
          </a:p>
        </p:txBody>
      </p:sp>
      <p:sp>
        <p:nvSpPr>
          <p:cNvPr id="399" name="Google Shape;399;p4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https://arxiv.org/abs/1409.3215</a:t>
            </a:r>
            <a:endParaRPr sz="2400"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https://towardsdatascience.com/understanding-encoder-decoder-sequence-to-sequence-model-679e04af4346</a:t>
            </a:r>
            <a:endParaRPr sz="2400"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kwell"/>
              <a:buChar char="▪"/>
            </a:pPr>
            <a:r>
              <a:rPr lang="en-US" sz="2400" u="sng" dirty="0">
                <a:solidFill>
                  <a:schemeClr val="hlink"/>
                </a:solidFill>
                <a:hlinkClick r:id="rId5"/>
              </a:rPr>
              <a:t>https://github.com/tensorflow/nmt</a:t>
            </a:r>
            <a:endParaRPr sz="2400"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u="sng" dirty="0">
                <a:solidFill>
                  <a:schemeClr val="hlink"/>
                </a:solidFill>
                <a:hlinkClick r:id="rId6"/>
              </a:rPr>
              <a:t>https://arxiv.org/pdf/1409.0473.pdf</a:t>
            </a:r>
            <a:endParaRPr sz="2400"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QUESTIONS ?</a:t>
            </a:r>
            <a:endParaRPr/>
          </a:p>
        </p:txBody>
      </p:sp>
      <p:sp>
        <p:nvSpPr>
          <p:cNvPr id="405" name="Google Shape;405;p48"/>
          <p:cNvSpPr txBox="1">
            <a:spLocks noGrp="1"/>
          </p:cNvSpPr>
          <p:nvPr>
            <p:ph type="body" idx="1"/>
          </p:nvPr>
        </p:nvSpPr>
        <p:spPr>
          <a:xfrm>
            <a:off x="7599165" y="3789062"/>
            <a:ext cx="1823130" cy="95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               THANK YOU            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1074150" y="323526"/>
            <a:ext cx="10054200" cy="177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 dirty="0">
              <a:solidFill>
                <a:srgbClr val="24292E"/>
              </a:solidFill>
              <a:highlight>
                <a:srgbClr val="FFFFFF"/>
              </a:highlight>
              <a:latin typeface="Rockwell Condensed" panose="02060603050405020104" pitchFamily="18" charset="0"/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24292E"/>
                </a:solidFill>
                <a:highlight>
                  <a:srgbClr val="FFFFFF"/>
                </a:highlight>
                <a:latin typeface="Rockwell Condensed" panose="02060603050405020104" pitchFamily="18" charset="0"/>
              </a:rPr>
              <a:t>Encoder-Decoder Models</a:t>
            </a:r>
            <a:endParaRPr dirty="0">
              <a:solidFill>
                <a:srgbClr val="24292E"/>
              </a:solidFill>
              <a:highlight>
                <a:srgbClr val="FFFFFF"/>
              </a:highlight>
              <a:latin typeface="Rockwell Condensed" panose="020606030504050201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Rockwell Condensed" panose="02060603050405020104" pitchFamily="18" charset="0"/>
            </a:endParaRPr>
          </a:p>
        </p:txBody>
      </p:sp>
      <p:sp>
        <p:nvSpPr>
          <p:cNvPr id="215" name="Google Shape;215;p27"/>
          <p:cNvSpPr txBox="1">
            <a:spLocks noGrp="1"/>
          </p:cNvSpPr>
          <p:nvPr>
            <p:ph type="body" idx="1"/>
          </p:nvPr>
        </p:nvSpPr>
        <p:spPr>
          <a:xfrm>
            <a:off x="1074150" y="2644028"/>
            <a:ext cx="9641100" cy="278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238125" algn="l" rtl="0"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</a:rPr>
              <a:t>Encoder-decoder models are the simplest version of Neural Machine Translation(NMT). </a:t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182880" lvl="0" indent="-205740" algn="l" rtl="0"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</a:rPr>
              <a:t>The idea is relatively simple: we read in the words of a target sentence one-by-one using a recurrent neural network, then predict the words in the target sentence.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>
                <a:latin typeface="Rockwell Condensed" panose="02060603050405020104" pitchFamily="18" charset="0"/>
              </a:rPr>
              <a:t>DATA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21" name="Google Shape;221;p2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This dataset is primarily intended for translation tasks from English to Indian Language Hindi.</a:t>
            </a:r>
            <a:endParaRPr/>
          </a:p>
          <a:p>
            <a:pPr marL="182880" lvl="0" indent="-18288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Source :  Data set is downloaded from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http://lotus.kuee.kyoto-u.ac.jp/WAT/indic-multilingual/index.html</a:t>
            </a:r>
            <a:endParaRPr/>
          </a:p>
          <a:p>
            <a:pPr marL="182880" lvl="0" indent="-74929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182880" lvl="0" indent="-18288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Size : The data set has 84557 lines which consists of 17906 unique English words and  21973 unique Hindi words.</a:t>
            </a:r>
            <a:endParaRPr/>
          </a:p>
          <a:p>
            <a:pPr marL="182880" lvl="0" indent="-18288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Format : The examples come in source-target sentence pairs, in the following format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274320" lvl="1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rPr lang="en-US"/>
              <a:t>Source sentence :   You was lucky there, weren't you?</a:t>
            </a:r>
            <a:endParaRPr/>
          </a:p>
          <a:p>
            <a:pPr marL="274320" lvl="1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en-US"/>
              <a:t>Target Translation :  तुम्‍हारी किस्‍मत अच्‍छी थी, नहीं थी क्‍या?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1139686" y="484632"/>
            <a:ext cx="998856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>
                <a:latin typeface="Rockwell Condensed" panose="02060603050405020104" pitchFamily="18" charset="0"/>
              </a:rPr>
              <a:t>DATA ANALYSIS  &amp; APPROACH </a:t>
            </a:r>
            <a:endParaRPr dirty="0">
              <a:latin typeface="Rockwell Condensed" panose="02060603050405020104" pitchFamily="18" charset="0"/>
            </a:endParaRPr>
          </a:p>
        </p:txBody>
      </p:sp>
      <p:sp>
        <p:nvSpPr>
          <p:cNvPr id="227" name="Google Shape;227;p29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English and Hindi Text preprocessing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~10000 English text lines omitted from target file and corresponding Input file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Network structure definition for the encoder and the decoder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Network training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Model deployment and evaluation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MODELS / METHODS </a:t>
            </a:r>
            <a:endParaRPr dirty="0"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Model 1: Character level Sequence – Sequence Model (LSTM)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Model 2: Sequential LSTM model at Word level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Model 3: Sequential LSTM with Adam/RMSPROP/SGD optimizers.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Model 4 :Sequential LSTM model incorporating Self-attention mechanism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>
                <a:latin typeface="Rockwell Condensed" panose="02060603050405020104" pitchFamily="18" charset="0"/>
              </a:rPr>
              <a:t>MODELS / METHODS </a:t>
            </a:r>
            <a:endParaRPr dirty="0">
              <a:latin typeface="Rockwell Condensed" panose="02060603050405020104" pitchFamily="18" charset="0"/>
            </a:endParaRPr>
          </a:p>
        </p:txBody>
      </p:sp>
      <p:grpSp>
        <p:nvGrpSpPr>
          <p:cNvPr id="239" name="Google Shape;239;p31"/>
          <p:cNvGrpSpPr/>
          <p:nvPr/>
        </p:nvGrpSpPr>
        <p:grpSpPr>
          <a:xfrm>
            <a:off x="372431" y="1719759"/>
            <a:ext cx="11265115" cy="4312583"/>
            <a:chOff x="560471" y="1237594"/>
            <a:chExt cx="8040676" cy="3078183"/>
          </a:xfrm>
        </p:grpSpPr>
        <p:sp>
          <p:nvSpPr>
            <p:cNvPr id="240" name="Google Shape;240;p31"/>
            <p:cNvSpPr/>
            <p:nvPr/>
          </p:nvSpPr>
          <p:spPr>
            <a:xfrm>
              <a:off x="560471" y="1352808"/>
              <a:ext cx="1209747" cy="120974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1144170" y="1237594"/>
              <a:ext cx="3341206" cy="1440174"/>
            </a:xfrm>
            <a:prstGeom prst="roundRect">
              <a:avLst>
                <a:gd name="adj" fmla="val 555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42" name="Google Shape;242;p31"/>
            <p:cNvSpPr txBox="1"/>
            <p:nvPr/>
          </p:nvSpPr>
          <p:spPr>
            <a:xfrm>
              <a:off x="1818343" y="1496016"/>
              <a:ext cx="2580693" cy="922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accent1"/>
                  </a:solidFill>
                  <a:latin typeface="Rockwell"/>
                  <a:ea typeface="Rockwell"/>
                  <a:cs typeface="Rockwell"/>
                  <a:sym typeface="Rockwell"/>
                </a:rPr>
                <a:t>CHAR 2 CHAR</a:t>
              </a:r>
              <a:endParaRPr/>
            </a:p>
            <a:p>
              <a:pPr marL="182880" marR="0" lvl="0" indent="-182880" algn="l" rtl="0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9E3611"/>
                </a:buClr>
                <a:buSzPts val="1700"/>
                <a:buFont typeface="Noto Sans Symbols"/>
                <a:buChar char="▪"/>
              </a:pPr>
              <a:r>
                <a:rPr lang="en-US" sz="2000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rPr>
                <a:t>Character level Sequence – Sequence Model (LSTM)</a:t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4629233" y="1237594"/>
              <a:ext cx="3341206" cy="1440174"/>
            </a:xfrm>
            <a:prstGeom prst="roundRect">
              <a:avLst>
                <a:gd name="adj" fmla="val 5551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44" name="Google Shape;244;p31"/>
            <p:cNvSpPr txBox="1"/>
            <p:nvPr/>
          </p:nvSpPr>
          <p:spPr>
            <a:xfrm>
              <a:off x="4755997" y="1496016"/>
              <a:ext cx="2580693" cy="922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accent2"/>
                  </a:solidFill>
                  <a:latin typeface="Rockwell"/>
                  <a:ea typeface="Rockwell"/>
                  <a:cs typeface="Rockwell"/>
                  <a:sym typeface="Rockwell"/>
                </a:rPr>
                <a:t>WORD 2 WORD</a:t>
              </a:r>
              <a:endParaRPr/>
            </a:p>
            <a:p>
              <a:pPr marL="182880" marR="0" lvl="0" indent="-182880" algn="l" rtl="0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9E3611"/>
                </a:buClr>
                <a:buSzPts val="1700"/>
                <a:buFont typeface="Noto Sans Symbols"/>
                <a:buChar char="▪"/>
              </a:pPr>
              <a:r>
                <a:rPr lang="en-US" sz="2000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rPr>
                <a:t>Sequential LSTM model at Word level</a:t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7388495" y="1352807"/>
              <a:ext cx="1209747" cy="120974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1144170" y="2798502"/>
              <a:ext cx="3341100" cy="1440300"/>
            </a:xfrm>
            <a:prstGeom prst="roundRect">
              <a:avLst>
                <a:gd name="adj" fmla="val 5551"/>
              </a:avLst>
            </a:prstGeom>
            <a:noFill/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47" name="Google Shape;247;p31"/>
            <p:cNvSpPr txBox="1"/>
            <p:nvPr/>
          </p:nvSpPr>
          <p:spPr>
            <a:xfrm>
              <a:off x="1674285" y="2864047"/>
              <a:ext cx="2811000" cy="13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accent3"/>
                  </a:solidFill>
                  <a:latin typeface="Rockwell"/>
                  <a:ea typeface="Rockwell"/>
                  <a:cs typeface="Rockwell"/>
                  <a:sym typeface="Rockwell"/>
                </a:rPr>
                <a:t>W2W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accent3"/>
                  </a:solidFill>
                  <a:latin typeface="Rockwell"/>
                  <a:ea typeface="Rockwell"/>
                  <a:cs typeface="Rockwell"/>
                  <a:sym typeface="Rockwell"/>
                </a:rPr>
                <a:t>HYPER PARAMETER</a:t>
              </a:r>
              <a:endParaRPr/>
            </a:p>
            <a:p>
              <a:pPr marL="0" marR="0" lvl="0" indent="0" algn="ctr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rPr>
                <a:t>Adam/RMSPROP/SGD </a:t>
              </a:r>
              <a:endParaRPr sz="10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4629233" y="2798564"/>
              <a:ext cx="3341100" cy="1440300"/>
            </a:xfrm>
            <a:prstGeom prst="roundRect">
              <a:avLst>
                <a:gd name="adj" fmla="val 5551"/>
              </a:avLst>
            </a:prstGeom>
            <a:noFill/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49" name="Google Shape;249;p31"/>
            <p:cNvSpPr txBox="1"/>
            <p:nvPr/>
          </p:nvSpPr>
          <p:spPr>
            <a:xfrm>
              <a:off x="4807797" y="2955715"/>
              <a:ext cx="2658300" cy="12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chemeClr val="accent4"/>
                  </a:solidFill>
                  <a:latin typeface="Rockwell"/>
                  <a:ea typeface="Rockwell"/>
                  <a:cs typeface="Rockwell"/>
                  <a:sym typeface="Rockwell"/>
                </a:rPr>
                <a:t>W2W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chemeClr val="accent4"/>
                  </a:solidFill>
                  <a:latin typeface="Rockwell"/>
                  <a:ea typeface="Rockwell"/>
                  <a:cs typeface="Rockwell"/>
                  <a:sym typeface="Rockwell"/>
                </a:rPr>
                <a:t>ATTENTION</a:t>
              </a:r>
              <a:endParaRPr sz="12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endParaRPr>
            </a:p>
            <a:p>
              <a:pPr marL="0" marR="0" lvl="0" indent="0" algn="ctr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Rockwell"/>
                  <a:ea typeface="Rockwell"/>
                  <a:cs typeface="Rockwell"/>
                  <a:sym typeface="Rockwell"/>
                </a:rPr>
                <a:t>GRU</a:t>
              </a:r>
              <a:r>
                <a:rPr lang="en-US" sz="2000" dirty="0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rPr>
                <a:t> model incorporating Self-attention mechanism</a:t>
              </a:r>
              <a:endParaRPr sz="1000" dirty="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60471" y="3106030"/>
              <a:ext cx="1209747" cy="120974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7391400" y="3086780"/>
              <a:ext cx="1209747" cy="1209747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/>
        </p:nvSpPr>
        <p:spPr>
          <a:xfrm>
            <a:off x="634000" y="484632"/>
            <a:ext cx="74958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Rockwell Condensed" panose="02060603050405020104" pitchFamily="18" charset="0"/>
                <a:ea typeface="Rockwell"/>
                <a:cs typeface="Rockwell"/>
                <a:sym typeface="Rockwell"/>
              </a:rPr>
              <a:t>MODEL 1: CHAR 2 CHAR</a:t>
            </a:r>
            <a:endParaRPr sz="5400" dirty="0">
              <a:latin typeface="Rockwell Condensed" panose="02060603050405020104" pitchFamily="18" charset="0"/>
              <a:ea typeface="Rockwell"/>
              <a:cs typeface="Rockwell"/>
              <a:sym typeface="Rockwell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634000" y="2121408"/>
            <a:ext cx="73305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Char2Char model was attempted at:</a:t>
            </a:r>
            <a:endParaRPr sz="20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1. 256 latent dimensions</a:t>
            </a:r>
            <a:endParaRPr sz="18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Batch size 64</a:t>
            </a:r>
            <a:endParaRPr sz="16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Adam optimizer</a:t>
            </a:r>
            <a:endParaRPr sz="16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100 epochs</a:t>
            </a:r>
            <a:endParaRPr sz="16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4000 samples</a:t>
            </a:r>
            <a:endParaRPr sz="16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2. 512 latent dimensions</a:t>
            </a:r>
            <a:endParaRPr sz="18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Batch size 64</a:t>
            </a:r>
            <a:endParaRPr sz="16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RMSProp optimizer</a:t>
            </a:r>
            <a:endParaRPr sz="16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130 epochs</a:t>
            </a:r>
            <a:endParaRPr sz="16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7000 samples</a:t>
            </a:r>
            <a:endParaRPr sz="16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Best loss model checkpoint callback used is:</a:t>
            </a:r>
            <a:endParaRPr sz="20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58" name="Google Shape;25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0717" y="213174"/>
            <a:ext cx="3574373" cy="219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0715" y="2310896"/>
            <a:ext cx="3837881" cy="236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0716" y="4698626"/>
            <a:ext cx="3574374" cy="2135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/>
        </p:nvSpPr>
        <p:spPr>
          <a:xfrm>
            <a:off x="634000" y="484632"/>
            <a:ext cx="74958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Rockwell Condensed" panose="02060603050405020104" pitchFamily="18" charset="0"/>
                <a:ea typeface="Rockwell"/>
                <a:cs typeface="Rockwell"/>
                <a:sym typeface="Rockwell"/>
              </a:rPr>
              <a:t>MODEL 1 - RESULTS</a:t>
            </a:r>
            <a:endParaRPr sz="5400" dirty="0">
              <a:latin typeface="Rockwell Condensed" panose="02060603050405020104" pitchFamily="18" charset="0"/>
              <a:ea typeface="Rockwell"/>
              <a:cs typeface="Rockwell"/>
              <a:sym typeface="Rockwell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634000" y="2121408"/>
            <a:ext cx="73305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7492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Char2Char results:</a:t>
            </a:r>
            <a:endParaRPr sz="20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LOSS:</a:t>
            </a:r>
            <a:endParaRPr sz="18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Train: 0.0445</a:t>
            </a:r>
            <a:endParaRPr sz="16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Validation: 0.7092</a:t>
            </a:r>
            <a:endParaRPr sz="16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ACCURACY:</a:t>
            </a:r>
            <a:endParaRPr sz="18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Train: 0.1830</a:t>
            </a:r>
            <a:endParaRPr sz="16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Validation: 0.0952</a:t>
            </a:r>
            <a:endParaRPr sz="16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BLEU score:</a:t>
            </a:r>
            <a:endParaRPr sz="18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Max: 0.35</a:t>
            </a:r>
            <a:endParaRPr sz="16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Min: 0.025</a:t>
            </a:r>
            <a:endParaRPr sz="16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Avg: 0.169</a:t>
            </a:r>
            <a:endParaRPr sz="16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7492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67" name="Google Shape;26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2255" y="485692"/>
            <a:ext cx="3964369" cy="2566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8337" y="1731916"/>
            <a:ext cx="4229368" cy="4440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52255" y="3614244"/>
            <a:ext cx="4044198" cy="2557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1112</Words>
  <Application>Microsoft Office PowerPoint</Application>
  <PresentationFormat>Widescreen</PresentationFormat>
  <Paragraphs>279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Kruti Dev 010</vt:lpstr>
      <vt:lpstr>Noto Sans Symbols</vt:lpstr>
      <vt:lpstr>Rockwell</vt:lpstr>
      <vt:lpstr>Rockwell Condensed</vt:lpstr>
      <vt:lpstr>Wood Type</vt:lpstr>
      <vt:lpstr>Wood Type</vt:lpstr>
      <vt:lpstr>MACHINE TRANSLATION</vt:lpstr>
      <vt:lpstr>THE PROBLEM</vt:lpstr>
      <vt:lpstr> Encoder-Decoder Models </vt:lpstr>
      <vt:lpstr>DATA </vt:lpstr>
      <vt:lpstr>DATA ANALYSIS  &amp; APPROACH </vt:lpstr>
      <vt:lpstr>MODELS / METHODS </vt:lpstr>
      <vt:lpstr>MODELS / METHODS </vt:lpstr>
      <vt:lpstr>PowerPoint Presentation</vt:lpstr>
      <vt:lpstr>PowerPoint Presentation</vt:lpstr>
      <vt:lpstr>MODEL 2: WORD 2 WORD</vt:lpstr>
      <vt:lpstr>MODEL 2 : RESULTS</vt:lpstr>
      <vt:lpstr>MODEL 2 - RESULTS</vt:lpstr>
      <vt:lpstr>MODEL 2 - RESULTS</vt:lpstr>
      <vt:lpstr>MODEL 3 - Models with  Hyper parameter Optimization</vt:lpstr>
      <vt:lpstr>MODEL 3 : Using RMS Prop </vt:lpstr>
      <vt:lpstr>MODEL 3 : Using SGD </vt:lpstr>
      <vt:lpstr>MODEL 3 : Using ADAM </vt:lpstr>
      <vt:lpstr>MODEL 3 : Comparison over Optimizers</vt:lpstr>
      <vt:lpstr>MODEL 4 – Attention</vt:lpstr>
      <vt:lpstr>RESULTS - Attention</vt:lpstr>
      <vt:lpstr>CONCLUSION</vt:lpstr>
      <vt:lpstr>FUTURE WORK</vt:lpstr>
      <vt:lpstr>REFERENCES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</dc:title>
  <cp:lastModifiedBy>Eklavya Mehta</cp:lastModifiedBy>
  <cp:revision>33</cp:revision>
  <dcterms:modified xsi:type="dcterms:W3CDTF">2019-08-03T04:00:16Z</dcterms:modified>
</cp:coreProperties>
</file>