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87" r:id="rId1"/>
  </p:sldMasterIdLst>
  <p:notesMasterIdLst>
    <p:notesMasterId r:id="rId20"/>
  </p:notesMasterIdLst>
  <p:sldIdLst>
    <p:sldId id="690" r:id="rId2"/>
    <p:sldId id="710" r:id="rId3"/>
    <p:sldId id="694" r:id="rId4"/>
    <p:sldId id="695" r:id="rId5"/>
    <p:sldId id="696" r:id="rId6"/>
    <p:sldId id="697" r:id="rId7"/>
    <p:sldId id="701" r:id="rId8"/>
    <p:sldId id="698" r:id="rId9"/>
    <p:sldId id="699" r:id="rId10"/>
    <p:sldId id="700" r:id="rId11"/>
    <p:sldId id="702" r:id="rId12"/>
    <p:sldId id="703" r:id="rId13"/>
    <p:sldId id="704" r:id="rId14"/>
    <p:sldId id="705" r:id="rId15"/>
    <p:sldId id="706" r:id="rId16"/>
    <p:sldId id="707" r:id="rId17"/>
    <p:sldId id="708" r:id="rId18"/>
    <p:sldId id="709" r:id="rId1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t" initials="A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FF0066"/>
    <a:srgbClr val="FFCCCC"/>
    <a:srgbClr val="CCFFFF"/>
    <a:srgbClr val="FFCCFF"/>
    <a:srgbClr val="CC00FF"/>
    <a:srgbClr val="FF3300"/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17" autoAdjust="0"/>
    <p:restoredTop sz="94660"/>
  </p:normalViewPr>
  <p:slideViewPr>
    <p:cSldViewPr>
      <p:cViewPr>
        <p:scale>
          <a:sx n="80" d="100"/>
          <a:sy n="80" d="100"/>
        </p:scale>
        <p:origin x="-1002" y="-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F805D299-2C81-446F-976E-4DFBCF703B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4514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914401" y="-21511"/>
            <a:ext cx="7325958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032510" y="-21511"/>
            <a:ext cx="7121786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2511" y="2708476"/>
            <a:ext cx="7014210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2511" y="4421080"/>
            <a:ext cx="7010658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756379" y="1516828"/>
            <a:ext cx="4115965" cy="750981"/>
          </a:xfrm>
        </p:spPr>
        <p:txBody>
          <a:bodyPr anchor="b"/>
          <a:lstStyle>
            <a:lvl1pPr algn="ctr">
              <a:defRPr sz="2400"/>
            </a:lvl1pPr>
          </a:lstStyle>
          <a:p>
            <a:pPr>
              <a:defRPr/>
            </a:pPr>
            <a:fld id="{9A274DB2-BB61-419D-8A30-1244515EB949}" type="datetime1">
              <a:rPr lang="en-US" smtClean="0"/>
              <a:pPr>
                <a:defRPr/>
              </a:pPr>
              <a:t>11/6/2023</a:t>
            </a:fld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1032510" y="6077496"/>
            <a:ext cx="7123579" cy="92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54636" y="6470399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r>
              <a:rPr lang="en-US"/>
              <a:t>Dr. Nidhi Kesari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B0F1CD5E-39B1-45DA-BD73-E6D96D47102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1012190" y="5530437"/>
            <a:ext cx="7123579" cy="92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9F5C21E-552D-4185-B595-62408BC9450E}" type="datetime1">
              <a:rPr lang="en-US" smtClean="0"/>
              <a:pPr>
                <a:defRPr/>
              </a:pPr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Nidhi Kesari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5B0624-3424-4C15-9A67-742845AA9FA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0E44F95-E131-44C4-88D3-850DC5AD046D}" type="datetime1">
              <a:rPr lang="en-US" smtClean="0"/>
              <a:pPr>
                <a:defRPr/>
              </a:pPr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Nidhi Kesari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F5933A-AE07-4521-BDB3-CCD0300789C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279" y="1037777"/>
            <a:ext cx="8200521" cy="5476293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0FCB8D3-F75C-470F-98B7-BBFE04EDF8C5}" type="datetime1">
              <a:rPr lang="en-US" smtClean="0"/>
              <a:pPr>
                <a:defRPr/>
              </a:pPr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7544" y="6518433"/>
            <a:ext cx="3502152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/>
              <a:t>Dr. </a:t>
            </a:r>
            <a:r>
              <a:rPr lang="en-US" dirty="0" err="1"/>
              <a:t>Nidhi</a:t>
            </a:r>
            <a:r>
              <a:rPr lang="en-US" dirty="0"/>
              <a:t> </a:t>
            </a:r>
            <a:r>
              <a:rPr lang="en-US" dirty="0" err="1"/>
              <a:t>Kesari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01B5E2-8FE0-48FA-83E4-210A2EF9F82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D523676-7E3F-42AB-B345-33F7167C4572}" type="datetime1">
              <a:rPr lang="en-US" smtClean="0"/>
              <a:pPr>
                <a:defRPr/>
              </a:pPr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Nidhi Kesari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4BEC38-32B0-4E49-8402-298E1259A5F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E9FCFF1-0947-43E4-B933-9CB39A7BAACD}" type="datetime1">
              <a:rPr lang="en-US" smtClean="0"/>
              <a:pPr>
                <a:defRPr/>
              </a:pPr>
              <a:t>11/6/2023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Nidhi Kesari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395608-39F3-40A1-AF57-960306D81A4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437ECD7-118E-43A0-A17B-F10343233B46}" type="datetime1">
              <a:rPr lang="en-US" smtClean="0"/>
              <a:pPr>
                <a:defRPr/>
              </a:pPr>
              <a:t>11/6/2023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Nidhi Kesari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44D9A6-BD1A-401D-B8EB-F397510DBE1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DD0CEB-4078-4744-A1F0-290A1C688458}" type="datetime1">
              <a:rPr lang="en-US" smtClean="0"/>
              <a:pPr>
                <a:defRPr/>
              </a:pPr>
              <a:t>11/6/2023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Nidhi Kesari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79A1BF-623F-4D5B-BE9B-077F5743445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399262A-D5DB-4CE6-91BC-C1168FFB5142}" type="datetime1">
              <a:rPr lang="en-US" smtClean="0"/>
              <a:pPr>
                <a:defRPr/>
              </a:pPr>
              <a:t>11/6/2023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Nidhi Kesari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EAAEEF-E030-4DEB-8371-992E0278120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7824E73-8B86-4B95-9735-EA488F749297}" type="datetime1">
              <a:rPr lang="en-US" smtClean="0"/>
              <a:pPr>
                <a:defRPr/>
              </a:pPr>
              <a:t>11/6/2023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A7C121-F35E-4D10-953F-089893FBC64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/>
              <a:t>Dr. Nidhi Kesari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CA13687-2EF0-4267-9A58-7D938167CB3A}" type="datetime1">
              <a:rPr lang="en-US" smtClean="0"/>
              <a:pPr>
                <a:defRPr/>
              </a:pPr>
              <a:t>11/6/2023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/>
              <a:t>Dr. Nidhi Kesari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90C3BA-227D-45EC-8220-08869B0581A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5101323" y="6519134"/>
            <a:ext cx="3679116" cy="354998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5188281" y="6519134"/>
            <a:ext cx="3505200" cy="35499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0514" y="333487"/>
            <a:ext cx="8186286" cy="6862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6279" y="1037777"/>
            <a:ext cx="8200521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51407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FEFEFE"/>
                </a:solidFill>
              </a:defRPr>
            </a:lvl1pPr>
          </a:lstStyle>
          <a:p>
            <a:pPr>
              <a:defRPr/>
            </a:pPr>
            <a:fld id="{BE707252-B137-4252-A167-3D00053E92E5}" type="datetime1">
              <a:rPr lang="en-US" smtClean="0"/>
              <a:pPr>
                <a:defRPr/>
              </a:pPr>
              <a:t>11/6/2023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086" y="651407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/>
              <a:t>Dr. </a:t>
            </a:r>
            <a:r>
              <a:rPr lang="en-US" dirty="0" err="1"/>
              <a:t>Nidhi</a:t>
            </a:r>
            <a:r>
              <a:rPr lang="en-US" dirty="0"/>
              <a:t> </a:t>
            </a:r>
            <a:r>
              <a:rPr lang="en-US" dirty="0" err="1"/>
              <a:t>Kesari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88281" y="6526694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FEFEFE"/>
                </a:solidFill>
              </a:defRPr>
            </a:lvl1pPr>
          </a:lstStyle>
          <a:p>
            <a:pPr>
              <a:defRPr/>
            </a:pPr>
            <a:fld id="{47CCCA9D-7F3A-498F-A063-037C235D6F7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Tx/>
        <a:buSzPct val="76000"/>
        <a:buFont typeface="Arial" pitchFamily="34" charset="0"/>
        <a:buChar char="•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40080" indent="-274320" algn="l" defTabSz="914400" rtl="0" eaLnBrk="1" latinLnBrk="0" hangingPunct="1">
        <a:spcBef>
          <a:spcPct val="20000"/>
        </a:spcBef>
        <a:buClrTx/>
        <a:buSzPct val="76000"/>
        <a:buFont typeface="Arial" pitchFamily="34" charset="0"/>
        <a:buChar char="•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914400" indent="-228600" algn="l" defTabSz="914400" rtl="0" eaLnBrk="1" latinLnBrk="0" hangingPunct="1">
        <a:spcBef>
          <a:spcPct val="20000"/>
        </a:spcBef>
        <a:buClrTx/>
        <a:buSzPct val="76000"/>
        <a:buFont typeface="Arial" pitchFamily="34" charset="0"/>
        <a:buChar char="•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124712" indent="-228600" algn="l" defTabSz="914400" rtl="0" eaLnBrk="1" latinLnBrk="0" hangingPunct="1">
        <a:spcBef>
          <a:spcPct val="20000"/>
        </a:spcBef>
        <a:buClrTx/>
        <a:buSzPct val="76000"/>
        <a:buFont typeface="Arial" pitchFamily="34" charset="0"/>
        <a:buChar char="•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325880" indent="-228600" algn="l" defTabSz="914400" rtl="0" eaLnBrk="1" latinLnBrk="0" hangingPunct="1">
        <a:spcBef>
          <a:spcPct val="20000"/>
        </a:spcBef>
        <a:buClrTx/>
        <a:buSzPct val="76000"/>
        <a:buFont typeface="Arial" pitchFamily="34" charset="0"/>
        <a:buChar char="•"/>
        <a:defRPr sz="28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DC2816A-90B4-4C0C-8E2A-97573A91E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Dividend and Deemed Dividend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="" xmlns:a16="http://schemas.microsoft.com/office/drawing/2014/main" id="{892DCB64-46EE-47CD-8241-924CBA9666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1718" y="1019720"/>
            <a:ext cx="8141768" cy="3273375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C5530FE-BB07-4242-B35E-4760A55B8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0FCB8D3-F75C-470F-98B7-BBFE04EDF8C5}" type="datetime1">
              <a:rPr lang="en-US" smtClean="0"/>
              <a:pPr>
                <a:defRPr/>
              </a:pPr>
              <a:t>11/6/2023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F114133-8637-406E-ADA2-861E2FA45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Nidhi Kesari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D00ED64-8A58-40BF-90DD-CC9270C97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01B5E2-8FE0-48FA-83E4-210A2EF9F82B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860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2FC2A61-FAE4-49A6-A646-A59650571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Content Placeholder 6">
            <a:extLst>
              <a:ext uri="{FF2B5EF4-FFF2-40B4-BE49-F238E27FC236}">
                <a16:creationId xmlns="" xmlns:a16="http://schemas.microsoft.com/office/drawing/2014/main" id="{E0E0A88B-8FF4-478A-9AD5-DCE8B5EDBD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1604" y="1124744"/>
            <a:ext cx="8125195" cy="217993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BBB12FF-7ED6-46C7-9487-ADCCC8872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0FCB8D3-F75C-470F-98B7-BBFE04EDF8C5}" type="datetime1">
              <a:rPr lang="en-US" smtClean="0"/>
              <a:pPr>
                <a:defRPr/>
              </a:pPr>
              <a:t>11/6/2023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3AF05C6-06C9-44A5-916F-8CE289BDC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Nidhi Kesari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76CF84A-47EA-4C4C-B885-BDAEE9991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01B5E2-8FE0-48FA-83E4-210A2EF9F82B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B0C00AB0-8B18-469D-86BD-0B27B63C35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604" y="3587810"/>
            <a:ext cx="8125195" cy="543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48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CCC970E-378C-4A71-A9B7-E251EA100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14" y="333487"/>
            <a:ext cx="8186286" cy="470225"/>
          </a:xfrm>
        </p:spPr>
        <p:txBody>
          <a:bodyPr>
            <a:normAutofit/>
          </a:bodyPr>
          <a:lstStyle/>
          <a:p>
            <a:r>
              <a:rPr lang="en-IN" sz="2200" dirty="0"/>
              <a:t>Question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="" xmlns:a16="http://schemas.microsoft.com/office/drawing/2014/main" id="{47C3A456-A593-4AFA-9496-A6EFE909A4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4999" y="384946"/>
            <a:ext cx="8171801" cy="6088107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A04E8CC-C402-47F6-95EA-1DD4F5AD8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0FCB8D3-F75C-470F-98B7-BBFE04EDF8C5}" type="datetime1">
              <a:rPr lang="en-US" smtClean="0"/>
              <a:pPr>
                <a:defRPr/>
              </a:pPr>
              <a:t>11/6/2023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831FBCE-5B91-4DEA-A945-0EB6DDDAD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Nidhi Kesari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4464DD8-6A38-4E65-BE07-2BB0843A1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01B5E2-8FE0-48FA-83E4-210A2EF9F82B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40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DFEB04B-B358-4BA2-85A9-68784F283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Content Placeholder 6">
            <a:extLst>
              <a:ext uri="{FF2B5EF4-FFF2-40B4-BE49-F238E27FC236}">
                <a16:creationId xmlns="" xmlns:a16="http://schemas.microsoft.com/office/drawing/2014/main" id="{DE0165CE-9CB4-4DB5-AAAB-73AFFE82F3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1155" y="218868"/>
            <a:ext cx="8219048" cy="6294935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49D2020-26B8-4013-AE5B-65047389A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0FCB8D3-F75C-470F-98B7-BBFE04EDF8C5}" type="datetime1">
              <a:rPr lang="en-US" smtClean="0"/>
              <a:pPr>
                <a:defRPr/>
              </a:pPr>
              <a:t>11/6/2023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AEB9897-9BA4-44F1-AD8D-2428FA8E9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Nidhi Kesari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7F1173A-EB98-4559-9CC9-14AC06BAC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01B5E2-8FE0-48FA-83E4-210A2EF9F82B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78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DEA834D-67F4-43A8-9A66-625CDB425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Solution Contd.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="" xmlns:a16="http://schemas.microsoft.com/office/drawing/2014/main" id="{EFA8C75C-F55E-4705-A1E5-9F974623BA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8070" y="1095920"/>
            <a:ext cx="8258223" cy="4565327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36CA17E-950E-48EE-828D-7C85FEB28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0FCB8D3-F75C-470F-98B7-BBFE04EDF8C5}" type="datetime1">
              <a:rPr lang="en-US" smtClean="0"/>
              <a:pPr>
                <a:defRPr/>
              </a:pPr>
              <a:t>11/6/2023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57AE119-89F6-4D2B-9176-A9622833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Nidhi Kesari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C28D732-49AA-4A74-BDC3-78CAEF3FC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01B5E2-8FE0-48FA-83E4-210A2EF9F82B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438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6FADFD-8A37-43F4-ABCE-5CF42DC7E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Content Placeholder 6">
            <a:extLst>
              <a:ext uri="{FF2B5EF4-FFF2-40B4-BE49-F238E27FC236}">
                <a16:creationId xmlns="" xmlns:a16="http://schemas.microsoft.com/office/drawing/2014/main" id="{270FD152-E080-4000-89E2-6D8FBC359C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0081" y="339599"/>
            <a:ext cx="8207152" cy="367379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5F62F4A-DBD4-4F49-93F0-495E261DA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0FCB8D3-F75C-470F-98B7-BBFE04EDF8C5}" type="datetime1">
              <a:rPr lang="en-US" smtClean="0"/>
              <a:pPr>
                <a:defRPr/>
              </a:pPr>
              <a:t>11/6/2023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DFAD4EC-14A9-4800-9075-C6CF4EB80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Nidhi Kesari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B97C671-6711-492C-9BAF-F7C1DE487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01B5E2-8FE0-48FA-83E4-210A2EF9F82B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73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728B928-F454-4F1D-A36C-9CFD00842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Content Placeholder 6">
            <a:extLst>
              <a:ext uri="{FF2B5EF4-FFF2-40B4-BE49-F238E27FC236}">
                <a16:creationId xmlns="" xmlns:a16="http://schemas.microsoft.com/office/drawing/2014/main" id="{966196A1-C706-4EA5-8331-4CA41CFB08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0514" y="333487"/>
            <a:ext cx="8142972" cy="4328444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8D7BE2A-42B1-433F-A402-4544B5E0A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0FCB8D3-F75C-470F-98B7-BBFE04EDF8C5}" type="datetime1">
              <a:rPr lang="en-US" smtClean="0"/>
              <a:pPr>
                <a:defRPr/>
              </a:pPr>
              <a:t>11/6/2023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92D2188-E5CB-46F9-BA2B-F5EEEF305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Nidhi Kesari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9FD5955-8F2E-47FD-B2E6-298D81120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01B5E2-8FE0-48FA-83E4-210A2EF9F82B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11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E08D551-7B9D-4D4A-B99A-58F047195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Content Placeholder 6">
            <a:extLst>
              <a:ext uri="{FF2B5EF4-FFF2-40B4-BE49-F238E27FC236}">
                <a16:creationId xmlns="" xmlns:a16="http://schemas.microsoft.com/office/drawing/2014/main" id="{1EAE8A57-A975-4928-93DE-DC8A0AC111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2102" y="1019721"/>
            <a:ext cx="8171384" cy="3566966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49E430B-C693-4FD7-A43B-BAE034C01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0FCB8D3-F75C-470F-98B7-BBFE04EDF8C5}" type="datetime1">
              <a:rPr lang="en-US" smtClean="0"/>
              <a:pPr>
                <a:defRPr/>
              </a:pPr>
              <a:t>11/6/2023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6CA5C8B-4953-463F-95FF-191404806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Nidhi Kesari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C13C3C3-3C7C-40F4-917A-872E80612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01B5E2-8FE0-48FA-83E4-210A2EF9F82B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926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8C0585E-276E-4EEE-8260-73C118946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Content Placeholder 6">
            <a:extLst>
              <a:ext uri="{FF2B5EF4-FFF2-40B4-BE49-F238E27FC236}">
                <a16:creationId xmlns="" xmlns:a16="http://schemas.microsoft.com/office/drawing/2014/main" id="{1E806357-EC9E-4112-BFB7-52135A6D8B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333487"/>
            <a:ext cx="8197481" cy="3533196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05F3D66-2955-4326-83B3-72524843C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0FCB8D3-F75C-470F-98B7-BBFE04EDF8C5}" type="datetime1">
              <a:rPr lang="en-US" smtClean="0"/>
              <a:pPr>
                <a:defRPr/>
              </a:pPr>
              <a:t>11/6/2023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EACD666-74D4-46A5-82B7-4AE32FF14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Nidhi Kesari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49A94BF-2ED1-478B-B093-C63C28CFA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01B5E2-8FE0-48FA-83E4-210A2EF9F82B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4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6E6E4B3-084E-4B0F-82D3-4A7C06A80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Content Placeholder 6">
            <a:extLst>
              <a:ext uri="{FF2B5EF4-FFF2-40B4-BE49-F238E27FC236}">
                <a16:creationId xmlns="" xmlns:a16="http://schemas.microsoft.com/office/drawing/2014/main" id="{8D357501-86D0-48D7-B638-66D17E025E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0514" y="404664"/>
            <a:ext cx="8142972" cy="408328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218CBE1-550A-4BC5-A3E0-BA36B959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0FCB8D3-F75C-470F-98B7-BBFE04EDF8C5}" type="datetime1">
              <a:rPr lang="en-US" smtClean="0"/>
              <a:pPr>
                <a:defRPr/>
              </a:pPr>
              <a:t>11/6/2023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EF8D414-C49A-46FC-AC34-B80EDF00B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Nidhi Kesari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8A50176-A4C9-44C3-892E-CB82BC871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01B5E2-8FE0-48FA-83E4-210A2EF9F82B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07389936-09AF-4937-98EA-2768146B9E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102" y="4437113"/>
            <a:ext cx="8123795" cy="28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01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Dividend and Deemed Dividend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8380891"/>
              </p:ext>
            </p:extLst>
          </p:nvPr>
        </p:nvGraphicFramePr>
        <p:xfrm>
          <a:off x="485775" y="1038225"/>
          <a:ext cx="820102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4137"/>
                <a:gridCol w="4906889"/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Domestic Company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80M deduction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Individual/HUF/Firm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Max 15% surcharge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0FCB8D3-F75C-470F-98B7-BBFE04EDF8C5}" type="datetime1">
              <a:rPr lang="en-US" smtClean="0"/>
              <a:pPr>
                <a:defRPr/>
              </a:pPr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Nidhi Kesari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01B5E2-8FE0-48FA-83E4-210A2EF9F82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89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B5F0E22-8DD0-4B3C-A83D-EF3A2687B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14" y="333486"/>
            <a:ext cx="8186286" cy="1066665"/>
          </a:xfrm>
        </p:spPr>
        <p:txBody>
          <a:bodyPr>
            <a:normAutofit fontScale="90000"/>
          </a:bodyPr>
          <a:lstStyle/>
          <a:p>
            <a:r>
              <a:rPr lang="en-IN" dirty="0"/>
              <a:t>Winning from Lotteries, crossword puzzles, horse races, card games etc.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917F9F6-4D22-4179-95E6-891655327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279" y="1556792"/>
            <a:ext cx="8200521" cy="4957278"/>
          </a:xfrm>
        </p:spPr>
        <p:txBody>
          <a:bodyPr/>
          <a:lstStyle/>
          <a:p>
            <a:r>
              <a:rPr lang="en-IN" dirty="0"/>
              <a:t>Gross &amp; </a:t>
            </a:r>
            <a:r>
              <a:rPr lang="en-IN" dirty="0" smtClean="0"/>
              <a:t>net = </a:t>
            </a:r>
            <a:r>
              <a:rPr lang="en-IN" sz="1500" dirty="0" smtClean="0"/>
              <a:t>winning amount was 100000 received only 70000 in my hand</a:t>
            </a:r>
          </a:p>
          <a:p>
            <a:endParaRPr lang="en-IN" sz="1500" dirty="0"/>
          </a:p>
          <a:p>
            <a:endParaRPr lang="en-IN" sz="1500" dirty="0" smtClean="0"/>
          </a:p>
          <a:p>
            <a:endParaRPr lang="en-IN" sz="1500" dirty="0"/>
          </a:p>
          <a:p>
            <a:endParaRPr lang="en-IN" sz="1500" dirty="0" smtClean="0"/>
          </a:p>
          <a:p>
            <a:endParaRPr lang="en-IN" sz="1500" dirty="0"/>
          </a:p>
          <a:p>
            <a:endParaRPr lang="en-IN" sz="1500" dirty="0" smtClean="0"/>
          </a:p>
          <a:p>
            <a:endParaRPr lang="en-IN" sz="1500" dirty="0"/>
          </a:p>
          <a:p>
            <a:r>
              <a:rPr lang="en-IN" sz="1500" dirty="0" smtClean="0"/>
              <a:t>TDS 30% exceeding 10,000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E87C991-F161-4B24-A7A7-FFC6AD858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0FCB8D3-F75C-470F-98B7-BBFE04EDF8C5}" type="datetime1">
              <a:rPr lang="en-US" smtClean="0"/>
              <a:pPr>
                <a:defRPr/>
              </a:pPr>
              <a:t>11/6/2023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25702F1-CBDE-43BB-ABB6-087641C82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Nidhi Kesari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9B22F4E-11CB-4BBE-996D-CC7C7ED3D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01B5E2-8FE0-48FA-83E4-210A2EF9F82B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BB7F6494-5DE5-4E15-B530-CD7CFD588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514" y="2132856"/>
            <a:ext cx="8157207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325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F011C9E-F7DE-4502-8093-138A85EAE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Interest on securities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6D5846A-EF02-4925-98BE-7E8672E13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Gross &amp; net</a:t>
            </a:r>
          </a:p>
          <a:p>
            <a:r>
              <a:rPr lang="en-IN" dirty="0"/>
              <a:t>Due on fixed </a:t>
            </a:r>
            <a:r>
              <a:rPr lang="en-IN" dirty="0" smtClean="0"/>
              <a:t>dates 30 </a:t>
            </a:r>
            <a:r>
              <a:rPr lang="en-IN" dirty="0" err="1" smtClean="0"/>
              <a:t>april</a:t>
            </a:r>
            <a:r>
              <a:rPr lang="en-IN" dirty="0" smtClean="0"/>
              <a:t> 30 </a:t>
            </a:r>
            <a:r>
              <a:rPr lang="en-IN" dirty="0" err="1" smtClean="0"/>
              <a:t>oct</a:t>
            </a:r>
            <a:endParaRPr lang="en-IN" dirty="0" smtClean="0"/>
          </a:p>
          <a:p>
            <a:r>
              <a:rPr lang="en-IN" dirty="0" smtClean="0"/>
              <a:t>TDS – 10% rate</a:t>
            </a:r>
          </a:p>
          <a:p>
            <a:r>
              <a:rPr lang="en-IN" dirty="0" smtClean="0"/>
              <a:t>No TDS – Govt. Securities(except relief bonds)</a:t>
            </a:r>
            <a:endParaRPr lang="en-IN" dirty="0"/>
          </a:p>
          <a:p>
            <a:r>
              <a:rPr lang="en-IN" dirty="0"/>
              <a:t>Exempt: 10(15): </a:t>
            </a:r>
          </a:p>
          <a:p>
            <a:pPr marL="68580" indent="0">
              <a:buNone/>
            </a:pPr>
            <a:r>
              <a:rPr lang="en-IN" dirty="0"/>
              <a:t>	</a:t>
            </a:r>
            <a:r>
              <a:rPr lang="en-IN" dirty="0" smtClean="0"/>
              <a:t>Interest </a:t>
            </a:r>
            <a:r>
              <a:rPr lang="en-IN" dirty="0"/>
              <a:t>on notified securities</a:t>
            </a:r>
          </a:p>
          <a:p>
            <a:pPr marL="68580" indent="0">
              <a:buNone/>
            </a:pPr>
            <a:r>
              <a:rPr lang="en-IN" dirty="0"/>
              <a:t>	</a:t>
            </a:r>
            <a:r>
              <a:rPr lang="en-IN" dirty="0" smtClean="0"/>
              <a:t>Interest </a:t>
            </a:r>
            <a:r>
              <a:rPr lang="en-IN" dirty="0"/>
              <a:t>on post office saving </a:t>
            </a:r>
            <a:r>
              <a:rPr lang="en-IN" dirty="0" smtClean="0"/>
              <a:t>bank </a:t>
            </a:r>
            <a:r>
              <a:rPr lang="en-IN" dirty="0"/>
              <a:t>account </a:t>
            </a:r>
            <a:r>
              <a:rPr lang="en-IN" dirty="0" smtClean="0"/>
              <a:t>	</a:t>
            </a:r>
            <a:r>
              <a:rPr lang="en-IN" smtClean="0"/>
              <a:t>(Rs.3500–individual&amp;Rs.7000–joint </a:t>
            </a:r>
            <a:r>
              <a:rPr lang="en-IN" dirty="0"/>
              <a:t>account)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D2C88C9-D7D0-4FEB-B7B8-4EC996CF1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0FCB8D3-F75C-470F-98B7-BBFE04EDF8C5}" type="datetime1">
              <a:rPr lang="en-US" smtClean="0"/>
              <a:pPr>
                <a:defRPr/>
              </a:pPr>
              <a:t>11/6/2023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3BE5B58-C272-4B4B-9C85-E8638B057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Nidhi Kesari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D1293F3-C4E6-4094-8020-24678D045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01B5E2-8FE0-48FA-83E4-210A2EF9F82B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35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6ACCD68-7DB0-44A7-9E80-38761E6A0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14" y="333486"/>
            <a:ext cx="8186286" cy="1727362"/>
          </a:xfrm>
        </p:spPr>
        <p:txBody>
          <a:bodyPr>
            <a:normAutofit fontScale="90000"/>
          </a:bodyPr>
          <a:lstStyle/>
          <a:p>
            <a:r>
              <a:rPr lang="en-IN" dirty="0"/>
              <a:t>Income from Machinery, Plant Furniture let on hire,</a:t>
            </a:r>
            <a:br>
              <a:rPr lang="en-IN" dirty="0"/>
            </a:br>
            <a:r>
              <a:rPr lang="en-IN" dirty="0"/>
              <a:t>Composite letting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0572991-F0A1-4DFF-8755-F3FC73651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279" y="2132856"/>
            <a:ext cx="8200521" cy="4381214"/>
          </a:xfrm>
        </p:spPr>
        <p:txBody>
          <a:bodyPr/>
          <a:lstStyle/>
          <a:p>
            <a:r>
              <a:rPr lang="en-IN" dirty="0"/>
              <a:t>Taxable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72B38D9-0E49-4D47-ABC9-ADC4085FA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0FCB8D3-F75C-470F-98B7-BBFE04EDF8C5}" type="datetime1">
              <a:rPr lang="en-US" smtClean="0"/>
              <a:pPr>
                <a:defRPr/>
              </a:pPr>
              <a:t>11/6/2023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5AEC1FE-5CC6-4285-B840-2AD23B339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Nidhi Kesari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E4F3C15-D5C1-4EF7-AAE8-21478041A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01B5E2-8FE0-48FA-83E4-210A2EF9F82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30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2066696-B386-4551-A047-AC7F24F04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14" y="333487"/>
            <a:ext cx="8186286" cy="791258"/>
          </a:xfrm>
        </p:spPr>
        <p:txBody>
          <a:bodyPr>
            <a:normAutofit/>
          </a:bodyPr>
          <a:lstStyle/>
          <a:p>
            <a:r>
              <a:rPr lang="en-IN" sz="2200" dirty="0"/>
              <a:t>Money / Property received without consideration or inadequate consideration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="" xmlns:a16="http://schemas.microsoft.com/office/drawing/2014/main" id="{8D1B5A51-B991-4654-9604-357065FF21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0514" y="1124746"/>
            <a:ext cx="8142972" cy="534345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264C43D-EE13-4FD0-B007-58C95C6FE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0FCB8D3-F75C-470F-98B7-BBFE04EDF8C5}" type="datetime1">
              <a:rPr lang="en-US" smtClean="0"/>
              <a:pPr>
                <a:defRPr/>
              </a:pPr>
              <a:t>11/6/2023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BE3552E-FFB9-4BB4-B232-CA9A788E2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Nidhi Kesari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C92113B-8513-4ADC-9886-C5D40A3C5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01B5E2-8FE0-48FA-83E4-210A2EF9F82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499992" y="4221088"/>
            <a:ext cx="360040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 smtClean="0">
                <a:solidFill>
                  <a:schemeClr val="tx1"/>
                </a:solidFill>
              </a:rPr>
              <a:t>110</a:t>
            </a:r>
            <a:endParaRPr lang="en-IN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14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2066696-B386-4551-A047-AC7F24F04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14" y="333487"/>
            <a:ext cx="8186286" cy="791258"/>
          </a:xfrm>
        </p:spPr>
        <p:txBody>
          <a:bodyPr>
            <a:normAutofit/>
          </a:bodyPr>
          <a:lstStyle/>
          <a:p>
            <a:r>
              <a:rPr lang="en-IN" sz="2200" dirty="0"/>
              <a:t>Money / Property received without consideration or inadequate consideration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264C43D-EE13-4FD0-B007-58C95C6FE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0FCB8D3-F75C-470F-98B7-BBFE04EDF8C5}" type="datetime1">
              <a:rPr lang="en-US" smtClean="0"/>
              <a:pPr>
                <a:defRPr/>
              </a:pPr>
              <a:t>11/6/2023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BE3552E-FFB9-4BB4-B232-CA9A788E2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Nidhi Kesari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C92113B-8513-4ADC-9886-C5D40A3C5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01B5E2-8FE0-48FA-83E4-210A2EF9F82B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="" xmlns:a16="http://schemas.microsoft.com/office/drawing/2014/main" id="{B08C1071-6ED0-4A1E-8DE5-26C7B77C37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0514" y="1268760"/>
            <a:ext cx="8186286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215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BD0D32C-8BF7-4665-852E-874E3EF07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200" dirty="0"/>
              <a:t>Money / Property received without consideration or inadequate consideration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="" xmlns:a16="http://schemas.microsoft.com/office/drawing/2014/main" id="{53089595-BD66-48DA-9F44-5E83FEFDB1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0268098"/>
              </p:ext>
            </p:extLst>
          </p:nvPr>
        </p:nvGraphicFramePr>
        <p:xfrm>
          <a:off x="485775" y="1038226"/>
          <a:ext cx="8201025" cy="5273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0001">
                  <a:extLst>
                    <a:ext uri="{9D8B030D-6E8A-4147-A177-3AD203B41FA5}">
                      <a16:colId xmlns="" xmlns:a16="http://schemas.microsoft.com/office/drawing/2014/main" val="504436016"/>
                    </a:ext>
                  </a:extLst>
                </a:gridCol>
                <a:gridCol w="3888432">
                  <a:extLst>
                    <a:ext uri="{9D8B030D-6E8A-4147-A177-3AD203B41FA5}">
                      <a16:colId xmlns="" xmlns:a16="http://schemas.microsoft.com/office/drawing/2014/main" val="1802788785"/>
                    </a:ext>
                  </a:extLst>
                </a:gridCol>
                <a:gridCol w="2242592">
                  <a:extLst>
                    <a:ext uri="{9D8B030D-6E8A-4147-A177-3AD203B41FA5}">
                      <a16:colId xmlns="" xmlns:a16="http://schemas.microsoft.com/office/drawing/2014/main" val="3745046777"/>
                    </a:ext>
                  </a:extLst>
                </a:gridCol>
              </a:tblGrid>
              <a:tr h="4419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51079825"/>
                  </a:ext>
                </a:extLst>
              </a:tr>
              <a:tr h="980744">
                <a:tc>
                  <a:txBody>
                    <a:bodyPr/>
                    <a:lstStyle/>
                    <a:p>
                      <a:r>
                        <a:rPr lang="en-IN" sz="1600" dirty="0"/>
                        <a:t>Money </a:t>
                      </a:r>
                      <a:endParaRPr lang="en-IN" sz="1600" dirty="0" smtClean="0"/>
                    </a:p>
                    <a:p>
                      <a:r>
                        <a:rPr lang="en-IN" sz="1600" dirty="0" smtClean="0"/>
                        <a:t>Cash </a:t>
                      </a:r>
                      <a:r>
                        <a:rPr lang="en-IN" sz="1600" dirty="0"/>
                        <a:t>Gift or Cheque or draft)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Aggregate </a:t>
                      </a:r>
                      <a:r>
                        <a:rPr lang="en-IN" sz="1600" dirty="0" err="1" smtClean="0"/>
                        <a:t>amt</a:t>
                      </a:r>
                      <a:r>
                        <a:rPr lang="en-IN" sz="1600" dirty="0" smtClean="0"/>
                        <a:t> 50000 &gt;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Taxable = full </a:t>
                      </a:r>
                      <a:r>
                        <a:rPr lang="en-IN" sz="1600" dirty="0" err="1" smtClean="0"/>
                        <a:t>amt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10613057"/>
                  </a:ext>
                </a:extLst>
              </a:tr>
              <a:tr h="980744">
                <a:tc>
                  <a:txBody>
                    <a:bodyPr/>
                    <a:lstStyle/>
                    <a:p>
                      <a:r>
                        <a:rPr lang="en-IN" sz="1600" dirty="0"/>
                        <a:t>Immovable property without consideration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Stamp</a:t>
                      </a:r>
                      <a:r>
                        <a:rPr lang="en-IN" sz="1600" baseline="0" dirty="0" smtClean="0"/>
                        <a:t> duty </a:t>
                      </a:r>
                      <a:r>
                        <a:rPr lang="en-IN" sz="1600" dirty="0" smtClean="0"/>
                        <a:t>&gt; 50000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85838" marR="0" indent="-98583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 smtClean="0"/>
                        <a:t>Taxable = Stamp</a:t>
                      </a:r>
                      <a:r>
                        <a:rPr lang="en-IN" sz="1600" baseline="0" dirty="0" smtClean="0"/>
                        <a:t> duty value</a:t>
                      </a:r>
                      <a:endParaRPr lang="en-IN" sz="1600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01359479"/>
                  </a:ext>
                </a:extLst>
              </a:tr>
              <a:tr h="9807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/>
                          <a:ea typeface="+mn-ea"/>
                          <a:cs typeface="+mn-cs"/>
                        </a:rPr>
                        <a:t>Immovable property with consideration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 smtClean="0"/>
                        <a:t>a. Stamp</a:t>
                      </a:r>
                      <a:r>
                        <a:rPr lang="en-IN" sz="1600" baseline="0" dirty="0" smtClean="0"/>
                        <a:t> </a:t>
                      </a:r>
                      <a:r>
                        <a:rPr lang="en-IN" sz="1600" baseline="0" dirty="0" smtClean="0"/>
                        <a:t>duty &gt; 110% consideration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aseline="0" dirty="0" smtClean="0"/>
                        <a:t>And</a:t>
                      </a:r>
                      <a:endParaRPr lang="en-IN" sz="16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 smtClean="0"/>
                        <a:t>b. (Stamp</a:t>
                      </a:r>
                      <a:r>
                        <a:rPr lang="en-IN" sz="1600" baseline="0" dirty="0" smtClean="0"/>
                        <a:t> </a:t>
                      </a:r>
                      <a:r>
                        <a:rPr lang="en-IN" sz="1600" baseline="0" dirty="0" smtClean="0"/>
                        <a:t>duty – consideration) &gt; </a:t>
                      </a:r>
                      <a:r>
                        <a:rPr lang="en-IN" sz="1600" dirty="0" smtClean="0"/>
                        <a:t>50000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aseline="0" dirty="0" smtClean="0"/>
                        <a:t>Taxable = </a:t>
                      </a:r>
                    </a:p>
                    <a:p>
                      <a:pPr marL="534988" marR="0" indent="-53498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 smtClean="0"/>
                        <a:t>          Stamp duty</a:t>
                      </a:r>
                      <a:r>
                        <a:rPr lang="en-IN" sz="1600" baseline="0" dirty="0" smtClean="0"/>
                        <a:t> –   consideration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11704283"/>
                  </a:ext>
                </a:extLst>
              </a:tr>
              <a:tr h="9807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/>
                          <a:ea typeface="+mn-ea"/>
                          <a:cs typeface="+mn-cs"/>
                        </a:rPr>
                        <a:t>Movable property without consideration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aseline="0" dirty="0" err="1" smtClean="0"/>
                        <a:t>Agg</a:t>
                      </a:r>
                      <a:r>
                        <a:rPr lang="en-IN" sz="1600" baseline="0" dirty="0" smtClean="0"/>
                        <a:t> Fair Market Value </a:t>
                      </a:r>
                      <a:r>
                        <a:rPr lang="en-IN" sz="1600" dirty="0" smtClean="0"/>
                        <a:t>&gt; 50000</a:t>
                      </a:r>
                    </a:p>
                    <a:p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aseline="0" dirty="0" smtClean="0"/>
                        <a:t>Taxable = FMV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49048770"/>
                  </a:ext>
                </a:extLst>
              </a:tr>
              <a:tr h="6901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/>
                          <a:ea typeface="+mn-ea"/>
                          <a:cs typeface="+mn-cs"/>
                        </a:rPr>
                        <a:t>Movable </a:t>
                      </a:r>
                      <a:r>
                        <a:rPr kumimoji="0" lang="en-IN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/>
                          <a:ea typeface="+mn-ea"/>
                          <a:cs typeface="+mn-cs"/>
                        </a:rPr>
                        <a:t>property with </a:t>
                      </a:r>
                      <a:r>
                        <a:rPr kumimoji="0" lang="en-IN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/>
                          <a:ea typeface="+mn-ea"/>
                          <a:cs typeface="+mn-cs"/>
                        </a:rPr>
                        <a:t>consideration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aseline="0" dirty="0" smtClean="0"/>
                        <a:t>(</a:t>
                      </a:r>
                      <a:r>
                        <a:rPr lang="en-IN" sz="1600" baseline="0" dirty="0" err="1" smtClean="0"/>
                        <a:t>Agg</a:t>
                      </a:r>
                      <a:r>
                        <a:rPr lang="en-IN" sz="1600" baseline="0" dirty="0" smtClean="0"/>
                        <a:t> FMV – consideration) &gt; </a:t>
                      </a:r>
                      <a:r>
                        <a:rPr lang="en-IN" sz="1600" dirty="0" smtClean="0"/>
                        <a:t>50000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aseline="0" dirty="0" smtClean="0"/>
                        <a:t>Taxable = </a:t>
                      </a:r>
                    </a:p>
                    <a:p>
                      <a:pPr marL="534988" marR="0" indent="-53498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aseline="0" dirty="0" smtClean="0"/>
                        <a:t>                 FMV – consideration</a:t>
                      </a:r>
                      <a:endParaRPr lang="en-IN" sz="1600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13166179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F764144-A94F-4982-947B-7E7766478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0FCB8D3-F75C-470F-98B7-BBFE04EDF8C5}" type="datetime1">
              <a:rPr lang="en-US" smtClean="0"/>
              <a:pPr>
                <a:defRPr/>
              </a:pPr>
              <a:t>11/6/2023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0D70BCD-CEEF-4784-862B-01EF87F5F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Nidhi Kesari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C32D4AF-BCC4-4552-BF34-80964E5A5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01B5E2-8FE0-48FA-83E4-210A2EF9F82B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030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38DC289-3C6D-4755-8B13-42B72D5F7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Content Placeholder 6">
            <a:extLst>
              <a:ext uri="{FF2B5EF4-FFF2-40B4-BE49-F238E27FC236}">
                <a16:creationId xmlns="" xmlns:a16="http://schemas.microsoft.com/office/drawing/2014/main" id="{F91DE4BB-2D6B-416A-804F-437310E719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0514" y="363187"/>
            <a:ext cx="8186286" cy="1935154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AA7A77E-CFCE-4B3A-AE4D-365839B76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0FCB8D3-F75C-470F-98B7-BBFE04EDF8C5}" type="datetime1">
              <a:rPr lang="en-US" smtClean="0"/>
              <a:pPr>
                <a:defRPr/>
              </a:pPr>
              <a:t>11/6/2023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B8C7DC5-A345-4331-98BB-CEAF59287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Nidhi Kesari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97DABE7-F8F3-4DCC-8077-43F1D249C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01B5E2-8FE0-48FA-83E4-210A2EF9F82B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426DC711-9AB9-4F79-B7EA-E1B24E9519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825" y="2294484"/>
            <a:ext cx="8182145" cy="292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621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23394</TotalTime>
  <Words>323</Words>
  <Application>Microsoft Office PowerPoint</Application>
  <PresentationFormat>On-screen Show (4:3)</PresentationFormat>
  <Paragraphs>107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Austin</vt:lpstr>
      <vt:lpstr>Dividend and Deemed Dividend</vt:lpstr>
      <vt:lpstr>Dividend and Deemed Dividend</vt:lpstr>
      <vt:lpstr>Winning from Lotteries, crossword puzzles, horse races, card games etc.</vt:lpstr>
      <vt:lpstr>Interest on securities</vt:lpstr>
      <vt:lpstr>Income from Machinery, Plant Furniture let on hire, Composite letting</vt:lpstr>
      <vt:lpstr>Money / Property received without consideration or inadequate consideration</vt:lpstr>
      <vt:lpstr>Money / Property received without consideration or inadequate consideration</vt:lpstr>
      <vt:lpstr>Money / Property received without consideration or inadequate consideration</vt:lpstr>
      <vt:lpstr>PowerPoint Presentation</vt:lpstr>
      <vt:lpstr>PowerPoint Presentation</vt:lpstr>
      <vt:lpstr>Question</vt:lpstr>
      <vt:lpstr>PowerPoint Presentation</vt:lpstr>
      <vt:lpstr>Solution Contd.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EDII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 ENTERPRISE TENDENCY TEST (GET)</dc:title>
  <dc:creator>vasant</dc:creator>
  <cp:lastModifiedBy>Tushar Marwaha</cp:lastModifiedBy>
  <cp:revision>525</cp:revision>
  <dcterms:created xsi:type="dcterms:W3CDTF">2003-04-08T15:04:56Z</dcterms:created>
  <dcterms:modified xsi:type="dcterms:W3CDTF">2023-11-06T11:30:10Z</dcterms:modified>
</cp:coreProperties>
</file>