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259" r:id="rId5"/>
    <p:sldId id="277" r:id="rId6"/>
    <p:sldId id="278" r:id="rId7"/>
    <p:sldId id="283" r:id="rId8"/>
    <p:sldId id="279" r:id="rId9"/>
    <p:sldId id="280" r:id="rId10"/>
    <p:sldId id="281" r:id="rId11"/>
    <p:sldId id="282" r:id="rId12"/>
    <p:sldId id="260" r:id="rId13"/>
    <p:sldId id="274" r:id="rId14"/>
    <p:sldId id="275" r:id="rId15"/>
    <p:sldId id="261" r:id="rId16"/>
    <p:sldId id="262" r:id="rId17"/>
    <p:sldId id="263" r:id="rId18"/>
    <p:sldId id="264" r:id="rId19"/>
    <p:sldId id="284" r:id="rId20"/>
    <p:sldId id="265" r:id="rId21"/>
    <p:sldId id="267" r:id="rId22"/>
    <p:sldId id="271" r:id="rId23"/>
    <p:sldId id="268" r:id="rId24"/>
    <p:sldId id="272" r:id="rId25"/>
    <p:sldId id="269" r:id="rId26"/>
    <p:sldId id="273" r:id="rId27"/>
    <p:sldId id="270" r:id="rId28"/>
    <p:sldId id="276" r:id="rId29"/>
    <p:sldId id="286" r:id="rId30"/>
    <p:sldId id="287" r:id="rId31"/>
    <p:sldId id="285" r:id="rId32"/>
    <p:sldId id="288" r:id="rId33"/>
    <p:sldId id="289" r:id="rId34"/>
    <p:sldId id="290" r:id="rId35"/>
    <p:sldId id="291" r:id="rId36"/>
    <p:sldId id="292" r:id="rId37"/>
    <p:sldId id="293" r:id="rId38"/>
    <p:sldId id="294" r:id="rId39"/>
    <p:sldId id="295" r:id="rId40"/>
    <p:sldId id="296" r:id="rId41"/>
    <p:sldId id="297" r:id="rId42"/>
    <p:sldId id="298" r:id="rId43"/>
    <p:sldId id="301" r:id="rId44"/>
    <p:sldId id="302" r:id="rId45"/>
    <p:sldId id="303" r:id="rId46"/>
    <p:sldId id="299" r:id="rId47"/>
    <p:sldId id="300" r:id="rId48"/>
    <p:sldId id="304" r:id="rId49"/>
    <p:sldId id="305" r:id="rId50"/>
    <p:sldId id="306" r:id="rId51"/>
    <p:sldId id="307" r:id="rId52"/>
    <p:sldId id="314" r:id="rId53"/>
    <p:sldId id="308" r:id="rId54"/>
    <p:sldId id="310" r:id="rId55"/>
    <p:sldId id="309" r:id="rId56"/>
    <p:sldId id="311" r:id="rId57"/>
    <p:sldId id="316" r:id="rId58"/>
    <p:sldId id="312" r:id="rId59"/>
    <p:sldId id="313" r:id="rId60"/>
    <p:sldId id="317" r:id="rId61"/>
    <p:sldId id="318" r:id="rId62"/>
    <p:sldId id="319" r:id="rId63"/>
    <p:sldId id="320" r:id="rId64"/>
    <p:sldId id="315"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0B36A0-D715-4D79-B25D-BB7EA5CA8338}" type="datetimeFigureOut">
              <a:rPr lang="en-US" smtClean="0"/>
              <a:t>9/11/2023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E76CF-CE87-4941-9C2A-175F890932EA}" type="slidenum">
              <a:rPr lang="en-US" smtClean="0"/>
              <a:t>‹#›</a:t>
            </a:fld>
            <a:endParaRPr lang="en-US"/>
          </a:p>
        </p:txBody>
      </p:sp>
    </p:spTree>
    <p:extLst>
      <p:ext uri="{BB962C8B-B14F-4D97-AF65-F5344CB8AC3E}">
        <p14:creationId xmlns:p14="http://schemas.microsoft.com/office/powerpoint/2010/main" val="327798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EE76CF-CE87-4941-9C2A-175F890932EA}" type="slidenum">
              <a:rPr lang="en-US" smtClean="0"/>
              <a:t>45</a:t>
            </a:fld>
            <a:endParaRPr lang="en-US"/>
          </a:p>
        </p:txBody>
      </p:sp>
    </p:spTree>
    <p:extLst>
      <p:ext uri="{BB962C8B-B14F-4D97-AF65-F5344CB8AC3E}">
        <p14:creationId xmlns:p14="http://schemas.microsoft.com/office/powerpoint/2010/main" val="33008944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B1DC94F2-53E9-4D9B-A28C-C187B812F754}"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41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156E42-E442-4FBF-973C-C158B893B2A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94F2-53E9-4D9B-A28C-C187B812F754}" type="slidenum">
              <a:rPr lang="en-US" smtClean="0"/>
              <a:t>‹#›</a:t>
            </a:fld>
            <a:endParaRPr lang="en-US"/>
          </a:p>
        </p:txBody>
      </p:sp>
    </p:spTree>
    <p:extLst>
      <p:ext uri="{BB962C8B-B14F-4D97-AF65-F5344CB8AC3E}">
        <p14:creationId xmlns:p14="http://schemas.microsoft.com/office/powerpoint/2010/main" val="276950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929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4586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spTree>
    <p:extLst>
      <p:ext uri="{BB962C8B-B14F-4D97-AF65-F5344CB8AC3E}">
        <p14:creationId xmlns:p14="http://schemas.microsoft.com/office/powerpoint/2010/main" val="300918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740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4064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422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388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spTree>
    <p:extLst>
      <p:ext uri="{BB962C8B-B14F-4D97-AF65-F5344CB8AC3E}">
        <p14:creationId xmlns:p14="http://schemas.microsoft.com/office/powerpoint/2010/main" val="836043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156E42-E442-4FBF-973C-C158B893B2A7}"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DC94F2-53E9-4D9B-A28C-C187B812F754}"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760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156E42-E442-4FBF-973C-C158B893B2A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94F2-53E9-4D9B-A28C-C187B812F754}" type="slidenum">
              <a:rPr lang="en-US" smtClean="0"/>
              <a:t>‹#›</a:t>
            </a:fld>
            <a:endParaRPr lang="en-US"/>
          </a:p>
        </p:txBody>
      </p:sp>
    </p:spTree>
    <p:extLst>
      <p:ext uri="{BB962C8B-B14F-4D97-AF65-F5344CB8AC3E}">
        <p14:creationId xmlns:p14="http://schemas.microsoft.com/office/powerpoint/2010/main" val="184380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156E42-E442-4FBF-973C-C158B893B2A7}"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DC94F2-53E9-4D9B-A28C-C187B812F754}"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805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156E42-E442-4FBF-973C-C158B893B2A7}"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DC94F2-53E9-4D9B-A28C-C187B812F754}"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031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156E42-E442-4FBF-973C-C158B893B2A7}"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DC94F2-53E9-4D9B-A28C-C187B812F754}" type="slidenum">
              <a:rPr lang="en-US" smtClean="0"/>
              <a:t>‹#›</a:t>
            </a:fld>
            <a:endParaRPr lang="en-US"/>
          </a:p>
        </p:txBody>
      </p:sp>
    </p:spTree>
    <p:extLst>
      <p:ext uri="{BB962C8B-B14F-4D97-AF65-F5344CB8AC3E}">
        <p14:creationId xmlns:p14="http://schemas.microsoft.com/office/powerpoint/2010/main" val="280068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156E42-E442-4FBF-973C-C158B893B2A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94F2-53E9-4D9B-A28C-C187B812F754}"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338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156E42-E442-4FBF-973C-C158B893B2A7}"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DC94F2-53E9-4D9B-A28C-C187B812F754}" type="slidenum">
              <a:rPr lang="en-US" smtClean="0"/>
              <a:t>‹#›</a:t>
            </a:fld>
            <a:endParaRPr lang="en-US"/>
          </a:p>
        </p:txBody>
      </p:sp>
    </p:spTree>
    <p:extLst>
      <p:ext uri="{BB962C8B-B14F-4D97-AF65-F5344CB8AC3E}">
        <p14:creationId xmlns:p14="http://schemas.microsoft.com/office/powerpoint/2010/main" val="496330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156E42-E442-4FBF-973C-C158B893B2A7}" type="datetimeFigureOut">
              <a:rPr lang="en-US" smtClean="0"/>
              <a:t>9/11/2023</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DC94F2-53E9-4D9B-A28C-C187B812F754}" type="slidenum">
              <a:rPr lang="en-US" smtClean="0"/>
              <a:t>‹#›</a:t>
            </a:fld>
            <a:endParaRPr lang="en-US"/>
          </a:p>
        </p:txBody>
      </p:sp>
    </p:spTree>
    <p:extLst>
      <p:ext uri="{BB962C8B-B14F-4D97-AF65-F5344CB8AC3E}">
        <p14:creationId xmlns:p14="http://schemas.microsoft.com/office/powerpoint/2010/main" val="2581835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www.rbi.org.in/commonperson/English/Scripts/FAQs.aspx?Id=1167"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Algerian" panose="04020705040A02060702" pitchFamily="82" charset="0"/>
              </a:rPr>
              <a:t>UNIT 1</a:t>
            </a:r>
          </a:p>
        </p:txBody>
      </p:sp>
      <p:sp>
        <p:nvSpPr>
          <p:cNvPr id="3" name="Subtitle 2"/>
          <p:cNvSpPr>
            <a:spLocks noGrp="1"/>
          </p:cNvSpPr>
          <p:nvPr>
            <p:ph type="subTitle" idx="1"/>
          </p:nvPr>
        </p:nvSpPr>
        <p:spPr/>
        <p:txBody>
          <a:bodyPr>
            <a:normAutofit/>
          </a:bodyPr>
          <a:lstStyle/>
          <a:p>
            <a:r>
              <a:rPr lang="en-US" sz="4400" b="1" dirty="0">
                <a:solidFill>
                  <a:schemeClr val="tx1"/>
                </a:solidFill>
                <a:latin typeface="Algerian" panose="04020705040A02060702" pitchFamily="82" charset="0"/>
              </a:rPr>
              <a:t>Financial System</a:t>
            </a:r>
          </a:p>
        </p:txBody>
      </p:sp>
      <p:sp>
        <p:nvSpPr>
          <p:cNvPr id="4" name="TextBox 3">
            <a:extLst>
              <a:ext uri="{FF2B5EF4-FFF2-40B4-BE49-F238E27FC236}">
                <a16:creationId xmlns:a16="http://schemas.microsoft.com/office/drawing/2014/main" id="{7F14F14F-6B45-C485-75E5-95782FF1BC21}"/>
              </a:ext>
            </a:extLst>
          </p:cNvPr>
          <p:cNvSpPr txBox="1"/>
          <p:nvPr/>
        </p:nvSpPr>
        <p:spPr>
          <a:xfrm>
            <a:off x="5486400" y="6030463"/>
            <a:ext cx="4631266" cy="646331"/>
          </a:xfrm>
          <a:prstGeom prst="rect">
            <a:avLst/>
          </a:prstGeom>
          <a:noFill/>
        </p:spPr>
        <p:txBody>
          <a:bodyPr wrap="square" rtlCol="0">
            <a:spAutoFit/>
          </a:bodyPr>
          <a:lstStyle/>
          <a:p>
            <a:r>
              <a:rPr lang="en-US" dirty="0"/>
              <a:t>Prepared by: Ms. Asma Anjum</a:t>
            </a:r>
          </a:p>
          <a:p>
            <a:r>
              <a:rPr lang="en-US" dirty="0"/>
              <a:t>		     Assistant Professor</a:t>
            </a:r>
          </a:p>
        </p:txBody>
      </p:sp>
    </p:spTree>
    <p:extLst>
      <p:ext uri="{BB962C8B-B14F-4D97-AF65-F5344CB8AC3E}">
        <p14:creationId xmlns:p14="http://schemas.microsoft.com/office/powerpoint/2010/main" val="2405279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1091E1-E74F-9848-1008-48F981A10C7F}"/>
              </a:ext>
            </a:extLst>
          </p:cNvPr>
          <p:cNvSpPr txBox="1"/>
          <p:nvPr/>
        </p:nvSpPr>
        <p:spPr>
          <a:xfrm>
            <a:off x="685800" y="457200"/>
            <a:ext cx="7772400" cy="6063198"/>
          </a:xfrm>
          <a:prstGeom prst="rect">
            <a:avLst/>
          </a:prstGeom>
          <a:noFill/>
        </p:spPr>
        <p:txBody>
          <a:bodyPr wrap="square" rtlCol="0">
            <a:spAutoFit/>
          </a:bodyPr>
          <a:lstStyle/>
          <a:p>
            <a:pPr algn="ctr"/>
            <a:r>
              <a:rPr lang="en-US" sz="3600" b="1" dirty="0">
                <a:latin typeface="Algerian" panose="04020705040A02060702" pitchFamily="82" charset="0"/>
              </a:rPr>
              <a:t>Reforms in the Foreign Exchange Market</a:t>
            </a:r>
          </a:p>
          <a:p>
            <a:pPr marL="285750" indent="-285750">
              <a:buFont typeface="Wingdings" panose="05000000000000000000" pitchFamily="2" charset="2"/>
              <a:buChar char="§"/>
            </a:pPr>
            <a:r>
              <a:rPr lang="en-US" sz="2000" dirty="0"/>
              <a:t>Market-based exchange rates and the current account convertibility was adopted in 1993.</a:t>
            </a:r>
          </a:p>
          <a:p>
            <a:endParaRPr lang="en-US" sz="1200" dirty="0"/>
          </a:p>
          <a:p>
            <a:pPr marL="285750" indent="-285750">
              <a:buFont typeface="Wingdings" panose="05000000000000000000" pitchFamily="2" charset="2"/>
              <a:buChar char="§"/>
            </a:pPr>
            <a:r>
              <a:rPr lang="en-US" sz="2000" dirty="0"/>
              <a:t>The government permitted the commercial banks to undertake operations in foreign exchange.</a:t>
            </a:r>
          </a:p>
          <a:p>
            <a:endParaRPr lang="en-US" sz="1200" dirty="0"/>
          </a:p>
          <a:p>
            <a:pPr marL="285750" indent="-285750">
              <a:buFont typeface="Wingdings" panose="05000000000000000000" pitchFamily="2" charset="2"/>
              <a:buChar char="§"/>
            </a:pPr>
            <a:r>
              <a:rPr lang="en-US" sz="2000" dirty="0"/>
              <a:t>Participation of newer players allowed in rupee foreign currency swap market to undertake currency swap transactions subject to certain limitations.</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sz="2000" dirty="0"/>
              <a:t>Replacement of foreign exchange regulation act (FERA), 1973 was replaced by the foreign exchange management act (FEMA), 1999 for providing greater freedom to the exchange markets.</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sz="2000" dirty="0"/>
              <a:t>Trading in exchange-traded derivatives contracts was permitted for foreign institutional investors and non-resident Indians subject to certain regulations and limitations.</a:t>
            </a:r>
          </a:p>
        </p:txBody>
      </p:sp>
    </p:spTree>
    <p:extLst>
      <p:ext uri="{BB962C8B-B14F-4D97-AF65-F5344CB8AC3E}">
        <p14:creationId xmlns:p14="http://schemas.microsoft.com/office/powerpoint/2010/main" val="213756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088F48-3C47-A1AA-A88A-584080718AD2}"/>
              </a:ext>
            </a:extLst>
          </p:cNvPr>
          <p:cNvSpPr txBox="1"/>
          <p:nvPr/>
        </p:nvSpPr>
        <p:spPr>
          <a:xfrm>
            <a:off x="685800" y="533400"/>
            <a:ext cx="7772400" cy="5970865"/>
          </a:xfrm>
          <a:prstGeom prst="rect">
            <a:avLst/>
          </a:prstGeom>
          <a:noFill/>
        </p:spPr>
        <p:txBody>
          <a:bodyPr wrap="square" rtlCol="0">
            <a:spAutoFit/>
          </a:bodyPr>
          <a:lstStyle/>
          <a:p>
            <a:pPr algn="ctr"/>
            <a:r>
              <a:rPr lang="en-US" sz="3200" b="1" dirty="0">
                <a:latin typeface="Algerian" panose="04020705040A02060702" pitchFamily="82" charset="0"/>
              </a:rPr>
              <a:t>Impact of Various Reforms in the Financial Sector</a:t>
            </a:r>
          </a:p>
          <a:p>
            <a:pPr marL="285750" indent="-285750">
              <a:buFont typeface="Wingdings" panose="05000000000000000000" pitchFamily="2" charset="2"/>
              <a:buChar char="§"/>
            </a:pPr>
            <a:r>
              <a:rPr lang="en-US" sz="2000" dirty="0"/>
              <a:t>It increased the resilience, stability and growth rate of the Indian economy from around 3.5 % to more than 6% per annum.</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A resilient banking system helped the country deal with the Asian economic crisis of 1977-98 and the Global subprime crisis.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The emergence of private sector banks and foreign banks increased competition in the banking sector which has improved its efficiency and capability.</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Better performance by stock exchanges of the country and adoption of international best practices.</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Better budget management, fiscal deficit, and public debt condition have improved after the financial sector reforms.</a:t>
            </a:r>
          </a:p>
          <a:p>
            <a:endParaRPr lang="en-US" dirty="0"/>
          </a:p>
        </p:txBody>
      </p:sp>
    </p:spTree>
    <p:extLst>
      <p:ext uri="{BB962C8B-B14F-4D97-AF65-F5344CB8AC3E}">
        <p14:creationId xmlns:p14="http://schemas.microsoft.com/office/powerpoint/2010/main" val="4196669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0FE4B8-1240-2357-C465-DBA3EED66EC5}"/>
              </a:ext>
            </a:extLst>
          </p:cNvPr>
          <p:cNvSpPr txBox="1"/>
          <p:nvPr/>
        </p:nvSpPr>
        <p:spPr>
          <a:xfrm>
            <a:off x="685800" y="685800"/>
            <a:ext cx="7772400" cy="5355312"/>
          </a:xfrm>
          <a:prstGeom prst="rect">
            <a:avLst/>
          </a:prstGeom>
          <a:noFill/>
        </p:spPr>
        <p:txBody>
          <a:bodyPr wrap="square" rtlCol="0">
            <a:spAutoFit/>
          </a:bodyPr>
          <a:lstStyle/>
          <a:p>
            <a:r>
              <a:rPr lang="en-US" sz="3200" b="1" dirty="0">
                <a:latin typeface="Algerian" panose="04020705040A02060702" pitchFamily="82" charset="0"/>
              </a:rPr>
              <a:t>Indian financial System at Present</a:t>
            </a:r>
          </a:p>
          <a:p>
            <a:endParaRPr lang="en-US" sz="3200" b="1" dirty="0">
              <a:latin typeface="Algerian" panose="04020705040A02060702" pitchFamily="82" charset="0"/>
            </a:endParaRPr>
          </a:p>
          <a:p>
            <a:pPr marL="285750" indent="-285750">
              <a:buFont typeface="Wingdings" panose="05000000000000000000" pitchFamily="2" charset="2"/>
              <a:buChar char="§"/>
            </a:pPr>
            <a:r>
              <a:rPr lang="en-US" sz="2000" dirty="0"/>
              <a:t>Prodigious growth in terms of size, diversity, sophistication and complexity.</a:t>
            </a:r>
          </a:p>
          <a:p>
            <a:endParaRPr lang="en-US" sz="2000" dirty="0"/>
          </a:p>
          <a:p>
            <a:pPr marL="285750" indent="-285750">
              <a:buFont typeface="Wingdings" panose="05000000000000000000" pitchFamily="2" charset="2"/>
              <a:buChar char="§"/>
            </a:pPr>
            <a:r>
              <a:rPr lang="en-US" sz="2000" dirty="0"/>
              <a:t>Continuous and high rate of inflation.</a:t>
            </a:r>
          </a:p>
          <a:p>
            <a:pPr marL="285750" indent="-285750">
              <a:buFont typeface="Wingdings" panose="05000000000000000000" pitchFamily="2" charset="2"/>
              <a:buChar char="§"/>
            </a:pPr>
            <a:endParaRPr lang="en-US" sz="2000" dirty="0"/>
          </a:p>
          <a:p>
            <a:pPr marL="285750" indent="-285750">
              <a:buFont typeface="Wingdings" panose="05000000000000000000" pitchFamily="2" charset="2"/>
              <a:buChar char="§"/>
            </a:pPr>
            <a:r>
              <a:rPr lang="en-US" sz="2000" dirty="0"/>
              <a:t>Diversification &amp; innovation in financial institutions, instruments and services.</a:t>
            </a:r>
          </a:p>
          <a:p>
            <a:endParaRPr lang="en-US" sz="2000" dirty="0"/>
          </a:p>
          <a:p>
            <a:pPr marL="285750" indent="-285750">
              <a:buFont typeface="Wingdings" panose="05000000000000000000" pitchFamily="2" charset="2"/>
              <a:buChar char="§"/>
            </a:pPr>
            <a:r>
              <a:rPr lang="en-US" sz="2000" dirty="0"/>
              <a:t>Richness, diversity, complexity and well-developed nature of IFS.</a:t>
            </a:r>
          </a:p>
          <a:p>
            <a:endParaRPr lang="en-US" sz="2000" dirty="0"/>
          </a:p>
          <a:p>
            <a:pPr marL="285750" indent="-285750">
              <a:buFont typeface="Wingdings" panose="05000000000000000000" pitchFamily="2" charset="2"/>
              <a:buChar char="§"/>
            </a:pPr>
            <a:r>
              <a:rPr lang="en-US" sz="2000" dirty="0"/>
              <a:t>Demonetization act as liquidity shock, also largely declined the high-valued transaction, equitable distribution of income and increases the tax to GDP ratio.</a:t>
            </a:r>
          </a:p>
          <a:p>
            <a:endParaRPr lang="en-US" dirty="0"/>
          </a:p>
        </p:txBody>
      </p:sp>
    </p:spTree>
    <p:extLst>
      <p:ext uri="{BB962C8B-B14F-4D97-AF65-F5344CB8AC3E}">
        <p14:creationId xmlns:p14="http://schemas.microsoft.com/office/powerpoint/2010/main" val="1398836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55085B-2D16-A378-55D7-D21C5702C234}"/>
              </a:ext>
            </a:extLst>
          </p:cNvPr>
          <p:cNvSpPr txBox="1"/>
          <p:nvPr/>
        </p:nvSpPr>
        <p:spPr>
          <a:xfrm>
            <a:off x="762000" y="533400"/>
            <a:ext cx="7620000" cy="523220"/>
          </a:xfrm>
          <a:prstGeom prst="rect">
            <a:avLst/>
          </a:prstGeom>
          <a:noFill/>
        </p:spPr>
        <p:txBody>
          <a:bodyPr wrap="square" rtlCol="0">
            <a:spAutoFit/>
          </a:bodyPr>
          <a:lstStyle/>
          <a:p>
            <a:pPr algn="ctr"/>
            <a:r>
              <a:rPr lang="en-US" sz="2800" b="1" dirty="0">
                <a:latin typeface="Algerian" panose="04020705040A02060702" pitchFamily="82" charset="0"/>
              </a:rPr>
              <a:t>Structure of Indian Financial System</a:t>
            </a:r>
          </a:p>
        </p:txBody>
      </p:sp>
      <p:pic>
        <p:nvPicPr>
          <p:cNvPr id="1026" name="Picture 2" descr="Structure of Indian Financial System - Interdisciplinary Issues in Indian  Commerce System | Interdisciplinary Issues in Indian Commerce - B Com PDF  Download">
            <a:extLst>
              <a:ext uri="{FF2B5EF4-FFF2-40B4-BE49-F238E27FC236}">
                <a16:creationId xmlns:a16="http://schemas.microsoft.com/office/drawing/2014/main" id="{8B727AC7-9E8E-4264-60B3-D3BC0ED2DC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76338"/>
            <a:ext cx="7620000" cy="491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070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5DE4C8-7412-7F76-735D-6E35DFEBCCF5}"/>
              </a:ext>
            </a:extLst>
          </p:cNvPr>
          <p:cNvSpPr txBox="1"/>
          <p:nvPr/>
        </p:nvSpPr>
        <p:spPr>
          <a:xfrm>
            <a:off x="685800" y="1905000"/>
            <a:ext cx="7772400" cy="2308324"/>
          </a:xfrm>
          <a:prstGeom prst="rect">
            <a:avLst/>
          </a:prstGeom>
          <a:noFill/>
        </p:spPr>
        <p:txBody>
          <a:bodyPr wrap="square" rtlCol="0">
            <a:spAutoFit/>
          </a:bodyPr>
          <a:lstStyle/>
          <a:p>
            <a:pPr algn="ctr"/>
            <a:r>
              <a:rPr lang="en-US" sz="4800" b="1" dirty="0">
                <a:latin typeface="Algerian" panose="04020705040A02060702" pitchFamily="82" charset="0"/>
              </a:rPr>
              <a:t>NEW Developments</a:t>
            </a:r>
          </a:p>
          <a:p>
            <a:pPr algn="ctr"/>
            <a:r>
              <a:rPr lang="en-US" sz="4800" b="1" dirty="0">
                <a:latin typeface="Algerian" panose="04020705040A02060702" pitchFamily="82" charset="0"/>
              </a:rPr>
              <a:t> in </a:t>
            </a:r>
          </a:p>
          <a:p>
            <a:pPr algn="ctr"/>
            <a:r>
              <a:rPr lang="en-US" sz="4800" b="1" dirty="0">
                <a:latin typeface="Algerian" panose="04020705040A02060702" pitchFamily="82" charset="0"/>
              </a:rPr>
              <a:t>Indian Financial System</a:t>
            </a:r>
          </a:p>
        </p:txBody>
      </p:sp>
    </p:spTree>
    <p:extLst>
      <p:ext uri="{BB962C8B-B14F-4D97-AF65-F5344CB8AC3E}">
        <p14:creationId xmlns:p14="http://schemas.microsoft.com/office/powerpoint/2010/main" val="3110048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7BBB0C-F316-91B0-4D77-696B25F2CAA4}"/>
              </a:ext>
            </a:extLst>
          </p:cNvPr>
          <p:cNvSpPr txBox="1"/>
          <p:nvPr/>
        </p:nvSpPr>
        <p:spPr>
          <a:xfrm>
            <a:off x="685800" y="533400"/>
            <a:ext cx="7772400" cy="5786199"/>
          </a:xfrm>
          <a:prstGeom prst="rect">
            <a:avLst/>
          </a:prstGeom>
          <a:noFill/>
        </p:spPr>
        <p:txBody>
          <a:bodyPr wrap="square" rtlCol="0">
            <a:spAutoFit/>
          </a:bodyPr>
          <a:lstStyle/>
          <a:p>
            <a:pPr algn="ctr"/>
            <a:r>
              <a:rPr lang="en-US" sz="3200" b="1" dirty="0">
                <a:latin typeface="Algerian" panose="04020705040A02060702" pitchFamily="82" charset="0"/>
              </a:rPr>
              <a:t>Payment Banks</a:t>
            </a:r>
          </a:p>
          <a:p>
            <a:pPr algn="ctr"/>
            <a:endParaRPr lang="en-US" sz="2000" dirty="0"/>
          </a:p>
          <a:p>
            <a:pPr algn="ctr"/>
            <a:r>
              <a:rPr lang="en-US" sz="2000" dirty="0"/>
              <a:t>A New type of financial institution in India that was introduced in 2014 by RBI </a:t>
            </a:r>
          </a:p>
          <a:p>
            <a:pPr algn="ctr"/>
            <a:r>
              <a:rPr lang="en-US" sz="2000" dirty="0"/>
              <a:t>Provide basic banking facility to people who are currently unbanked or underbanked.</a:t>
            </a:r>
          </a:p>
          <a:p>
            <a:pPr algn="ctr"/>
            <a:r>
              <a:rPr lang="en-US" sz="2000" dirty="0"/>
              <a:t>Offer saving a/c, current a/c and mobile banking services</a:t>
            </a:r>
          </a:p>
          <a:p>
            <a:pPr algn="ctr"/>
            <a:endParaRPr lang="en-US" sz="2000" dirty="0"/>
          </a:p>
          <a:p>
            <a:pPr algn="ctr"/>
            <a:r>
              <a:rPr lang="en-US" sz="2400" b="1" dirty="0">
                <a:solidFill>
                  <a:schemeClr val="accent3">
                    <a:lumMod val="75000"/>
                  </a:schemeClr>
                </a:solidFill>
              </a:rPr>
              <a:t>Example:</a:t>
            </a:r>
          </a:p>
          <a:p>
            <a:pPr algn="ctr"/>
            <a:endParaRPr lang="en-US" sz="1400" b="1" dirty="0">
              <a:solidFill>
                <a:schemeClr val="accent3">
                  <a:lumMod val="75000"/>
                </a:schemeClr>
              </a:solidFill>
            </a:endParaRPr>
          </a:p>
          <a:p>
            <a:r>
              <a:rPr lang="en-US" sz="2000" b="1" dirty="0">
                <a:solidFill>
                  <a:srgbClr val="FF0000"/>
                </a:solidFill>
              </a:rPr>
              <a:t>Airtel Payment Bank</a:t>
            </a:r>
            <a:r>
              <a:rPr lang="en-US" sz="2000" dirty="0"/>
              <a:t>		    Joint venture Bharti Airtel and Kotak</a:t>
            </a:r>
          </a:p>
          <a:p>
            <a:r>
              <a:rPr lang="en-US" sz="2000" dirty="0"/>
              <a:t>						    Mahindra Bank</a:t>
            </a:r>
          </a:p>
          <a:p>
            <a:endParaRPr lang="en-US" sz="2000" dirty="0"/>
          </a:p>
          <a:p>
            <a:r>
              <a:rPr lang="en-US" sz="2000" b="1" dirty="0">
                <a:solidFill>
                  <a:srgbClr val="FF0000"/>
                </a:solidFill>
              </a:rPr>
              <a:t>Paytm Payment Bank</a:t>
            </a:r>
            <a:r>
              <a:rPr lang="en-US" sz="2000" dirty="0"/>
              <a:t>	    One97 Communication</a:t>
            </a:r>
          </a:p>
          <a:p>
            <a:endParaRPr lang="en-US" sz="2000" dirty="0"/>
          </a:p>
          <a:p>
            <a:r>
              <a:rPr lang="en-US" sz="2000" b="1" dirty="0">
                <a:solidFill>
                  <a:srgbClr val="FF0000"/>
                </a:solidFill>
              </a:rPr>
              <a:t>India Post Payment Bank</a:t>
            </a:r>
            <a:r>
              <a:rPr lang="en-US" sz="2000" b="1" dirty="0"/>
              <a:t>	    </a:t>
            </a:r>
            <a:r>
              <a:rPr lang="en-US" sz="2000" dirty="0"/>
              <a:t>Dept of Post, Ministry of Communication</a:t>
            </a:r>
          </a:p>
          <a:p>
            <a:endParaRPr lang="en-US" sz="2000" dirty="0"/>
          </a:p>
          <a:p>
            <a:r>
              <a:rPr lang="en-US" sz="2000" b="1" dirty="0">
                <a:solidFill>
                  <a:srgbClr val="FF0000"/>
                </a:solidFill>
              </a:rPr>
              <a:t>Jio Payment Bank</a:t>
            </a:r>
            <a:r>
              <a:rPr lang="en-US" sz="2000" dirty="0"/>
              <a:t>		    Joint venture Reliance Industries and SBI  </a:t>
            </a:r>
          </a:p>
        </p:txBody>
      </p:sp>
    </p:spTree>
    <p:extLst>
      <p:ext uri="{BB962C8B-B14F-4D97-AF65-F5344CB8AC3E}">
        <p14:creationId xmlns:p14="http://schemas.microsoft.com/office/powerpoint/2010/main" val="2849221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16D72-A9F6-B3D7-CAF8-C456D6D8106C}"/>
              </a:ext>
            </a:extLst>
          </p:cNvPr>
          <p:cNvSpPr txBox="1"/>
          <p:nvPr/>
        </p:nvSpPr>
        <p:spPr>
          <a:xfrm>
            <a:off x="685800" y="533400"/>
            <a:ext cx="7772400" cy="6001643"/>
          </a:xfrm>
          <a:prstGeom prst="rect">
            <a:avLst/>
          </a:prstGeom>
          <a:noFill/>
        </p:spPr>
        <p:txBody>
          <a:bodyPr wrap="square" rtlCol="0">
            <a:spAutoFit/>
          </a:bodyPr>
          <a:lstStyle/>
          <a:p>
            <a:pPr algn="ctr"/>
            <a:r>
              <a:rPr lang="en-US" sz="3200" b="1" dirty="0">
                <a:latin typeface="Algerian" panose="04020705040A02060702" pitchFamily="82" charset="0"/>
              </a:rPr>
              <a:t>Goods and Service Tax</a:t>
            </a:r>
          </a:p>
          <a:p>
            <a:pPr algn="ctr"/>
            <a:endParaRPr lang="en-US" dirty="0">
              <a:latin typeface="Algerian" panose="04020705040A02060702" pitchFamily="82" charset="0"/>
            </a:endParaRPr>
          </a:p>
          <a:p>
            <a:pPr algn="ctr"/>
            <a:r>
              <a:rPr lang="en-US" sz="2000" dirty="0"/>
              <a:t>Value added tax levied on most goods and services sold for domestic consumption</a:t>
            </a:r>
          </a:p>
          <a:p>
            <a:pPr algn="ctr"/>
            <a:r>
              <a:rPr lang="en-US" sz="2000" dirty="0"/>
              <a:t>.</a:t>
            </a:r>
          </a:p>
          <a:p>
            <a:pPr algn="ctr"/>
            <a:r>
              <a:rPr lang="en-US" sz="2000" dirty="0"/>
              <a:t>Paid by consumers and remitted to the government by businesses</a:t>
            </a:r>
          </a:p>
          <a:p>
            <a:pPr algn="ctr"/>
            <a:endParaRPr lang="en-US" sz="2000" dirty="0"/>
          </a:p>
          <a:p>
            <a:pPr algn="ctr"/>
            <a:r>
              <a:rPr lang="en-US" sz="2000" dirty="0"/>
              <a:t>Taxed at a single rate</a:t>
            </a:r>
          </a:p>
          <a:p>
            <a:pPr algn="ctr"/>
            <a:endParaRPr lang="en-US" sz="2000" dirty="0"/>
          </a:p>
          <a:p>
            <a:pPr algn="ctr"/>
            <a:r>
              <a:rPr lang="en-US" sz="2000" dirty="0"/>
              <a:t>Simplifies the taxation system and reduces tax avoidance</a:t>
            </a:r>
          </a:p>
          <a:p>
            <a:pPr algn="ctr"/>
            <a:endParaRPr lang="en-US" sz="2000" dirty="0"/>
          </a:p>
          <a:p>
            <a:pPr algn="ctr"/>
            <a:r>
              <a:rPr lang="en-US" sz="2000" dirty="0"/>
              <a:t>India established dual GST structure in 2017</a:t>
            </a:r>
          </a:p>
          <a:p>
            <a:pPr algn="ctr"/>
            <a:endParaRPr lang="en-US" sz="2000" dirty="0"/>
          </a:p>
          <a:p>
            <a:pPr algn="ctr"/>
            <a:r>
              <a:rPr lang="en-US" sz="2000" dirty="0"/>
              <a:t>Implementation of GST system is a measure used to reduce inflation in long run.</a:t>
            </a:r>
          </a:p>
          <a:p>
            <a:pPr algn="ctr"/>
            <a:endParaRPr lang="en-US" sz="2000" dirty="0"/>
          </a:p>
          <a:p>
            <a:pPr algn="ctr"/>
            <a:r>
              <a:rPr lang="en-US" sz="2000" dirty="0"/>
              <a:t>Businesses with turnover above the 40 lakh or 20 lakh or 10 lakh as the case may be.</a:t>
            </a:r>
          </a:p>
        </p:txBody>
      </p:sp>
    </p:spTree>
    <p:extLst>
      <p:ext uri="{BB962C8B-B14F-4D97-AF65-F5344CB8AC3E}">
        <p14:creationId xmlns:p14="http://schemas.microsoft.com/office/powerpoint/2010/main" val="3045427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02D61-780F-5B3F-745B-80FA10932AE7}"/>
              </a:ext>
            </a:extLst>
          </p:cNvPr>
          <p:cNvSpPr txBox="1"/>
          <p:nvPr/>
        </p:nvSpPr>
        <p:spPr>
          <a:xfrm>
            <a:off x="685800" y="533400"/>
            <a:ext cx="7772400" cy="5570756"/>
          </a:xfrm>
          <a:prstGeom prst="rect">
            <a:avLst/>
          </a:prstGeom>
          <a:noFill/>
        </p:spPr>
        <p:txBody>
          <a:bodyPr wrap="square" rtlCol="0">
            <a:spAutoFit/>
          </a:bodyPr>
          <a:lstStyle/>
          <a:p>
            <a:pPr algn="ctr"/>
            <a:r>
              <a:rPr lang="en-US" sz="3200" b="1" dirty="0">
                <a:latin typeface="Algerian" panose="04020705040A02060702" pitchFamily="82" charset="0"/>
              </a:rPr>
              <a:t>Monetary Policy</a:t>
            </a:r>
          </a:p>
          <a:p>
            <a:pPr algn="ctr"/>
            <a:endParaRPr lang="en-US" sz="2000" dirty="0"/>
          </a:p>
          <a:p>
            <a:pPr algn="ctr"/>
            <a:r>
              <a:rPr lang="en-US" sz="2000" dirty="0"/>
              <a:t>Monetary policy is adopted by the monetary authority of a country that controls either the interest rate payable on very short-term borrowing or the money supply.</a:t>
            </a:r>
          </a:p>
          <a:p>
            <a:pPr algn="ctr"/>
            <a:endParaRPr lang="en-US" sz="2000" dirty="0"/>
          </a:p>
          <a:p>
            <a:pPr algn="ctr"/>
            <a:r>
              <a:rPr lang="en-US" sz="2000" dirty="0"/>
              <a:t>Policy often targets inflation or interest rate to ensure price stability.</a:t>
            </a:r>
          </a:p>
          <a:p>
            <a:pPr algn="ctr"/>
            <a:endParaRPr lang="en-US" sz="2000" dirty="0"/>
          </a:p>
          <a:p>
            <a:pPr algn="ctr"/>
            <a:r>
              <a:rPr lang="en-US" sz="2400" b="1" dirty="0">
                <a:solidFill>
                  <a:schemeClr val="accent3">
                    <a:lumMod val="75000"/>
                  </a:schemeClr>
                </a:solidFill>
              </a:rPr>
              <a:t>Instruments of monetary policy are:</a:t>
            </a:r>
          </a:p>
          <a:p>
            <a:pPr marL="342900" indent="-342900">
              <a:buFont typeface="Wingdings" panose="05000000000000000000" pitchFamily="2" charset="2"/>
              <a:buChar char="v"/>
            </a:pPr>
            <a:r>
              <a:rPr lang="en-US" sz="2000" b="1" dirty="0">
                <a:solidFill>
                  <a:srgbClr val="C00000"/>
                </a:solidFill>
              </a:rPr>
              <a:t>Open Market Operations</a:t>
            </a:r>
            <a:r>
              <a:rPr lang="en-US" sz="2000" dirty="0"/>
              <a:t>: buying &amp; selling of securities.</a:t>
            </a:r>
          </a:p>
          <a:p>
            <a:pPr marL="342900" indent="-342900">
              <a:buFont typeface="Wingdings" panose="05000000000000000000" pitchFamily="2" charset="2"/>
              <a:buChar char="v"/>
            </a:pPr>
            <a:r>
              <a:rPr lang="en-US" sz="2000" b="1" dirty="0">
                <a:solidFill>
                  <a:srgbClr val="C00000"/>
                </a:solidFill>
              </a:rPr>
              <a:t>Cash Reserve Ratio</a:t>
            </a:r>
            <a:r>
              <a:rPr lang="en-US" sz="2000" dirty="0"/>
              <a:t>: commercial bank deposit a required amount to RBI as reserve.</a:t>
            </a:r>
          </a:p>
          <a:p>
            <a:pPr marL="342900" indent="-342900">
              <a:buFont typeface="Wingdings" panose="05000000000000000000" pitchFamily="2" charset="2"/>
              <a:buChar char="v"/>
            </a:pPr>
            <a:r>
              <a:rPr lang="en-US" sz="2000" b="1" dirty="0">
                <a:solidFill>
                  <a:srgbClr val="C00000"/>
                </a:solidFill>
              </a:rPr>
              <a:t>Statutory Liquidity Ratio</a:t>
            </a:r>
            <a:r>
              <a:rPr lang="en-US" sz="2000" dirty="0"/>
              <a:t>: Commercial bank maintain a certain quantity of liquid asset.</a:t>
            </a:r>
          </a:p>
          <a:p>
            <a:pPr marL="342900" indent="-342900">
              <a:buFont typeface="Wingdings" panose="05000000000000000000" pitchFamily="2" charset="2"/>
              <a:buChar char="v"/>
            </a:pPr>
            <a:r>
              <a:rPr lang="en-US" sz="2000" b="1" dirty="0">
                <a:solidFill>
                  <a:srgbClr val="C00000"/>
                </a:solidFill>
              </a:rPr>
              <a:t>Bank Rate Policy</a:t>
            </a:r>
            <a:r>
              <a:rPr lang="en-US" sz="2000" dirty="0"/>
              <a:t>: Repo rate and Reverse Repo rate.</a:t>
            </a:r>
          </a:p>
          <a:p>
            <a:pPr marL="342900" indent="-342900">
              <a:buFont typeface="Wingdings" panose="05000000000000000000" pitchFamily="2" charset="2"/>
              <a:buChar char="v"/>
            </a:pPr>
            <a:r>
              <a:rPr lang="en-US" sz="2000" b="1" dirty="0">
                <a:solidFill>
                  <a:srgbClr val="C00000"/>
                </a:solidFill>
              </a:rPr>
              <a:t>Credit Ceiling: </a:t>
            </a:r>
            <a:r>
              <a:rPr lang="en-US" sz="2000" dirty="0"/>
              <a:t>RBI levied certain limit to commercial bank on special sector.    </a:t>
            </a:r>
          </a:p>
        </p:txBody>
      </p:sp>
    </p:spTree>
    <p:extLst>
      <p:ext uri="{BB962C8B-B14F-4D97-AF65-F5344CB8AC3E}">
        <p14:creationId xmlns:p14="http://schemas.microsoft.com/office/powerpoint/2010/main" val="29332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AFC95B-4C96-5CCA-00CA-DD05AA987195}"/>
              </a:ext>
            </a:extLst>
          </p:cNvPr>
          <p:cNvSpPr txBox="1"/>
          <p:nvPr/>
        </p:nvSpPr>
        <p:spPr>
          <a:xfrm>
            <a:off x="685800" y="551289"/>
            <a:ext cx="7772400" cy="5755422"/>
          </a:xfrm>
          <a:prstGeom prst="rect">
            <a:avLst/>
          </a:prstGeom>
          <a:noFill/>
        </p:spPr>
        <p:txBody>
          <a:bodyPr wrap="square" rtlCol="0">
            <a:spAutoFit/>
          </a:bodyPr>
          <a:lstStyle/>
          <a:p>
            <a:pPr algn="ctr"/>
            <a:r>
              <a:rPr lang="en-US" sz="3200" b="1" dirty="0">
                <a:latin typeface="Algerian" panose="04020705040A02060702" pitchFamily="82" charset="0"/>
              </a:rPr>
              <a:t>Insolvency &amp; Bankruptcy Code</a:t>
            </a:r>
          </a:p>
          <a:p>
            <a:pPr algn="ctr"/>
            <a:endParaRPr lang="en-US" sz="1600" dirty="0">
              <a:latin typeface="Algerian" panose="04020705040A02060702" pitchFamily="82" charset="0"/>
            </a:endParaRPr>
          </a:p>
          <a:p>
            <a:pPr marL="342900" indent="-342900" algn="ctr">
              <a:buFont typeface="Wingdings" panose="05000000000000000000" pitchFamily="2" charset="2"/>
              <a:buChar char="v"/>
            </a:pPr>
            <a:r>
              <a:rPr lang="en-US" sz="2000" dirty="0"/>
              <a:t>Provides time-bound process for resolving insolvency in companies and among individuals.</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Consolidated all laws related to and bankruptcy to tackle NPA.</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Protect interest of stakeholders.</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Revive the company in time-bound manner.</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Promote entrepreneurship.</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Set up Insolvency and Bankruptcy Board of India.</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Covers all individuals, companies, LLPs and Partnership firms. </a:t>
            </a:r>
          </a:p>
          <a:p>
            <a:pPr marL="342900" indent="-342900" algn="ctr">
              <a:buFont typeface="Wingdings" panose="05000000000000000000" pitchFamily="2" charset="2"/>
              <a:buChar char="v"/>
            </a:pPr>
            <a:endParaRPr lang="en-US" sz="2000" dirty="0"/>
          </a:p>
          <a:p>
            <a:pPr marL="342900" indent="-342900" algn="ctr">
              <a:buFont typeface="Wingdings" panose="05000000000000000000" pitchFamily="2" charset="2"/>
              <a:buChar char="v"/>
            </a:pPr>
            <a:r>
              <a:rPr lang="en-US" sz="2000" dirty="0"/>
              <a:t>Adjudicating authority: NCLT &amp; DRT</a:t>
            </a:r>
          </a:p>
        </p:txBody>
      </p:sp>
    </p:spTree>
    <p:extLst>
      <p:ext uri="{BB962C8B-B14F-4D97-AF65-F5344CB8AC3E}">
        <p14:creationId xmlns:p14="http://schemas.microsoft.com/office/powerpoint/2010/main" val="1868839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DFB01E-3703-E5A5-294C-AECBAFD61117}"/>
              </a:ext>
            </a:extLst>
          </p:cNvPr>
          <p:cNvSpPr txBox="1"/>
          <p:nvPr/>
        </p:nvSpPr>
        <p:spPr>
          <a:xfrm>
            <a:off x="685800" y="533400"/>
            <a:ext cx="7772400" cy="5509200"/>
          </a:xfrm>
          <a:prstGeom prst="rect">
            <a:avLst/>
          </a:prstGeom>
          <a:noFill/>
        </p:spPr>
        <p:txBody>
          <a:bodyPr wrap="square" rtlCol="0">
            <a:spAutoFit/>
          </a:bodyPr>
          <a:lstStyle/>
          <a:p>
            <a:pPr algn="ctr"/>
            <a:r>
              <a:rPr lang="en-US" sz="2400" b="1" dirty="0">
                <a:latin typeface="Algerian" panose="04020705040A02060702" pitchFamily="82" charset="0"/>
              </a:rPr>
              <a:t>Acts related to Financial Sector Regulations</a:t>
            </a:r>
            <a:endParaRPr lang="en-US" dirty="0"/>
          </a:p>
          <a:p>
            <a:endParaRPr lang="en-US" sz="2050" b="1" dirty="0">
              <a:solidFill>
                <a:srgbClr val="FF0000"/>
              </a:solidFill>
            </a:endParaRPr>
          </a:p>
          <a:p>
            <a:r>
              <a:rPr lang="en-US" sz="2050" b="1" dirty="0">
                <a:solidFill>
                  <a:srgbClr val="FF0000"/>
                </a:solidFill>
              </a:rPr>
              <a:t>The Banking Regulation Act, 1949</a:t>
            </a:r>
          </a:p>
          <a:p>
            <a:pPr algn="r"/>
            <a:r>
              <a:rPr lang="en-US" sz="2050" b="1" dirty="0">
                <a:solidFill>
                  <a:srgbClr val="0070C0"/>
                </a:solidFill>
              </a:rPr>
              <a:t>The Securities (Regulations) Act, 1956</a:t>
            </a:r>
          </a:p>
          <a:p>
            <a:r>
              <a:rPr lang="en-US" sz="2050" b="1" dirty="0">
                <a:solidFill>
                  <a:srgbClr val="FF0000"/>
                </a:solidFill>
              </a:rPr>
              <a:t>Securities and Exchange Board Act, 1992</a:t>
            </a:r>
          </a:p>
          <a:p>
            <a:pPr algn="r"/>
            <a:r>
              <a:rPr lang="en-US" sz="2050" b="1" dirty="0">
                <a:solidFill>
                  <a:srgbClr val="0070C0"/>
                </a:solidFill>
              </a:rPr>
              <a:t>The Depositories Act, 1996</a:t>
            </a:r>
          </a:p>
          <a:p>
            <a:r>
              <a:rPr lang="en-US" sz="2050" b="1" dirty="0">
                <a:solidFill>
                  <a:srgbClr val="FF0000"/>
                </a:solidFill>
              </a:rPr>
              <a:t>The Foreign Exchange Management Act, 1999</a:t>
            </a:r>
          </a:p>
          <a:p>
            <a:pPr algn="r"/>
            <a:r>
              <a:rPr lang="en-US" sz="2050" b="1" dirty="0">
                <a:solidFill>
                  <a:srgbClr val="0070C0"/>
                </a:solidFill>
              </a:rPr>
              <a:t>Insurance Regulatory and Development Authority of India Act, 1999</a:t>
            </a:r>
          </a:p>
          <a:p>
            <a:r>
              <a:rPr lang="en-US" sz="2050" b="1" dirty="0">
                <a:solidFill>
                  <a:srgbClr val="FF0000"/>
                </a:solidFill>
              </a:rPr>
              <a:t>The Competition Act, 2002</a:t>
            </a:r>
          </a:p>
          <a:p>
            <a:pPr algn="r"/>
            <a:r>
              <a:rPr lang="en-US" sz="2050" b="1" dirty="0">
                <a:solidFill>
                  <a:srgbClr val="0070C0"/>
                </a:solidFill>
              </a:rPr>
              <a:t>Securitization and Reconstruction of Financial Assets and Enforcement of Security Interest Act, 2002</a:t>
            </a:r>
          </a:p>
          <a:p>
            <a:r>
              <a:rPr lang="en-US" sz="2050" b="1" dirty="0">
                <a:solidFill>
                  <a:srgbClr val="FF0000"/>
                </a:solidFill>
              </a:rPr>
              <a:t>Prevention of Money Laundering Act, 2002</a:t>
            </a:r>
          </a:p>
          <a:p>
            <a:pPr algn="r"/>
            <a:r>
              <a:rPr lang="en-US" sz="2050" b="1" dirty="0">
                <a:solidFill>
                  <a:srgbClr val="0070C0"/>
                </a:solidFill>
              </a:rPr>
              <a:t>The Micro, Small and Medium Enterprises Act, 2006</a:t>
            </a:r>
          </a:p>
          <a:p>
            <a:r>
              <a:rPr lang="en-US" sz="2050" b="1" dirty="0">
                <a:solidFill>
                  <a:srgbClr val="FF0000"/>
                </a:solidFill>
              </a:rPr>
              <a:t>Payment and Settlement Systems Act, 2007</a:t>
            </a:r>
          </a:p>
          <a:p>
            <a:pPr algn="r"/>
            <a:r>
              <a:rPr lang="en-US" sz="2050" b="1" dirty="0">
                <a:solidFill>
                  <a:srgbClr val="0070C0"/>
                </a:solidFill>
              </a:rPr>
              <a:t>Issue of capital and Disclosure Requirements Regulations Act, 2009</a:t>
            </a:r>
          </a:p>
          <a:p>
            <a:r>
              <a:rPr lang="en-US" sz="2050" b="1" dirty="0">
                <a:solidFill>
                  <a:srgbClr val="FF0000"/>
                </a:solidFill>
              </a:rPr>
              <a:t>The Companies Act, 2013</a:t>
            </a:r>
          </a:p>
          <a:p>
            <a:pPr algn="r"/>
            <a:r>
              <a:rPr lang="en-US" sz="2050" b="1" dirty="0">
                <a:solidFill>
                  <a:srgbClr val="0070C0"/>
                </a:solidFill>
              </a:rPr>
              <a:t>The Pension Fund Regulatory and Development Authority Act, 2013</a:t>
            </a:r>
          </a:p>
        </p:txBody>
      </p:sp>
    </p:spTree>
    <p:extLst>
      <p:ext uri="{BB962C8B-B14F-4D97-AF65-F5344CB8AC3E}">
        <p14:creationId xmlns:p14="http://schemas.microsoft.com/office/powerpoint/2010/main" val="136247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C9CF81-7B54-35B1-2ADD-1B04FBD551F6}"/>
              </a:ext>
            </a:extLst>
          </p:cNvPr>
          <p:cNvSpPr txBox="1"/>
          <p:nvPr/>
        </p:nvSpPr>
        <p:spPr>
          <a:xfrm>
            <a:off x="685800" y="533400"/>
            <a:ext cx="7772400" cy="5816977"/>
          </a:xfrm>
          <a:prstGeom prst="rect">
            <a:avLst/>
          </a:prstGeom>
          <a:noFill/>
        </p:spPr>
        <p:txBody>
          <a:bodyPr wrap="square" rtlCol="0">
            <a:spAutoFit/>
          </a:bodyPr>
          <a:lstStyle/>
          <a:p>
            <a:pPr algn="ctr"/>
            <a:r>
              <a:rPr lang="en-US" sz="3200" b="1" dirty="0">
                <a:latin typeface="Algerian" panose="04020705040A02060702" pitchFamily="82" charset="0"/>
              </a:rPr>
              <a:t>Financial System</a:t>
            </a:r>
          </a:p>
          <a:p>
            <a:pPr algn="ctr"/>
            <a:endParaRPr lang="en-US" dirty="0"/>
          </a:p>
          <a:p>
            <a:pPr algn="ctr"/>
            <a:r>
              <a:rPr lang="en-US" sz="2000" dirty="0"/>
              <a:t>Deals with financial transactions and the exchange of money between savers, investors, lenders and borrowers.</a:t>
            </a:r>
          </a:p>
          <a:p>
            <a:pPr algn="ctr"/>
            <a:endParaRPr lang="en-US" sz="2000" dirty="0"/>
          </a:p>
          <a:p>
            <a:pPr algn="ctr"/>
            <a:r>
              <a:rPr lang="en-US" sz="2000" dirty="0"/>
              <a:t>It is a network of financial institutions, financial markets, financial instruments as financial services to facilitates the transfer of funds. </a:t>
            </a:r>
          </a:p>
          <a:p>
            <a:endParaRPr lang="en-US" sz="2000" dirty="0"/>
          </a:p>
          <a:p>
            <a:pPr algn="ctr"/>
            <a:r>
              <a:rPr lang="en-US" sz="2000" dirty="0"/>
              <a:t>The level of economic growth largely depends upon and is facilitated by the state of financial system prevailing in the economy</a:t>
            </a:r>
          </a:p>
          <a:p>
            <a:endParaRPr lang="en-US" dirty="0"/>
          </a:p>
          <a:p>
            <a:pPr algn="ctr"/>
            <a:endParaRPr lang="en-US" dirty="0">
              <a:solidFill>
                <a:srgbClr val="7030A0"/>
              </a:solidFill>
            </a:endParaRPr>
          </a:p>
          <a:p>
            <a:pPr algn="ctr"/>
            <a:r>
              <a:rPr lang="en-US" sz="2400" b="1" dirty="0">
                <a:solidFill>
                  <a:srgbClr val="7030A0"/>
                </a:solidFill>
              </a:rPr>
              <a:t>Efficient financial system and sustainable economic growth are corollary</a:t>
            </a:r>
          </a:p>
          <a:p>
            <a:endParaRPr lang="en-US" dirty="0"/>
          </a:p>
          <a:p>
            <a:pPr algn="ctr"/>
            <a:r>
              <a:rPr lang="en-US" dirty="0"/>
              <a:t> </a:t>
            </a:r>
            <a:r>
              <a:rPr lang="en-US" sz="2400" b="1" dirty="0">
                <a:solidFill>
                  <a:srgbClr val="FF0000"/>
                </a:solidFill>
              </a:rPr>
              <a:t>Seekers of Funds</a:t>
            </a:r>
            <a:r>
              <a:rPr lang="en-US" dirty="0"/>
              <a:t>---------------------------------</a:t>
            </a:r>
            <a:r>
              <a:rPr lang="en-US" dirty="0">
                <a:sym typeface="Wingdings" pitchFamily="2" charset="2"/>
              </a:rPr>
              <a:t></a:t>
            </a:r>
            <a:r>
              <a:rPr lang="en-US" sz="2400" b="1" dirty="0">
                <a:solidFill>
                  <a:srgbClr val="FF0000"/>
                </a:solidFill>
                <a:sym typeface="Wingdings" pitchFamily="2" charset="2"/>
              </a:rPr>
              <a:t>Suppliers of Funds </a:t>
            </a:r>
            <a:r>
              <a:rPr lang="en-US" dirty="0">
                <a:sym typeface="Wingdings" pitchFamily="2" charset="2"/>
              </a:rPr>
              <a:t>(mainly business  -------------------------------------(mainly households)</a:t>
            </a:r>
          </a:p>
          <a:p>
            <a:r>
              <a:rPr lang="en-US" dirty="0">
                <a:sym typeface="Wingdings" pitchFamily="2" charset="2"/>
              </a:rPr>
              <a:t>	firms and government)</a:t>
            </a:r>
            <a:endParaRPr lang="en-US" dirty="0"/>
          </a:p>
        </p:txBody>
      </p:sp>
    </p:spTree>
    <p:extLst>
      <p:ext uri="{BB962C8B-B14F-4D97-AF65-F5344CB8AC3E}">
        <p14:creationId xmlns:p14="http://schemas.microsoft.com/office/powerpoint/2010/main" val="3878113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FA98B-AD96-1D9E-96C6-B5A96DC5BF28}"/>
              </a:ext>
            </a:extLst>
          </p:cNvPr>
          <p:cNvSpPr txBox="1"/>
          <p:nvPr/>
        </p:nvSpPr>
        <p:spPr>
          <a:xfrm>
            <a:off x="838200" y="762000"/>
            <a:ext cx="7467600" cy="4893647"/>
          </a:xfrm>
          <a:prstGeom prst="rect">
            <a:avLst/>
          </a:prstGeom>
          <a:noFill/>
        </p:spPr>
        <p:txBody>
          <a:bodyPr wrap="square" rtlCol="0">
            <a:spAutoFit/>
          </a:bodyPr>
          <a:lstStyle/>
          <a:p>
            <a:pPr algn="ctr"/>
            <a:r>
              <a:rPr lang="en-US" sz="3200" b="1" dirty="0">
                <a:latin typeface="Algerian" panose="04020705040A02060702" pitchFamily="82" charset="0"/>
              </a:rPr>
              <a:t>Regulatory Institutions in India</a:t>
            </a:r>
          </a:p>
          <a:p>
            <a:pPr algn="ctr"/>
            <a:endParaRPr lang="en-US" sz="3200" dirty="0">
              <a:latin typeface="Algerian" panose="04020705040A02060702" pitchFamily="82" charset="0"/>
            </a:endParaRPr>
          </a:p>
          <a:p>
            <a:pPr algn="ctr"/>
            <a:endParaRPr lang="en-US" sz="3200" dirty="0">
              <a:latin typeface="Algerian" panose="04020705040A02060702" pitchFamily="82" charset="0"/>
            </a:endParaRPr>
          </a:p>
          <a:p>
            <a:pPr algn="ctr"/>
            <a:r>
              <a:rPr lang="en-US" sz="2400" b="1" dirty="0">
                <a:solidFill>
                  <a:srgbClr val="FF0000"/>
                </a:solidFill>
              </a:rPr>
              <a:t>RBI: </a:t>
            </a:r>
            <a:r>
              <a:rPr lang="en-US" sz="2400" b="1" dirty="0"/>
              <a:t>Reserve Bank of India</a:t>
            </a:r>
          </a:p>
          <a:p>
            <a:pPr algn="ctr"/>
            <a:endParaRPr lang="en-US" sz="2400" b="1" dirty="0"/>
          </a:p>
          <a:p>
            <a:pPr algn="ctr"/>
            <a:r>
              <a:rPr lang="en-US" sz="2400" b="1" dirty="0">
                <a:solidFill>
                  <a:srgbClr val="FF0000"/>
                </a:solidFill>
              </a:rPr>
              <a:t>SEBI</a:t>
            </a:r>
            <a:r>
              <a:rPr lang="en-US" sz="2400" b="1" dirty="0"/>
              <a:t>: Securities &amp; Exchange Board of India</a:t>
            </a:r>
          </a:p>
          <a:p>
            <a:pPr algn="ctr"/>
            <a:endParaRPr lang="en-US" sz="2400" b="1" dirty="0"/>
          </a:p>
          <a:p>
            <a:pPr algn="ctr"/>
            <a:r>
              <a:rPr lang="en-US" sz="2400" b="1" dirty="0">
                <a:solidFill>
                  <a:srgbClr val="FF0000"/>
                </a:solidFill>
              </a:rPr>
              <a:t>IRDA: </a:t>
            </a:r>
            <a:r>
              <a:rPr lang="en-US" sz="2400" b="1" dirty="0"/>
              <a:t>Insurance Regulatory and Development Authority</a:t>
            </a:r>
          </a:p>
          <a:p>
            <a:pPr algn="ctr"/>
            <a:endParaRPr lang="en-US" sz="2400" b="1" dirty="0"/>
          </a:p>
          <a:p>
            <a:pPr algn="ctr"/>
            <a:r>
              <a:rPr lang="en-US" sz="2400" b="1" dirty="0">
                <a:solidFill>
                  <a:srgbClr val="FF0000"/>
                </a:solidFill>
              </a:rPr>
              <a:t>PFRDA: </a:t>
            </a:r>
            <a:r>
              <a:rPr lang="en-US" sz="2400" b="1" dirty="0"/>
              <a:t>Pension Fund Regulatory and Development Authority</a:t>
            </a:r>
          </a:p>
        </p:txBody>
      </p:sp>
    </p:spTree>
    <p:extLst>
      <p:ext uri="{BB962C8B-B14F-4D97-AF65-F5344CB8AC3E}">
        <p14:creationId xmlns:p14="http://schemas.microsoft.com/office/powerpoint/2010/main" val="4226788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8E6480-F0FE-2FD2-37E0-EA97A84BBA08}"/>
              </a:ext>
            </a:extLst>
          </p:cNvPr>
          <p:cNvSpPr txBox="1"/>
          <p:nvPr/>
        </p:nvSpPr>
        <p:spPr>
          <a:xfrm>
            <a:off x="685800" y="520511"/>
            <a:ext cx="7772400" cy="5816977"/>
          </a:xfrm>
          <a:prstGeom prst="rect">
            <a:avLst/>
          </a:prstGeom>
          <a:noFill/>
        </p:spPr>
        <p:txBody>
          <a:bodyPr wrap="square" rtlCol="0">
            <a:spAutoFit/>
          </a:bodyPr>
          <a:lstStyle/>
          <a:p>
            <a:pPr algn="ctr"/>
            <a:r>
              <a:rPr lang="en-US" sz="3200" b="1" dirty="0">
                <a:latin typeface="Algerian" panose="04020705040A02060702" pitchFamily="82" charset="0"/>
              </a:rPr>
              <a:t>RBI: Reserve Bank of India</a:t>
            </a:r>
          </a:p>
          <a:p>
            <a:pPr algn="ctr"/>
            <a:r>
              <a:rPr lang="en-US" sz="2000" dirty="0"/>
              <a:t>The Reserve Bank of India was established on April 1, 1935 in accordance with the provisions of the Reserve Bank of India Act, 1934.</a:t>
            </a:r>
          </a:p>
          <a:p>
            <a:pPr algn="ctr"/>
            <a:endParaRPr lang="en-US" sz="2000" dirty="0"/>
          </a:p>
          <a:p>
            <a:pPr algn="ctr"/>
            <a:r>
              <a:rPr lang="en-US" sz="2000" dirty="0"/>
              <a:t>The Central Office of the Reserve Bank was initially established in Kolkata but was permanently moved to Mumbai in 1937. </a:t>
            </a:r>
          </a:p>
          <a:p>
            <a:pPr algn="ctr"/>
            <a:endParaRPr lang="en-US" sz="2000" dirty="0"/>
          </a:p>
          <a:p>
            <a:pPr algn="ctr"/>
            <a:r>
              <a:rPr lang="en-US" sz="2000" dirty="0"/>
              <a:t>The Central Office is where the Governor sits and where policies are formulated.</a:t>
            </a:r>
          </a:p>
          <a:p>
            <a:pPr algn="ctr"/>
            <a:endParaRPr lang="en-US" sz="2000" dirty="0"/>
          </a:p>
          <a:p>
            <a:pPr algn="ctr"/>
            <a:r>
              <a:rPr lang="en-US" sz="2000" dirty="0"/>
              <a:t>Though originally privately owned, since </a:t>
            </a:r>
            <a:r>
              <a:rPr lang="en-US" sz="2000" dirty="0" err="1"/>
              <a:t>Nationalisation</a:t>
            </a:r>
            <a:r>
              <a:rPr lang="en-US" sz="2000" dirty="0"/>
              <a:t> in 1949, the Reserve Bank is fully owned by the Government of India.</a:t>
            </a:r>
          </a:p>
          <a:p>
            <a:pPr algn="ctr"/>
            <a:endParaRPr lang="en-US" sz="2000" dirty="0"/>
          </a:p>
          <a:p>
            <a:pPr algn="ctr"/>
            <a:r>
              <a:rPr lang="en-US" sz="2000" dirty="0"/>
              <a:t>The primary objective is to undertake consolidated supervision of the financial sector comprising Scheduled Commercial and Co-operative Banks, All India Financial Institutions, Local Area Banks, Small Finance Banks, Payments Banks, Credit Information Companies, Non-Banking Finance Companies and Primary Dealers.</a:t>
            </a:r>
          </a:p>
        </p:txBody>
      </p:sp>
    </p:spTree>
    <p:extLst>
      <p:ext uri="{BB962C8B-B14F-4D97-AF65-F5344CB8AC3E}">
        <p14:creationId xmlns:p14="http://schemas.microsoft.com/office/powerpoint/2010/main" val="685018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E73E6A-96C1-C4EC-7A7A-2B911D4EE07B}"/>
              </a:ext>
            </a:extLst>
          </p:cNvPr>
          <p:cNvSpPr txBox="1"/>
          <p:nvPr/>
        </p:nvSpPr>
        <p:spPr>
          <a:xfrm>
            <a:off x="685800" y="533400"/>
            <a:ext cx="7772400" cy="5201424"/>
          </a:xfrm>
          <a:prstGeom prst="rect">
            <a:avLst/>
          </a:prstGeom>
          <a:noFill/>
        </p:spPr>
        <p:txBody>
          <a:bodyPr wrap="square" rtlCol="0">
            <a:spAutoFit/>
          </a:bodyPr>
          <a:lstStyle/>
          <a:p>
            <a:pPr algn="ctr"/>
            <a:r>
              <a:rPr lang="en-US" sz="3600" b="1" dirty="0">
                <a:latin typeface="Algerian" panose="04020705040A02060702" pitchFamily="82" charset="0"/>
              </a:rPr>
              <a:t>Functions of RBI</a:t>
            </a:r>
          </a:p>
          <a:p>
            <a:pPr algn="ctr"/>
            <a:endParaRPr lang="en-US" sz="3200" b="1" dirty="0">
              <a:latin typeface="Algerian" panose="04020705040A02060702" pitchFamily="82" charset="0"/>
            </a:endParaRPr>
          </a:p>
          <a:p>
            <a:pPr marL="342900" indent="-342900">
              <a:buAutoNum type="arabicPeriod"/>
            </a:pPr>
            <a:r>
              <a:rPr lang="en-US" sz="2400" dirty="0"/>
              <a:t>Act as currency authority</a:t>
            </a:r>
          </a:p>
          <a:p>
            <a:pPr marL="342900" indent="-342900">
              <a:buAutoNum type="arabicPeriod"/>
            </a:pPr>
            <a:r>
              <a:rPr lang="en-US" sz="2400" dirty="0"/>
              <a:t>Banker, Agent and financial advisor to Government</a:t>
            </a:r>
          </a:p>
          <a:p>
            <a:pPr marL="342900" indent="-342900">
              <a:buAutoNum type="arabicPeriod"/>
            </a:pPr>
            <a:r>
              <a:rPr lang="en-US" sz="2400" dirty="0"/>
              <a:t>Bankers to the bank</a:t>
            </a:r>
          </a:p>
          <a:p>
            <a:pPr marL="342900" indent="-342900">
              <a:buAutoNum type="arabicPeriod"/>
            </a:pPr>
            <a:r>
              <a:rPr lang="en-US" sz="2400" dirty="0"/>
              <a:t>Custodian to foreign exchange reserves</a:t>
            </a:r>
          </a:p>
          <a:p>
            <a:pPr marL="342900" indent="-342900">
              <a:buAutoNum type="arabicPeriod"/>
            </a:pPr>
            <a:r>
              <a:rPr lang="en-US" sz="2400" dirty="0"/>
              <a:t>Lender of the last resort</a:t>
            </a:r>
          </a:p>
          <a:p>
            <a:pPr marL="342900" indent="-342900">
              <a:buAutoNum type="arabicPeriod"/>
            </a:pPr>
            <a:r>
              <a:rPr lang="en-US" sz="2400" dirty="0"/>
              <a:t>Banks to Central clearance, settlement and transfer</a:t>
            </a:r>
          </a:p>
          <a:p>
            <a:pPr marL="342900" indent="-342900">
              <a:buAutoNum type="arabicPeriod"/>
            </a:pPr>
            <a:r>
              <a:rPr lang="en-US" sz="2400" dirty="0"/>
              <a:t>Controller of credit</a:t>
            </a:r>
          </a:p>
          <a:p>
            <a:pPr marL="342900" indent="-342900">
              <a:buAutoNum type="arabicPeriod"/>
            </a:pPr>
            <a:r>
              <a:rPr lang="en-US" sz="2400" dirty="0"/>
              <a:t>Supervisory functions</a:t>
            </a:r>
          </a:p>
          <a:p>
            <a:pPr marL="342900" indent="-342900">
              <a:buAutoNum type="arabicPeriod"/>
            </a:pPr>
            <a:r>
              <a:rPr lang="en-US" sz="2400" dirty="0"/>
              <a:t>Promotional role</a:t>
            </a:r>
          </a:p>
          <a:p>
            <a:pPr marL="342900" indent="-342900">
              <a:buAutoNum type="arabicPeriod"/>
            </a:pPr>
            <a:r>
              <a:rPr lang="en-US" sz="2400" dirty="0"/>
              <a:t> Regulation &amp; Promotion of Payment System</a:t>
            </a:r>
          </a:p>
          <a:p>
            <a:pPr marL="342900" indent="-342900">
              <a:buAutoNum type="arabicPeriod"/>
            </a:pPr>
            <a:r>
              <a:rPr lang="en-US" sz="2400" dirty="0"/>
              <a:t>Promotor of Financial System &amp; Economic Development</a:t>
            </a:r>
          </a:p>
        </p:txBody>
      </p:sp>
    </p:spTree>
    <p:extLst>
      <p:ext uri="{BB962C8B-B14F-4D97-AF65-F5344CB8AC3E}">
        <p14:creationId xmlns:p14="http://schemas.microsoft.com/office/powerpoint/2010/main" val="2049965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8C8EB-A246-983C-5FFD-2B689EB972A3}"/>
              </a:ext>
            </a:extLst>
          </p:cNvPr>
          <p:cNvSpPr txBox="1"/>
          <p:nvPr/>
        </p:nvSpPr>
        <p:spPr>
          <a:xfrm>
            <a:off x="685800" y="533400"/>
            <a:ext cx="7772400" cy="5663089"/>
          </a:xfrm>
          <a:prstGeom prst="rect">
            <a:avLst/>
          </a:prstGeom>
          <a:noFill/>
        </p:spPr>
        <p:txBody>
          <a:bodyPr wrap="square" rtlCol="0">
            <a:spAutoFit/>
          </a:bodyPr>
          <a:lstStyle/>
          <a:p>
            <a:pPr algn="ctr"/>
            <a:r>
              <a:rPr lang="en-US" sz="3200" b="1" dirty="0">
                <a:latin typeface="Algerian" panose="04020705040A02060702" pitchFamily="82" charset="0"/>
              </a:rPr>
              <a:t>SEBI: Securities and Exchange Board of India</a:t>
            </a:r>
          </a:p>
          <a:p>
            <a:pPr algn="ctr"/>
            <a:endParaRPr lang="en-US" dirty="0"/>
          </a:p>
          <a:p>
            <a:pPr algn="ctr"/>
            <a:r>
              <a:rPr lang="en-US" sz="2000" dirty="0"/>
              <a:t>The Securities and Exchange Board of India was established on April 12, 1988 but became statutory and powerful since from 1992 in accordance with the provisions of the Securities and Exchange Board of India Act, 1992.</a:t>
            </a:r>
          </a:p>
          <a:p>
            <a:pPr algn="ctr"/>
            <a:endParaRPr lang="en-US" sz="2000" dirty="0"/>
          </a:p>
          <a:p>
            <a:pPr algn="ctr"/>
            <a:r>
              <a:rPr lang="en-US" sz="2000" b="1" dirty="0">
                <a:solidFill>
                  <a:srgbClr val="FF0000"/>
                </a:solidFill>
              </a:rPr>
              <a:t>The SEBI is managed by its members, which consists of </a:t>
            </a:r>
            <a:endParaRPr lang="en-US" sz="2000" b="1" dirty="0"/>
          </a:p>
          <a:p>
            <a:r>
              <a:rPr lang="en-US" sz="2000" dirty="0"/>
              <a:t>	1. The chairman is nominated by the Union Government of India.</a:t>
            </a:r>
          </a:p>
          <a:p>
            <a:r>
              <a:rPr lang="en-US" sz="2000" dirty="0"/>
              <a:t>	2. Two members, i.e., Officers from the Union Finance Ministry.</a:t>
            </a:r>
          </a:p>
          <a:p>
            <a:r>
              <a:rPr lang="en-US" sz="2000" dirty="0"/>
              <a:t>	3. One member from the Reserve Bank of India.</a:t>
            </a:r>
          </a:p>
          <a:p>
            <a:r>
              <a:rPr lang="en-US" sz="2000" dirty="0"/>
              <a:t>	4. The remaining five members are nominated by the Union 	Government of India, out of them at least three shall be whole-time 	members.</a:t>
            </a:r>
          </a:p>
          <a:p>
            <a:endParaRPr lang="en-US" sz="2000" dirty="0"/>
          </a:p>
          <a:p>
            <a:pPr algn="ctr"/>
            <a:r>
              <a:rPr lang="en-US" sz="2000" dirty="0"/>
              <a:t>After the amendment of 1999, collective investment schemes were brought under SEBI except </a:t>
            </a:r>
            <a:r>
              <a:rPr lang="en-US" sz="2000" dirty="0" err="1"/>
              <a:t>Nidhis</a:t>
            </a:r>
            <a:r>
              <a:rPr lang="en-US" sz="2000" dirty="0"/>
              <a:t>, Chit Funds and Cooperatives. </a:t>
            </a:r>
          </a:p>
        </p:txBody>
      </p:sp>
    </p:spTree>
    <p:extLst>
      <p:ext uri="{BB962C8B-B14F-4D97-AF65-F5344CB8AC3E}">
        <p14:creationId xmlns:p14="http://schemas.microsoft.com/office/powerpoint/2010/main" val="423124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E4CBF1-8DEB-2644-0129-4B3992350504}"/>
              </a:ext>
            </a:extLst>
          </p:cNvPr>
          <p:cNvSpPr txBox="1"/>
          <p:nvPr/>
        </p:nvSpPr>
        <p:spPr>
          <a:xfrm>
            <a:off x="685800" y="533400"/>
            <a:ext cx="7772400" cy="5847755"/>
          </a:xfrm>
          <a:prstGeom prst="rect">
            <a:avLst/>
          </a:prstGeom>
          <a:noFill/>
        </p:spPr>
        <p:txBody>
          <a:bodyPr wrap="square" rtlCol="0">
            <a:spAutoFit/>
          </a:bodyPr>
          <a:lstStyle/>
          <a:p>
            <a:pPr algn="ctr"/>
            <a:r>
              <a:rPr lang="en-US" sz="3200" b="1" dirty="0">
                <a:latin typeface="Algerian" panose="04020705040A02060702" pitchFamily="82" charset="0"/>
              </a:rPr>
              <a:t>Functions of SEBI</a:t>
            </a:r>
          </a:p>
          <a:p>
            <a:pPr marL="342900" indent="-342900">
              <a:buAutoNum type="arabicPeriod"/>
            </a:pPr>
            <a:r>
              <a:rPr lang="en-US" b="1" dirty="0">
                <a:solidFill>
                  <a:srgbClr val="FF0000"/>
                </a:solidFill>
              </a:rPr>
              <a:t>Protective Functions</a:t>
            </a:r>
          </a:p>
          <a:p>
            <a:pPr marL="342900" indent="-342900"/>
            <a:r>
              <a:rPr lang="en-US" dirty="0"/>
              <a:t>	a. Check price rigging</a:t>
            </a:r>
          </a:p>
          <a:p>
            <a:pPr marL="342900" indent="-342900"/>
            <a:r>
              <a:rPr lang="en-US" dirty="0"/>
              <a:t>	b. prohibit insider trading</a:t>
            </a:r>
          </a:p>
          <a:p>
            <a:pPr marL="342900" indent="-342900"/>
            <a:r>
              <a:rPr lang="en-US" dirty="0"/>
              <a:t>	c. prohibit fraudulent and unfair trade practices</a:t>
            </a:r>
          </a:p>
          <a:p>
            <a:pPr marL="342900" indent="-342900"/>
            <a:r>
              <a:rPr lang="en-US" dirty="0"/>
              <a:t>	d. undertake steps to educate investors</a:t>
            </a:r>
          </a:p>
          <a:p>
            <a:pPr marL="342900" indent="-342900"/>
            <a:r>
              <a:rPr lang="en-US" dirty="0"/>
              <a:t>	e. promote fair practices and code of conduct</a:t>
            </a:r>
          </a:p>
          <a:p>
            <a:pPr marL="342900" indent="-342900"/>
            <a:endParaRPr lang="en-US" dirty="0"/>
          </a:p>
          <a:p>
            <a:pPr marL="342900" indent="-342900"/>
            <a:r>
              <a:rPr lang="en-US" b="1" dirty="0">
                <a:solidFill>
                  <a:srgbClr val="FF0000"/>
                </a:solidFill>
              </a:rPr>
              <a:t>2. Developmental functions</a:t>
            </a:r>
          </a:p>
          <a:p>
            <a:pPr marL="342900" indent="-342900"/>
            <a:r>
              <a:rPr lang="en-US" dirty="0"/>
              <a:t>	a. training of intermediaries</a:t>
            </a:r>
          </a:p>
          <a:p>
            <a:pPr marL="342900" indent="-342900"/>
            <a:r>
              <a:rPr lang="en-US" dirty="0"/>
              <a:t>	b. Promote activities of stock exchange by adopting flexible approach</a:t>
            </a:r>
          </a:p>
          <a:p>
            <a:pPr marL="342900" indent="-342900"/>
            <a:endParaRPr lang="en-US" dirty="0"/>
          </a:p>
          <a:p>
            <a:pPr marL="342900" indent="-342900"/>
            <a:r>
              <a:rPr lang="en-US" b="1" dirty="0">
                <a:solidFill>
                  <a:srgbClr val="FF0000"/>
                </a:solidFill>
              </a:rPr>
              <a:t>3. Regulatory Functions</a:t>
            </a:r>
          </a:p>
          <a:p>
            <a:pPr marL="342900" indent="-342900"/>
            <a:r>
              <a:rPr lang="en-US" dirty="0"/>
              <a:t>	a. frame rules and regulations and code of conduct to regulate intermediaries</a:t>
            </a:r>
          </a:p>
          <a:p>
            <a:pPr marL="342900" indent="-342900"/>
            <a:r>
              <a:rPr lang="en-US" dirty="0"/>
              <a:t>	b. restrict private placement</a:t>
            </a:r>
          </a:p>
          <a:p>
            <a:pPr marL="342900" indent="-342900"/>
            <a:r>
              <a:rPr lang="en-US" dirty="0"/>
              <a:t>	c. regulates and registers stock brokers, sub-brokers, share transfer agents, trustees, merchant bankers, etc.</a:t>
            </a:r>
          </a:p>
          <a:p>
            <a:pPr marL="342900" indent="-342900"/>
            <a:r>
              <a:rPr lang="en-US" dirty="0"/>
              <a:t>	d. Register and regulates the working of mutual funds</a:t>
            </a:r>
          </a:p>
          <a:p>
            <a:pPr marL="342900" indent="-342900"/>
            <a:r>
              <a:rPr lang="en-US" dirty="0"/>
              <a:t>	e. Regulates takeovers of companies</a:t>
            </a:r>
          </a:p>
          <a:p>
            <a:pPr marL="342900" indent="-342900"/>
            <a:r>
              <a:rPr lang="en-US" dirty="0"/>
              <a:t>	f. Conduct inquiries and audit of stock exchanges</a:t>
            </a:r>
          </a:p>
        </p:txBody>
      </p:sp>
    </p:spTree>
    <p:extLst>
      <p:ext uri="{BB962C8B-B14F-4D97-AF65-F5344CB8AC3E}">
        <p14:creationId xmlns:p14="http://schemas.microsoft.com/office/powerpoint/2010/main" val="418734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DDBE8-FFEC-D79A-58B7-EA8BD6D18AC1}"/>
              </a:ext>
            </a:extLst>
          </p:cNvPr>
          <p:cNvSpPr txBox="1"/>
          <p:nvPr/>
        </p:nvSpPr>
        <p:spPr>
          <a:xfrm>
            <a:off x="685800" y="609600"/>
            <a:ext cx="7772400" cy="5693866"/>
          </a:xfrm>
          <a:prstGeom prst="rect">
            <a:avLst/>
          </a:prstGeom>
          <a:noFill/>
        </p:spPr>
        <p:txBody>
          <a:bodyPr wrap="square" rtlCol="0">
            <a:spAutoFit/>
          </a:bodyPr>
          <a:lstStyle/>
          <a:p>
            <a:pPr algn="ctr"/>
            <a:r>
              <a:rPr lang="en-US" sz="3200" b="1" dirty="0">
                <a:latin typeface="Algerian" panose="04020705040A02060702" pitchFamily="82" charset="0"/>
              </a:rPr>
              <a:t>IRDA: Insurance Regulatory &amp; Development Authority</a:t>
            </a:r>
          </a:p>
          <a:p>
            <a:pPr algn="ctr"/>
            <a:endParaRPr lang="en-US" sz="2000" dirty="0"/>
          </a:p>
          <a:p>
            <a:pPr algn="ctr"/>
            <a:r>
              <a:rPr lang="en-US" sz="2000" dirty="0"/>
              <a:t>Constituted as autonomous body to regulate and develop the business of insurance and reinsurance in India.</a:t>
            </a:r>
          </a:p>
          <a:p>
            <a:pPr algn="ctr"/>
            <a:endParaRPr lang="en-US" sz="2000" dirty="0"/>
          </a:p>
          <a:p>
            <a:pPr algn="ctr"/>
            <a:r>
              <a:rPr lang="en-US" sz="2000" dirty="0"/>
              <a:t>The IRDA Act 1999 enacted by Parliament to provide an authority to protect the interest of holders of insurance policies to regulate, promote and ensure orderly growth of the insurance industry.</a:t>
            </a:r>
          </a:p>
          <a:p>
            <a:pPr algn="ctr"/>
            <a:endParaRPr lang="en-US" sz="2000" dirty="0"/>
          </a:p>
          <a:p>
            <a:pPr algn="ctr"/>
            <a:r>
              <a:rPr lang="en-US" sz="2000" b="1" dirty="0">
                <a:solidFill>
                  <a:srgbClr val="FF0000"/>
                </a:solidFill>
              </a:rPr>
              <a:t>The Key objectives of IRDA Act are</a:t>
            </a:r>
          </a:p>
          <a:p>
            <a:pPr marL="342900" indent="-342900" algn="just">
              <a:buFont typeface="Wingdings" panose="05000000000000000000" pitchFamily="2" charset="2"/>
              <a:buChar char="§"/>
            </a:pPr>
            <a:r>
              <a:rPr lang="en-US" sz="2000" dirty="0"/>
              <a:t>protect interest and secure fair treatment to policyholders</a:t>
            </a:r>
          </a:p>
          <a:p>
            <a:pPr marL="342900" indent="-342900" algn="just">
              <a:buFont typeface="Wingdings" panose="05000000000000000000" pitchFamily="2" charset="2"/>
              <a:buChar char="§"/>
            </a:pPr>
            <a:r>
              <a:rPr lang="en-US" sz="2000" dirty="0"/>
              <a:t>bring speedy and orderly growth of insurance industry</a:t>
            </a:r>
          </a:p>
          <a:p>
            <a:pPr marL="342900" indent="-342900" algn="just">
              <a:buFont typeface="Wingdings" panose="05000000000000000000" pitchFamily="2" charset="2"/>
              <a:buChar char="§"/>
            </a:pPr>
            <a:r>
              <a:rPr lang="en-US" sz="2000" dirty="0"/>
              <a:t>set, promote, monitor and enforce high standards of integrity </a:t>
            </a:r>
          </a:p>
          <a:p>
            <a:pPr marL="342900" indent="-342900" algn="just">
              <a:buFont typeface="Wingdings" panose="05000000000000000000" pitchFamily="2" charset="2"/>
              <a:buChar char="§"/>
            </a:pPr>
            <a:r>
              <a:rPr lang="en-US" sz="2000" dirty="0"/>
              <a:t>Ensure speedy settlement of genuine claims to prevent 	insurance frauds</a:t>
            </a:r>
          </a:p>
          <a:p>
            <a:pPr marL="342900" indent="-342900" algn="just">
              <a:buFont typeface="Wingdings" panose="05000000000000000000" pitchFamily="2" charset="2"/>
              <a:buChar char="§"/>
            </a:pPr>
            <a:r>
              <a:rPr lang="en-US" sz="2000" dirty="0"/>
              <a:t>promote fairness &amp; transparency and orderly conduct in financial market</a:t>
            </a:r>
          </a:p>
          <a:p>
            <a:pPr marL="342900" indent="-342900" algn="just">
              <a:buFont typeface="Wingdings" panose="05000000000000000000" pitchFamily="2" charset="2"/>
              <a:buChar char="§"/>
            </a:pPr>
            <a:r>
              <a:rPr lang="en-US" sz="2000" dirty="0"/>
              <a:t>Take actions where standards are inadequate &amp; inefficiently enforced</a:t>
            </a:r>
          </a:p>
        </p:txBody>
      </p:sp>
    </p:spTree>
    <p:extLst>
      <p:ext uri="{BB962C8B-B14F-4D97-AF65-F5344CB8AC3E}">
        <p14:creationId xmlns:p14="http://schemas.microsoft.com/office/powerpoint/2010/main" val="2183277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49F7A-D18A-F8A4-666E-24DF4983D539}"/>
              </a:ext>
            </a:extLst>
          </p:cNvPr>
          <p:cNvSpPr txBox="1"/>
          <p:nvPr/>
        </p:nvSpPr>
        <p:spPr>
          <a:xfrm>
            <a:off x="609600" y="517803"/>
            <a:ext cx="7924800" cy="5786199"/>
          </a:xfrm>
          <a:prstGeom prst="rect">
            <a:avLst/>
          </a:prstGeom>
          <a:noFill/>
        </p:spPr>
        <p:txBody>
          <a:bodyPr wrap="square" rtlCol="0">
            <a:spAutoFit/>
          </a:bodyPr>
          <a:lstStyle/>
          <a:p>
            <a:pPr algn="ctr"/>
            <a:r>
              <a:rPr lang="en-US" sz="2800" b="1" dirty="0">
                <a:latin typeface="Algerian" panose="04020705040A02060702" pitchFamily="82" charset="0"/>
              </a:rPr>
              <a:t>Powers &amp; Duties of IRDA</a:t>
            </a:r>
          </a:p>
          <a:p>
            <a:pPr marL="342900" indent="-342900" algn="just">
              <a:buAutoNum type="arabicPeriod"/>
            </a:pPr>
            <a:r>
              <a:rPr lang="en-US" dirty="0"/>
              <a:t>Power to issue certificate to applicant in respect to registration, renewal or modification in insurance business</a:t>
            </a:r>
          </a:p>
          <a:p>
            <a:pPr marL="342900" indent="-342900" algn="just">
              <a:buAutoNum type="arabicPeriod"/>
            </a:pPr>
            <a:r>
              <a:rPr lang="en-US" dirty="0"/>
              <a:t>Duty to protect the interest of the policy holders in matter concerning assigning of policy, nomination by policyholder, insurable interest, settlement of claim, surrender value and other terms and conditions</a:t>
            </a:r>
          </a:p>
          <a:p>
            <a:pPr marL="342900" indent="-342900" algn="just">
              <a:buAutoNum type="arabicPeriod"/>
            </a:pPr>
            <a:r>
              <a:rPr lang="en-US" dirty="0"/>
              <a:t>To make insurance as standard profession IRDA specifies requisite qualification , code of conduct and practical training</a:t>
            </a:r>
          </a:p>
          <a:p>
            <a:pPr marL="342900" indent="-342900" algn="just">
              <a:buAutoNum type="arabicPeriod"/>
            </a:pPr>
            <a:r>
              <a:rPr lang="en-US" dirty="0"/>
              <a:t>Promote efficiency in conduct of insurance businesses</a:t>
            </a:r>
          </a:p>
          <a:p>
            <a:pPr marL="342900" indent="-342900" algn="just">
              <a:buAutoNum type="arabicPeriod"/>
            </a:pPr>
            <a:r>
              <a:rPr lang="en-US" dirty="0"/>
              <a:t>Promotes and regulates organisations connected  with insurance and reinsurance</a:t>
            </a:r>
          </a:p>
          <a:p>
            <a:pPr marL="342900" indent="-342900" algn="just">
              <a:buAutoNum type="arabicPeriod"/>
            </a:pPr>
            <a:r>
              <a:rPr lang="en-US" dirty="0"/>
              <a:t>Bring out transparency in working of insurance sector</a:t>
            </a:r>
          </a:p>
          <a:p>
            <a:pPr marL="342900" indent="-342900" algn="just">
              <a:buAutoNum type="arabicPeriod"/>
            </a:pPr>
            <a:r>
              <a:rPr lang="en-US" dirty="0"/>
              <a:t>Controls and regulates rates, advantages, terms and conditions offered by insurers in respect of general insurance </a:t>
            </a:r>
          </a:p>
          <a:p>
            <a:pPr marL="342900" indent="-342900" algn="just">
              <a:buAutoNum type="arabicPeriod"/>
            </a:pPr>
            <a:r>
              <a:rPr lang="en-US" dirty="0"/>
              <a:t>Specifies the form and manner in which books of accounts shall be maintains and statements of accounts rendered by insurers</a:t>
            </a:r>
          </a:p>
          <a:p>
            <a:pPr marL="342900" indent="-342900" algn="just">
              <a:buAutoNum type="arabicPeriod"/>
            </a:pPr>
            <a:r>
              <a:rPr lang="en-US" dirty="0"/>
              <a:t>Apex body to adjudicate disputes between insurers and intermediaries </a:t>
            </a:r>
          </a:p>
          <a:p>
            <a:pPr marL="342900" indent="-342900" algn="just">
              <a:buAutoNum type="arabicPeriod"/>
            </a:pPr>
            <a:r>
              <a:rPr lang="en-US" dirty="0"/>
              <a:t>Supervising the functioning of Tariff Advisory Committee</a:t>
            </a:r>
          </a:p>
          <a:p>
            <a:pPr marL="342900" indent="-342900" algn="just">
              <a:buAutoNum type="arabicPeriod"/>
            </a:pPr>
            <a:r>
              <a:rPr lang="en-US" dirty="0"/>
              <a:t>Specifies the percentage of premium income of the insurer to finance scheme</a:t>
            </a:r>
          </a:p>
          <a:p>
            <a:pPr marL="342900" indent="-342900" algn="just">
              <a:buAutoNum type="arabicPeriod"/>
            </a:pPr>
            <a:r>
              <a:rPr lang="en-US" dirty="0"/>
              <a:t>Determine the percentage of life insurance and general insurance business undertaken by insurer in rural and urban areas</a:t>
            </a:r>
          </a:p>
        </p:txBody>
      </p:sp>
    </p:spTree>
    <p:extLst>
      <p:ext uri="{BB962C8B-B14F-4D97-AF65-F5344CB8AC3E}">
        <p14:creationId xmlns:p14="http://schemas.microsoft.com/office/powerpoint/2010/main" val="1381722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8745B8-D5C2-3383-E4DD-8664E3808011}"/>
              </a:ext>
            </a:extLst>
          </p:cNvPr>
          <p:cNvSpPr txBox="1"/>
          <p:nvPr/>
        </p:nvSpPr>
        <p:spPr>
          <a:xfrm>
            <a:off x="533400" y="533400"/>
            <a:ext cx="8077200" cy="1200329"/>
          </a:xfrm>
          <a:prstGeom prst="rect">
            <a:avLst/>
          </a:prstGeom>
          <a:noFill/>
        </p:spPr>
        <p:txBody>
          <a:bodyPr wrap="square" rtlCol="0">
            <a:spAutoFit/>
          </a:bodyPr>
          <a:lstStyle/>
          <a:p>
            <a:pPr algn="ctr"/>
            <a:r>
              <a:rPr lang="en-US" sz="3600" b="1" dirty="0">
                <a:latin typeface="Algerian" panose="04020705040A02060702" pitchFamily="82" charset="0"/>
              </a:rPr>
              <a:t>PFRDA: Pension fund Regulatory and Development Authority </a:t>
            </a:r>
          </a:p>
        </p:txBody>
      </p:sp>
      <p:sp>
        <p:nvSpPr>
          <p:cNvPr id="3" name="TextBox 2">
            <a:extLst>
              <a:ext uri="{FF2B5EF4-FFF2-40B4-BE49-F238E27FC236}">
                <a16:creationId xmlns:a16="http://schemas.microsoft.com/office/drawing/2014/main" id="{8BAF84A8-C08F-944A-A216-8C617C09F61E}"/>
              </a:ext>
            </a:extLst>
          </p:cNvPr>
          <p:cNvSpPr txBox="1"/>
          <p:nvPr/>
        </p:nvSpPr>
        <p:spPr>
          <a:xfrm>
            <a:off x="685800" y="1981200"/>
            <a:ext cx="7772400" cy="4093428"/>
          </a:xfrm>
          <a:prstGeom prst="rect">
            <a:avLst/>
          </a:prstGeom>
          <a:noFill/>
        </p:spPr>
        <p:txBody>
          <a:bodyPr wrap="square" rtlCol="0">
            <a:spAutoFit/>
          </a:bodyPr>
          <a:lstStyle/>
          <a:p>
            <a:pPr algn="ctr"/>
            <a:r>
              <a:rPr lang="en-US" sz="2000" b="0" i="0" dirty="0">
                <a:solidFill>
                  <a:srgbClr val="000000"/>
                </a:solidFill>
                <a:effectLst/>
              </a:rPr>
              <a:t>The Pension Fund Regulatory &amp; Development Authority Act was passed on 19th September, 2013 and the same was notified on 1st February, 2014.</a:t>
            </a:r>
          </a:p>
          <a:p>
            <a:pPr algn="ctr"/>
            <a:endParaRPr lang="en-US" sz="2000" dirty="0">
              <a:solidFill>
                <a:srgbClr val="000000"/>
              </a:solidFill>
            </a:endParaRPr>
          </a:p>
          <a:p>
            <a:pPr algn="ctr"/>
            <a:r>
              <a:rPr lang="en-US" sz="2000" dirty="0">
                <a:solidFill>
                  <a:srgbClr val="000000"/>
                </a:solidFill>
              </a:rPr>
              <a:t>R</a:t>
            </a:r>
            <a:r>
              <a:rPr lang="en-US" sz="2000" b="0" i="0" dirty="0">
                <a:solidFill>
                  <a:srgbClr val="000000"/>
                </a:solidFill>
                <a:effectLst/>
              </a:rPr>
              <a:t>egulates NPS, subscribed by employees of Govt. of India, State Governments and by employees of private institutions/organizations &amp; unorganized sectors.</a:t>
            </a:r>
          </a:p>
          <a:p>
            <a:pPr algn="ctr"/>
            <a:endParaRPr lang="en-US" sz="2000" dirty="0"/>
          </a:p>
          <a:p>
            <a:pPr algn="ctr"/>
            <a:r>
              <a:rPr lang="en-US" sz="2000" b="0" i="0" dirty="0">
                <a:solidFill>
                  <a:srgbClr val="212529"/>
                </a:solidFill>
                <a:effectLst/>
              </a:rPr>
              <a:t>The objective of PFRDA is to promote old-age income security by establishing, developing and regulating pension funds to protect the interests of the subscribers of pension fund and for matters connected therewith or incidental thereto.</a:t>
            </a:r>
          </a:p>
          <a:p>
            <a:pPr algn="ctr"/>
            <a:endParaRPr lang="en-US" sz="2000" dirty="0">
              <a:solidFill>
                <a:srgbClr val="212529"/>
              </a:solidFill>
            </a:endParaRPr>
          </a:p>
          <a:p>
            <a:pPr algn="ctr"/>
            <a:endParaRPr lang="en-US" sz="2000" dirty="0"/>
          </a:p>
        </p:txBody>
      </p:sp>
    </p:spTree>
    <p:extLst>
      <p:ext uri="{BB962C8B-B14F-4D97-AF65-F5344CB8AC3E}">
        <p14:creationId xmlns:p14="http://schemas.microsoft.com/office/powerpoint/2010/main" val="68451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ACE3A-CD27-0629-E63B-3AFDC8CFA7EB}"/>
              </a:ext>
            </a:extLst>
          </p:cNvPr>
          <p:cNvSpPr txBox="1"/>
          <p:nvPr/>
        </p:nvSpPr>
        <p:spPr>
          <a:xfrm>
            <a:off x="685800" y="533400"/>
            <a:ext cx="7772400" cy="5570756"/>
          </a:xfrm>
          <a:prstGeom prst="rect">
            <a:avLst/>
          </a:prstGeom>
          <a:noFill/>
        </p:spPr>
        <p:txBody>
          <a:bodyPr wrap="square" rtlCol="0">
            <a:spAutoFit/>
          </a:bodyPr>
          <a:lstStyle/>
          <a:p>
            <a:pPr algn="ctr"/>
            <a:r>
              <a:rPr lang="en-US" sz="3600" b="1" dirty="0">
                <a:latin typeface="Algerian" panose="04020705040A02060702" pitchFamily="82" charset="0"/>
              </a:rPr>
              <a:t>Functions of PFRDA</a:t>
            </a:r>
          </a:p>
          <a:p>
            <a:pPr>
              <a:buFont typeface="Arial" panose="020B0604020202020204" pitchFamily="34" charset="0"/>
              <a:buChar char="•"/>
            </a:pPr>
            <a:r>
              <a:rPr lang="en-US" sz="2000" b="0" i="0" dirty="0">
                <a:solidFill>
                  <a:srgbClr val="212529"/>
                </a:solidFill>
                <a:effectLst/>
              </a:rPr>
              <a:t>Undertake steps for educating subscribers and the general public on issues relating to pension, retirement savings and related issues and training of intermediaries.</a:t>
            </a:r>
          </a:p>
          <a:p>
            <a:pPr>
              <a:buFont typeface="Arial" panose="020B0604020202020204" pitchFamily="34" charset="0"/>
              <a:buChar char="•"/>
            </a:pPr>
            <a:r>
              <a:rPr lang="en-US" sz="2000" b="0" i="0" dirty="0">
                <a:solidFill>
                  <a:srgbClr val="212529"/>
                </a:solidFill>
                <a:effectLst/>
              </a:rPr>
              <a:t>Provides pension schemes not regulated by any other enactment;</a:t>
            </a:r>
          </a:p>
          <a:p>
            <a:pPr>
              <a:buFont typeface="Arial" panose="020B0604020202020204" pitchFamily="34" charset="0"/>
              <a:buChar char="•"/>
            </a:pPr>
            <a:r>
              <a:rPr lang="en-US" sz="2000" b="0" i="0" dirty="0">
                <a:solidFill>
                  <a:srgbClr val="212529"/>
                </a:solidFill>
                <a:effectLst/>
              </a:rPr>
              <a:t>Protecting the interests of subscribers of NPS and such other schemes as approved by the authority from time to time.</a:t>
            </a:r>
          </a:p>
          <a:p>
            <a:pPr>
              <a:buFont typeface="Arial" panose="020B0604020202020204" pitchFamily="34" charset="0"/>
              <a:buChar char="•"/>
            </a:pPr>
            <a:r>
              <a:rPr lang="en-US" sz="2000" b="0" i="0" dirty="0">
                <a:solidFill>
                  <a:srgbClr val="212529"/>
                </a:solidFill>
                <a:effectLst/>
              </a:rPr>
              <a:t>Approving the schemes, and laying down norms of investment guidelines under such schemes;</a:t>
            </a:r>
          </a:p>
          <a:p>
            <a:pPr>
              <a:buFont typeface="Arial" panose="020B0604020202020204" pitchFamily="34" charset="0"/>
              <a:buChar char="•"/>
            </a:pPr>
            <a:r>
              <a:rPr lang="en-US" sz="2000" b="0" i="0" dirty="0">
                <a:solidFill>
                  <a:srgbClr val="212529"/>
                </a:solidFill>
                <a:effectLst/>
              </a:rPr>
              <a:t>Registering and regulating intermediaries- NPS Trust, Points of Presence, Central Record keeping Agency, Trustee Bank, Pension Funds, Custodian for time bound service to subscribers.</a:t>
            </a:r>
          </a:p>
          <a:p>
            <a:pPr>
              <a:buFont typeface="Arial" panose="020B0604020202020204" pitchFamily="34" charset="0"/>
              <a:buChar char="•"/>
            </a:pPr>
            <a:r>
              <a:rPr lang="en-US" sz="2000" b="0" i="0" dirty="0">
                <a:solidFill>
                  <a:srgbClr val="212529"/>
                </a:solidFill>
                <a:effectLst/>
              </a:rPr>
              <a:t>Ensuring that the intermediation and other operational costs are economical and reasonable;</a:t>
            </a:r>
          </a:p>
          <a:p>
            <a:pPr>
              <a:buFont typeface="Arial" panose="020B0604020202020204" pitchFamily="34" charset="0"/>
              <a:buChar char="•"/>
            </a:pPr>
            <a:r>
              <a:rPr lang="en-US" sz="2000" b="0" i="0" dirty="0">
                <a:solidFill>
                  <a:srgbClr val="212529"/>
                </a:solidFill>
                <a:effectLst/>
              </a:rPr>
              <a:t>Making existing grievance redressal process robust &amp; time bound.</a:t>
            </a:r>
          </a:p>
          <a:p>
            <a:pPr>
              <a:buFont typeface="Arial" panose="020B0604020202020204" pitchFamily="34" charset="0"/>
              <a:buChar char="•"/>
            </a:pPr>
            <a:r>
              <a:rPr lang="en-US" sz="2000" b="0" i="0" dirty="0">
                <a:solidFill>
                  <a:srgbClr val="212529"/>
                </a:solidFill>
                <a:effectLst/>
              </a:rPr>
              <a:t>Adjudication of disputes between intermediaries and between intermediaries and subscribers.</a:t>
            </a:r>
          </a:p>
        </p:txBody>
      </p:sp>
    </p:spTree>
    <p:extLst>
      <p:ext uri="{BB962C8B-B14F-4D97-AF65-F5344CB8AC3E}">
        <p14:creationId xmlns:p14="http://schemas.microsoft.com/office/powerpoint/2010/main" val="406827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BANKING-SECTOR-STRUCTURE-INDIA.png">
            <a:extLst>
              <a:ext uri="{FF2B5EF4-FFF2-40B4-BE49-F238E27FC236}">
                <a16:creationId xmlns:a16="http://schemas.microsoft.com/office/drawing/2014/main" id="{3FB8C378-F04B-E5CA-2139-BC222B4954F2}"/>
              </a:ext>
            </a:extLst>
          </p:cNvPr>
          <p:cNvPicPr>
            <a:picLocks noChangeAspect="1"/>
          </p:cNvPicPr>
          <p:nvPr/>
        </p:nvPicPr>
        <p:blipFill>
          <a:blip r:embed="rId2"/>
          <a:stretch>
            <a:fillRect/>
          </a:stretch>
        </p:blipFill>
        <p:spPr>
          <a:xfrm>
            <a:off x="699063" y="1143000"/>
            <a:ext cx="7745873" cy="5086350"/>
          </a:xfrm>
          <a:prstGeom prst="rect">
            <a:avLst/>
          </a:prstGeom>
        </p:spPr>
      </p:pic>
      <p:sp>
        <p:nvSpPr>
          <p:cNvPr id="3" name="TextBox 2">
            <a:extLst>
              <a:ext uri="{FF2B5EF4-FFF2-40B4-BE49-F238E27FC236}">
                <a16:creationId xmlns:a16="http://schemas.microsoft.com/office/drawing/2014/main" id="{CEC4A84A-9937-967C-D767-19E07D9884A1}"/>
              </a:ext>
            </a:extLst>
          </p:cNvPr>
          <p:cNvSpPr txBox="1"/>
          <p:nvPr/>
        </p:nvSpPr>
        <p:spPr>
          <a:xfrm>
            <a:off x="838200" y="609600"/>
            <a:ext cx="7606736" cy="523220"/>
          </a:xfrm>
          <a:prstGeom prst="rect">
            <a:avLst/>
          </a:prstGeom>
          <a:noFill/>
        </p:spPr>
        <p:txBody>
          <a:bodyPr wrap="square" rtlCol="0">
            <a:spAutoFit/>
          </a:bodyPr>
          <a:lstStyle/>
          <a:p>
            <a:pPr algn="ctr"/>
            <a:r>
              <a:rPr lang="en-US" sz="2800" b="1" dirty="0">
                <a:latin typeface="Algerian" panose="04020705040A02060702" pitchFamily="82" charset="0"/>
              </a:rPr>
              <a:t>Depository Institutions</a:t>
            </a:r>
          </a:p>
        </p:txBody>
      </p:sp>
    </p:spTree>
    <p:extLst>
      <p:ext uri="{BB962C8B-B14F-4D97-AF65-F5344CB8AC3E}">
        <p14:creationId xmlns:p14="http://schemas.microsoft.com/office/powerpoint/2010/main" val="1456846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29A5C2-CA4F-4059-845A-11CB2BF39869}"/>
              </a:ext>
            </a:extLst>
          </p:cNvPr>
          <p:cNvSpPr txBox="1"/>
          <p:nvPr/>
        </p:nvSpPr>
        <p:spPr>
          <a:xfrm>
            <a:off x="685800" y="535900"/>
            <a:ext cx="7772400" cy="5786199"/>
          </a:xfrm>
          <a:prstGeom prst="rect">
            <a:avLst/>
          </a:prstGeom>
          <a:noFill/>
        </p:spPr>
        <p:txBody>
          <a:bodyPr wrap="square" rtlCol="0">
            <a:spAutoFit/>
          </a:bodyPr>
          <a:lstStyle/>
          <a:p>
            <a:pPr algn="ctr"/>
            <a:r>
              <a:rPr lang="en-US" sz="3200" b="1" dirty="0">
                <a:latin typeface="Algerian" panose="04020705040A02060702" pitchFamily="82" charset="0"/>
              </a:rPr>
              <a:t>Functions of Financial System</a:t>
            </a:r>
          </a:p>
          <a:p>
            <a:pPr algn="ctr"/>
            <a:endParaRPr lang="en-US" sz="3200" b="1" dirty="0">
              <a:latin typeface="Algerian" panose="04020705040A02060702" pitchFamily="82" charset="0"/>
            </a:endParaRPr>
          </a:p>
          <a:p>
            <a:pPr marL="285750" indent="-285750">
              <a:buFont typeface="Wingdings" panose="05000000000000000000" pitchFamily="2" charset="2"/>
              <a:buChar char="v"/>
            </a:pPr>
            <a:r>
              <a:rPr lang="en-US" sz="2400" dirty="0"/>
              <a:t>Provides payment system for exchange of Goods and Services</a:t>
            </a:r>
          </a:p>
          <a:p>
            <a:pPr marL="285750" indent="-285750">
              <a:buFont typeface="Wingdings" panose="05000000000000000000" pitchFamily="2" charset="2"/>
              <a:buChar char="v"/>
            </a:pPr>
            <a:r>
              <a:rPr lang="en-US" sz="2400" dirty="0"/>
              <a:t>Provides the mechanism to pull the funds</a:t>
            </a:r>
          </a:p>
          <a:p>
            <a:pPr marL="285750" indent="-285750">
              <a:buFont typeface="Wingdings" panose="05000000000000000000" pitchFamily="2" charset="2"/>
              <a:buChar char="v"/>
            </a:pPr>
            <a:r>
              <a:rPr lang="en-US" sz="2400" dirty="0"/>
              <a:t>Provides financial capital for long term capital formation</a:t>
            </a:r>
          </a:p>
          <a:p>
            <a:pPr marL="285750" indent="-285750">
              <a:buFont typeface="Wingdings" panose="05000000000000000000" pitchFamily="2" charset="2"/>
              <a:buChar char="v"/>
            </a:pPr>
            <a:r>
              <a:rPr lang="en-US" sz="2400" dirty="0"/>
              <a:t>Facilitates investors to liquidate their investment alternatives</a:t>
            </a:r>
          </a:p>
          <a:p>
            <a:pPr marL="285750" indent="-285750">
              <a:buFont typeface="Wingdings" panose="05000000000000000000" pitchFamily="2" charset="2"/>
              <a:buChar char="v"/>
            </a:pPr>
            <a:r>
              <a:rPr lang="en-US" sz="2400" dirty="0"/>
              <a:t>Provides avenues for managing risks</a:t>
            </a:r>
          </a:p>
          <a:p>
            <a:pPr marL="285750" indent="-285750">
              <a:buFont typeface="Wingdings" panose="05000000000000000000" pitchFamily="2" charset="2"/>
              <a:buChar char="v"/>
            </a:pPr>
            <a:r>
              <a:rPr lang="en-US" sz="2400" dirty="0"/>
              <a:t>Takes care of both long-term and short-term needs</a:t>
            </a:r>
          </a:p>
          <a:p>
            <a:pPr marL="285750" indent="-285750">
              <a:buFont typeface="Wingdings" panose="05000000000000000000" pitchFamily="2" charset="2"/>
              <a:buChar char="v"/>
            </a:pPr>
            <a:r>
              <a:rPr lang="en-US" sz="2400" dirty="0"/>
              <a:t>Supplies required financial capital to government</a:t>
            </a:r>
          </a:p>
          <a:p>
            <a:pPr marL="285750" indent="-285750">
              <a:buFont typeface="Wingdings" panose="05000000000000000000" pitchFamily="2" charset="2"/>
              <a:buChar char="v"/>
            </a:pPr>
            <a:r>
              <a:rPr lang="en-US" sz="2400" dirty="0"/>
              <a:t>Provides price information to coordinate decentralized decision-making</a:t>
            </a:r>
          </a:p>
          <a:p>
            <a:pPr marL="285750" indent="-285750">
              <a:buFont typeface="Wingdings" panose="05000000000000000000" pitchFamily="2" charset="2"/>
              <a:buChar char="v"/>
            </a:pPr>
            <a:r>
              <a:rPr lang="en-US" sz="2400" dirty="0"/>
              <a:t>Creates different investment opportunities</a:t>
            </a:r>
          </a:p>
          <a:p>
            <a:pPr marL="285750" indent="-285750">
              <a:buFont typeface="Wingdings" panose="05000000000000000000" pitchFamily="2" charset="2"/>
              <a:buChar char="v"/>
            </a:pPr>
            <a:r>
              <a:rPr lang="en-US" sz="2400" dirty="0"/>
              <a:t>Helps in efficient allocation of financial resources</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14515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A80DF7-6FE4-AD37-DE73-0C7BFB9409F1}"/>
              </a:ext>
            </a:extLst>
          </p:cNvPr>
          <p:cNvSpPr txBox="1"/>
          <p:nvPr/>
        </p:nvSpPr>
        <p:spPr>
          <a:xfrm>
            <a:off x="704088" y="685800"/>
            <a:ext cx="7754112" cy="5447645"/>
          </a:xfrm>
          <a:prstGeom prst="rect">
            <a:avLst/>
          </a:prstGeom>
          <a:noFill/>
        </p:spPr>
        <p:txBody>
          <a:bodyPr wrap="square" rtlCol="0">
            <a:spAutoFit/>
          </a:bodyPr>
          <a:lstStyle/>
          <a:p>
            <a:pPr algn="ctr"/>
            <a:r>
              <a:rPr lang="en-US" sz="3200" b="1" dirty="0">
                <a:latin typeface="Algerian" panose="04020705040A02060702" pitchFamily="82" charset="0"/>
              </a:rPr>
              <a:t>Classification of Bank</a:t>
            </a:r>
            <a:endParaRPr lang="en-US" sz="3200" dirty="0"/>
          </a:p>
          <a:p>
            <a:endParaRPr lang="en-US" dirty="0"/>
          </a:p>
          <a:p>
            <a:r>
              <a:rPr lang="en-US" sz="2000" b="1" dirty="0">
                <a:solidFill>
                  <a:srgbClr val="FF0000"/>
                </a:solidFill>
              </a:rPr>
              <a:t>Scheduled Bank</a:t>
            </a:r>
            <a:r>
              <a:rPr lang="en-US" sz="2000" dirty="0"/>
              <a:t>: Banks included in the Second Schedule of Reserve Bank of India Act, 1934, i.e., needs to satisfy three conditions</a:t>
            </a:r>
          </a:p>
          <a:p>
            <a:pPr marL="742950" lvl="1" indent="-285750">
              <a:buFont typeface="Wingdings" panose="05000000000000000000" pitchFamily="2" charset="2"/>
              <a:buChar char="§"/>
            </a:pPr>
            <a:r>
              <a:rPr lang="en-US" sz="2000" dirty="0"/>
              <a:t>Must have paid up capital and reserve of an aggregate value of at least Rs. 5 lakhs</a:t>
            </a:r>
          </a:p>
          <a:p>
            <a:pPr marL="742950" lvl="1" indent="-285750">
              <a:buFont typeface="Wingdings" panose="05000000000000000000" pitchFamily="2" charset="2"/>
              <a:buChar char="§"/>
            </a:pPr>
            <a:r>
              <a:rPr lang="en-US" sz="2000" dirty="0"/>
              <a:t>Must satisfy the Reserve bank that its affairs are not conducted in a manner detrimental to the interest of its depositors</a:t>
            </a:r>
          </a:p>
          <a:p>
            <a:pPr marL="742950" lvl="1" indent="-285750">
              <a:buFont typeface="Wingdings" panose="05000000000000000000" pitchFamily="2" charset="2"/>
              <a:buChar char="§"/>
            </a:pPr>
            <a:r>
              <a:rPr lang="en-US" sz="2000" dirty="0"/>
              <a:t>Must be a corporation or co-operative society and not a partnership or single owner firm</a:t>
            </a:r>
          </a:p>
          <a:p>
            <a:pPr marL="342900" indent="-342900"/>
            <a:r>
              <a:rPr lang="en-US" sz="2000" dirty="0"/>
              <a:t>It is categorized further into : Commercial Banks &amp; Cooperative Banks</a:t>
            </a:r>
          </a:p>
          <a:p>
            <a:pPr marL="342900" indent="-342900"/>
            <a:endParaRPr lang="en-US" sz="2000" dirty="0"/>
          </a:p>
          <a:p>
            <a:pPr marL="342900" indent="-342900"/>
            <a:endParaRPr lang="en-US" sz="2000" b="1" dirty="0">
              <a:solidFill>
                <a:srgbClr val="FF0000"/>
              </a:solidFill>
            </a:endParaRPr>
          </a:p>
          <a:p>
            <a:pPr marL="342900" indent="-342900"/>
            <a:r>
              <a:rPr lang="en-US" sz="2000" b="1" dirty="0">
                <a:solidFill>
                  <a:srgbClr val="FF0000"/>
                </a:solidFill>
              </a:rPr>
              <a:t>Non-Scheduled Bank: </a:t>
            </a:r>
            <a:r>
              <a:rPr lang="en-US" sz="2000" dirty="0"/>
              <a:t>Banks not figured under Second Schedule of RBI Act 1934. These banks are under the Statutory Cash Reserve requirement.</a:t>
            </a:r>
          </a:p>
          <a:p>
            <a:pPr marL="342900" indent="-342900"/>
            <a:endParaRPr lang="en-US" dirty="0"/>
          </a:p>
        </p:txBody>
      </p:sp>
    </p:spTree>
    <p:extLst>
      <p:ext uri="{BB962C8B-B14F-4D97-AF65-F5344CB8AC3E}">
        <p14:creationId xmlns:p14="http://schemas.microsoft.com/office/powerpoint/2010/main" val="3396138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95FF6-456C-F8A1-F88A-931B5A843FF3}"/>
              </a:ext>
            </a:extLst>
          </p:cNvPr>
          <p:cNvSpPr txBox="1"/>
          <p:nvPr/>
        </p:nvSpPr>
        <p:spPr>
          <a:xfrm>
            <a:off x="685800" y="762000"/>
            <a:ext cx="7696200" cy="4924425"/>
          </a:xfrm>
          <a:prstGeom prst="rect">
            <a:avLst/>
          </a:prstGeom>
          <a:noFill/>
        </p:spPr>
        <p:txBody>
          <a:bodyPr wrap="square" rtlCol="0">
            <a:spAutoFit/>
          </a:bodyPr>
          <a:lstStyle/>
          <a:p>
            <a:pPr algn="ctr"/>
            <a:r>
              <a:rPr lang="en-US" sz="3600" b="1" dirty="0">
                <a:latin typeface="Algerian" panose="04020705040A02060702" pitchFamily="82" charset="0"/>
              </a:rPr>
              <a:t>Commercial Banks</a:t>
            </a:r>
          </a:p>
          <a:p>
            <a:pPr algn="ctr"/>
            <a:endParaRPr lang="en-US" b="1" dirty="0">
              <a:latin typeface="Algerian" panose="04020705040A02060702" pitchFamily="82" charset="0"/>
            </a:endParaRPr>
          </a:p>
          <a:p>
            <a:pPr algn="ctr"/>
            <a:r>
              <a:rPr lang="en-US" sz="2000" dirty="0"/>
              <a:t>Commercial bank is a profit based financial institution that grant loans, accepts deposits and offer other financial services such as overdraft facilities and electronic transfer of funds.</a:t>
            </a:r>
          </a:p>
          <a:p>
            <a:pPr algn="ctr"/>
            <a:endParaRPr lang="en-US" sz="2000" dirty="0"/>
          </a:p>
          <a:p>
            <a:pPr algn="ctr"/>
            <a:r>
              <a:rPr lang="en-US" sz="2000" dirty="0"/>
              <a:t>As per Indian Banking Company Act 1949, “A banking company means any company which transact the business of banking. Banking means accepting for the purpose of lending of investment of deposits of money from the public, payable on demand or other wise and withdraw able by cheque, draft or otherwise.”</a:t>
            </a:r>
          </a:p>
          <a:p>
            <a:pPr algn="ctr"/>
            <a:endParaRPr lang="en-US" sz="2000" dirty="0"/>
          </a:p>
          <a:p>
            <a:pPr algn="ctr"/>
            <a:r>
              <a:rPr lang="en-US" sz="2000" dirty="0"/>
              <a:t>Commercial banks are the financial institutions which accepts demand deposits from the general public, transfer funds from the bank to another and earn profit.</a:t>
            </a:r>
          </a:p>
        </p:txBody>
      </p:sp>
    </p:spTree>
    <p:extLst>
      <p:ext uri="{BB962C8B-B14F-4D97-AF65-F5344CB8AC3E}">
        <p14:creationId xmlns:p14="http://schemas.microsoft.com/office/powerpoint/2010/main" val="2789583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E566A8-8AC6-B191-A725-E098D53DB98D}"/>
              </a:ext>
            </a:extLst>
          </p:cNvPr>
          <p:cNvSpPr txBox="1"/>
          <p:nvPr/>
        </p:nvSpPr>
        <p:spPr>
          <a:xfrm>
            <a:off x="723900" y="533400"/>
            <a:ext cx="7696200" cy="5724644"/>
          </a:xfrm>
          <a:prstGeom prst="rect">
            <a:avLst/>
          </a:prstGeom>
          <a:noFill/>
        </p:spPr>
        <p:txBody>
          <a:bodyPr wrap="square" rtlCol="0">
            <a:spAutoFit/>
          </a:bodyPr>
          <a:lstStyle/>
          <a:p>
            <a:r>
              <a:rPr lang="en-US" sz="3600" b="1" dirty="0">
                <a:latin typeface="Algerian" panose="04020705040A02060702" pitchFamily="82" charset="0"/>
              </a:rPr>
              <a:t>Functions of Commercial Banks</a:t>
            </a:r>
          </a:p>
          <a:p>
            <a:endParaRPr lang="en-US" sz="1200" b="1" dirty="0">
              <a:latin typeface="Algerian" panose="04020705040A02060702" pitchFamily="82" charset="0"/>
            </a:endParaRPr>
          </a:p>
          <a:p>
            <a:pPr>
              <a:buFont typeface="Wingdings" pitchFamily="2" charset="2"/>
              <a:buChar char="v"/>
            </a:pPr>
            <a:r>
              <a:rPr lang="en-US" sz="2400" b="1" dirty="0">
                <a:solidFill>
                  <a:schemeClr val="accent3">
                    <a:lumMod val="75000"/>
                  </a:schemeClr>
                </a:solidFill>
              </a:rPr>
              <a:t>Primary Functions</a:t>
            </a:r>
          </a:p>
          <a:p>
            <a:pPr marL="1714500" lvl="3" indent="-342900">
              <a:buFont typeface="+mj-lt"/>
              <a:buAutoNum type="arabicPeriod"/>
            </a:pPr>
            <a:r>
              <a:rPr lang="en-US" dirty="0"/>
              <a:t>Accepting Deposits</a:t>
            </a:r>
          </a:p>
          <a:p>
            <a:pPr marL="1714500" lvl="3" indent="-342900">
              <a:buFont typeface="+mj-lt"/>
              <a:buAutoNum type="arabicPeriod"/>
            </a:pPr>
            <a:r>
              <a:rPr lang="en-US" sz="1800" dirty="0"/>
              <a:t>Lending Money</a:t>
            </a:r>
          </a:p>
          <a:p>
            <a:pPr marL="2571750" lvl="5" indent="-285750">
              <a:buFont typeface="Wingdings" panose="05000000000000000000" pitchFamily="2" charset="2"/>
              <a:buChar char="§"/>
            </a:pPr>
            <a:r>
              <a:rPr lang="en-US" dirty="0"/>
              <a:t>Overdraft</a:t>
            </a:r>
          </a:p>
          <a:p>
            <a:pPr marL="2571750" lvl="5" indent="-285750">
              <a:buFont typeface="Wingdings" panose="05000000000000000000" pitchFamily="2" charset="2"/>
              <a:buChar char="§"/>
            </a:pPr>
            <a:r>
              <a:rPr lang="en-US" sz="1800" dirty="0"/>
              <a:t>Cash Credit</a:t>
            </a:r>
          </a:p>
          <a:p>
            <a:pPr marL="2571750" lvl="5" indent="-285750">
              <a:buFont typeface="Wingdings" panose="05000000000000000000" pitchFamily="2" charset="2"/>
              <a:buChar char="§"/>
            </a:pPr>
            <a:r>
              <a:rPr lang="en-US" sz="1800" dirty="0"/>
              <a:t>Loans &amp; Advances</a:t>
            </a:r>
          </a:p>
          <a:p>
            <a:pPr marL="2571750" lvl="5" indent="-285750">
              <a:buFont typeface="Wingdings" panose="05000000000000000000" pitchFamily="2" charset="2"/>
              <a:buChar char="§"/>
            </a:pPr>
            <a:r>
              <a:rPr lang="en-US" sz="1800" dirty="0"/>
              <a:t>Discounting of Bills of Exchange</a:t>
            </a:r>
          </a:p>
          <a:p>
            <a:endParaRPr lang="en-US" sz="1800" dirty="0"/>
          </a:p>
          <a:p>
            <a:pPr>
              <a:buFont typeface="Wingdings" pitchFamily="2" charset="2"/>
              <a:buChar char="v"/>
            </a:pPr>
            <a:r>
              <a:rPr lang="en-US" sz="2400" b="1" dirty="0">
                <a:solidFill>
                  <a:schemeClr val="accent3">
                    <a:lumMod val="75000"/>
                  </a:schemeClr>
                </a:solidFill>
                <a:latin typeface="+mj-lt"/>
              </a:rPr>
              <a:t> Secondary Functions</a:t>
            </a:r>
          </a:p>
          <a:p>
            <a:pPr marL="1714500" lvl="3" indent="-342900">
              <a:buFont typeface="+mj-lt"/>
              <a:buAutoNum type="arabicPeriod"/>
            </a:pPr>
            <a:r>
              <a:rPr lang="en-US" dirty="0"/>
              <a:t>Agency Functions</a:t>
            </a:r>
          </a:p>
          <a:p>
            <a:pPr marL="2571750" lvl="5" indent="-285750">
              <a:buFont typeface="Wingdings" panose="05000000000000000000" pitchFamily="2" charset="2"/>
              <a:buChar char="§"/>
            </a:pPr>
            <a:r>
              <a:rPr lang="en-US" dirty="0"/>
              <a:t>Collecting cheques</a:t>
            </a:r>
          </a:p>
          <a:p>
            <a:pPr marL="2571750" lvl="5" indent="-285750">
              <a:buFont typeface="Wingdings" panose="05000000000000000000" pitchFamily="2" charset="2"/>
              <a:buChar char="§"/>
            </a:pPr>
            <a:r>
              <a:rPr lang="en-US" sz="1800" dirty="0"/>
              <a:t>Collecting Income</a:t>
            </a:r>
          </a:p>
          <a:p>
            <a:pPr marL="2571750" lvl="5" indent="-285750">
              <a:buFont typeface="Wingdings" panose="05000000000000000000" pitchFamily="2" charset="2"/>
              <a:buChar char="§"/>
            </a:pPr>
            <a:r>
              <a:rPr lang="en-US" sz="1800" dirty="0"/>
              <a:t>Paying Expenses</a:t>
            </a:r>
          </a:p>
          <a:p>
            <a:pPr marL="2571750" lvl="5" indent="-285750">
              <a:buFont typeface="Wingdings" panose="05000000000000000000" pitchFamily="2" charset="2"/>
              <a:buChar char="§"/>
            </a:pPr>
            <a:r>
              <a:rPr lang="en-US" sz="1800" dirty="0"/>
              <a:t>Administration of wills and trusteeship</a:t>
            </a:r>
          </a:p>
          <a:p>
            <a:pPr marL="2571750" lvl="5" indent="-285750">
              <a:buFont typeface="Wingdings" panose="05000000000000000000" pitchFamily="2" charset="2"/>
              <a:buChar char="§"/>
            </a:pPr>
            <a:r>
              <a:rPr lang="en-US" sz="1800" dirty="0"/>
              <a:t>Representation and correspondence</a:t>
            </a:r>
          </a:p>
          <a:p>
            <a:pPr marL="2571750" lvl="5" indent="-285750">
              <a:buFont typeface="Wingdings" panose="05000000000000000000" pitchFamily="2" charset="2"/>
              <a:buChar char="§"/>
            </a:pPr>
            <a:r>
              <a:rPr lang="en-US" sz="1800" dirty="0"/>
              <a:t>Exchange of currency</a:t>
            </a:r>
          </a:p>
          <a:p>
            <a:pPr marL="2571750" lvl="5" indent="-285750">
              <a:buFont typeface="Wingdings" panose="05000000000000000000" pitchFamily="2" charset="2"/>
              <a:buChar char="§"/>
            </a:pPr>
            <a:r>
              <a:rPr lang="en-US" sz="1800" dirty="0"/>
              <a:t>Bullion Trading </a:t>
            </a:r>
          </a:p>
        </p:txBody>
      </p:sp>
    </p:spTree>
    <p:extLst>
      <p:ext uri="{BB962C8B-B14F-4D97-AF65-F5344CB8AC3E}">
        <p14:creationId xmlns:p14="http://schemas.microsoft.com/office/powerpoint/2010/main" val="393156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2B9C48-ECE3-BEAC-217C-41CBA567C148}"/>
              </a:ext>
            </a:extLst>
          </p:cNvPr>
          <p:cNvSpPr txBox="1"/>
          <p:nvPr/>
        </p:nvSpPr>
        <p:spPr>
          <a:xfrm>
            <a:off x="762000" y="612844"/>
            <a:ext cx="7620000" cy="5632311"/>
          </a:xfrm>
          <a:prstGeom prst="rect">
            <a:avLst/>
          </a:prstGeom>
          <a:noFill/>
        </p:spPr>
        <p:txBody>
          <a:bodyPr wrap="square" rtlCol="0">
            <a:spAutoFit/>
          </a:bodyPr>
          <a:lstStyle/>
          <a:p>
            <a:pPr lvl="3"/>
            <a:r>
              <a:rPr lang="en-US" dirty="0"/>
              <a:t>2.    </a:t>
            </a:r>
            <a:r>
              <a:rPr lang="en-US" sz="2000" dirty="0"/>
              <a:t>General Utility Functions</a:t>
            </a:r>
          </a:p>
          <a:p>
            <a:pPr marL="3028950" lvl="6" indent="-285750">
              <a:buFont typeface="Wingdings" panose="05000000000000000000" pitchFamily="2" charset="2"/>
              <a:buChar char="§"/>
            </a:pPr>
            <a:r>
              <a:rPr lang="en-US" sz="2000" dirty="0"/>
              <a:t>Providing Locker Facilities</a:t>
            </a:r>
          </a:p>
          <a:p>
            <a:pPr marL="3028950" lvl="6" indent="-285750">
              <a:buFont typeface="Wingdings" panose="05000000000000000000" pitchFamily="2" charset="2"/>
              <a:buChar char="§"/>
            </a:pPr>
            <a:r>
              <a:rPr lang="en-US" sz="2000" dirty="0"/>
              <a:t>Issuing Traveler’s Checks</a:t>
            </a:r>
          </a:p>
          <a:p>
            <a:pPr marL="3028950" lvl="6" indent="-285750">
              <a:buFont typeface="Wingdings" panose="05000000000000000000" pitchFamily="2" charset="2"/>
              <a:buChar char="§"/>
            </a:pPr>
            <a:r>
              <a:rPr lang="en-US" sz="2000" dirty="0"/>
              <a:t>Dealing in Foreign Exchange</a:t>
            </a:r>
          </a:p>
          <a:p>
            <a:pPr marL="3028950" lvl="6" indent="-285750">
              <a:buFont typeface="Wingdings" panose="05000000000000000000" pitchFamily="2" charset="2"/>
              <a:buChar char="§"/>
            </a:pPr>
            <a:r>
              <a:rPr lang="en-US" sz="2000" dirty="0"/>
              <a:t>Transferring Funds</a:t>
            </a:r>
          </a:p>
          <a:p>
            <a:pPr marL="3028950" lvl="6" indent="-285750">
              <a:buFont typeface="Wingdings" panose="05000000000000000000" pitchFamily="2" charset="2"/>
              <a:buChar char="§"/>
            </a:pPr>
            <a:r>
              <a:rPr lang="en-US" sz="2000" dirty="0"/>
              <a:t>Acting as a Referee</a:t>
            </a:r>
          </a:p>
          <a:p>
            <a:pPr marL="3028950" lvl="6" indent="-285750">
              <a:buFont typeface="Wingdings" panose="05000000000000000000" pitchFamily="2" charset="2"/>
              <a:buChar char="§"/>
            </a:pPr>
            <a:r>
              <a:rPr lang="en-US" sz="2000" dirty="0"/>
              <a:t>Issuing Letter of Credit</a:t>
            </a:r>
          </a:p>
          <a:p>
            <a:pPr marL="3028950" lvl="6" indent="-285750">
              <a:buFont typeface="Wingdings" panose="05000000000000000000" pitchFamily="2" charset="2"/>
              <a:buChar char="§"/>
            </a:pPr>
            <a:r>
              <a:rPr lang="en-US" sz="2000" dirty="0"/>
              <a:t>Acting as Underwriters and Insurance Brokers</a:t>
            </a:r>
          </a:p>
          <a:p>
            <a:pPr marL="3028950" lvl="6" indent="-285750">
              <a:buFont typeface="Wingdings" panose="05000000000000000000" pitchFamily="2" charset="2"/>
              <a:buChar char="§"/>
            </a:pPr>
            <a:r>
              <a:rPr lang="en-US" sz="2000" dirty="0"/>
              <a:t>Acting as Information Banks</a:t>
            </a:r>
          </a:p>
          <a:p>
            <a:pPr marL="3028950" lvl="6" indent="-285750">
              <a:buFont typeface="Wingdings" panose="05000000000000000000" pitchFamily="2" charset="2"/>
              <a:buChar char="§"/>
            </a:pPr>
            <a:r>
              <a:rPr lang="en-US" sz="2000" dirty="0"/>
              <a:t>Issuing of Gift cheques</a:t>
            </a:r>
          </a:p>
          <a:p>
            <a:endParaRPr lang="en-US" sz="2000" dirty="0"/>
          </a:p>
          <a:p>
            <a:r>
              <a:rPr lang="en-US" sz="2000" dirty="0"/>
              <a:t>			3.    Other Functions:</a:t>
            </a:r>
          </a:p>
          <a:p>
            <a:pPr marL="3028950" lvl="6" indent="-285750">
              <a:buFont typeface="Wingdings" panose="05000000000000000000" pitchFamily="2" charset="2"/>
              <a:buChar char="§"/>
            </a:pPr>
            <a:r>
              <a:rPr lang="en-US" sz="2000" dirty="0"/>
              <a:t>Creating Money</a:t>
            </a:r>
          </a:p>
          <a:p>
            <a:pPr marL="3028950" lvl="6" indent="-285750">
              <a:buFont typeface="Wingdings" panose="05000000000000000000" pitchFamily="2" charset="2"/>
              <a:buChar char="§"/>
            </a:pPr>
            <a:r>
              <a:rPr lang="en-US" sz="2000" dirty="0"/>
              <a:t>Electronic Banking</a:t>
            </a:r>
          </a:p>
          <a:p>
            <a:pPr marL="3028950" lvl="6" indent="-285750">
              <a:buFont typeface="Wingdings" panose="05000000000000000000" pitchFamily="2" charset="2"/>
              <a:buChar char="§"/>
            </a:pPr>
            <a:r>
              <a:rPr lang="en-US" sz="2000" dirty="0"/>
              <a:t>Merchant Banking</a:t>
            </a:r>
          </a:p>
          <a:p>
            <a:pPr marL="3028950" lvl="6" indent="-285750">
              <a:buFont typeface="Wingdings" panose="05000000000000000000" pitchFamily="2" charset="2"/>
              <a:buChar char="§"/>
            </a:pPr>
            <a:r>
              <a:rPr lang="en-US" sz="2000" dirty="0"/>
              <a:t>ATM</a:t>
            </a:r>
          </a:p>
          <a:p>
            <a:pPr marL="3028950" lvl="6" indent="-285750">
              <a:buFont typeface="Wingdings" panose="05000000000000000000" pitchFamily="2" charset="2"/>
              <a:buChar char="§"/>
            </a:pPr>
            <a:r>
              <a:rPr lang="en-US" sz="2000" dirty="0"/>
              <a:t>Credit Cards</a:t>
            </a:r>
          </a:p>
        </p:txBody>
      </p:sp>
    </p:spTree>
    <p:extLst>
      <p:ext uri="{BB962C8B-B14F-4D97-AF65-F5344CB8AC3E}">
        <p14:creationId xmlns:p14="http://schemas.microsoft.com/office/powerpoint/2010/main" val="1761173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748750-EADF-D16F-EE88-FAAB827A06D2}"/>
              </a:ext>
            </a:extLst>
          </p:cNvPr>
          <p:cNvSpPr txBox="1"/>
          <p:nvPr/>
        </p:nvSpPr>
        <p:spPr>
          <a:xfrm>
            <a:off x="813816" y="685800"/>
            <a:ext cx="7620000" cy="5447645"/>
          </a:xfrm>
          <a:prstGeom prst="rect">
            <a:avLst/>
          </a:prstGeom>
          <a:noFill/>
        </p:spPr>
        <p:txBody>
          <a:bodyPr wrap="square" rtlCol="0">
            <a:spAutoFit/>
          </a:bodyPr>
          <a:lstStyle/>
          <a:p>
            <a:pPr algn="ctr"/>
            <a:r>
              <a:rPr lang="en-US" sz="2400" b="1" dirty="0">
                <a:latin typeface="Algerian" panose="04020705040A02060702" pitchFamily="82" charset="0"/>
              </a:rPr>
              <a:t>Role of Commercial Banks in Financial system</a:t>
            </a:r>
          </a:p>
          <a:p>
            <a:endParaRPr lang="en-US" sz="2400" b="1" dirty="0">
              <a:latin typeface="Algerian" panose="04020705040A02060702" pitchFamily="82" charset="0"/>
            </a:endParaRPr>
          </a:p>
          <a:p>
            <a:pPr algn="ctr">
              <a:buFont typeface="Wingdings" pitchFamily="2" charset="2"/>
              <a:buChar char="v"/>
            </a:pPr>
            <a:r>
              <a:rPr lang="en-US" sz="2000" dirty="0"/>
              <a:t>Mobilizing Saving for Capital Formation</a:t>
            </a:r>
          </a:p>
          <a:p>
            <a:endParaRPr lang="en-US" sz="2000" dirty="0"/>
          </a:p>
          <a:p>
            <a:pPr algn="ctr">
              <a:buFont typeface="Wingdings" pitchFamily="2" charset="2"/>
              <a:buChar char="v"/>
            </a:pPr>
            <a:r>
              <a:rPr lang="en-US" sz="2000" dirty="0"/>
              <a:t>Financing Industry &amp; Agriculture</a:t>
            </a:r>
          </a:p>
          <a:p>
            <a:endParaRPr lang="en-US" sz="2000" dirty="0"/>
          </a:p>
          <a:p>
            <a:pPr algn="ctr">
              <a:buFont typeface="Wingdings" pitchFamily="2" charset="2"/>
              <a:buChar char="v"/>
            </a:pPr>
            <a:r>
              <a:rPr lang="en-US" sz="2000" dirty="0"/>
              <a:t>Financing Consumer Activities</a:t>
            </a:r>
          </a:p>
          <a:p>
            <a:pPr algn="ctr">
              <a:buFont typeface="Wingdings" pitchFamily="2" charset="2"/>
              <a:buChar char="v"/>
            </a:pPr>
            <a:endParaRPr lang="en-US" sz="2000" dirty="0"/>
          </a:p>
          <a:p>
            <a:pPr algn="ctr">
              <a:buFont typeface="Wingdings" pitchFamily="2" charset="2"/>
              <a:buChar char="v"/>
            </a:pPr>
            <a:r>
              <a:rPr lang="en-US" sz="2000" dirty="0"/>
              <a:t>Microfinance</a:t>
            </a:r>
          </a:p>
          <a:p>
            <a:endParaRPr lang="en-US" sz="2000" dirty="0"/>
          </a:p>
          <a:p>
            <a:pPr algn="ctr">
              <a:buFont typeface="Wingdings" pitchFamily="2" charset="2"/>
              <a:buChar char="v"/>
            </a:pPr>
            <a:r>
              <a:rPr lang="en-US" sz="2000" dirty="0"/>
              <a:t>Financing Employment Generating Activities</a:t>
            </a:r>
          </a:p>
          <a:p>
            <a:endParaRPr lang="en-US" sz="2000" dirty="0"/>
          </a:p>
          <a:p>
            <a:pPr algn="ctr">
              <a:buFont typeface="Wingdings" pitchFamily="2" charset="2"/>
              <a:buChar char="v"/>
            </a:pPr>
            <a:r>
              <a:rPr lang="en-US" sz="2000" dirty="0"/>
              <a:t>Help in Monetary Policy</a:t>
            </a:r>
          </a:p>
          <a:p>
            <a:endParaRPr lang="en-US" sz="2000" dirty="0"/>
          </a:p>
          <a:p>
            <a:pPr algn="ctr">
              <a:buFont typeface="Wingdings" pitchFamily="2" charset="2"/>
              <a:buChar char="v"/>
            </a:pPr>
            <a:r>
              <a:rPr lang="en-US" sz="2000" dirty="0"/>
              <a:t>Financing Trade</a:t>
            </a:r>
          </a:p>
          <a:p>
            <a:pPr algn="ctr">
              <a:buFont typeface="Wingdings" pitchFamily="2" charset="2"/>
              <a:buChar char="v"/>
            </a:pPr>
            <a:endParaRPr lang="en-US" sz="2000" dirty="0"/>
          </a:p>
          <a:p>
            <a:pPr algn="ctr">
              <a:buFont typeface="Wingdings" pitchFamily="2" charset="2"/>
              <a:buChar char="v"/>
            </a:pPr>
            <a:endParaRPr lang="en-US" sz="2000" dirty="0"/>
          </a:p>
        </p:txBody>
      </p:sp>
    </p:spTree>
    <p:extLst>
      <p:ext uri="{BB962C8B-B14F-4D97-AF65-F5344CB8AC3E}">
        <p14:creationId xmlns:p14="http://schemas.microsoft.com/office/powerpoint/2010/main" val="27410099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EB0DEC-D85E-5256-761E-7D6A45CE612C}"/>
              </a:ext>
            </a:extLst>
          </p:cNvPr>
          <p:cNvSpPr txBox="1"/>
          <p:nvPr/>
        </p:nvSpPr>
        <p:spPr>
          <a:xfrm>
            <a:off x="685800" y="685800"/>
            <a:ext cx="7772400" cy="5355312"/>
          </a:xfrm>
          <a:prstGeom prst="rect">
            <a:avLst/>
          </a:prstGeom>
          <a:noFill/>
        </p:spPr>
        <p:txBody>
          <a:bodyPr wrap="square" rtlCol="0">
            <a:spAutoFit/>
          </a:bodyPr>
          <a:lstStyle/>
          <a:p>
            <a:pPr algn="ctr"/>
            <a:r>
              <a:rPr lang="en-US" sz="4000" b="1" dirty="0">
                <a:latin typeface="Algerian" panose="04020705040A02060702" pitchFamily="82" charset="0"/>
              </a:rPr>
              <a:t>Indian Banking system</a:t>
            </a:r>
          </a:p>
          <a:p>
            <a:pPr algn="ctr"/>
            <a:endParaRPr lang="en-US" sz="2000" b="1" dirty="0"/>
          </a:p>
          <a:p>
            <a:pPr algn="ctr"/>
            <a:r>
              <a:rPr lang="en-US" sz="2400" b="1" dirty="0">
                <a:solidFill>
                  <a:srgbClr val="FF0000"/>
                </a:solidFill>
              </a:rPr>
              <a:t>Phase I - (1786-1969)</a:t>
            </a:r>
          </a:p>
          <a:p>
            <a:pPr algn="ctr"/>
            <a:r>
              <a:rPr lang="en-US" sz="2400" dirty="0"/>
              <a:t>Initial phase of banking in India when many small banks were set up</a:t>
            </a:r>
          </a:p>
          <a:p>
            <a:pPr algn="ctr"/>
            <a:endParaRPr lang="en-US" sz="2400" dirty="0"/>
          </a:p>
          <a:p>
            <a:pPr algn="ctr"/>
            <a:endParaRPr lang="en-US" sz="2400" dirty="0"/>
          </a:p>
          <a:p>
            <a:pPr algn="ctr"/>
            <a:r>
              <a:rPr lang="en-US" sz="2400" b="1" dirty="0">
                <a:solidFill>
                  <a:srgbClr val="FF0000"/>
                </a:solidFill>
              </a:rPr>
              <a:t>Phase II - (1969-1991)</a:t>
            </a:r>
          </a:p>
          <a:p>
            <a:pPr algn="ctr"/>
            <a:r>
              <a:rPr lang="en-US" sz="2400" dirty="0"/>
              <a:t>Nationalization, Regularisation and Growth</a:t>
            </a:r>
          </a:p>
          <a:p>
            <a:pPr algn="ctr"/>
            <a:endParaRPr lang="en-US" sz="2400" dirty="0"/>
          </a:p>
          <a:p>
            <a:pPr algn="ctr"/>
            <a:endParaRPr lang="en-US" sz="2400" dirty="0"/>
          </a:p>
          <a:p>
            <a:pPr algn="ctr"/>
            <a:r>
              <a:rPr lang="en-US" sz="2400" b="1" dirty="0">
                <a:solidFill>
                  <a:srgbClr val="FF0000"/>
                </a:solidFill>
              </a:rPr>
              <a:t>Phase III – (1991 onwards)</a:t>
            </a:r>
          </a:p>
          <a:p>
            <a:pPr algn="ctr"/>
            <a:r>
              <a:rPr lang="en-US" sz="2400" dirty="0"/>
              <a:t>Liberalisation and its aftermath</a:t>
            </a:r>
          </a:p>
          <a:p>
            <a:endParaRPr lang="en-US" dirty="0"/>
          </a:p>
        </p:txBody>
      </p:sp>
    </p:spTree>
    <p:extLst>
      <p:ext uri="{BB962C8B-B14F-4D97-AF65-F5344CB8AC3E}">
        <p14:creationId xmlns:p14="http://schemas.microsoft.com/office/powerpoint/2010/main" val="171873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C9D522-89A9-8A4F-C6FB-5128B72B0C29}"/>
              </a:ext>
            </a:extLst>
          </p:cNvPr>
          <p:cNvSpPr txBox="1"/>
          <p:nvPr/>
        </p:nvSpPr>
        <p:spPr>
          <a:xfrm>
            <a:off x="800100" y="659011"/>
            <a:ext cx="7543800" cy="5570756"/>
          </a:xfrm>
          <a:prstGeom prst="rect">
            <a:avLst/>
          </a:prstGeom>
          <a:noFill/>
        </p:spPr>
        <p:txBody>
          <a:bodyPr wrap="square" rtlCol="0">
            <a:spAutoFit/>
          </a:bodyPr>
          <a:lstStyle/>
          <a:p>
            <a:pPr algn="ctr"/>
            <a:r>
              <a:rPr lang="en-US" sz="3600" b="1" dirty="0">
                <a:latin typeface="Algerian" panose="04020705040A02060702" pitchFamily="82" charset="0"/>
              </a:rPr>
              <a:t>Recent Trends in Banking</a:t>
            </a:r>
          </a:p>
          <a:p>
            <a:pPr algn="ctr">
              <a:buFont typeface="Wingdings" pitchFamily="2" charset="2"/>
              <a:buChar char="v"/>
            </a:pPr>
            <a:endParaRPr lang="en-US" sz="2000" dirty="0"/>
          </a:p>
          <a:p>
            <a:pPr algn="ctr">
              <a:buFont typeface="Wingdings" pitchFamily="2" charset="2"/>
              <a:buChar char="v"/>
            </a:pPr>
            <a:r>
              <a:rPr lang="en-US" sz="2000" dirty="0"/>
              <a:t>Electronic Payment Services: E-cheques</a:t>
            </a:r>
          </a:p>
          <a:p>
            <a:pPr algn="ctr"/>
            <a:endParaRPr lang="en-US" sz="2000" dirty="0"/>
          </a:p>
          <a:p>
            <a:pPr algn="ctr">
              <a:buFont typeface="Wingdings" pitchFamily="2" charset="2"/>
              <a:buChar char="v"/>
            </a:pPr>
            <a:r>
              <a:rPr lang="en-US" sz="2000" dirty="0"/>
              <a:t>Real Time Gross Settlement (RTGS)</a:t>
            </a:r>
          </a:p>
          <a:p>
            <a:pPr algn="ctr"/>
            <a:endParaRPr lang="en-US" sz="2000" dirty="0"/>
          </a:p>
          <a:p>
            <a:pPr algn="ctr">
              <a:buFont typeface="Wingdings" pitchFamily="2" charset="2"/>
              <a:buChar char="v"/>
            </a:pPr>
            <a:r>
              <a:rPr lang="en-US" sz="2000" dirty="0"/>
              <a:t>Electronic Funds Transfers (EFT)</a:t>
            </a:r>
          </a:p>
          <a:p>
            <a:pPr algn="ctr"/>
            <a:endParaRPr lang="en-US" sz="2000" dirty="0"/>
          </a:p>
          <a:p>
            <a:pPr algn="ctr">
              <a:buFont typeface="Wingdings" pitchFamily="2" charset="2"/>
              <a:buChar char="v"/>
            </a:pPr>
            <a:r>
              <a:rPr lang="en-US" sz="2000" dirty="0"/>
              <a:t>Electronic Clearing Services (ECS)</a:t>
            </a:r>
          </a:p>
          <a:p>
            <a:pPr algn="ctr"/>
            <a:endParaRPr lang="en-US" sz="2000" dirty="0"/>
          </a:p>
          <a:p>
            <a:pPr algn="ctr">
              <a:buFont typeface="Wingdings" pitchFamily="2" charset="2"/>
              <a:buChar char="v"/>
            </a:pPr>
            <a:r>
              <a:rPr lang="en-US" sz="2000" dirty="0"/>
              <a:t>Automatic Teller Machine (ATM)</a:t>
            </a:r>
          </a:p>
          <a:p>
            <a:pPr algn="ctr"/>
            <a:endParaRPr lang="en-US" sz="2000" dirty="0"/>
          </a:p>
          <a:p>
            <a:pPr algn="ctr">
              <a:buFont typeface="Wingdings" pitchFamily="2" charset="2"/>
              <a:buChar char="v"/>
            </a:pPr>
            <a:r>
              <a:rPr lang="en-US" sz="2000" dirty="0"/>
              <a:t>Point of Sale Terminal</a:t>
            </a:r>
          </a:p>
          <a:p>
            <a:pPr algn="ctr"/>
            <a:endParaRPr lang="en-US" sz="2000" dirty="0"/>
          </a:p>
          <a:p>
            <a:pPr algn="ctr">
              <a:buFont typeface="Wingdings" pitchFamily="2" charset="2"/>
              <a:buChar char="v"/>
            </a:pPr>
            <a:r>
              <a:rPr lang="en-US" sz="2000" dirty="0"/>
              <a:t>Tele Banking</a:t>
            </a:r>
          </a:p>
          <a:p>
            <a:pPr algn="ctr"/>
            <a:endParaRPr lang="en-US" sz="2000" dirty="0"/>
          </a:p>
          <a:p>
            <a:pPr algn="ctr">
              <a:buFont typeface="Wingdings" pitchFamily="2" charset="2"/>
              <a:buChar char="v"/>
            </a:pPr>
            <a:r>
              <a:rPr lang="en-US" sz="2000" dirty="0"/>
              <a:t>Electronic Data Interchange (EDI)  </a:t>
            </a:r>
          </a:p>
        </p:txBody>
      </p:sp>
    </p:spTree>
    <p:extLst>
      <p:ext uri="{BB962C8B-B14F-4D97-AF65-F5344CB8AC3E}">
        <p14:creationId xmlns:p14="http://schemas.microsoft.com/office/powerpoint/2010/main" val="3866187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6C2B4F-48F7-FBD0-B4D2-1DD09DE336C3}"/>
              </a:ext>
            </a:extLst>
          </p:cNvPr>
          <p:cNvSpPr txBox="1"/>
          <p:nvPr/>
        </p:nvSpPr>
        <p:spPr>
          <a:xfrm>
            <a:off x="685800" y="838200"/>
            <a:ext cx="7772400" cy="4801314"/>
          </a:xfrm>
          <a:prstGeom prst="rect">
            <a:avLst/>
          </a:prstGeom>
          <a:noFill/>
        </p:spPr>
        <p:txBody>
          <a:bodyPr wrap="square" rtlCol="0">
            <a:spAutoFit/>
          </a:bodyPr>
          <a:lstStyle/>
          <a:p>
            <a:pPr algn="ctr"/>
            <a:r>
              <a:rPr lang="en-US" sz="2800" b="1" dirty="0">
                <a:latin typeface="Algerian" panose="04020705040A02060702" pitchFamily="82" charset="0"/>
              </a:rPr>
              <a:t>Challenges faced by Commercial Banks</a:t>
            </a:r>
          </a:p>
          <a:p>
            <a:pPr algn="ctr"/>
            <a:endParaRPr lang="en-US" b="1" dirty="0">
              <a:latin typeface="Algerian" panose="04020705040A02060702" pitchFamily="82" charset="0"/>
            </a:endParaRPr>
          </a:p>
          <a:p>
            <a:pPr algn="ctr">
              <a:buFont typeface="Wingdings" pitchFamily="2" charset="2"/>
              <a:buChar char="v"/>
            </a:pPr>
            <a:r>
              <a:rPr lang="en-US" sz="2000" dirty="0"/>
              <a:t>Asset Quality</a:t>
            </a:r>
          </a:p>
          <a:p>
            <a:pPr algn="ctr">
              <a:buFont typeface="Wingdings" pitchFamily="2" charset="2"/>
              <a:buChar char="v"/>
            </a:pPr>
            <a:endParaRPr lang="en-US" sz="2000" dirty="0"/>
          </a:p>
          <a:p>
            <a:pPr algn="ctr">
              <a:buFont typeface="Wingdings" pitchFamily="2" charset="2"/>
              <a:buChar char="v"/>
            </a:pPr>
            <a:r>
              <a:rPr lang="en-US" sz="2000" dirty="0"/>
              <a:t>Capital Adequacy:</a:t>
            </a:r>
          </a:p>
          <a:p>
            <a:pPr algn="ctr">
              <a:buFont typeface="Wingdings" pitchFamily="2" charset="2"/>
              <a:buChar char="v"/>
            </a:pPr>
            <a:endParaRPr lang="en-US" sz="2000" dirty="0"/>
          </a:p>
          <a:p>
            <a:pPr algn="ctr">
              <a:buFont typeface="Wingdings" pitchFamily="2" charset="2"/>
              <a:buChar char="v"/>
            </a:pPr>
            <a:r>
              <a:rPr lang="en-US" sz="2000" dirty="0"/>
              <a:t>Balance Sheet management:</a:t>
            </a:r>
          </a:p>
          <a:p>
            <a:pPr algn="ctr">
              <a:buFont typeface="Wingdings" pitchFamily="2" charset="2"/>
              <a:buChar char="v"/>
            </a:pPr>
            <a:endParaRPr lang="en-US" sz="2000" dirty="0"/>
          </a:p>
          <a:p>
            <a:pPr algn="ctr">
              <a:buFont typeface="Wingdings" pitchFamily="2" charset="2"/>
              <a:buChar char="v"/>
            </a:pPr>
            <a:r>
              <a:rPr lang="en-US" sz="2000" dirty="0"/>
              <a:t>Unhedged forex exposure: </a:t>
            </a:r>
          </a:p>
          <a:p>
            <a:pPr algn="ctr">
              <a:buFont typeface="Wingdings" pitchFamily="2" charset="2"/>
              <a:buChar char="v"/>
            </a:pPr>
            <a:endParaRPr lang="en-US" sz="2000" dirty="0"/>
          </a:p>
          <a:p>
            <a:pPr algn="ctr">
              <a:buFont typeface="Wingdings" pitchFamily="2" charset="2"/>
              <a:buChar char="v"/>
            </a:pPr>
            <a:r>
              <a:rPr lang="en-US" sz="2000" dirty="0"/>
              <a:t>Employee and technology:</a:t>
            </a:r>
          </a:p>
          <a:p>
            <a:pPr algn="ctr">
              <a:buFont typeface="Wingdings" pitchFamily="2" charset="2"/>
              <a:buChar char="v"/>
            </a:pPr>
            <a:endParaRPr lang="en-US" sz="2000" dirty="0"/>
          </a:p>
          <a:p>
            <a:pPr algn="ctr">
              <a:buFont typeface="Wingdings" pitchFamily="2" charset="2"/>
              <a:buChar char="v"/>
            </a:pPr>
            <a:r>
              <a:rPr lang="en-US" sz="2000" dirty="0"/>
              <a:t>Customer retention: </a:t>
            </a:r>
          </a:p>
          <a:p>
            <a:pPr algn="ctr">
              <a:buFont typeface="Wingdings" pitchFamily="2" charset="2"/>
              <a:buChar char="v"/>
            </a:pPr>
            <a:endParaRPr lang="en-US" sz="2000" dirty="0"/>
          </a:p>
          <a:p>
            <a:pPr algn="ctr">
              <a:buFont typeface="Wingdings" pitchFamily="2" charset="2"/>
              <a:buChar char="v"/>
            </a:pPr>
            <a:r>
              <a:rPr lang="en-US" sz="2000" dirty="0"/>
              <a:t>Increased competition:</a:t>
            </a:r>
          </a:p>
        </p:txBody>
      </p:sp>
    </p:spTree>
    <p:extLst>
      <p:ext uri="{BB962C8B-B14F-4D97-AF65-F5344CB8AC3E}">
        <p14:creationId xmlns:p14="http://schemas.microsoft.com/office/powerpoint/2010/main" val="2706854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0706FB-265D-346C-E4F9-E974B76A06B8}"/>
              </a:ext>
            </a:extLst>
          </p:cNvPr>
          <p:cNvSpPr txBox="1"/>
          <p:nvPr/>
        </p:nvSpPr>
        <p:spPr>
          <a:xfrm>
            <a:off x="685800" y="533400"/>
            <a:ext cx="7772400" cy="5539978"/>
          </a:xfrm>
          <a:prstGeom prst="rect">
            <a:avLst/>
          </a:prstGeom>
          <a:noFill/>
        </p:spPr>
        <p:txBody>
          <a:bodyPr wrap="square" rtlCol="0">
            <a:spAutoFit/>
          </a:bodyPr>
          <a:lstStyle/>
          <a:p>
            <a:pPr algn="ctr"/>
            <a:r>
              <a:rPr lang="en-US" sz="3600" b="1" dirty="0">
                <a:latin typeface="Algerian" panose="04020705040A02060702" pitchFamily="82" charset="0"/>
              </a:rPr>
              <a:t>Non-Performing Asset</a:t>
            </a:r>
          </a:p>
          <a:p>
            <a:pPr algn="ctr"/>
            <a:endParaRPr lang="en-US" sz="2000" dirty="0"/>
          </a:p>
          <a:p>
            <a:pPr algn="ctr"/>
            <a:r>
              <a:rPr lang="en-US" sz="2000" dirty="0"/>
              <a:t>When it ceases to generate income for the bank</a:t>
            </a:r>
          </a:p>
          <a:p>
            <a:pPr algn="ctr"/>
            <a:endParaRPr lang="en-US" sz="2000" dirty="0"/>
          </a:p>
          <a:p>
            <a:pPr algn="ctr"/>
            <a:r>
              <a:rPr lang="en-US" sz="2000" dirty="0"/>
              <a:t>Credit in respect of which interest or instalment of principal has remained “past due” for a specific period of time </a:t>
            </a:r>
            <a:r>
              <a:rPr lang="en-US" sz="2000" dirty="0" err="1"/>
              <a:t>i.e</a:t>
            </a:r>
            <a:r>
              <a:rPr lang="en-US" sz="2000" dirty="0"/>
              <a:t> 2 quarters which id changes to 90 days from 31 March 2004 </a:t>
            </a:r>
          </a:p>
          <a:p>
            <a:endParaRPr lang="en-US" dirty="0"/>
          </a:p>
          <a:p>
            <a:pPr algn="ctr"/>
            <a:r>
              <a:rPr lang="en-US" sz="2000" b="1" dirty="0">
                <a:solidFill>
                  <a:srgbClr val="FF0000"/>
                </a:solidFill>
              </a:rPr>
              <a:t>Agricultural Loan</a:t>
            </a:r>
          </a:p>
          <a:p>
            <a:pPr algn="ctr"/>
            <a:r>
              <a:rPr lang="en-US" sz="2000" dirty="0"/>
              <a:t>For Short-duration Crops(lesser than 1 year):		Due for 2 crop season</a:t>
            </a:r>
          </a:p>
          <a:p>
            <a:pPr algn="ctr"/>
            <a:r>
              <a:rPr lang="en-US" sz="2000" dirty="0"/>
              <a:t>For Long-duration Crops(greater than 1 year):  	Due for 1 crop season</a:t>
            </a:r>
          </a:p>
          <a:p>
            <a:pPr algn="ctr"/>
            <a:endParaRPr lang="en-US" sz="2000" dirty="0"/>
          </a:p>
          <a:p>
            <a:pPr algn="ctr"/>
            <a:r>
              <a:rPr lang="en-US" sz="2000" b="1" dirty="0">
                <a:solidFill>
                  <a:schemeClr val="accent3">
                    <a:lumMod val="75000"/>
                  </a:schemeClr>
                </a:solidFill>
              </a:rPr>
              <a:t>Assets Classification</a:t>
            </a:r>
            <a:r>
              <a:rPr lang="en-US" sz="2000" dirty="0"/>
              <a:t>:</a:t>
            </a:r>
          </a:p>
          <a:p>
            <a:pPr marL="342900" indent="-342900" algn="ctr">
              <a:buFont typeface="Wingdings" panose="05000000000000000000" pitchFamily="2" charset="2"/>
              <a:buChar char="v"/>
            </a:pPr>
            <a:r>
              <a:rPr lang="en-US" sz="2000" dirty="0"/>
              <a:t>Standard Assets</a:t>
            </a:r>
          </a:p>
          <a:p>
            <a:pPr marL="342900" indent="-342900" algn="ctr">
              <a:buFont typeface="Wingdings" panose="05000000000000000000" pitchFamily="2" charset="2"/>
              <a:buChar char="v"/>
            </a:pPr>
            <a:r>
              <a:rPr lang="en-US" sz="2000" dirty="0"/>
              <a:t>Sub-standard Assets</a:t>
            </a:r>
          </a:p>
          <a:p>
            <a:pPr marL="342900" indent="-342900" algn="ctr">
              <a:buFont typeface="Wingdings" panose="05000000000000000000" pitchFamily="2" charset="2"/>
              <a:buChar char="v"/>
            </a:pPr>
            <a:r>
              <a:rPr lang="en-US" sz="2000" dirty="0"/>
              <a:t>Doubtful Assets</a:t>
            </a:r>
          </a:p>
          <a:p>
            <a:pPr marL="342900" indent="-342900" algn="ctr">
              <a:buFont typeface="Wingdings" panose="05000000000000000000" pitchFamily="2" charset="2"/>
              <a:buChar char="v"/>
            </a:pPr>
            <a:r>
              <a:rPr lang="en-US" sz="2000" dirty="0"/>
              <a:t>Loss Assets</a:t>
            </a:r>
          </a:p>
        </p:txBody>
      </p:sp>
    </p:spTree>
    <p:extLst>
      <p:ext uri="{BB962C8B-B14F-4D97-AF65-F5344CB8AC3E}">
        <p14:creationId xmlns:p14="http://schemas.microsoft.com/office/powerpoint/2010/main" val="2952102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87A77F-1553-742F-C7DE-69BF06D3EA21}"/>
              </a:ext>
            </a:extLst>
          </p:cNvPr>
          <p:cNvSpPr txBox="1"/>
          <p:nvPr/>
        </p:nvSpPr>
        <p:spPr>
          <a:xfrm>
            <a:off x="762000" y="762000"/>
            <a:ext cx="7467600" cy="5386090"/>
          </a:xfrm>
          <a:prstGeom prst="rect">
            <a:avLst/>
          </a:prstGeom>
          <a:noFill/>
        </p:spPr>
        <p:txBody>
          <a:bodyPr wrap="square" rtlCol="0">
            <a:spAutoFit/>
          </a:bodyPr>
          <a:lstStyle/>
          <a:p>
            <a:pPr algn="ctr"/>
            <a:r>
              <a:rPr lang="en-US" sz="2800" b="1" dirty="0">
                <a:solidFill>
                  <a:schemeClr val="accent3">
                    <a:lumMod val="75000"/>
                  </a:schemeClr>
                </a:solidFill>
              </a:rPr>
              <a:t>Effect of NPAs</a:t>
            </a:r>
          </a:p>
          <a:p>
            <a:pPr marL="342900" indent="-342900" algn="ctr">
              <a:buFont typeface="Wingdings" panose="05000000000000000000" pitchFamily="2" charset="2"/>
              <a:buChar char="v"/>
            </a:pPr>
            <a:r>
              <a:rPr lang="en-US" sz="2400" dirty="0"/>
              <a:t>Burden on lenders</a:t>
            </a:r>
          </a:p>
          <a:p>
            <a:pPr marL="342900" indent="-342900" algn="ctr">
              <a:buFont typeface="Wingdings" panose="05000000000000000000" pitchFamily="2" charset="2"/>
              <a:buChar char="v"/>
            </a:pPr>
            <a:r>
              <a:rPr lang="en-US" sz="2400" dirty="0"/>
              <a:t>Non-Payment of interest</a:t>
            </a:r>
          </a:p>
          <a:p>
            <a:pPr marL="342900" indent="-342900" algn="ctr">
              <a:buFont typeface="Wingdings" panose="05000000000000000000" pitchFamily="2" charset="2"/>
              <a:buChar char="v"/>
            </a:pPr>
            <a:r>
              <a:rPr lang="en-US" sz="2400" dirty="0"/>
              <a:t>Reduces cash-flow</a:t>
            </a:r>
          </a:p>
          <a:p>
            <a:pPr marL="342900" indent="-342900" algn="ctr">
              <a:buFont typeface="Wingdings" panose="05000000000000000000" pitchFamily="2" charset="2"/>
              <a:buChar char="v"/>
            </a:pPr>
            <a:r>
              <a:rPr lang="en-US" sz="2400" dirty="0"/>
              <a:t>Disrupt budgets and earnings</a:t>
            </a:r>
          </a:p>
          <a:p>
            <a:pPr marL="342900" indent="-342900" algn="ctr">
              <a:buFont typeface="Wingdings" panose="05000000000000000000" pitchFamily="2" charset="2"/>
              <a:buChar char="v"/>
            </a:pPr>
            <a:endParaRPr lang="en-US" sz="2400" dirty="0"/>
          </a:p>
          <a:p>
            <a:pPr marL="342900" indent="-342900" algn="ctr">
              <a:buFont typeface="Wingdings" panose="05000000000000000000" pitchFamily="2" charset="2"/>
              <a:buChar char="v"/>
            </a:pPr>
            <a:endParaRPr lang="en-US" sz="2400" dirty="0"/>
          </a:p>
          <a:p>
            <a:pPr algn="ctr"/>
            <a:r>
              <a:rPr lang="en-US" sz="2800" b="1" dirty="0">
                <a:solidFill>
                  <a:srgbClr val="FF0000"/>
                </a:solidFill>
              </a:rPr>
              <a:t>Trends of NPA</a:t>
            </a:r>
          </a:p>
          <a:p>
            <a:pPr marL="342900" indent="-342900" algn="ctr">
              <a:buFont typeface="Wingdings" panose="05000000000000000000" pitchFamily="2" charset="2"/>
              <a:buChar char="v"/>
            </a:pPr>
            <a:r>
              <a:rPr lang="en-US" sz="2400" dirty="0"/>
              <a:t>PSUs shows decline in GNPAs from 14.1% in 2018 to 5% in 2023</a:t>
            </a:r>
          </a:p>
          <a:p>
            <a:pPr algn="ctr"/>
            <a:r>
              <a:rPr lang="en-US" sz="2400" dirty="0"/>
              <a:t>NNPAs is just 1%</a:t>
            </a:r>
          </a:p>
          <a:p>
            <a:pPr marL="342900" indent="-342900" algn="ctr">
              <a:buFont typeface="Wingdings" panose="05000000000000000000" pitchFamily="2" charset="2"/>
              <a:buChar char="v"/>
            </a:pPr>
            <a:r>
              <a:rPr lang="en-US" sz="2400" dirty="0"/>
              <a:t>Private Sector banks also shows decline from 6.3% in 2018 to 2.3% in 2023</a:t>
            </a:r>
          </a:p>
          <a:p>
            <a:pPr algn="ctr"/>
            <a:r>
              <a:rPr lang="en-US" sz="2400" dirty="0"/>
              <a:t>NNPAs is just 0.6%</a:t>
            </a:r>
          </a:p>
        </p:txBody>
      </p:sp>
    </p:spTree>
    <p:extLst>
      <p:ext uri="{BB962C8B-B14F-4D97-AF65-F5344CB8AC3E}">
        <p14:creationId xmlns:p14="http://schemas.microsoft.com/office/powerpoint/2010/main" val="15820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69CABA-A382-0809-EB54-B5990F855B76}"/>
              </a:ext>
            </a:extLst>
          </p:cNvPr>
          <p:cNvSpPr txBox="1"/>
          <p:nvPr/>
        </p:nvSpPr>
        <p:spPr>
          <a:xfrm>
            <a:off x="685800" y="457200"/>
            <a:ext cx="7918103" cy="5847755"/>
          </a:xfrm>
          <a:prstGeom prst="rect">
            <a:avLst/>
          </a:prstGeom>
          <a:noFill/>
        </p:spPr>
        <p:txBody>
          <a:bodyPr wrap="square" rtlCol="0">
            <a:spAutoFit/>
          </a:bodyPr>
          <a:lstStyle/>
          <a:p>
            <a:pPr algn="ctr"/>
            <a:r>
              <a:rPr lang="en-US" sz="3200" b="1" dirty="0">
                <a:latin typeface="Algerian" panose="04020705040A02060702" pitchFamily="82" charset="0"/>
              </a:rPr>
              <a:t>Indian Financial System</a:t>
            </a:r>
          </a:p>
          <a:p>
            <a:r>
              <a:rPr lang="en-US" b="1" dirty="0">
                <a:solidFill>
                  <a:schemeClr val="accent3"/>
                </a:solidFill>
              </a:rPr>
              <a:t>Phase 1: </a:t>
            </a:r>
            <a:r>
              <a:rPr lang="en-US" b="1" dirty="0" err="1">
                <a:solidFill>
                  <a:schemeClr val="accent3"/>
                </a:solidFill>
              </a:rPr>
              <a:t>Upto</a:t>
            </a:r>
            <a:r>
              <a:rPr lang="en-US" b="1" dirty="0">
                <a:solidFill>
                  <a:schemeClr val="accent3"/>
                </a:solidFill>
              </a:rPr>
              <a:t> 1951</a:t>
            </a:r>
          </a:p>
          <a:p>
            <a:pPr>
              <a:buFont typeface="Wingdings" pitchFamily="2" charset="2"/>
              <a:buChar char="§"/>
            </a:pPr>
            <a:r>
              <a:rPr lang="en-US" dirty="0"/>
              <a:t>Closed circle of industrial entrepreneurship</a:t>
            </a:r>
          </a:p>
          <a:p>
            <a:pPr>
              <a:buFont typeface="Wingdings" pitchFamily="2" charset="2"/>
              <a:buChar char="§"/>
            </a:pPr>
            <a:r>
              <a:rPr lang="en-US" dirty="0"/>
              <a:t>Semi-</a:t>
            </a:r>
            <a:r>
              <a:rPr lang="en-US" dirty="0" err="1"/>
              <a:t>organised</a:t>
            </a:r>
            <a:r>
              <a:rPr lang="en-US" dirty="0"/>
              <a:t> and narrow industrial securities market</a:t>
            </a:r>
          </a:p>
          <a:p>
            <a:pPr>
              <a:buFont typeface="Wingdings" pitchFamily="2" charset="2"/>
              <a:buChar char="§"/>
            </a:pPr>
            <a:r>
              <a:rPr lang="en-US" dirty="0"/>
              <a:t>Absence of participation by financial intermediaries</a:t>
            </a:r>
          </a:p>
          <a:p>
            <a:pPr>
              <a:buFont typeface="Wingdings" pitchFamily="2" charset="2"/>
              <a:buChar char="§"/>
            </a:pPr>
            <a:r>
              <a:rPr lang="en-US" dirty="0"/>
              <a:t>Reflected low per capita income, savings, national income and purchasing capacity 					</a:t>
            </a:r>
            <a:r>
              <a:rPr lang="en-US" b="1" dirty="0">
                <a:solidFill>
                  <a:schemeClr val="accent3"/>
                </a:solidFill>
              </a:rPr>
              <a:t>Phase 2: from 1951 to mid 80s</a:t>
            </a:r>
          </a:p>
          <a:p>
            <a:pPr lvl="5">
              <a:buFont typeface="Wingdings" pitchFamily="2" charset="2"/>
              <a:buChar char="§"/>
            </a:pPr>
            <a:r>
              <a:rPr lang="en-US" dirty="0"/>
              <a:t>Distribution of credit and finance</a:t>
            </a:r>
          </a:p>
          <a:p>
            <a:pPr lvl="5">
              <a:buFont typeface="Wingdings" pitchFamily="2" charset="2"/>
              <a:buChar char="§"/>
            </a:pPr>
            <a:r>
              <a:rPr lang="en-US" dirty="0"/>
              <a:t>Public ownership of financial institutions</a:t>
            </a:r>
          </a:p>
          <a:p>
            <a:pPr lvl="5">
              <a:buFont typeface="Wingdings" pitchFamily="2" charset="2"/>
              <a:buChar char="§"/>
            </a:pPr>
            <a:r>
              <a:rPr lang="en-US" dirty="0"/>
              <a:t>Fortification of institutional structure</a:t>
            </a:r>
          </a:p>
          <a:p>
            <a:pPr lvl="5">
              <a:buFont typeface="Wingdings" pitchFamily="2" charset="2"/>
              <a:buChar char="§"/>
            </a:pPr>
            <a:r>
              <a:rPr lang="en-US" dirty="0"/>
              <a:t>Planned economic development</a:t>
            </a:r>
          </a:p>
          <a:p>
            <a:pPr lvl="5">
              <a:buFont typeface="Wingdings" pitchFamily="2" charset="2"/>
              <a:buChar char="§"/>
            </a:pPr>
            <a:r>
              <a:rPr lang="en-US" dirty="0"/>
              <a:t>Protection of investors by constituting legislative codes</a:t>
            </a:r>
          </a:p>
          <a:p>
            <a:pPr lvl="5">
              <a:buFont typeface="Wingdings" pitchFamily="2" charset="2"/>
              <a:buChar char="§"/>
            </a:pPr>
            <a:r>
              <a:rPr lang="en-US" dirty="0"/>
              <a:t>Participation of financial institution in management</a:t>
            </a:r>
          </a:p>
          <a:p>
            <a:r>
              <a:rPr lang="en-US" b="1" dirty="0">
                <a:solidFill>
                  <a:schemeClr val="accent3"/>
                </a:solidFill>
              </a:rPr>
              <a:t>Phase 3: from 1990 onwards</a:t>
            </a:r>
          </a:p>
          <a:p>
            <a:pPr>
              <a:buFont typeface="Wingdings" pitchFamily="2" charset="2"/>
              <a:buChar char="§"/>
            </a:pPr>
            <a:r>
              <a:rPr lang="en-US" dirty="0"/>
              <a:t>Variegated structure of development banks</a:t>
            </a:r>
          </a:p>
          <a:p>
            <a:pPr>
              <a:buFont typeface="Wingdings" pitchFamily="2" charset="2"/>
              <a:buChar char="§"/>
            </a:pPr>
            <a:r>
              <a:rPr lang="en-US" dirty="0"/>
              <a:t>Setting up LIC and UTI</a:t>
            </a:r>
          </a:p>
          <a:p>
            <a:pPr>
              <a:buFont typeface="Wingdings" pitchFamily="2" charset="2"/>
              <a:buChar char="§"/>
            </a:pPr>
            <a:r>
              <a:rPr lang="en-US" dirty="0"/>
              <a:t>Encouragement to new entrepreneurs and small enterprises </a:t>
            </a:r>
          </a:p>
          <a:p>
            <a:pPr>
              <a:buFont typeface="Wingdings" pitchFamily="2" charset="2"/>
              <a:buChar char="§"/>
            </a:pPr>
            <a:r>
              <a:rPr lang="en-US" dirty="0"/>
              <a:t>Development of backward regions</a:t>
            </a:r>
          </a:p>
          <a:p>
            <a:pPr>
              <a:buFont typeface="Wingdings" pitchFamily="2" charset="2"/>
              <a:buChar char="§"/>
            </a:pPr>
            <a:r>
              <a:rPr lang="en-US" dirty="0"/>
              <a:t>Private sector banks have far better managerial capability than public banks</a:t>
            </a:r>
          </a:p>
          <a:p>
            <a:pPr>
              <a:buFont typeface="Wingdings" pitchFamily="2" charset="2"/>
              <a:buChar char="§"/>
            </a:pPr>
            <a:r>
              <a:rPr lang="en-US" dirty="0"/>
              <a:t>Liquidity adjustment is influenced by Repo rate and Reverse Repo rate</a:t>
            </a:r>
          </a:p>
        </p:txBody>
      </p:sp>
    </p:spTree>
    <p:extLst>
      <p:ext uri="{BB962C8B-B14F-4D97-AF65-F5344CB8AC3E}">
        <p14:creationId xmlns:p14="http://schemas.microsoft.com/office/powerpoint/2010/main" val="1998185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A0035-94E4-00E6-AF79-458E96B4A6D1}"/>
              </a:ext>
            </a:extLst>
          </p:cNvPr>
          <p:cNvSpPr txBox="1"/>
          <p:nvPr/>
        </p:nvSpPr>
        <p:spPr>
          <a:xfrm>
            <a:off x="762000" y="685800"/>
            <a:ext cx="7543800" cy="5293757"/>
          </a:xfrm>
          <a:prstGeom prst="rect">
            <a:avLst/>
          </a:prstGeom>
          <a:noFill/>
        </p:spPr>
        <p:txBody>
          <a:bodyPr wrap="square" rtlCol="0">
            <a:spAutoFit/>
          </a:bodyPr>
          <a:lstStyle/>
          <a:p>
            <a:pPr algn="ctr"/>
            <a:r>
              <a:rPr lang="en-US" sz="3600" b="1" dirty="0">
                <a:latin typeface="Algerian" panose="04020705040A02060702" pitchFamily="82" charset="0"/>
              </a:rPr>
              <a:t>BASEL</a:t>
            </a:r>
          </a:p>
          <a:p>
            <a:pPr algn="ctr"/>
            <a:endParaRPr lang="en-US" sz="2000" dirty="0"/>
          </a:p>
          <a:p>
            <a:pPr algn="ctr"/>
            <a:r>
              <a:rPr lang="en-US" sz="2000" dirty="0"/>
              <a:t>In 1973 BASEL committee on banking supervision was established by central bank governors of G10 members to follow the breakdown of Bretton Wood System on managed exchange rates.</a:t>
            </a:r>
          </a:p>
          <a:p>
            <a:pPr algn="ctr"/>
            <a:endParaRPr lang="en-US" sz="2000" dirty="0"/>
          </a:p>
          <a:p>
            <a:pPr algn="ctr"/>
            <a:r>
              <a:rPr lang="en-US" sz="2400" b="1" dirty="0">
                <a:solidFill>
                  <a:srgbClr val="FF0000"/>
                </a:solidFill>
              </a:rPr>
              <a:t>Objectives:</a:t>
            </a:r>
          </a:p>
          <a:p>
            <a:pPr marL="342900" indent="-342900" algn="ctr">
              <a:buFont typeface="Wingdings" panose="05000000000000000000" pitchFamily="2" charset="2"/>
              <a:buChar char="v"/>
            </a:pPr>
            <a:r>
              <a:rPr lang="en-US" sz="2000" dirty="0"/>
              <a:t>Setting minimum standards for regulation and supervision of bank</a:t>
            </a:r>
          </a:p>
          <a:p>
            <a:pPr marL="342900" indent="-342900" algn="ctr">
              <a:buFont typeface="Wingdings" panose="05000000000000000000" pitchFamily="2" charset="2"/>
              <a:buChar char="v"/>
            </a:pPr>
            <a:r>
              <a:rPr lang="en-US" sz="2000" dirty="0"/>
              <a:t>Approaches and techniques to promote common understanding</a:t>
            </a:r>
          </a:p>
          <a:p>
            <a:pPr marL="342900" indent="-342900" algn="ctr">
              <a:buFont typeface="Wingdings" panose="05000000000000000000" pitchFamily="2" charset="2"/>
              <a:buChar char="v"/>
            </a:pPr>
            <a:r>
              <a:rPr lang="en-US" sz="2000" dirty="0"/>
              <a:t>Sharing supervisory issues</a:t>
            </a:r>
          </a:p>
          <a:p>
            <a:pPr marL="342900" indent="-342900" algn="ctr">
              <a:buFont typeface="Wingdings" panose="05000000000000000000" pitchFamily="2" charset="2"/>
              <a:buChar char="v"/>
            </a:pPr>
            <a:r>
              <a:rPr lang="en-US" sz="2000" dirty="0"/>
              <a:t>Improve cross-border cooperation</a:t>
            </a:r>
          </a:p>
          <a:p>
            <a:pPr marL="342900" indent="-342900" algn="ctr">
              <a:buFont typeface="Wingdings" panose="05000000000000000000" pitchFamily="2" charset="2"/>
              <a:buChar char="v"/>
            </a:pPr>
            <a:r>
              <a:rPr lang="en-US" sz="2000" dirty="0"/>
              <a:t>Exchanging information on development of banking sector and financial markets</a:t>
            </a:r>
          </a:p>
          <a:p>
            <a:pPr marL="342900" indent="-342900" algn="ctr">
              <a:buFont typeface="Wingdings" panose="05000000000000000000" pitchFamily="2" charset="2"/>
              <a:buChar char="v"/>
            </a:pPr>
            <a:r>
              <a:rPr lang="en-US" sz="2000" dirty="0"/>
              <a:t>Enhance financial stability</a:t>
            </a:r>
          </a:p>
          <a:p>
            <a:pPr algn="ctr"/>
            <a:endParaRPr lang="en-US" sz="2000" dirty="0"/>
          </a:p>
          <a:p>
            <a:endParaRPr lang="en-US" dirty="0"/>
          </a:p>
        </p:txBody>
      </p:sp>
    </p:spTree>
    <p:extLst>
      <p:ext uri="{BB962C8B-B14F-4D97-AF65-F5344CB8AC3E}">
        <p14:creationId xmlns:p14="http://schemas.microsoft.com/office/powerpoint/2010/main" val="1969567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8E8B07-5A79-6100-C7B4-DC66ACD6CC2D}"/>
              </a:ext>
            </a:extLst>
          </p:cNvPr>
          <p:cNvSpPr txBox="1"/>
          <p:nvPr/>
        </p:nvSpPr>
        <p:spPr>
          <a:xfrm>
            <a:off x="723900" y="533400"/>
            <a:ext cx="7696200" cy="6370975"/>
          </a:xfrm>
          <a:prstGeom prst="rect">
            <a:avLst/>
          </a:prstGeom>
          <a:noFill/>
        </p:spPr>
        <p:txBody>
          <a:bodyPr wrap="square" rtlCol="0">
            <a:spAutoFit/>
          </a:bodyPr>
          <a:lstStyle/>
          <a:p>
            <a:pPr algn="ctr"/>
            <a:r>
              <a:rPr lang="en-US" sz="2800" b="1" dirty="0">
                <a:latin typeface="Algerian" panose="04020705040A02060702" pitchFamily="82" charset="0"/>
              </a:rPr>
              <a:t>BASEL</a:t>
            </a:r>
            <a:r>
              <a:rPr lang="en-US" sz="2800" dirty="0">
                <a:latin typeface="Algerian" panose="04020705040A02060702" pitchFamily="82" charset="0"/>
              </a:rPr>
              <a:t> I</a:t>
            </a:r>
          </a:p>
          <a:p>
            <a:pPr algn="ctr"/>
            <a:endParaRPr lang="en-US" sz="2000" dirty="0"/>
          </a:p>
          <a:p>
            <a:pPr algn="ctr"/>
            <a:r>
              <a:rPr lang="en-US" sz="2400" dirty="0"/>
              <a:t>International Convergence of Capital Measurement and Capital Standards</a:t>
            </a:r>
          </a:p>
          <a:p>
            <a:r>
              <a:rPr lang="en-US" sz="2400" b="1" dirty="0">
                <a:solidFill>
                  <a:srgbClr val="FF0000"/>
                </a:solidFill>
              </a:rPr>
              <a:t>Four Pillars:</a:t>
            </a:r>
            <a:r>
              <a:rPr lang="en-US" sz="2400" dirty="0"/>
              <a:t>	Constituents of capital</a:t>
            </a:r>
          </a:p>
          <a:p>
            <a:r>
              <a:rPr lang="en-US" sz="2400" dirty="0"/>
              <a:t>				Risk weighting system </a:t>
            </a:r>
          </a:p>
          <a:p>
            <a:r>
              <a:rPr lang="en-US" sz="2400" dirty="0"/>
              <a:t>				Target Standard Ratio</a:t>
            </a:r>
          </a:p>
          <a:p>
            <a:r>
              <a:rPr lang="en-US" sz="2400" dirty="0"/>
              <a:t>				Transitional and Implementation arrangements</a:t>
            </a:r>
          </a:p>
          <a:p>
            <a:pPr algn="ctr"/>
            <a:r>
              <a:rPr lang="en-US" sz="2800" b="1" dirty="0">
                <a:latin typeface="Algerian" panose="04020705040A02060702" pitchFamily="82" charset="0"/>
              </a:rPr>
              <a:t>-----------------------------------------------</a:t>
            </a:r>
          </a:p>
          <a:p>
            <a:pPr algn="ctr"/>
            <a:r>
              <a:rPr lang="en-US" sz="2800" b="1" dirty="0">
                <a:latin typeface="Algerian" panose="04020705040A02060702" pitchFamily="82" charset="0"/>
              </a:rPr>
              <a:t>BASEL II</a:t>
            </a:r>
          </a:p>
          <a:p>
            <a:pPr algn="ctr"/>
            <a:endParaRPr lang="en-US" sz="2400" dirty="0"/>
          </a:p>
          <a:p>
            <a:pPr algn="ctr"/>
            <a:r>
              <a:rPr lang="en-US" sz="2400" dirty="0"/>
              <a:t>A revised Framework on Basel I</a:t>
            </a:r>
            <a:br>
              <a:rPr lang="en-US" sz="2400" dirty="0"/>
            </a:br>
            <a:r>
              <a:rPr lang="en-US" sz="2400" b="1" dirty="0">
                <a:solidFill>
                  <a:srgbClr val="FF0000"/>
                </a:solidFill>
              </a:rPr>
              <a:t>Three Pillars:	</a:t>
            </a:r>
            <a:r>
              <a:rPr lang="en-US" sz="2400" dirty="0"/>
              <a:t>	   Minimum Capital Requirement</a:t>
            </a:r>
          </a:p>
          <a:p>
            <a:r>
              <a:rPr lang="en-US" sz="2400" dirty="0"/>
              <a:t>							Supervisory Review process</a:t>
            </a:r>
          </a:p>
          <a:p>
            <a:r>
              <a:rPr lang="en-US" sz="2400" dirty="0"/>
              <a:t>							Market Discipline</a:t>
            </a:r>
          </a:p>
          <a:p>
            <a:endParaRPr lang="en-US" sz="2000" dirty="0"/>
          </a:p>
          <a:p>
            <a:endParaRPr lang="en-US" sz="2000" dirty="0"/>
          </a:p>
        </p:txBody>
      </p:sp>
    </p:spTree>
    <p:extLst>
      <p:ext uri="{BB962C8B-B14F-4D97-AF65-F5344CB8AC3E}">
        <p14:creationId xmlns:p14="http://schemas.microsoft.com/office/powerpoint/2010/main" val="1388368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A490D6-1F79-2816-5AAA-63B97CAA2FA2}"/>
              </a:ext>
            </a:extLst>
          </p:cNvPr>
          <p:cNvSpPr txBox="1"/>
          <p:nvPr/>
        </p:nvSpPr>
        <p:spPr>
          <a:xfrm>
            <a:off x="762000" y="685800"/>
            <a:ext cx="7620000" cy="5324535"/>
          </a:xfrm>
          <a:prstGeom prst="rect">
            <a:avLst/>
          </a:prstGeom>
          <a:noFill/>
        </p:spPr>
        <p:txBody>
          <a:bodyPr wrap="square" rtlCol="0">
            <a:spAutoFit/>
          </a:bodyPr>
          <a:lstStyle/>
          <a:p>
            <a:pPr algn="ctr"/>
            <a:r>
              <a:rPr lang="en-US" sz="2800" b="1" dirty="0">
                <a:latin typeface="Algerian" panose="04020705040A02060702" pitchFamily="82" charset="0"/>
              </a:rPr>
              <a:t>BASEL III</a:t>
            </a:r>
          </a:p>
          <a:p>
            <a:pPr algn="ctr"/>
            <a:endParaRPr lang="en-US" sz="2400" dirty="0"/>
          </a:p>
          <a:p>
            <a:pPr algn="ctr"/>
            <a:r>
              <a:rPr lang="en-US" sz="2400" dirty="0"/>
              <a:t>Banking regulation, supervision and risk management of the banking sector</a:t>
            </a:r>
          </a:p>
          <a:p>
            <a:pPr algn="ctr"/>
            <a:endParaRPr lang="en-US" sz="2400" dirty="0"/>
          </a:p>
          <a:p>
            <a:pPr algn="ctr"/>
            <a:r>
              <a:rPr lang="en-US" sz="2400" b="1" dirty="0">
                <a:solidFill>
                  <a:srgbClr val="FF0000"/>
                </a:solidFill>
              </a:rPr>
              <a:t>Major changes</a:t>
            </a:r>
            <a:r>
              <a:rPr lang="en-US" sz="2400" dirty="0"/>
              <a:t>:</a:t>
            </a:r>
          </a:p>
          <a:p>
            <a:pPr marL="1714500" lvl="3" indent="-342900">
              <a:buFont typeface="Wingdings" panose="05000000000000000000" pitchFamily="2" charset="2"/>
              <a:buChar char="v"/>
            </a:pPr>
            <a:r>
              <a:rPr lang="en-US" sz="2400" dirty="0"/>
              <a:t>Better capital quality</a:t>
            </a:r>
          </a:p>
          <a:p>
            <a:pPr marL="1714500" lvl="3" indent="-342900">
              <a:buFont typeface="Wingdings" panose="05000000000000000000" pitchFamily="2" charset="2"/>
              <a:buChar char="v"/>
            </a:pPr>
            <a:r>
              <a:rPr lang="en-US" sz="2400" dirty="0"/>
              <a:t>Capital conservation buffer</a:t>
            </a:r>
          </a:p>
          <a:p>
            <a:pPr marL="1714500" lvl="3" indent="-342900">
              <a:buFont typeface="Wingdings" panose="05000000000000000000" pitchFamily="2" charset="2"/>
              <a:buChar char="v"/>
            </a:pPr>
            <a:r>
              <a:rPr lang="en-US" sz="2400" dirty="0"/>
              <a:t>Countercyclical buffer</a:t>
            </a:r>
          </a:p>
          <a:p>
            <a:pPr marL="1714500" lvl="3" indent="-342900">
              <a:buFont typeface="Wingdings" panose="05000000000000000000" pitchFamily="2" charset="2"/>
              <a:buChar char="v"/>
            </a:pPr>
            <a:r>
              <a:rPr lang="en-US" sz="2400" dirty="0"/>
              <a:t>Minimum common equity and Tier 1 capital requirement</a:t>
            </a:r>
          </a:p>
          <a:p>
            <a:pPr marL="1714500" lvl="3" indent="-342900">
              <a:buFont typeface="Wingdings" panose="05000000000000000000" pitchFamily="2" charset="2"/>
              <a:buChar char="v"/>
            </a:pPr>
            <a:r>
              <a:rPr lang="en-US" sz="2400" dirty="0"/>
              <a:t>Leverage ratio</a:t>
            </a:r>
          </a:p>
          <a:p>
            <a:pPr marL="1714500" lvl="3" indent="-342900">
              <a:buFont typeface="Wingdings" panose="05000000000000000000" pitchFamily="2" charset="2"/>
              <a:buChar char="v"/>
            </a:pPr>
            <a:r>
              <a:rPr lang="en-US" sz="2400" dirty="0"/>
              <a:t>Liquidity Ratio</a:t>
            </a:r>
          </a:p>
          <a:p>
            <a:pPr marL="1714500" lvl="3" indent="-342900">
              <a:buFont typeface="Wingdings" panose="05000000000000000000" pitchFamily="2" charset="2"/>
              <a:buChar char="v"/>
            </a:pPr>
            <a:r>
              <a:rPr lang="en-US" sz="2400" dirty="0"/>
              <a:t>Systemically important financial institutions</a:t>
            </a:r>
          </a:p>
        </p:txBody>
      </p:sp>
    </p:spTree>
    <p:extLst>
      <p:ext uri="{BB962C8B-B14F-4D97-AF65-F5344CB8AC3E}">
        <p14:creationId xmlns:p14="http://schemas.microsoft.com/office/powerpoint/2010/main" val="37468298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909A4-0176-EC1F-53B0-5D5797291309}"/>
              </a:ext>
            </a:extLst>
          </p:cNvPr>
          <p:cNvSpPr txBox="1"/>
          <p:nvPr/>
        </p:nvSpPr>
        <p:spPr>
          <a:xfrm>
            <a:off x="685800" y="458956"/>
            <a:ext cx="7772400" cy="5940088"/>
          </a:xfrm>
          <a:prstGeom prst="rect">
            <a:avLst/>
          </a:prstGeom>
          <a:noFill/>
        </p:spPr>
        <p:txBody>
          <a:bodyPr wrap="square" rtlCol="0">
            <a:spAutoFit/>
          </a:bodyPr>
          <a:lstStyle/>
          <a:p>
            <a:pPr algn="ctr"/>
            <a:r>
              <a:rPr lang="en-US" sz="3200" b="1" dirty="0">
                <a:latin typeface="Algerian" panose="04020705040A02060702" pitchFamily="82" charset="0"/>
              </a:rPr>
              <a:t>Risk Management</a:t>
            </a:r>
          </a:p>
          <a:p>
            <a:pPr algn="ctr"/>
            <a:r>
              <a:rPr lang="en-US" sz="2000" dirty="0"/>
              <a:t>Banking risk management is the process of a bank identifying, evaluating, and taking steps to mitigate the chance of something bad happening from its operational or investment decisions. </a:t>
            </a:r>
          </a:p>
          <a:p>
            <a:pPr algn="ctr"/>
            <a:endParaRPr lang="en-US" sz="2000" dirty="0"/>
          </a:p>
          <a:p>
            <a:pPr algn="ctr"/>
            <a:r>
              <a:rPr lang="en-US" sz="2000" dirty="0"/>
              <a:t>Banks are responsible for creating and managing money for others.</a:t>
            </a:r>
          </a:p>
          <a:p>
            <a:pPr algn="ctr"/>
            <a:endParaRPr lang="en-US" sz="2000" dirty="0"/>
          </a:p>
          <a:p>
            <a:pPr algn="ctr"/>
            <a:r>
              <a:rPr lang="en-US" sz="2000" b="1" dirty="0">
                <a:solidFill>
                  <a:schemeClr val="accent3">
                    <a:lumMod val="75000"/>
                  </a:schemeClr>
                </a:solidFill>
              </a:rPr>
              <a:t>Importance of risk management in the banking sector are:</a:t>
            </a:r>
          </a:p>
          <a:p>
            <a:pPr marL="285750" indent="-285750">
              <a:buFont typeface="Wingdings" panose="05000000000000000000" pitchFamily="2" charset="2"/>
              <a:buChar char="v"/>
            </a:pPr>
            <a:r>
              <a:rPr lang="en-US" dirty="0"/>
              <a:t>Avoid wasting or needlessly losing the money they need to stay in business</a:t>
            </a:r>
          </a:p>
          <a:p>
            <a:pPr marL="285750" indent="-285750">
              <a:buFont typeface="Wingdings" panose="05000000000000000000" pitchFamily="2" charset="2"/>
              <a:buChar char="v"/>
            </a:pPr>
            <a:r>
              <a:rPr lang="en-US" dirty="0"/>
              <a:t>Avoid disruptions to their operations</a:t>
            </a:r>
          </a:p>
          <a:p>
            <a:pPr marL="285750" indent="-285750">
              <a:buFont typeface="Wingdings" panose="05000000000000000000" pitchFamily="2" charset="2"/>
              <a:buChar char="v"/>
            </a:pPr>
            <a:r>
              <a:rPr lang="en-US" dirty="0"/>
              <a:t>Maintain confidence from investors and customers to continue doing business with them</a:t>
            </a:r>
          </a:p>
          <a:p>
            <a:pPr marL="285750" indent="-285750">
              <a:buFont typeface="Wingdings" panose="05000000000000000000" pitchFamily="2" charset="2"/>
              <a:buChar char="v"/>
            </a:pPr>
            <a:r>
              <a:rPr lang="en-US" dirty="0"/>
              <a:t>Comply with laws and regulations to avoid paying non-compliance fines</a:t>
            </a:r>
          </a:p>
          <a:p>
            <a:endParaRPr lang="en-US" dirty="0"/>
          </a:p>
          <a:p>
            <a:pPr algn="ctr"/>
            <a:r>
              <a:rPr lang="en-US" sz="2000" dirty="0"/>
              <a:t>Banks are allowed to have some degree of risk, they are typically afforded much less risk than other industries. </a:t>
            </a:r>
          </a:p>
          <a:p>
            <a:pPr algn="ctr"/>
            <a:endParaRPr lang="en-US" sz="2000" dirty="0"/>
          </a:p>
          <a:p>
            <a:pPr algn="ctr"/>
            <a:r>
              <a:rPr lang="en-US" sz="2000" dirty="0"/>
              <a:t>This is because if they fail, it slows or halts the creation and exchange of money, which has far-reaching impacts on the rest of the economy</a:t>
            </a:r>
            <a:r>
              <a:rPr lang="en-US" dirty="0"/>
              <a:t>.</a:t>
            </a:r>
          </a:p>
        </p:txBody>
      </p:sp>
    </p:spTree>
    <p:extLst>
      <p:ext uri="{BB962C8B-B14F-4D97-AF65-F5344CB8AC3E}">
        <p14:creationId xmlns:p14="http://schemas.microsoft.com/office/powerpoint/2010/main" val="40860242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86AE8-BF4D-0FB7-F279-0004E1070695}"/>
              </a:ext>
            </a:extLst>
          </p:cNvPr>
          <p:cNvSpPr txBox="1"/>
          <p:nvPr/>
        </p:nvSpPr>
        <p:spPr>
          <a:xfrm>
            <a:off x="723900" y="457200"/>
            <a:ext cx="7696200" cy="6063198"/>
          </a:xfrm>
          <a:prstGeom prst="rect">
            <a:avLst/>
          </a:prstGeom>
          <a:noFill/>
        </p:spPr>
        <p:txBody>
          <a:bodyPr wrap="square" rtlCol="0">
            <a:spAutoFit/>
          </a:bodyPr>
          <a:lstStyle/>
          <a:p>
            <a:pPr algn="ctr"/>
            <a:r>
              <a:rPr lang="en-US" sz="2800" b="1" dirty="0">
                <a:latin typeface="Algerian" panose="04020705040A02060702" pitchFamily="82" charset="0"/>
              </a:rPr>
              <a:t>Risk Management Process</a:t>
            </a:r>
          </a:p>
          <a:p>
            <a:pPr marL="285750" indent="-285750" algn="l">
              <a:buFont typeface="Wingdings" panose="05000000000000000000" pitchFamily="2" charset="2"/>
              <a:buChar char="v"/>
            </a:pPr>
            <a:r>
              <a:rPr lang="en-US" b="1" i="0" dirty="0">
                <a:effectLst/>
              </a:rPr>
              <a:t>Identification:</a:t>
            </a:r>
            <a:r>
              <a:rPr lang="en-US" b="0" i="0" dirty="0">
                <a:effectLst/>
              </a:rPr>
              <a:t> Defining the nature of risks, origin and threat imposed</a:t>
            </a:r>
          </a:p>
          <a:p>
            <a:pPr marL="285750" indent="-285750" algn="l">
              <a:buFont typeface="Wingdings" panose="05000000000000000000" pitchFamily="2" charset="2"/>
              <a:buChar char="v"/>
            </a:pPr>
            <a:r>
              <a:rPr lang="en-US" b="1" i="0" dirty="0">
                <a:effectLst/>
              </a:rPr>
              <a:t>Assessment and Analysis:</a:t>
            </a:r>
            <a:r>
              <a:rPr lang="en-US" b="0" i="0" dirty="0">
                <a:effectLst/>
              </a:rPr>
              <a:t> Evaluating how likely a risk will pose a threat to the bank, and how grave that threat will likely be. This helps a bank prioritize which risks deserve the most attention.</a:t>
            </a:r>
          </a:p>
          <a:p>
            <a:pPr marL="285750" indent="-285750" algn="l">
              <a:buFont typeface="Wingdings" panose="05000000000000000000" pitchFamily="2" charset="2"/>
              <a:buChar char="v"/>
            </a:pPr>
            <a:r>
              <a:rPr lang="en-US" b="1" i="0" dirty="0">
                <a:effectLst/>
              </a:rPr>
              <a:t>Mitigation:</a:t>
            </a:r>
            <a:r>
              <a:rPr lang="en-US" b="0" i="0" dirty="0">
                <a:effectLst/>
              </a:rPr>
              <a:t> Designing and implementing bank policies and processes that limit the chance that risks will become threats, and that minimize the damage threats may cause.</a:t>
            </a:r>
          </a:p>
          <a:p>
            <a:pPr marL="285750" indent="-285750" algn="l">
              <a:buFont typeface="Wingdings" panose="05000000000000000000" pitchFamily="2" charset="2"/>
              <a:buChar char="v"/>
            </a:pPr>
            <a:r>
              <a:rPr lang="en-US" b="1" i="0" dirty="0">
                <a:effectLst/>
              </a:rPr>
              <a:t>Monitoring:</a:t>
            </a:r>
            <a:r>
              <a:rPr lang="en-US" b="0" i="0" dirty="0">
                <a:effectLst/>
              </a:rPr>
              <a:t> Gathering data on threat prevention and check how risk management strategy is working. This also involves</a:t>
            </a:r>
          </a:p>
          <a:p>
            <a:pPr algn="l"/>
            <a:r>
              <a:rPr lang="en-US" dirty="0"/>
              <a:t>     </a:t>
            </a:r>
            <a:r>
              <a:rPr lang="en-US" b="0" i="0" dirty="0">
                <a:effectLst/>
              </a:rPr>
              <a:t>researching emerging risk trends to determine if a</a:t>
            </a:r>
          </a:p>
          <a:p>
            <a:pPr algn="l"/>
            <a:r>
              <a:rPr lang="en-US" dirty="0"/>
              <a:t>     </a:t>
            </a:r>
            <a:r>
              <a:rPr lang="en-US" b="0" i="0" dirty="0">
                <a:effectLst/>
              </a:rPr>
              <a:t>bank’s risk management framework needs updating.</a:t>
            </a:r>
          </a:p>
          <a:p>
            <a:pPr marL="285750" indent="-285750" algn="l">
              <a:buFont typeface="Wingdings" panose="05000000000000000000" pitchFamily="2" charset="2"/>
              <a:buChar char="v"/>
            </a:pPr>
            <a:r>
              <a:rPr lang="en-US" b="1" i="0" dirty="0">
                <a:effectLst/>
              </a:rPr>
              <a:t>Cooperation:</a:t>
            </a:r>
            <a:r>
              <a:rPr lang="en-US" b="0" i="0" dirty="0">
                <a:effectLst/>
              </a:rPr>
              <a:t> Establishing relationships between </a:t>
            </a:r>
          </a:p>
          <a:p>
            <a:pPr algn="l"/>
            <a:r>
              <a:rPr lang="en-US" dirty="0"/>
              <a:t>	</a:t>
            </a:r>
            <a:r>
              <a:rPr lang="en-US" b="0" i="0" dirty="0">
                <a:effectLst/>
              </a:rPr>
              <a:t>risks and mitigation strategies across different</a:t>
            </a:r>
          </a:p>
          <a:p>
            <a:pPr algn="l"/>
            <a:r>
              <a:rPr lang="en-US" dirty="0"/>
              <a:t>	</a:t>
            </a:r>
            <a:r>
              <a:rPr lang="en-US" b="0" i="0" dirty="0">
                <a:effectLst/>
              </a:rPr>
              <a:t>areas of the bank’s operations to create a more</a:t>
            </a:r>
          </a:p>
          <a:p>
            <a:pPr algn="l"/>
            <a:r>
              <a:rPr lang="en-US" dirty="0"/>
              <a:t>	</a:t>
            </a:r>
            <a:r>
              <a:rPr lang="en-US" b="0" i="0" dirty="0">
                <a:effectLst/>
              </a:rPr>
              <a:t>centralized and coordinated threat response system.</a:t>
            </a:r>
          </a:p>
          <a:p>
            <a:pPr marL="285750" indent="-285750" algn="l">
              <a:buFont typeface="Wingdings" panose="05000000000000000000" pitchFamily="2" charset="2"/>
              <a:buChar char="v"/>
            </a:pPr>
            <a:r>
              <a:rPr lang="en-US" b="1" i="0" dirty="0">
                <a:effectLst/>
              </a:rPr>
              <a:t>Reporting:</a:t>
            </a:r>
            <a:r>
              <a:rPr lang="en-US" b="0" i="0" dirty="0">
                <a:effectLst/>
              </a:rPr>
              <a:t> Documenting and reviewing information</a:t>
            </a:r>
          </a:p>
          <a:p>
            <a:pPr algn="l"/>
            <a:r>
              <a:rPr lang="en-US" dirty="0"/>
              <a:t>	</a:t>
            </a:r>
            <a:r>
              <a:rPr lang="en-US" b="0" i="0" dirty="0">
                <a:effectLst/>
              </a:rPr>
              <a:t>related to the bank’s risk management efforts to </a:t>
            </a:r>
          </a:p>
          <a:p>
            <a:pPr algn="l"/>
            <a:r>
              <a:rPr lang="en-US" dirty="0"/>
              <a:t>	</a:t>
            </a:r>
            <a:r>
              <a:rPr lang="en-US" b="0" i="0" dirty="0">
                <a:effectLst/>
              </a:rPr>
              <a:t>gauge their effectiveness. This is also used to track</a:t>
            </a:r>
          </a:p>
          <a:p>
            <a:pPr algn="l"/>
            <a:r>
              <a:rPr lang="en-US" dirty="0"/>
              <a:t>	</a:t>
            </a:r>
            <a:r>
              <a:rPr lang="en-US" b="0" i="0" dirty="0">
                <a:effectLst/>
              </a:rPr>
              <a:t>how the bank’s overall risk profile changes over time.</a:t>
            </a:r>
          </a:p>
          <a:p>
            <a:endParaRPr lang="en-US" dirty="0"/>
          </a:p>
        </p:txBody>
      </p:sp>
      <p:pic>
        <p:nvPicPr>
          <p:cNvPr id="3" name="Picture 2" descr="The risk management process">
            <a:extLst>
              <a:ext uri="{FF2B5EF4-FFF2-40B4-BE49-F238E27FC236}">
                <a16:creationId xmlns:a16="http://schemas.microsoft.com/office/drawing/2014/main" id="{F3647023-BB7C-7E57-A3BB-D413B6BD3E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1" y="3293001"/>
            <a:ext cx="2514599" cy="295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671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FD5104-988F-B2D1-CEE1-94FDCC49908F}"/>
              </a:ext>
            </a:extLst>
          </p:cNvPr>
          <p:cNvSpPr txBox="1"/>
          <p:nvPr/>
        </p:nvSpPr>
        <p:spPr>
          <a:xfrm>
            <a:off x="609600" y="457200"/>
            <a:ext cx="7924800" cy="6186309"/>
          </a:xfrm>
          <a:prstGeom prst="rect">
            <a:avLst/>
          </a:prstGeom>
          <a:noFill/>
        </p:spPr>
        <p:txBody>
          <a:bodyPr wrap="square" rtlCol="0">
            <a:spAutoFit/>
          </a:bodyPr>
          <a:lstStyle/>
          <a:p>
            <a:pPr algn="ctr"/>
            <a:r>
              <a:rPr lang="en-US" sz="2800" b="1" dirty="0">
                <a:latin typeface="Algerian" panose="04020705040A02060702" pitchFamily="82" charset="0"/>
              </a:rPr>
              <a:t>Types of Risk</a:t>
            </a:r>
          </a:p>
          <a:p>
            <a:pPr marL="285750" indent="-285750" algn="just">
              <a:buFont typeface="Wingdings" panose="05000000000000000000" pitchFamily="2" charset="2"/>
              <a:buChar char="v"/>
            </a:pPr>
            <a:r>
              <a:rPr lang="en-US" sz="1600" b="1" dirty="0"/>
              <a:t>Credit Risk</a:t>
            </a:r>
          </a:p>
          <a:p>
            <a:pPr algn="just"/>
            <a:r>
              <a:rPr lang="en-US" sz="1600" dirty="0"/>
              <a:t>Credit risk is the risk of a bank lending money to a customer and not having it paid back. This can decrease the amount of assets a bank has available to meet its financial obligations. It can also cost the bank extra money.</a:t>
            </a:r>
          </a:p>
          <a:p>
            <a:pPr marL="285750" indent="-285750" algn="just">
              <a:buFont typeface="Wingdings" panose="05000000000000000000" pitchFamily="2" charset="2"/>
              <a:buChar char="v"/>
            </a:pPr>
            <a:r>
              <a:rPr lang="en-US" sz="1600" b="1" dirty="0"/>
              <a:t>Market Risk</a:t>
            </a:r>
          </a:p>
          <a:p>
            <a:pPr algn="just"/>
            <a:r>
              <a:rPr lang="en-US" sz="1600" dirty="0"/>
              <a:t>Also known as systematic risk, market risk is the chance that an adverse event outside the banking industry itself will negatively affect a bank’s investments. It can be mitigated by diversifying a bank’s investment portfolio.</a:t>
            </a:r>
          </a:p>
          <a:p>
            <a:pPr marL="285750" indent="-285750" algn="just">
              <a:buFont typeface="Wingdings" panose="05000000000000000000" pitchFamily="2" charset="2"/>
              <a:buChar char="v"/>
            </a:pPr>
            <a:r>
              <a:rPr lang="en-US" sz="1600" b="1" i="0" dirty="0">
                <a:effectLst/>
              </a:rPr>
              <a:t>Operational Risk</a:t>
            </a:r>
          </a:p>
          <a:p>
            <a:pPr algn="just"/>
            <a:r>
              <a:rPr lang="en-US" sz="1600" dirty="0"/>
              <a:t>It r</a:t>
            </a:r>
            <a:r>
              <a:rPr lang="en-US" sz="1600" b="0" i="0" dirty="0">
                <a:effectLst/>
              </a:rPr>
              <a:t>efers to risks incurred based on how a bank is run from day to day. </a:t>
            </a:r>
            <a:r>
              <a:rPr lang="en-US" sz="1600" dirty="0"/>
              <a:t>I</a:t>
            </a:r>
            <a:r>
              <a:rPr lang="en-US" sz="1600" b="0" i="0" dirty="0">
                <a:effectLst/>
              </a:rPr>
              <a:t>f employees are poorly trained, they may make more errors that cost the bank time and money to correct. </a:t>
            </a:r>
            <a:r>
              <a:rPr lang="en-US" sz="1600" dirty="0"/>
              <a:t>Hiring</a:t>
            </a:r>
            <a:r>
              <a:rPr lang="en-US" sz="1600" b="0" i="0" dirty="0">
                <a:effectLst/>
              </a:rPr>
              <a:t> the right people and properly train them on both the bank’s processes and its ethical culture and secure the bank’s tech stack can help.</a:t>
            </a:r>
          </a:p>
          <a:p>
            <a:pPr marL="285750" indent="-285750" algn="just">
              <a:buFont typeface="Wingdings" panose="05000000000000000000" pitchFamily="2" charset="2"/>
              <a:buChar char="v"/>
            </a:pPr>
            <a:r>
              <a:rPr lang="en-US" sz="1600" b="1" i="0" dirty="0">
                <a:effectLst/>
              </a:rPr>
              <a:t>Reputational Risk</a:t>
            </a:r>
          </a:p>
          <a:p>
            <a:pPr algn="just"/>
            <a:r>
              <a:rPr lang="en-US" sz="1600" b="0" i="0" dirty="0">
                <a:effectLst/>
              </a:rPr>
              <a:t>Reputational risk refers to the risk that a bank will lose confidence from its investors and customers, and thus lose funding or business. Defining the bank’s core ethical values in concert with stakeholders, and conduct proper training on them so employees understand how they are expected to conduct themselves. </a:t>
            </a:r>
          </a:p>
          <a:p>
            <a:pPr marL="285750" indent="-285750" algn="just">
              <a:buFont typeface="Wingdings" panose="05000000000000000000" pitchFamily="2" charset="2"/>
              <a:buChar char="v"/>
            </a:pPr>
            <a:r>
              <a:rPr lang="en-US" sz="1600" b="1" i="0" dirty="0">
                <a:effectLst/>
              </a:rPr>
              <a:t>Liquidity Risk</a:t>
            </a:r>
          </a:p>
          <a:p>
            <a:pPr algn="just"/>
            <a:r>
              <a:rPr lang="en-US" sz="1600" b="0" i="0" dirty="0">
                <a:effectLst/>
              </a:rPr>
              <a:t>Liquidity risk refers to the chance that a bank will run out of physical money, including if it can’t convert its other assets into cash fast enough. Thus, it becomes unable to meet its short-term obligations to creditors or customers. Banks can manage their liquidity risk by more regularly forecasting their cash flow</a:t>
            </a:r>
          </a:p>
        </p:txBody>
      </p:sp>
    </p:spTree>
    <p:extLst>
      <p:ext uri="{BB962C8B-B14F-4D97-AF65-F5344CB8AC3E}">
        <p14:creationId xmlns:p14="http://schemas.microsoft.com/office/powerpoint/2010/main" val="1490022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BE1DB-7AFC-3046-C561-E7DF97C8147A}"/>
              </a:ext>
            </a:extLst>
          </p:cNvPr>
          <p:cNvSpPr txBox="1"/>
          <p:nvPr/>
        </p:nvSpPr>
        <p:spPr>
          <a:xfrm>
            <a:off x="685800" y="520511"/>
            <a:ext cx="7772400" cy="5816977"/>
          </a:xfrm>
          <a:prstGeom prst="rect">
            <a:avLst/>
          </a:prstGeom>
          <a:noFill/>
        </p:spPr>
        <p:txBody>
          <a:bodyPr wrap="square" rtlCol="0">
            <a:spAutoFit/>
          </a:bodyPr>
          <a:lstStyle/>
          <a:p>
            <a:pPr algn="ctr"/>
            <a:r>
              <a:rPr lang="en-US" sz="3200" b="1" dirty="0">
                <a:latin typeface="Algerian" panose="04020705040A02060702" pitchFamily="82" charset="0"/>
              </a:rPr>
              <a:t>Core Banking Solutions</a:t>
            </a:r>
          </a:p>
          <a:p>
            <a:pPr algn="ctr"/>
            <a:r>
              <a:rPr lang="en-US" sz="2000" dirty="0"/>
              <a:t>Core Banking Solution (CBS) is the networking of bank branches, which allows customers to manage their accounts, and use various banking facilities from any part of the world.</a:t>
            </a:r>
          </a:p>
          <a:p>
            <a:pPr algn="ctr"/>
            <a:endParaRPr lang="en-US" sz="2000" dirty="0"/>
          </a:p>
          <a:p>
            <a:pPr algn="ctr"/>
            <a:r>
              <a:rPr lang="en-US" sz="2000" dirty="0"/>
              <a:t>Banking software/application performs basic operations like maintaining transactions, the balance of withdrawal &amp; payment, interest calculations on deposits &amp; loans, etc. </a:t>
            </a:r>
          </a:p>
          <a:p>
            <a:pPr algn="ctr"/>
            <a:endParaRPr lang="en-US" sz="2000" dirty="0"/>
          </a:p>
          <a:p>
            <a:pPr algn="ctr"/>
            <a:r>
              <a:rPr lang="en-US" sz="2000" dirty="0"/>
              <a:t>Banking application is deployed on a centralized server &amp; can be accessed using the internet from any location.</a:t>
            </a:r>
          </a:p>
          <a:p>
            <a:pPr algn="ctr"/>
            <a:endParaRPr lang="en-US" sz="2000" dirty="0"/>
          </a:p>
          <a:p>
            <a:pPr algn="ctr"/>
            <a:r>
              <a:rPr lang="en-US" sz="2000" b="1" dirty="0">
                <a:solidFill>
                  <a:srgbClr val="FF0000"/>
                </a:solidFill>
              </a:rPr>
              <a:t>CBS is required</a:t>
            </a:r>
          </a:p>
          <a:p>
            <a:pPr marL="342900" indent="-342900">
              <a:buFont typeface="Wingdings" panose="05000000000000000000" pitchFamily="2" charset="2"/>
              <a:buChar char="v"/>
            </a:pPr>
            <a:r>
              <a:rPr lang="en-US" sz="2000" dirty="0"/>
              <a:t>To meet the dynamically changing market &amp; customer needs.</a:t>
            </a:r>
          </a:p>
          <a:p>
            <a:pPr marL="342900" indent="-342900">
              <a:buFont typeface="Wingdings" panose="05000000000000000000" pitchFamily="2" charset="2"/>
              <a:buChar char="v"/>
            </a:pPr>
            <a:r>
              <a:rPr lang="en-US" sz="2000" dirty="0"/>
              <a:t>To improve &amp; simplify banking processes</a:t>
            </a:r>
          </a:p>
          <a:p>
            <a:pPr marL="342900" indent="-342900">
              <a:buFont typeface="Wingdings" panose="05000000000000000000" pitchFamily="2" charset="2"/>
              <a:buChar char="v"/>
            </a:pPr>
            <a:r>
              <a:rPr lang="en-US" sz="2000" dirty="0"/>
              <a:t>Convenience to customers as well as banks.</a:t>
            </a:r>
          </a:p>
          <a:p>
            <a:pPr marL="342900" indent="-342900">
              <a:buFont typeface="Wingdings" panose="05000000000000000000" pitchFamily="2" charset="2"/>
              <a:buChar char="v"/>
            </a:pPr>
            <a:r>
              <a:rPr lang="en-US" sz="2000" dirty="0"/>
              <a:t>To  Speed up the banking transactions.</a:t>
            </a:r>
          </a:p>
          <a:p>
            <a:pPr marL="342900" indent="-342900">
              <a:buFont typeface="Wingdings" panose="05000000000000000000" pitchFamily="2" charset="2"/>
              <a:buChar char="v"/>
            </a:pPr>
            <a:r>
              <a:rPr lang="en-US" sz="2000" dirty="0"/>
              <a:t>To expand presence in rural &amp; remote areas.</a:t>
            </a:r>
          </a:p>
        </p:txBody>
      </p:sp>
    </p:spTree>
    <p:extLst>
      <p:ext uri="{BB962C8B-B14F-4D97-AF65-F5344CB8AC3E}">
        <p14:creationId xmlns:p14="http://schemas.microsoft.com/office/powerpoint/2010/main" val="1818032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FAD88C-A1ED-EEE6-3A44-6A0364C10F45}"/>
              </a:ext>
            </a:extLst>
          </p:cNvPr>
          <p:cNvSpPr txBox="1"/>
          <p:nvPr/>
        </p:nvSpPr>
        <p:spPr>
          <a:xfrm>
            <a:off x="685800" y="609600"/>
            <a:ext cx="7772400" cy="5539978"/>
          </a:xfrm>
          <a:prstGeom prst="rect">
            <a:avLst/>
          </a:prstGeom>
          <a:noFill/>
        </p:spPr>
        <p:txBody>
          <a:bodyPr wrap="square" rtlCol="0">
            <a:spAutoFit/>
          </a:bodyPr>
          <a:lstStyle/>
          <a:p>
            <a:pPr algn="ctr" fontAlgn="base"/>
            <a:r>
              <a:rPr lang="en-US" sz="2400" b="1" i="0" dirty="0">
                <a:solidFill>
                  <a:schemeClr val="tx1">
                    <a:lumMod val="95000"/>
                    <a:lumOff val="5000"/>
                  </a:schemeClr>
                </a:solidFill>
                <a:effectLst/>
                <a:latin typeface="Algerian" panose="04020705040A02060702" pitchFamily="82" charset="0"/>
              </a:rPr>
              <a:t>Benefits For Customers</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Quicker services at the bank counters for routine transactions </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Anywhere banking by eliminating branch banking.</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Provision of banking services 24 X 7.</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Fast payment processing through Internet banking, mobile banking.</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Anytime anywhere banking through ATMs.</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All branches access applications from central servers/datacenter, </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CBS is very helpful to people living in rural areas</a:t>
            </a:r>
          </a:p>
          <a:p>
            <a:pPr marL="285750" indent="-285750" algn="l" fontAlgn="base">
              <a:buFont typeface="Wingdings" panose="05000000000000000000" pitchFamily="2" charset="2"/>
              <a:buChar char="v"/>
            </a:pPr>
            <a:endParaRPr lang="en-US" dirty="0">
              <a:solidFill>
                <a:schemeClr val="tx1">
                  <a:lumMod val="95000"/>
                  <a:lumOff val="5000"/>
                </a:schemeClr>
              </a:solidFill>
            </a:endParaRPr>
          </a:p>
          <a:p>
            <a:pPr algn="ctr" fontAlgn="base"/>
            <a:r>
              <a:rPr lang="en-US" sz="2400" b="1" i="0" dirty="0">
                <a:solidFill>
                  <a:schemeClr val="tx1">
                    <a:lumMod val="95000"/>
                    <a:lumOff val="5000"/>
                  </a:schemeClr>
                </a:solidFill>
                <a:effectLst/>
                <a:latin typeface="Algerian" panose="04020705040A02060702" pitchFamily="82" charset="0"/>
              </a:rPr>
              <a:t>Benefits For Banks</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Process standardization within bank &amp; branches.</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Retention of customers through better customer service.</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Accuracy in transactions &amp; minimization of errors.</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Improved management of documentation &amp; records – having centralized databases results in quick gathering of data &amp; MIS reports.</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Ease in the submission of various reports to the Government &amp; Regulatory boards like RBI.</a:t>
            </a:r>
          </a:p>
          <a:p>
            <a:pPr marL="285750" indent="-285750" algn="l" fontAlgn="base">
              <a:buFont typeface="Wingdings" panose="05000000000000000000" pitchFamily="2" charset="2"/>
              <a:buChar char="v"/>
            </a:pPr>
            <a:r>
              <a:rPr lang="en-US" b="0" i="0" dirty="0">
                <a:solidFill>
                  <a:schemeClr val="tx1">
                    <a:lumMod val="95000"/>
                    <a:lumOff val="5000"/>
                  </a:schemeClr>
                </a:solidFill>
                <a:effectLst/>
              </a:rPr>
              <a:t>Convenience in opening accounts, processing cash, servicing loans, calculating interest, implementing changes in policies like changing interest rates, etc.</a:t>
            </a:r>
          </a:p>
        </p:txBody>
      </p:sp>
    </p:spTree>
    <p:extLst>
      <p:ext uri="{BB962C8B-B14F-4D97-AF65-F5344CB8AC3E}">
        <p14:creationId xmlns:p14="http://schemas.microsoft.com/office/powerpoint/2010/main" val="19359290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2F6CF6-7565-880D-291C-A5DE83946B4D}"/>
              </a:ext>
            </a:extLst>
          </p:cNvPr>
          <p:cNvSpPr txBox="1"/>
          <p:nvPr/>
        </p:nvSpPr>
        <p:spPr>
          <a:xfrm>
            <a:off x="694944" y="533400"/>
            <a:ext cx="7754112" cy="5847755"/>
          </a:xfrm>
          <a:prstGeom prst="rect">
            <a:avLst/>
          </a:prstGeom>
          <a:noFill/>
        </p:spPr>
        <p:txBody>
          <a:bodyPr wrap="square" rtlCol="0">
            <a:spAutoFit/>
          </a:bodyPr>
          <a:lstStyle/>
          <a:p>
            <a:pPr algn="ctr"/>
            <a:r>
              <a:rPr lang="en-US" sz="3200" b="1" i="0" dirty="0">
                <a:solidFill>
                  <a:srgbClr val="111111"/>
                </a:solidFill>
                <a:effectLst/>
                <a:latin typeface="Algerian" panose="04020705040A02060702" pitchFamily="82" charset="0"/>
              </a:rPr>
              <a:t>Universal Banking</a:t>
            </a:r>
          </a:p>
          <a:p>
            <a:pPr algn="ctr"/>
            <a:endParaRPr lang="en-US" b="0" i="0" dirty="0">
              <a:solidFill>
                <a:srgbClr val="111111"/>
              </a:solidFill>
              <a:effectLst/>
            </a:endParaRPr>
          </a:p>
          <a:p>
            <a:pPr algn="ctr"/>
            <a:r>
              <a:rPr lang="en-US" b="0" i="0" dirty="0">
                <a:solidFill>
                  <a:srgbClr val="111111"/>
                </a:solidFill>
                <a:effectLst/>
              </a:rPr>
              <a:t>Universal banking is a system in which banks provide a wide variety of comprehensive financial services, including those tailored to retail, commercial, and investment services.</a:t>
            </a:r>
          </a:p>
          <a:p>
            <a:pPr algn="ctr"/>
            <a:endParaRPr lang="en-US" b="0" i="0" dirty="0">
              <a:solidFill>
                <a:srgbClr val="111111"/>
              </a:solidFill>
              <a:effectLst/>
            </a:endParaRPr>
          </a:p>
          <a:p>
            <a:pPr algn="ctr"/>
            <a:r>
              <a:rPr lang="en-US" b="0" i="0" dirty="0">
                <a:solidFill>
                  <a:srgbClr val="111111"/>
                </a:solidFill>
                <a:effectLst/>
              </a:rPr>
              <a:t>Universal banking combines the services of commercial bank and an investment bank, providing all services from within one entity. </a:t>
            </a:r>
          </a:p>
          <a:p>
            <a:pPr algn="ctr"/>
            <a:endParaRPr lang="en-US" dirty="0">
              <a:solidFill>
                <a:srgbClr val="111111"/>
              </a:solidFill>
            </a:endParaRPr>
          </a:p>
          <a:p>
            <a:pPr algn="ctr"/>
            <a:r>
              <a:rPr lang="en-US" b="0" i="0" dirty="0">
                <a:solidFill>
                  <a:srgbClr val="111111"/>
                </a:solidFill>
                <a:effectLst/>
              </a:rPr>
              <a:t>The services can include deposit accounts, a variety of investment services, and may even provide insurance services. </a:t>
            </a:r>
          </a:p>
          <a:p>
            <a:pPr algn="ctr"/>
            <a:endParaRPr lang="en-US" dirty="0">
              <a:solidFill>
                <a:srgbClr val="111111"/>
              </a:solidFill>
            </a:endParaRPr>
          </a:p>
          <a:p>
            <a:pPr algn="ctr"/>
            <a:r>
              <a:rPr lang="en-US" b="0" i="0" dirty="0">
                <a:solidFill>
                  <a:srgbClr val="111111"/>
                </a:solidFill>
                <a:effectLst/>
              </a:rPr>
              <a:t>Deposit accounts within a universal bank may include savings and checking.</a:t>
            </a:r>
          </a:p>
          <a:p>
            <a:pPr algn="ctr"/>
            <a:endParaRPr lang="en-US" b="0" i="0" dirty="0">
              <a:solidFill>
                <a:srgbClr val="111111"/>
              </a:solidFill>
              <a:effectLst/>
            </a:endParaRPr>
          </a:p>
          <a:p>
            <a:pPr algn="ctr"/>
            <a:r>
              <a:rPr lang="en-US" b="0" i="0" dirty="0">
                <a:solidFill>
                  <a:srgbClr val="111111"/>
                </a:solidFill>
                <a:effectLst/>
              </a:rPr>
              <a:t>Banks in a universal system may still choose to specialize in a subset of commercial or investment banking services, even though they technically can offer much more to their client base.</a:t>
            </a:r>
          </a:p>
          <a:p>
            <a:pPr algn="ctr"/>
            <a:endParaRPr lang="en-US" b="0" i="0" dirty="0">
              <a:solidFill>
                <a:srgbClr val="111111"/>
              </a:solidFill>
              <a:effectLst/>
            </a:endParaRPr>
          </a:p>
          <a:p>
            <a:pPr algn="ctr"/>
            <a:r>
              <a:rPr lang="en-US" b="1" i="0" dirty="0">
                <a:solidFill>
                  <a:schemeClr val="accent3">
                    <a:lumMod val="75000"/>
                  </a:schemeClr>
                </a:solidFill>
                <a:effectLst/>
              </a:rPr>
              <a:t>Examples of universal banks include JPMorgan Chase, Bank of America, Wells Fargo, UBS, BNP Paribas, Deutsche Bank, and Barclays.</a:t>
            </a:r>
          </a:p>
        </p:txBody>
      </p:sp>
    </p:spTree>
    <p:extLst>
      <p:ext uri="{BB962C8B-B14F-4D97-AF65-F5344CB8AC3E}">
        <p14:creationId xmlns:p14="http://schemas.microsoft.com/office/powerpoint/2010/main" val="1865686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C2E57-9280-99E8-BB15-DF516B7FA7CE}"/>
              </a:ext>
            </a:extLst>
          </p:cNvPr>
          <p:cNvSpPr txBox="1"/>
          <p:nvPr/>
        </p:nvSpPr>
        <p:spPr>
          <a:xfrm>
            <a:off x="685800" y="593558"/>
            <a:ext cx="7924800" cy="1138773"/>
          </a:xfrm>
          <a:prstGeom prst="rect">
            <a:avLst/>
          </a:prstGeom>
          <a:noFill/>
        </p:spPr>
        <p:txBody>
          <a:bodyPr wrap="square" rtlCol="0">
            <a:spAutoFit/>
          </a:bodyPr>
          <a:lstStyle/>
          <a:p>
            <a:pPr algn="ctr"/>
            <a:r>
              <a:rPr lang="en-US" sz="3200" b="1" dirty="0">
                <a:latin typeface="Algerian" panose="04020705040A02060702" pitchFamily="82" charset="0"/>
              </a:rPr>
              <a:t>Non-Depository Institutions</a:t>
            </a:r>
          </a:p>
          <a:p>
            <a:endParaRPr lang="en-US" dirty="0"/>
          </a:p>
          <a:p>
            <a:endParaRPr lang="en-US" dirty="0"/>
          </a:p>
        </p:txBody>
      </p:sp>
      <p:pic>
        <p:nvPicPr>
          <p:cNvPr id="4" name="Picture 3">
            <a:extLst>
              <a:ext uri="{FF2B5EF4-FFF2-40B4-BE49-F238E27FC236}">
                <a16:creationId xmlns:a16="http://schemas.microsoft.com/office/drawing/2014/main" id="{3CBE62BF-4BB6-996D-BDDD-6628B8866C66}"/>
              </a:ext>
            </a:extLst>
          </p:cNvPr>
          <p:cNvPicPr>
            <a:picLocks noChangeAspect="1"/>
          </p:cNvPicPr>
          <p:nvPr/>
        </p:nvPicPr>
        <p:blipFill rotWithShape="1">
          <a:blip r:embed="rId2"/>
          <a:srcRect l="36666" t="24814" r="25833" b="15926"/>
          <a:stretch/>
        </p:blipFill>
        <p:spPr>
          <a:xfrm>
            <a:off x="685800" y="1143000"/>
            <a:ext cx="7772400" cy="5105400"/>
          </a:xfrm>
          <a:prstGeom prst="rect">
            <a:avLst/>
          </a:prstGeom>
        </p:spPr>
      </p:pic>
    </p:spTree>
    <p:extLst>
      <p:ext uri="{BB962C8B-B14F-4D97-AF65-F5344CB8AC3E}">
        <p14:creationId xmlns:p14="http://schemas.microsoft.com/office/powerpoint/2010/main" val="3019539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112847-7BEC-E0DF-6241-3E5CB59C3A4B}"/>
              </a:ext>
            </a:extLst>
          </p:cNvPr>
          <p:cNvSpPr txBox="1"/>
          <p:nvPr/>
        </p:nvSpPr>
        <p:spPr>
          <a:xfrm>
            <a:off x="1371600" y="2209800"/>
            <a:ext cx="6248400" cy="2123658"/>
          </a:xfrm>
          <a:prstGeom prst="rect">
            <a:avLst/>
          </a:prstGeom>
          <a:noFill/>
        </p:spPr>
        <p:txBody>
          <a:bodyPr wrap="square" rtlCol="0">
            <a:spAutoFit/>
          </a:bodyPr>
          <a:lstStyle/>
          <a:p>
            <a:pPr algn="ctr"/>
            <a:r>
              <a:rPr lang="en-US" sz="4400" b="1" dirty="0">
                <a:latin typeface="Algerian" panose="04020705040A02060702" pitchFamily="82" charset="0"/>
              </a:rPr>
              <a:t>FINANCIAL SYSTEM REFORMS</a:t>
            </a:r>
          </a:p>
          <a:p>
            <a:pPr algn="ctr"/>
            <a:endParaRPr lang="en-US" sz="4400" b="1" dirty="0">
              <a:latin typeface="Algerian" panose="04020705040A02060702" pitchFamily="82" charset="0"/>
            </a:endParaRPr>
          </a:p>
        </p:txBody>
      </p:sp>
    </p:spTree>
    <p:extLst>
      <p:ext uri="{BB962C8B-B14F-4D97-AF65-F5344CB8AC3E}">
        <p14:creationId xmlns:p14="http://schemas.microsoft.com/office/powerpoint/2010/main" val="1793220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B19EF-5261-F235-9B0B-F6B8A4D055C5}"/>
              </a:ext>
            </a:extLst>
          </p:cNvPr>
          <p:cNvSpPr txBox="1"/>
          <p:nvPr/>
        </p:nvSpPr>
        <p:spPr>
          <a:xfrm>
            <a:off x="685800" y="609600"/>
            <a:ext cx="7772400" cy="5732338"/>
          </a:xfrm>
          <a:prstGeom prst="rect">
            <a:avLst/>
          </a:prstGeom>
          <a:noFill/>
        </p:spPr>
        <p:txBody>
          <a:bodyPr wrap="square" rtlCol="0">
            <a:spAutoFit/>
          </a:bodyPr>
          <a:lstStyle/>
          <a:p>
            <a:pPr algn="ctr"/>
            <a:r>
              <a:rPr lang="en-US" sz="3200" b="1" dirty="0">
                <a:latin typeface="Algerian" panose="04020705040A02060702" pitchFamily="82" charset="0"/>
              </a:rPr>
              <a:t>Non Banking Financial Institutions</a:t>
            </a:r>
          </a:p>
          <a:p>
            <a:pPr algn="ctr">
              <a:buFont typeface="Wingdings" pitchFamily="2" charset="2"/>
              <a:buChar char="v"/>
            </a:pPr>
            <a:endParaRPr lang="en-US" sz="1050" dirty="0"/>
          </a:p>
          <a:p>
            <a:pPr algn="ctr">
              <a:buFont typeface="Wingdings" pitchFamily="2" charset="2"/>
              <a:buChar char="v"/>
            </a:pPr>
            <a:r>
              <a:rPr lang="en-US" dirty="0"/>
              <a:t>Nonbank financial companies (NBFCs), also known as nonbank financial institutions (NBFIs) are entities that provide certain bank-like and financial services but do not hold a banking license.</a:t>
            </a:r>
          </a:p>
          <a:p>
            <a:pPr algn="ctr"/>
            <a:endParaRPr lang="en-US" dirty="0"/>
          </a:p>
          <a:p>
            <a:pPr algn="ctr">
              <a:buFont typeface="Wingdings" pitchFamily="2" charset="2"/>
              <a:buChar char="v"/>
            </a:pPr>
            <a:r>
              <a:rPr lang="en-US" dirty="0"/>
              <a:t>NBFCs are not subject to the banking regulations and oversight by federal and state authorities adhered to by traditional banks.</a:t>
            </a:r>
          </a:p>
          <a:p>
            <a:pPr algn="ctr">
              <a:buFont typeface="Wingdings" pitchFamily="2" charset="2"/>
              <a:buChar char="v"/>
            </a:pPr>
            <a:endParaRPr lang="en-US" dirty="0"/>
          </a:p>
          <a:p>
            <a:pPr algn="ctr">
              <a:buFont typeface="Wingdings" pitchFamily="2" charset="2"/>
              <a:buChar char="v"/>
            </a:pPr>
            <a:r>
              <a:rPr lang="en-US" dirty="0"/>
              <a:t>Investment banks, mortgage lenders, money market funds, insurance companies, hedge funds, private equity funds, and P2P lenders are all examples of NBFCs.</a:t>
            </a:r>
          </a:p>
          <a:p>
            <a:pPr algn="ctr">
              <a:buFont typeface="Wingdings" pitchFamily="2" charset="2"/>
              <a:buChar char="v"/>
            </a:pPr>
            <a:endParaRPr lang="en-US" dirty="0"/>
          </a:p>
          <a:p>
            <a:pPr algn="ctr">
              <a:buFont typeface="Wingdings" pitchFamily="2" charset="2"/>
              <a:buChar char="v"/>
            </a:pPr>
            <a:r>
              <a:rPr lang="en-US" dirty="0"/>
              <a:t>Since the Great Recession, NBFCs have proliferated in number and type, playing a key role in meeting the credit demand unmet by traditional banks.</a:t>
            </a:r>
          </a:p>
          <a:p>
            <a:pPr algn="ctr">
              <a:buFont typeface="Wingdings" pitchFamily="2" charset="2"/>
              <a:buChar char="v"/>
            </a:pPr>
            <a:endParaRPr lang="en-US" dirty="0"/>
          </a:p>
          <a:p>
            <a:pPr algn="ctr">
              <a:buFont typeface="Wingdings" pitchFamily="2" charset="2"/>
              <a:buChar char="v"/>
            </a:pPr>
            <a:r>
              <a:rPr lang="en-US" dirty="0"/>
              <a:t>Examples of NBFCs include investment banks, mortgage lenders, money market funds, insurance companies, hedge funds, private equity funds, and P2P lenders</a:t>
            </a:r>
          </a:p>
          <a:p>
            <a:pPr algn="ctr"/>
            <a:endParaRPr lang="en-US" dirty="0"/>
          </a:p>
          <a:p>
            <a:pPr algn="ctr"/>
            <a:r>
              <a:rPr lang="en-US" b="1" dirty="0">
                <a:solidFill>
                  <a:schemeClr val="accent3">
                    <a:lumMod val="75000"/>
                  </a:schemeClr>
                </a:solidFill>
              </a:rPr>
              <a:t>For more details: </a:t>
            </a:r>
            <a:r>
              <a:rPr lang="en-US" b="1" dirty="0">
                <a:solidFill>
                  <a:schemeClr val="accent3">
                    <a:lumMod val="75000"/>
                  </a:schemeClr>
                </a:solidFill>
                <a:hlinkClick r:id="rId2">
                  <a:extLst>
                    <a:ext uri="{A12FA001-AC4F-418D-AE19-62706E023703}">
                      <ahyp:hlinkClr xmlns:ahyp="http://schemas.microsoft.com/office/drawing/2018/hyperlinkcolor" val="tx"/>
                    </a:ext>
                  </a:extLst>
                </a:hlinkClick>
              </a:rPr>
              <a:t>https://www.rbi.org.in/commonperson/English/Scripts/FAQs.aspx?Id=1167</a:t>
            </a:r>
            <a:r>
              <a:rPr lang="en-US" b="1" dirty="0">
                <a:solidFill>
                  <a:schemeClr val="accent3">
                    <a:lumMod val="75000"/>
                  </a:schemeClr>
                </a:solidFill>
              </a:rPr>
              <a:t> </a:t>
            </a:r>
          </a:p>
        </p:txBody>
      </p:sp>
    </p:spTree>
    <p:extLst>
      <p:ext uri="{BB962C8B-B14F-4D97-AF65-F5344CB8AC3E}">
        <p14:creationId xmlns:p14="http://schemas.microsoft.com/office/powerpoint/2010/main" val="29573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A2C2B-24C6-DCAA-1DBB-81763BEB7096}"/>
              </a:ext>
            </a:extLst>
          </p:cNvPr>
          <p:cNvSpPr txBox="1"/>
          <p:nvPr/>
        </p:nvSpPr>
        <p:spPr>
          <a:xfrm>
            <a:off x="647700" y="457200"/>
            <a:ext cx="7848600" cy="5878532"/>
          </a:xfrm>
          <a:prstGeom prst="rect">
            <a:avLst/>
          </a:prstGeom>
          <a:noFill/>
        </p:spPr>
        <p:txBody>
          <a:bodyPr wrap="square" rtlCol="0">
            <a:spAutoFit/>
          </a:bodyPr>
          <a:lstStyle/>
          <a:p>
            <a:pPr algn="ctr"/>
            <a:r>
              <a:rPr lang="en-US" sz="3200" b="1" dirty="0">
                <a:latin typeface="Algerian" panose="04020705040A02060702" pitchFamily="82" charset="0"/>
              </a:rPr>
              <a:t>NBFC registered under RBI</a:t>
            </a:r>
          </a:p>
          <a:p>
            <a:endParaRPr lang="en-US" sz="1200" dirty="0"/>
          </a:p>
          <a:p>
            <a:pPr algn="ctr"/>
            <a:r>
              <a:rPr lang="en-US" sz="2000" dirty="0"/>
              <a:t>When a company’s financial assets constitute more than 50 per cent of the total assets and income from financial assets constitute more than 50 per cent of the gross income. A company which fulfils both these criteria will be registered as NBFC by RBI.</a:t>
            </a:r>
          </a:p>
          <a:p>
            <a:endParaRPr lang="en-US" sz="1200" dirty="0"/>
          </a:p>
          <a:p>
            <a:pPr algn="ctr"/>
            <a:r>
              <a:rPr lang="en-US" sz="2000" b="1" dirty="0">
                <a:solidFill>
                  <a:srgbClr val="FF0000"/>
                </a:solidFill>
              </a:rPr>
              <a:t>A company incorporated under the Companies Act, 1956 and desirous of commencing business of non-banking financial institution as defined under Section 45 I(a) of the RBI Act, 1934 should comply with the following</a:t>
            </a:r>
            <a:endParaRPr lang="en-US" sz="2000" dirty="0">
              <a:solidFill>
                <a:srgbClr val="FF0000"/>
              </a:solidFill>
            </a:endParaRPr>
          </a:p>
          <a:p>
            <a:pPr>
              <a:buFont typeface="Wingdings" pitchFamily="2" charset="2"/>
              <a:buChar char="v"/>
            </a:pPr>
            <a:r>
              <a:rPr lang="en-US" sz="2000" dirty="0"/>
              <a:t>It should be a company registered under Section 3 of the companies Act, 1956</a:t>
            </a:r>
          </a:p>
          <a:p>
            <a:pPr>
              <a:buFont typeface="Wingdings" pitchFamily="2" charset="2"/>
              <a:buChar char="v"/>
            </a:pPr>
            <a:r>
              <a:rPr lang="en-US" sz="2000" dirty="0"/>
              <a:t>It should have a minimum net owned fund of Rs. 200 lakh. (The minimum net owned fund (NOF) required for specialized NBFCs like NBFC-MFIs, NBFC-Factors, CICs is indicated separately in the FAQs on specialized NBFCs)</a:t>
            </a:r>
          </a:p>
          <a:p>
            <a:pPr>
              <a:buFont typeface="Wingdings" pitchFamily="2" charset="2"/>
              <a:buChar char="v"/>
            </a:pPr>
            <a:r>
              <a:rPr lang="en-US" sz="2000" dirty="0"/>
              <a:t>NBFCs whose asset size is of Rs. 500 Cr or more as per last audited balance sheet are considered as systematically important NBFCs.</a:t>
            </a:r>
          </a:p>
        </p:txBody>
      </p:sp>
    </p:spTree>
    <p:extLst>
      <p:ext uri="{BB962C8B-B14F-4D97-AF65-F5344CB8AC3E}">
        <p14:creationId xmlns:p14="http://schemas.microsoft.com/office/powerpoint/2010/main" val="2067070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24D225-D13A-CBBF-1EE3-5A0D258EE241}"/>
              </a:ext>
            </a:extLst>
          </p:cNvPr>
          <p:cNvSpPr txBox="1"/>
          <p:nvPr/>
        </p:nvSpPr>
        <p:spPr>
          <a:xfrm>
            <a:off x="609600" y="457200"/>
            <a:ext cx="7924800" cy="6001643"/>
          </a:xfrm>
          <a:prstGeom prst="rect">
            <a:avLst/>
          </a:prstGeom>
          <a:noFill/>
        </p:spPr>
        <p:txBody>
          <a:bodyPr wrap="square" rtlCol="0">
            <a:spAutoFit/>
          </a:bodyPr>
          <a:lstStyle/>
          <a:p>
            <a:pPr algn="ctr"/>
            <a:r>
              <a:rPr lang="en-US" sz="2800" b="1" dirty="0">
                <a:solidFill>
                  <a:schemeClr val="tx1">
                    <a:lumMod val="95000"/>
                    <a:lumOff val="5000"/>
                  </a:schemeClr>
                </a:solidFill>
                <a:latin typeface="Algerian" panose="04020705040A02060702" pitchFamily="82" charset="0"/>
              </a:rPr>
              <a:t>T</a:t>
            </a:r>
            <a:r>
              <a:rPr lang="en-US" sz="2800" b="1" i="0" u="none" strike="noStrike" dirty="0">
                <a:solidFill>
                  <a:schemeClr val="tx1">
                    <a:lumMod val="95000"/>
                    <a:lumOff val="5000"/>
                  </a:schemeClr>
                </a:solidFill>
                <a:effectLst/>
                <a:latin typeface="Algerian" panose="04020705040A02060702" pitchFamily="82" charset="0"/>
              </a:rPr>
              <a:t>ypes of NBFC</a:t>
            </a: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Insurance companies</a:t>
            </a:r>
            <a:r>
              <a:rPr lang="en-US" b="0" i="0" u="none" strike="noStrike" dirty="0">
                <a:solidFill>
                  <a:schemeClr val="tx1">
                    <a:lumMod val="95000"/>
                    <a:lumOff val="5000"/>
                  </a:schemeClr>
                </a:solidFill>
                <a:effectLst/>
              </a:rPr>
              <a:t>: These companies sell insurance policies to individuals and businesses. The policies can provide coverage for things like car accidents, medical expenses, or property damage.</a:t>
            </a:r>
          </a:p>
          <a:p>
            <a:pPr marL="285750" indent="-285750" algn="just">
              <a:buFont typeface="Wingdings" panose="05000000000000000000" pitchFamily="2" charset="2"/>
              <a:buChar char="v"/>
            </a:pPr>
            <a:endParaRPr lang="en-US" sz="1000" b="0" i="0" u="none" strike="noStrike" dirty="0">
              <a:solidFill>
                <a:schemeClr val="tx1">
                  <a:lumMod val="95000"/>
                  <a:lumOff val="5000"/>
                </a:schemeClr>
              </a:solidFill>
              <a:effectLst/>
            </a:endParaRP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Investment banks</a:t>
            </a:r>
            <a:r>
              <a:rPr lang="en-US" b="0" i="0" u="none" strike="noStrike" dirty="0">
                <a:solidFill>
                  <a:schemeClr val="tx1">
                    <a:lumMod val="95000"/>
                    <a:lumOff val="5000"/>
                  </a:schemeClr>
                </a:solidFill>
                <a:effectLst/>
              </a:rPr>
              <a:t>: These banks help companies raise money by issuing and selling securities. They also provide advice on mergers and acquisitions, and they trade stocks and bonds.</a:t>
            </a:r>
          </a:p>
          <a:p>
            <a:pPr marL="285750" indent="-285750" algn="just">
              <a:buFont typeface="Wingdings" panose="05000000000000000000" pitchFamily="2" charset="2"/>
              <a:buChar char="v"/>
            </a:pPr>
            <a:endParaRPr lang="en-US" sz="1000" b="0" i="0" u="none" strike="noStrike" dirty="0">
              <a:solidFill>
                <a:schemeClr val="tx1">
                  <a:lumMod val="95000"/>
                  <a:lumOff val="5000"/>
                </a:schemeClr>
              </a:solidFill>
              <a:effectLst/>
            </a:endParaRP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Pension funds</a:t>
            </a:r>
            <a:r>
              <a:rPr lang="en-US" b="0" i="0" u="none" strike="noStrike" dirty="0">
                <a:solidFill>
                  <a:schemeClr val="tx1">
                    <a:lumMod val="95000"/>
                    <a:lumOff val="5000"/>
                  </a:schemeClr>
                </a:solidFill>
                <a:effectLst/>
              </a:rPr>
              <a:t>: These funds provide retirement income for workers. The money is invested in stocks, bonds, and other assets.</a:t>
            </a:r>
          </a:p>
          <a:p>
            <a:pPr marL="285750" indent="-285750" algn="just">
              <a:buFont typeface="Wingdings" panose="05000000000000000000" pitchFamily="2" charset="2"/>
              <a:buChar char="v"/>
            </a:pPr>
            <a:endParaRPr lang="en-US" sz="1000" b="0" i="0" u="none" strike="noStrike" dirty="0">
              <a:solidFill>
                <a:schemeClr val="tx1">
                  <a:lumMod val="95000"/>
                  <a:lumOff val="5000"/>
                </a:schemeClr>
              </a:solidFill>
              <a:effectLst/>
            </a:endParaRP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Mutual funds</a:t>
            </a:r>
            <a:r>
              <a:rPr lang="en-US" b="0" i="0" u="none" strike="noStrike" dirty="0">
                <a:solidFill>
                  <a:schemeClr val="tx1">
                    <a:lumMod val="95000"/>
                    <a:lumOff val="5000"/>
                  </a:schemeClr>
                </a:solidFill>
                <a:effectLst/>
              </a:rPr>
              <a:t>: These funds pool money from investors and invest it in a portfolio of stocks, bonds, and other assets.</a:t>
            </a:r>
          </a:p>
          <a:p>
            <a:pPr marL="285750" indent="-285750" algn="just">
              <a:buFont typeface="Wingdings" panose="05000000000000000000" pitchFamily="2" charset="2"/>
              <a:buChar char="v"/>
            </a:pPr>
            <a:endParaRPr lang="en-US" sz="1000" b="0" i="0" u="none" strike="noStrike" dirty="0">
              <a:solidFill>
                <a:schemeClr val="tx1">
                  <a:lumMod val="95000"/>
                  <a:lumOff val="5000"/>
                </a:schemeClr>
              </a:solidFill>
              <a:effectLst/>
            </a:endParaRP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Hedge funds</a:t>
            </a:r>
            <a:r>
              <a:rPr lang="en-US" b="0" i="0" u="none" strike="noStrike" dirty="0">
                <a:solidFill>
                  <a:schemeClr val="tx1">
                    <a:lumMod val="95000"/>
                    <a:lumOff val="5000"/>
                  </a:schemeClr>
                </a:solidFill>
                <a:effectLst/>
              </a:rPr>
              <a:t>: These funds are private investment partnerships that use a variety of investment strategies to make money.</a:t>
            </a:r>
          </a:p>
          <a:p>
            <a:pPr marL="285750" indent="-285750" algn="just">
              <a:buFont typeface="Wingdings" panose="05000000000000000000" pitchFamily="2" charset="2"/>
              <a:buChar char="v"/>
            </a:pPr>
            <a:endParaRPr lang="en-US" sz="1000" b="0" i="0" u="none" strike="noStrike" dirty="0">
              <a:solidFill>
                <a:schemeClr val="tx1">
                  <a:lumMod val="95000"/>
                  <a:lumOff val="5000"/>
                </a:schemeClr>
              </a:solidFill>
              <a:effectLst/>
            </a:endParaRP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Private equity firms</a:t>
            </a:r>
            <a:r>
              <a:rPr lang="en-US" b="0" i="0" u="none" strike="noStrike" dirty="0">
                <a:solidFill>
                  <a:schemeClr val="tx1">
                    <a:lumMod val="95000"/>
                    <a:lumOff val="5000"/>
                  </a:schemeClr>
                </a:solidFill>
                <a:effectLst/>
              </a:rPr>
              <a:t>: These firms invest in private companies and help them grow. They may also take the companies public.</a:t>
            </a:r>
          </a:p>
          <a:p>
            <a:pPr marL="285750" indent="-285750" algn="just">
              <a:buFont typeface="Wingdings" panose="05000000000000000000" pitchFamily="2" charset="2"/>
              <a:buChar char="v"/>
            </a:pPr>
            <a:endParaRPr lang="en-US" sz="1000" b="0" i="0" u="none" strike="noStrike" dirty="0">
              <a:solidFill>
                <a:schemeClr val="tx1">
                  <a:lumMod val="95000"/>
                  <a:lumOff val="5000"/>
                </a:schemeClr>
              </a:solidFill>
              <a:effectLst/>
            </a:endParaRPr>
          </a:p>
          <a:p>
            <a:pPr marL="285750" indent="-285750" algn="just">
              <a:buFont typeface="Wingdings" panose="05000000000000000000" pitchFamily="2" charset="2"/>
              <a:buChar char="v"/>
            </a:pPr>
            <a:r>
              <a:rPr lang="en-US" b="1" i="0" u="none" strike="noStrike" dirty="0">
                <a:solidFill>
                  <a:schemeClr val="tx1">
                    <a:lumMod val="95000"/>
                    <a:lumOff val="5000"/>
                  </a:schemeClr>
                </a:solidFill>
                <a:effectLst/>
              </a:rPr>
              <a:t>Venture capital firms</a:t>
            </a:r>
            <a:r>
              <a:rPr lang="en-US" b="0" i="0" u="none" strike="noStrike" dirty="0">
                <a:solidFill>
                  <a:schemeClr val="tx1">
                    <a:lumMod val="95000"/>
                    <a:lumOff val="5000"/>
                  </a:schemeClr>
                </a:solidFill>
                <a:effectLst/>
              </a:rPr>
              <a:t>: These firms invest in early-stage companies with high growth potential.</a:t>
            </a:r>
          </a:p>
        </p:txBody>
      </p:sp>
    </p:spTree>
    <p:extLst>
      <p:ext uri="{BB962C8B-B14F-4D97-AF65-F5344CB8AC3E}">
        <p14:creationId xmlns:p14="http://schemas.microsoft.com/office/powerpoint/2010/main" val="2901204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9E4FAA-1FD0-0A9B-6231-BD2125D26EE2}"/>
              </a:ext>
            </a:extLst>
          </p:cNvPr>
          <p:cNvSpPr txBox="1"/>
          <p:nvPr/>
        </p:nvSpPr>
        <p:spPr>
          <a:xfrm>
            <a:off x="609600" y="533400"/>
            <a:ext cx="7924800" cy="6063198"/>
          </a:xfrm>
          <a:prstGeom prst="rect">
            <a:avLst/>
          </a:prstGeom>
          <a:noFill/>
        </p:spPr>
        <p:txBody>
          <a:bodyPr wrap="square" rtlCol="0">
            <a:spAutoFit/>
          </a:bodyPr>
          <a:lstStyle/>
          <a:p>
            <a:pPr algn="ctr"/>
            <a:r>
              <a:rPr lang="en-US" sz="3200" b="1" dirty="0">
                <a:latin typeface="Algerian" panose="04020705040A02060702" pitchFamily="82" charset="0"/>
              </a:rPr>
              <a:t>Categories of NBFC</a:t>
            </a:r>
          </a:p>
          <a:p>
            <a:pPr algn="ctr"/>
            <a:endParaRPr lang="en-US" b="1" dirty="0">
              <a:latin typeface="Algerian" panose="04020705040A02060702" pitchFamily="82" charset="0"/>
            </a:endParaRPr>
          </a:p>
          <a:p>
            <a:pPr marL="342900" indent="-342900" algn="just">
              <a:buFont typeface="Wingdings" panose="05000000000000000000" pitchFamily="2" charset="2"/>
              <a:buChar char="v"/>
            </a:pPr>
            <a:r>
              <a:rPr lang="en-US" sz="2000" b="1" dirty="0"/>
              <a:t>Asset Finance Company (AFC) </a:t>
            </a:r>
            <a:r>
              <a:rPr lang="en-US" sz="2000" dirty="0"/>
              <a:t>: An AFC is a company which is a financial institution carrying on as its principal business the financing of physical assets supporting productive/economic activity. Principal business for this purpose is defined as aggregate of financing real/physical assets supporting economic activity and income arising therefrom is not less than 60% of its total assets and total income respectively. </a:t>
            </a:r>
          </a:p>
          <a:p>
            <a:pPr algn="just"/>
            <a:endParaRPr lang="en-US" sz="1200" dirty="0"/>
          </a:p>
          <a:p>
            <a:pPr marL="342900" indent="-342900" algn="just">
              <a:buFont typeface="Wingdings" panose="05000000000000000000" pitchFamily="2" charset="2"/>
              <a:buChar char="v"/>
            </a:pPr>
            <a:r>
              <a:rPr lang="en-US" sz="2000" b="1" dirty="0"/>
              <a:t>Loan Company (LC): </a:t>
            </a:r>
            <a:r>
              <a:rPr lang="en-US" sz="2000" dirty="0"/>
              <a:t>LC means any company which is a financial institution carrying on as its principal business the providing of finance whether by making loans or advances or otherwise for any activity other than its own but does not include an Asset Finance Company</a:t>
            </a:r>
          </a:p>
          <a:p>
            <a:pPr algn="just"/>
            <a:endParaRPr lang="en-US" sz="1200" dirty="0"/>
          </a:p>
          <a:p>
            <a:pPr marL="342900" indent="-342900" algn="just">
              <a:buFont typeface="Wingdings" panose="05000000000000000000" pitchFamily="2" charset="2"/>
              <a:buChar char="v"/>
            </a:pPr>
            <a:r>
              <a:rPr lang="en-US" sz="2000" b="1" dirty="0"/>
              <a:t>Infrastructure Finance Company (IFC): </a:t>
            </a:r>
            <a:r>
              <a:rPr lang="en-US" sz="2000" dirty="0"/>
              <a:t>IFC is a non-banking finance company a) which deploys at least 75 per cent of its total assets in infrastructure loans, b) has a minimum Net Owned Funds of Rs. 300 crore, c) has a minimum credit rating of ‘A ‘or equivalent d) and a CRAR of 15%.</a:t>
            </a:r>
          </a:p>
        </p:txBody>
      </p:sp>
    </p:spTree>
    <p:extLst>
      <p:ext uri="{BB962C8B-B14F-4D97-AF65-F5344CB8AC3E}">
        <p14:creationId xmlns:p14="http://schemas.microsoft.com/office/powerpoint/2010/main" val="3335934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00D4F4-F457-F672-C726-43A2C7A2CE72}"/>
              </a:ext>
            </a:extLst>
          </p:cNvPr>
          <p:cNvSpPr txBox="1"/>
          <p:nvPr/>
        </p:nvSpPr>
        <p:spPr>
          <a:xfrm>
            <a:off x="609600" y="609600"/>
            <a:ext cx="7924800" cy="5786199"/>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1" dirty="0"/>
              <a:t>Non-Banking Financial Company - Micro Finance Institution (NBFC-MFI): </a:t>
            </a:r>
            <a:r>
              <a:rPr lang="en-US" sz="2000" dirty="0"/>
              <a:t>NBFC-MFI is a non-deposit taking NBFC having not less than 85% of its assets in the nature of qualifying assets which satisfy the following criteria: </a:t>
            </a:r>
          </a:p>
          <a:p>
            <a:pPr marL="457200" indent="-457200" algn="just">
              <a:buFont typeface="+mj-lt"/>
              <a:buAutoNum type="alphaLcPeriod"/>
            </a:pPr>
            <a:r>
              <a:rPr lang="en-US" sz="2000" dirty="0"/>
              <a:t>Loan disbursed by an NBFC-MFI to a borrower with a rural household annual income not exceeding 1,00,000 or urban and semi-urban household income not exceeding 1,60,000; </a:t>
            </a:r>
          </a:p>
          <a:p>
            <a:pPr marL="457200" indent="-457200" algn="just">
              <a:buFont typeface="+mj-lt"/>
              <a:buAutoNum type="alphaLcPeriod"/>
            </a:pPr>
            <a:r>
              <a:rPr lang="en-US" sz="2000" dirty="0"/>
              <a:t>Loan amount does not exceed  50,000 in the first cycle and 1,00,000 in subsequent cycles and repayable on weekly, fortnightly or monthly instalments at the choice </a:t>
            </a:r>
          </a:p>
          <a:p>
            <a:pPr marL="457200" indent="-457200" algn="just">
              <a:buFont typeface="+mj-lt"/>
              <a:buAutoNum type="alphaLcPeriod"/>
            </a:pPr>
            <a:r>
              <a:rPr lang="en-US" sz="2000" dirty="0"/>
              <a:t>Total indebtedness of the borrower does not exceed  1,00,000;</a:t>
            </a:r>
          </a:p>
          <a:p>
            <a:pPr marL="457200" indent="-457200" algn="just">
              <a:buFont typeface="+mj-lt"/>
              <a:buAutoNum type="alphaLcPeriod"/>
            </a:pPr>
            <a:r>
              <a:rPr lang="en-US" sz="2000" dirty="0"/>
              <a:t>Tenure of the loan not to be less than 24 months for loan amount in excess of 15,000 with prepayment without penalty; </a:t>
            </a:r>
          </a:p>
          <a:p>
            <a:pPr marL="457200" indent="-457200" algn="just">
              <a:buFont typeface="+mj-lt"/>
              <a:buAutoNum type="alphaLcPeriod"/>
            </a:pPr>
            <a:r>
              <a:rPr lang="en-US" sz="2000" dirty="0"/>
              <a:t>Loan to be extended without collateral; </a:t>
            </a:r>
          </a:p>
          <a:p>
            <a:pPr marL="457200" indent="-457200" algn="just">
              <a:buFont typeface="+mj-lt"/>
              <a:buAutoNum type="alphaLcPeriod"/>
            </a:pPr>
            <a:r>
              <a:rPr lang="en-US" sz="2000" dirty="0"/>
              <a:t>Aggregate amount of loans, given for income generation, is not less than 50 per cent of the total loans given by the MFIs;</a:t>
            </a:r>
          </a:p>
          <a:p>
            <a:pPr algn="just"/>
            <a:endParaRPr lang="en-US" sz="1000" dirty="0"/>
          </a:p>
          <a:p>
            <a:pPr marL="342900" indent="-342900" algn="just">
              <a:buFont typeface="Wingdings" panose="05000000000000000000" pitchFamily="2" charset="2"/>
              <a:buChar char="v"/>
            </a:pPr>
            <a:r>
              <a:rPr lang="en-US" sz="2000" b="1" dirty="0"/>
              <a:t>Investment Company (IC) </a:t>
            </a:r>
            <a:r>
              <a:rPr lang="en-US" sz="2000" dirty="0"/>
              <a:t>: IC means any company which is a financial institution carrying on as its principal business the acquisition of securities,</a:t>
            </a:r>
          </a:p>
        </p:txBody>
      </p:sp>
    </p:spTree>
    <p:extLst>
      <p:ext uri="{BB962C8B-B14F-4D97-AF65-F5344CB8AC3E}">
        <p14:creationId xmlns:p14="http://schemas.microsoft.com/office/powerpoint/2010/main" val="3637805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753794-CA16-5244-E149-94ED487994C5}"/>
              </a:ext>
            </a:extLst>
          </p:cNvPr>
          <p:cNvSpPr txBox="1"/>
          <p:nvPr/>
        </p:nvSpPr>
        <p:spPr>
          <a:xfrm>
            <a:off x="685800" y="612844"/>
            <a:ext cx="7772400" cy="5632311"/>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1" dirty="0"/>
              <a:t>Systemically Important Core Investment Company (CIC-ND-SI): </a:t>
            </a:r>
            <a:r>
              <a:rPr lang="en-US" sz="2000" dirty="0"/>
              <a:t>CIC-ND-SI is an NBFC carrying on the business of acquisition of  shares and securities which satisfies the following conditions:-</a:t>
            </a:r>
          </a:p>
          <a:p>
            <a:pPr marL="457200" indent="-457200" algn="just">
              <a:buFont typeface="+mj-lt"/>
              <a:buAutoNum type="alphaLcPeriod"/>
            </a:pPr>
            <a:r>
              <a:rPr lang="en-US" sz="2000" dirty="0"/>
              <a:t>It holds not less than 90% of its Total Assets in the form of investment in shares n debentures.</a:t>
            </a:r>
          </a:p>
          <a:p>
            <a:pPr marL="457200" indent="-457200" algn="just">
              <a:buFont typeface="+mj-lt"/>
              <a:buAutoNum type="alphaLcPeriod"/>
            </a:pPr>
            <a:r>
              <a:rPr lang="en-US" sz="2000" dirty="0"/>
              <a:t>Its investments in the equity shares (including instruments compulsorily convertible into equity shares within a period not 	exceeding 10 years from the date of issue) in group companies 	constitutes not less than 60% of its Total Assets;</a:t>
            </a:r>
          </a:p>
          <a:p>
            <a:pPr marL="457200" indent="-457200" algn="just">
              <a:buFont typeface="+mj-lt"/>
              <a:buAutoNum type="alphaLcPeriod"/>
            </a:pPr>
            <a:r>
              <a:rPr lang="en-US" sz="2000" dirty="0"/>
              <a:t>It does not trade in its investments in shares, debt or loans in group companies except through block sale for the purpose of dilution or disinvestment;</a:t>
            </a:r>
          </a:p>
          <a:p>
            <a:pPr marL="457200" indent="-457200" algn="just">
              <a:buFont typeface="+mj-lt"/>
              <a:buAutoNum type="alphaLcPeriod"/>
            </a:pPr>
            <a:r>
              <a:rPr lang="en-US" sz="2000" dirty="0"/>
              <a:t>It does not carry on any other financial activity referred to in Section 45I(c) and 45I(f) of the RBI act, 1934 except investment in bank deposits, money market instruments, government securities, loans to and investments in debt issuances of group companies or guarantees issued on behalf of group companies.</a:t>
            </a:r>
          </a:p>
          <a:p>
            <a:pPr marL="457200" indent="-457200" algn="just">
              <a:buFont typeface="+mj-lt"/>
              <a:buAutoNum type="alphaLcPeriod"/>
            </a:pPr>
            <a:r>
              <a:rPr lang="en-US" sz="2000" dirty="0"/>
              <a:t>Its asset size is Rs.100 crore or above </a:t>
            </a:r>
          </a:p>
        </p:txBody>
      </p:sp>
    </p:spTree>
    <p:extLst>
      <p:ext uri="{BB962C8B-B14F-4D97-AF65-F5344CB8AC3E}">
        <p14:creationId xmlns:p14="http://schemas.microsoft.com/office/powerpoint/2010/main" val="2516004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B6742C-4567-06F0-4031-23D59328BCBD}"/>
              </a:ext>
            </a:extLst>
          </p:cNvPr>
          <p:cNvSpPr txBox="1"/>
          <p:nvPr/>
        </p:nvSpPr>
        <p:spPr>
          <a:xfrm>
            <a:off x="685800" y="612844"/>
            <a:ext cx="7772400" cy="5632311"/>
          </a:xfrm>
          <a:prstGeom prst="rect">
            <a:avLst/>
          </a:prstGeom>
          <a:noFill/>
        </p:spPr>
        <p:txBody>
          <a:bodyPr wrap="square" rtlCol="0">
            <a:spAutoFit/>
          </a:bodyPr>
          <a:lstStyle/>
          <a:p>
            <a:pPr marL="342900" indent="-342900" algn="just">
              <a:buFont typeface="Wingdings" panose="05000000000000000000" pitchFamily="2" charset="2"/>
              <a:buChar char="v"/>
            </a:pPr>
            <a:r>
              <a:rPr lang="en-US" sz="2000" b="1" dirty="0"/>
              <a:t>Infrastructure Debt Fund: Non- Banking Financial Company (IDF-NBFC): </a:t>
            </a:r>
            <a:r>
              <a:rPr lang="en-US" sz="2000" dirty="0"/>
              <a:t> IDF-NBFC is a company registered as NBFC to facilitate the flow of long term debt into infrastructure projects. IDF-NBFC raise resources through issue of Rupee or Dollar denominated bonds of minimum 5 year maturity. Only Infrastructure Finance Companies (IFC) can sponsor IDF-NBFCs.</a:t>
            </a:r>
          </a:p>
          <a:p>
            <a:pPr marL="342900" indent="-342900" algn="just">
              <a:buFont typeface="Wingdings" panose="05000000000000000000" pitchFamily="2" charset="2"/>
              <a:buChar char="v"/>
            </a:pPr>
            <a:endParaRPr lang="en-US" sz="2000" b="1" dirty="0"/>
          </a:p>
          <a:p>
            <a:pPr marL="342900" indent="-342900" algn="just">
              <a:buFont typeface="Wingdings" panose="05000000000000000000" pitchFamily="2" charset="2"/>
              <a:buChar char="v"/>
            </a:pPr>
            <a:r>
              <a:rPr lang="en-US" sz="2000" b="1" dirty="0"/>
              <a:t>Mortgage Guarantee Companies (MGC) </a:t>
            </a:r>
            <a:r>
              <a:rPr lang="en-US" sz="2000" dirty="0"/>
              <a:t>- MGC are financial institutions for which at least 90% of the business turnover is mortgage guarantee business or at least 90% of the gross income is from mortgage guarantee business and net owned fund is Rs.100 crore</a:t>
            </a:r>
          </a:p>
          <a:p>
            <a:pPr marL="342900" indent="-342900" algn="just">
              <a:buFont typeface="Wingdings" panose="05000000000000000000" pitchFamily="2" charset="2"/>
              <a:buChar char="v"/>
            </a:pPr>
            <a:endParaRPr lang="en-US" sz="2000" b="1" dirty="0"/>
          </a:p>
          <a:p>
            <a:pPr marL="342900" indent="-342900" algn="just">
              <a:buFont typeface="Wingdings" panose="05000000000000000000" pitchFamily="2" charset="2"/>
              <a:buChar char="v"/>
            </a:pPr>
            <a:r>
              <a:rPr lang="en-US" sz="2000" b="1" dirty="0"/>
              <a:t>Non-Banking Financial Company – Factors (NBFC-Factors): </a:t>
            </a:r>
            <a:r>
              <a:rPr lang="en-US" sz="2000" dirty="0"/>
              <a:t>NBFC-Factor is a non-deposit taking NBFC engaged in the principal business of factoring. The financial assets in the factoring business should constitute at least 50 percent of its total assets and its income derived from factoring business should not be less than 50 percent of its gross income.</a:t>
            </a:r>
          </a:p>
        </p:txBody>
      </p:sp>
    </p:spTree>
    <p:extLst>
      <p:ext uri="{BB962C8B-B14F-4D97-AF65-F5344CB8AC3E}">
        <p14:creationId xmlns:p14="http://schemas.microsoft.com/office/powerpoint/2010/main" val="1054384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688F77-0EA4-234C-FCD8-4E422861F102}"/>
              </a:ext>
            </a:extLst>
          </p:cNvPr>
          <p:cNvSpPr txBox="1"/>
          <p:nvPr/>
        </p:nvSpPr>
        <p:spPr>
          <a:xfrm>
            <a:off x="685800" y="609600"/>
            <a:ext cx="7772400" cy="2554545"/>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t>NBFC- Non-Operative Financial Holding Company (NOFHC)- </a:t>
            </a:r>
            <a:r>
              <a:rPr lang="en-US" sz="2000" dirty="0"/>
              <a:t>is financial institution through which promoter / promoter groups will be permitted to set up a new bank .It’s a wholly-owned Non-Operative Financial Holding Company (NOFHC) which will hold the bank as well as all other financial services companies regulated by RBI or other financial sector regulators, to the extent permissible under the applicable regulatory prescriptions. </a:t>
            </a:r>
          </a:p>
          <a:p>
            <a:endParaRPr lang="en-US" sz="2000" dirty="0"/>
          </a:p>
        </p:txBody>
      </p:sp>
    </p:spTree>
    <p:extLst>
      <p:ext uri="{BB962C8B-B14F-4D97-AF65-F5344CB8AC3E}">
        <p14:creationId xmlns:p14="http://schemas.microsoft.com/office/powerpoint/2010/main" val="2517386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652386-F8AA-822D-2A68-9FE4DD00F183}"/>
              </a:ext>
            </a:extLst>
          </p:cNvPr>
          <p:cNvSpPr txBox="1"/>
          <p:nvPr/>
        </p:nvSpPr>
        <p:spPr>
          <a:xfrm>
            <a:off x="685800" y="705177"/>
            <a:ext cx="7772400" cy="5447645"/>
          </a:xfrm>
          <a:prstGeom prst="rect">
            <a:avLst/>
          </a:prstGeom>
          <a:noFill/>
        </p:spPr>
        <p:txBody>
          <a:bodyPr wrap="square">
            <a:spAutoFit/>
          </a:bodyPr>
          <a:lstStyle/>
          <a:p>
            <a:pPr algn="ctr"/>
            <a:r>
              <a:rPr lang="en-US" sz="3600" b="1" dirty="0">
                <a:latin typeface="Algerian" panose="04020705040A02060702" pitchFamily="82" charset="0"/>
              </a:rPr>
              <a:t>Role of NBFC in Economic Development</a:t>
            </a:r>
          </a:p>
          <a:p>
            <a:pPr algn="ctr"/>
            <a:endParaRPr lang="en-US" sz="3600" b="1" dirty="0">
              <a:latin typeface="Algerian" panose="04020705040A02060702" pitchFamily="82" charset="0"/>
            </a:endParaRPr>
          </a:p>
          <a:p>
            <a:pPr lvl="2">
              <a:buFont typeface="Wingdings" pitchFamily="2" charset="2"/>
              <a:buChar char="v"/>
            </a:pPr>
            <a:r>
              <a:rPr lang="en-US" sz="2400" dirty="0"/>
              <a:t>Mobilization of Resources</a:t>
            </a:r>
          </a:p>
          <a:p>
            <a:pPr lvl="2">
              <a:buFont typeface="Wingdings" pitchFamily="2" charset="2"/>
              <a:buChar char="v"/>
            </a:pPr>
            <a:r>
              <a:rPr lang="en-US" sz="2400" dirty="0"/>
              <a:t>Supplying of Long term Credit</a:t>
            </a:r>
          </a:p>
          <a:p>
            <a:pPr lvl="2">
              <a:buFont typeface="Wingdings" pitchFamily="2" charset="2"/>
              <a:buChar char="v"/>
            </a:pPr>
            <a:r>
              <a:rPr lang="en-US" sz="2400" dirty="0"/>
              <a:t>Greater Employment opportunities and standard of living</a:t>
            </a:r>
          </a:p>
          <a:p>
            <a:pPr lvl="2">
              <a:buFont typeface="Wingdings" pitchFamily="2" charset="2"/>
              <a:buChar char="v"/>
            </a:pPr>
            <a:r>
              <a:rPr lang="en-US" sz="2400" dirty="0"/>
              <a:t>Capital formation</a:t>
            </a:r>
          </a:p>
          <a:p>
            <a:pPr lvl="2">
              <a:buFont typeface="Wingdings" pitchFamily="2" charset="2"/>
              <a:buChar char="v"/>
            </a:pPr>
            <a:r>
              <a:rPr lang="en-US" sz="2400" dirty="0"/>
              <a:t>Strengthening the financial market</a:t>
            </a:r>
          </a:p>
          <a:p>
            <a:pPr lvl="2">
              <a:buFont typeface="Wingdings" pitchFamily="2" charset="2"/>
              <a:buChar char="v"/>
            </a:pPr>
            <a:r>
              <a:rPr lang="en-US" sz="2400" dirty="0"/>
              <a:t>Attracting foreign grants</a:t>
            </a:r>
          </a:p>
          <a:p>
            <a:pPr lvl="2">
              <a:buFont typeface="Wingdings" pitchFamily="2" charset="2"/>
              <a:buChar char="v"/>
            </a:pPr>
            <a:r>
              <a:rPr lang="en-US" sz="2400" dirty="0"/>
              <a:t>Breaking the vicious cycle of poverty</a:t>
            </a:r>
          </a:p>
          <a:p>
            <a:pPr lvl="2">
              <a:buFont typeface="Wingdings" pitchFamily="2" charset="2"/>
              <a:buChar char="v"/>
            </a:pPr>
            <a:r>
              <a:rPr lang="en-US" sz="2400" dirty="0"/>
              <a:t>Specialized credit</a:t>
            </a:r>
          </a:p>
          <a:p>
            <a:pPr lvl="2">
              <a:buFont typeface="Wingdings" pitchFamily="2" charset="2"/>
              <a:buChar char="v"/>
            </a:pPr>
            <a:r>
              <a:rPr lang="en-US" sz="2400" dirty="0"/>
              <a:t>Growth of National Income</a:t>
            </a:r>
          </a:p>
        </p:txBody>
      </p:sp>
    </p:spTree>
    <p:extLst>
      <p:ext uri="{BB962C8B-B14F-4D97-AF65-F5344CB8AC3E}">
        <p14:creationId xmlns:p14="http://schemas.microsoft.com/office/powerpoint/2010/main" val="26223609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9138E7-451B-1A36-AF94-842132CD56D1}"/>
              </a:ext>
            </a:extLst>
          </p:cNvPr>
          <p:cNvSpPr txBox="1"/>
          <p:nvPr/>
        </p:nvSpPr>
        <p:spPr>
          <a:xfrm>
            <a:off x="609600" y="551289"/>
            <a:ext cx="7924800" cy="5724644"/>
          </a:xfrm>
          <a:prstGeom prst="rect">
            <a:avLst/>
          </a:prstGeom>
          <a:noFill/>
        </p:spPr>
        <p:txBody>
          <a:bodyPr wrap="square" rtlCol="0">
            <a:spAutoFit/>
          </a:bodyPr>
          <a:lstStyle/>
          <a:p>
            <a:pPr algn="ctr"/>
            <a:r>
              <a:rPr lang="en-US" sz="2400" b="1" i="0" u="none" strike="noStrike" dirty="0">
                <a:solidFill>
                  <a:schemeClr val="tx1">
                    <a:lumMod val="95000"/>
                    <a:lumOff val="5000"/>
                  </a:schemeClr>
                </a:solidFill>
                <a:effectLst/>
                <a:latin typeface="Algerian" panose="04020705040A02060702" pitchFamily="82" charset="0"/>
              </a:rPr>
              <a:t>How do Non-banking financial institutions differ from Banking financial institution?</a:t>
            </a:r>
          </a:p>
          <a:p>
            <a:pPr algn="ctr"/>
            <a:endParaRPr lang="en-US" b="1" i="0" u="none" strike="noStrike" dirty="0">
              <a:solidFill>
                <a:schemeClr val="tx1">
                  <a:lumMod val="95000"/>
                  <a:lumOff val="5000"/>
                </a:schemeClr>
              </a:solidFill>
              <a:effectLst/>
              <a:latin typeface="Algerian" panose="04020705040A02060702" pitchFamily="82" charset="0"/>
            </a:endParaRPr>
          </a:p>
          <a:p>
            <a:pPr marL="285750" indent="-285750" algn="ctr">
              <a:buFont typeface="Wingdings" panose="05000000000000000000" pitchFamily="2" charset="2"/>
              <a:buChar char="v"/>
            </a:pPr>
            <a:r>
              <a:rPr lang="en-US" sz="2000" b="0" i="0" u="none" strike="noStrike" dirty="0">
                <a:solidFill>
                  <a:schemeClr val="tx1">
                    <a:lumMod val="95000"/>
                    <a:lumOff val="5000"/>
                  </a:schemeClr>
                </a:solidFill>
                <a:effectLst/>
              </a:rPr>
              <a:t>NBFCs are not regulated by the government like banks are. This means that they are not subject to the same laws and regulations.</a:t>
            </a:r>
          </a:p>
          <a:p>
            <a:pPr marL="285750" indent="-285750" algn="ctr">
              <a:buFont typeface="Wingdings" panose="05000000000000000000" pitchFamily="2" charset="2"/>
              <a:buChar char="v"/>
            </a:pPr>
            <a:r>
              <a:rPr lang="en-US" sz="2000" b="0" i="0" u="none" strike="noStrike" dirty="0">
                <a:solidFill>
                  <a:schemeClr val="tx1">
                    <a:lumMod val="95000"/>
                    <a:lumOff val="5000"/>
                  </a:schemeClr>
                </a:solidFill>
                <a:effectLst/>
              </a:rPr>
              <a:t>NBFCs do not take deposits from customers. Instead, they raise money by selling securities or borrowing money.</a:t>
            </a:r>
          </a:p>
          <a:p>
            <a:pPr marL="285750" indent="-285750" algn="ctr">
              <a:buFont typeface="Wingdings" panose="05000000000000000000" pitchFamily="2" charset="2"/>
              <a:buChar char="v"/>
            </a:pPr>
            <a:r>
              <a:rPr lang="en-US" sz="2000" b="0" i="0" u="none" strike="noStrike" dirty="0">
                <a:solidFill>
                  <a:schemeClr val="tx1">
                    <a:lumMod val="95000"/>
                    <a:lumOff val="5000"/>
                  </a:schemeClr>
                </a:solidFill>
                <a:effectLst/>
              </a:rPr>
              <a:t>NBFCs are not required to maintain a reserve ratio like banks are. This ratio is the percentage of deposits that a bank must keep in reserve in case of withdrawals.</a:t>
            </a:r>
          </a:p>
          <a:p>
            <a:pPr marL="285750" indent="-285750" algn="ctr">
              <a:buFont typeface="Wingdings" panose="05000000000000000000" pitchFamily="2" charset="2"/>
              <a:buChar char="v"/>
            </a:pPr>
            <a:r>
              <a:rPr lang="en-US" sz="2000" b="0" i="0" u="none" strike="noStrike" dirty="0">
                <a:solidFill>
                  <a:schemeClr val="tx1">
                    <a:lumMod val="95000"/>
                    <a:lumOff val="5000"/>
                  </a:schemeClr>
                </a:solidFill>
                <a:effectLst/>
              </a:rPr>
              <a:t>NBFCs are not subject to the same capital requirements as banks. This means that they are not required to have a certain amount of money in the reserve to protect against losses.</a:t>
            </a:r>
          </a:p>
          <a:p>
            <a:pPr marL="285750" indent="-285750" algn="ctr">
              <a:buFont typeface="Wingdings" panose="05000000000000000000" pitchFamily="2" charset="2"/>
              <a:buChar char="v"/>
            </a:pPr>
            <a:r>
              <a:rPr lang="en-US" sz="2000" dirty="0">
                <a:solidFill>
                  <a:schemeClr val="tx1">
                    <a:lumMod val="95000"/>
                    <a:lumOff val="5000"/>
                  </a:schemeClr>
                </a:solidFill>
              </a:rPr>
              <a:t>NBFCs </a:t>
            </a:r>
            <a:r>
              <a:rPr lang="en-US" sz="2000" b="0" i="0" u="none" strike="noStrike" dirty="0">
                <a:solidFill>
                  <a:schemeClr val="tx1">
                    <a:lumMod val="95000"/>
                    <a:lumOff val="5000"/>
                  </a:schemeClr>
                </a:solidFill>
                <a:effectLst/>
              </a:rPr>
              <a:t>are not subject to the same lending restrictions as banks. This means that they can lend money to anyone they choose, without having to follow the government’s guidelines.</a:t>
            </a:r>
            <a:endParaRPr lang="en-US" sz="2000" b="1" i="0" u="none" strike="noStrike" dirty="0">
              <a:solidFill>
                <a:schemeClr val="accent3">
                  <a:lumMod val="75000"/>
                </a:schemeClr>
              </a:solidFill>
              <a:effectLst/>
            </a:endParaRPr>
          </a:p>
          <a:p>
            <a:pPr algn="ctr"/>
            <a:r>
              <a:rPr lang="en-US" sz="2000" b="1" i="0" u="none" strike="noStrike" dirty="0">
                <a:solidFill>
                  <a:schemeClr val="accent3">
                    <a:lumMod val="75000"/>
                  </a:schemeClr>
                </a:solidFill>
                <a:effectLst/>
              </a:rPr>
              <a:t>These differences between banks and non-banking financial institutions can make it easier for businesses to access funding</a:t>
            </a:r>
            <a:r>
              <a:rPr lang="en-US" sz="2000" b="0" i="0" u="none" strike="noStrike" dirty="0">
                <a:solidFill>
                  <a:schemeClr val="tx1">
                    <a:lumMod val="95000"/>
                    <a:lumOff val="5000"/>
                  </a:schemeClr>
                </a:solidFill>
                <a:effectLst/>
              </a:rPr>
              <a:t>.</a:t>
            </a:r>
          </a:p>
        </p:txBody>
      </p:sp>
    </p:spTree>
    <p:extLst>
      <p:ext uri="{BB962C8B-B14F-4D97-AF65-F5344CB8AC3E}">
        <p14:creationId xmlns:p14="http://schemas.microsoft.com/office/powerpoint/2010/main" val="15146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DC74C-6A72-BD45-E3B1-F7EC976C7293}"/>
              </a:ext>
            </a:extLst>
          </p:cNvPr>
          <p:cNvSpPr txBox="1"/>
          <p:nvPr/>
        </p:nvSpPr>
        <p:spPr>
          <a:xfrm>
            <a:off x="685800" y="609600"/>
            <a:ext cx="7696200" cy="5847755"/>
          </a:xfrm>
          <a:prstGeom prst="rect">
            <a:avLst/>
          </a:prstGeom>
          <a:noFill/>
        </p:spPr>
        <p:txBody>
          <a:bodyPr wrap="square" rtlCol="0">
            <a:spAutoFit/>
          </a:bodyPr>
          <a:lstStyle/>
          <a:p>
            <a:pPr algn="ctr"/>
            <a:r>
              <a:rPr lang="en-US" sz="3600" b="1" i="0" dirty="0" err="1">
                <a:solidFill>
                  <a:srgbClr val="333333"/>
                </a:solidFill>
                <a:effectLst/>
                <a:latin typeface="Algerian" panose="04020705040A02060702" pitchFamily="82" charset="0"/>
              </a:rPr>
              <a:t>Narasimham</a:t>
            </a:r>
            <a:r>
              <a:rPr lang="en-US" sz="3600" b="1" i="0" dirty="0">
                <a:solidFill>
                  <a:srgbClr val="333333"/>
                </a:solidFill>
                <a:effectLst/>
                <a:latin typeface="Algerian" panose="04020705040A02060702" pitchFamily="82" charset="0"/>
              </a:rPr>
              <a:t> Committee 1 (1991)</a:t>
            </a:r>
          </a:p>
          <a:p>
            <a:pPr algn="ctr"/>
            <a:endParaRPr lang="en-US" i="0" dirty="0">
              <a:effectLst/>
            </a:endParaRPr>
          </a:p>
          <a:p>
            <a:pPr algn="ctr"/>
            <a:r>
              <a:rPr lang="en-US" sz="2000" i="0" dirty="0">
                <a:effectLst/>
              </a:rPr>
              <a:t>It was established to give reforms pertaining to the financial sector of India including the capital market and banking sector.</a:t>
            </a:r>
          </a:p>
          <a:p>
            <a:pPr algn="ctr"/>
            <a:endParaRPr lang="en-US" sz="2000" b="1" dirty="0">
              <a:solidFill>
                <a:schemeClr val="accent3">
                  <a:lumMod val="75000"/>
                </a:schemeClr>
              </a:solidFill>
            </a:endParaRPr>
          </a:p>
          <a:p>
            <a:pPr algn="ctr"/>
            <a:r>
              <a:rPr lang="en-US" sz="3200" b="1" i="0" dirty="0">
                <a:solidFill>
                  <a:schemeClr val="accent3">
                    <a:lumMod val="75000"/>
                  </a:schemeClr>
                </a:solidFill>
                <a:effectLst/>
              </a:rPr>
              <a:t>Some of its major recommendations have been mentioned below</a:t>
            </a:r>
            <a:r>
              <a:rPr lang="en-US" sz="2000" b="1" i="0" dirty="0">
                <a:solidFill>
                  <a:schemeClr val="accent3">
                    <a:lumMod val="75000"/>
                  </a:schemeClr>
                </a:solidFill>
                <a:effectLst/>
              </a:rPr>
              <a:t>:</a:t>
            </a:r>
          </a:p>
          <a:p>
            <a:pPr marL="742950" lvl="1" indent="-285750" algn="l">
              <a:buFont typeface="Arial" panose="020B0604020202020204" pitchFamily="34" charset="0"/>
              <a:buChar char="•"/>
            </a:pPr>
            <a:r>
              <a:rPr lang="en-US" sz="2000" i="0" dirty="0">
                <a:effectLst/>
              </a:rPr>
              <a:t>It recommended reducing the cash reserve ratio (CRR) to 10% and the statutory liquidity ratio (SLR) to 25% over the period of time.</a:t>
            </a:r>
          </a:p>
          <a:p>
            <a:pPr marL="742950" lvl="1" indent="-285750" algn="l">
              <a:buFont typeface="Arial" panose="020B0604020202020204" pitchFamily="34" charset="0"/>
              <a:buChar char="•"/>
            </a:pPr>
            <a:r>
              <a:rPr lang="en-US" sz="2000" i="0" dirty="0">
                <a:effectLst/>
              </a:rPr>
              <a:t>It suggested fixing at least 10% of the credit for priority sector lending to marginal farmers, small businesses, cottage industries, etc.</a:t>
            </a:r>
          </a:p>
          <a:p>
            <a:pPr marL="742950" lvl="1" indent="-285750" algn="l">
              <a:buFont typeface="Arial" panose="020B0604020202020204" pitchFamily="34" charset="0"/>
              <a:buChar char="•"/>
            </a:pPr>
            <a:r>
              <a:rPr lang="en-US" sz="2000" i="0" dirty="0">
                <a:effectLst/>
              </a:rPr>
              <a:t>In order to provide required independence to the banks for setting the interest rates themselves for the customers, it recommended de-regulating the interest rates.</a:t>
            </a:r>
          </a:p>
          <a:p>
            <a:pPr lvl="1" algn="l"/>
            <a:endParaRPr lang="en-US" sz="2000" i="0" dirty="0">
              <a:effectLst/>
            </a:endParaRPr>
          </a:p>
        </p:txBody>
      </p:sp>
    </p:spTree>
    <p:extLst>
      <p:ext uri="{BB962C8B-B14F-4D97-AF65-F5344CB8AC3E}">
        <p14:creationId xmlns:p14="http://schemas.microsoft.com/office/powerpoint/2010/main" val="1147826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45172EA-A762-46A1-91E8-DE9F2F7A9FBD}"/>
              </a:ext>
            </a:extLst>
          </p:cNvPr>
          <p:cNvGraphicFramePr>
            <a:graphicFrameLocks noGrp="1"/>
          </p:cNvGraphicFramePr>
          <p:nvPr>
            <p:extLst>
              <p:ext uri="{D42A27DB-BD31-4B8C-83A1-F6EECF244321}">
                <p14:modId xmlns:p14="http://schemas.microsoft.com/office/powerpoint/2010/main" val="823147767"/>
              </p:ext>
            </p:extLst>
          </p:nvPr>
        </p:nvGraphicFramePr>
        <p:xfrm>
          <a:off x="838200" y="838200"/>
          <a:ext cx="7467600" cy="4953000"/>
        </p:xfrm>
        <a:graphic>
          <a:graphicData uri="http://schemas.openxmlformats.org/drawingml/2006/table">
            <a:tbl>
              <a:tblPr firstRow="1" bandRow="1">
                <a:tableStyleId>{0505E3EF-67EA-436B-97B2-0124C06EBD24}</a:tableStyleId>
              </a:tblPr>
              <a:tblGrid>
                <a:gridCol w="3657600">
                  <a:extLst>
                    <a:ext uri="{9D8B030D-6E8A-4147-A177-3AD203B41FA5}">
                      <a16:colId xmlns:a16="http://schemas.microsoft.com/office/drawing/2014/main" val="765839407"/>
                    </a:ext>
                  </a:extLst>
                </a:gridCol>
                <a:gridCol w="3810000">
                  <a:extLst>
                    <a:ext uri="{9D8B030D-6E8A-4147-A177-3AD203B41FA5}">
                      <a16:colId xmlns:a16="http://schemas.microsoft.com/office/drawing/2014/main" val="2984974652"/>
                    </a:ext>
                  </a:extLst>
                </a:gridCol>
              </a:tblGrid>
              <a:tr h="524013">
                <a:tc>
                  <a:txBody>
                    <a:bodyPr/>
                    <a:lstStyle/>
                    <a:p>
                      <a:r>
                        <a:rPr lang="en-US" dirty="0"/>
                        <a:t>Depository Institutions/ Banks</a:t>
                      </a:r>
                    </a:p>
                  </a:txBody>
                  <a:tcPr>
                    <a:solidFill>
                      <a:schemeClr val="accent3">
                        <a:lumMod val="60000"/>
                        <a:lumOff val="40000"/>
                      </a:schemeClr>
                    </a:solidFill>
                  </a:tcPr>
                </a:tc>
                <a:tc>
                  <a:txBody>
                    <a:bodyPr/>
                    <a:lstStyle/>
                    <a:p>
                      <a:r>
                        <a:rPr lang="en-US" dirty="0"/>
                        <a:t>Non-depository Institutions/NBFCs</a:t>
                      </a:r>
                    </a:p>
                  </a:txBody>
                  <a:tcPr>
                    <a:solidFill>
                      <a:schemeClr val="accent3">
                        <a:lumMod val="60000"/>
                        <a:lumOff val="40000"/>
                      </a:schemeClr>
                    </a:solidFill>
                  </a:tcPr>
                </a:tc>
                <a:extLst>
                  <a:ext uri="{0D108BD9-81ED-4DB2-BD59-A6C34878D82A}">
                    <a16:rowId xmlns:a16="http://schemas.microsoft.com/office/drawing/2014/main" val="2144620365"/>
                  </a:ext>
                </a:extLst>
              </a:tr>
              <a:tr h="904461">
                <a:tc>
                  <a:txBody>
                    <a:bodyPr/>
                    <a:lstStyle/>
                    <a:p>
                      <a:r>
                        <a:rPr lang="en-US" dirty="0"/>
                        <a:t>Accepts deposits </a:t>
                      </a:r>
                    </a:p>
                  </a:txBody>
                  <a:tcPr>
                    <a:solidFill>
                      <a:schemeClr val="accent3">
                        <a:lumMod val="20000"/>
                        <a:lumOff val="80000"/>
                      </a:schemeClr>
                    </a:solidFill>
                  </a:tcPr>
                </a:tc>
                <a:tc>
                  <a:txBody>
                    <a:bodyPr/>
                    <a:lstStyle/>
                    <a:p>
                      <a:r>
                        <a:rPr lang="en-US" dirty="0"/>
                        <a:t>Not accepts time deposits instead charges</a:t>
                      </a:r>
                      <a:r>
                        <a:rPr lang="en-US" baseline="0" dirty="0"/>
                        <a:t> fees</a:t>
                      </a:r>
                      <a:endParaRPr lang="en-US" dirty="0"/>
                    </a:p>
                  </a:txBody>
                  <a:tcPr>
                    <a:solidFill>
                      <a:schemeClr val="accent3">
                        <a:lumMod val="20000"/>
                        <a:lumOff val="80000"/>
                      </a:schemeClr>
                    </a:solidFill>
                  </a:tcPr>
                </a:tc>
                <a:extLst>
                  <a:ext uri="{0D108BD9-81ED-4DB2-BD59-A6C34878D82A}">
                    <a16:rowId xmlns:a16="http://schemas.microsoft.com/office/drawing/2014/main" val="2553532427"/>
                  </a:ext>
                </a:extLst>
              </a:tr>
              <a:tr h="524013">
                <a:tc>
                  <a:txBody>
                    <a:bodyPr/>
                    <a:lstStyle/>
                    <a:p>
                      <a:r>
                        <a:rPr lang="en-US" dirty="0"/>
                        <a:t>Requirement of minimum reserve</a:t>
                      </a:r>
                    </a:p>
                  </a:txBody>
                  <a:tcPr>
                    <a:solidFill>
                      <a:schemeClr val="accent3">
                        <a:lumMod val="20000"/>
                        <a:lumOff val="80000"/>
                      </a:schemeClr>
                    </a:solidFill>
                  </a:tcPr>
                </a:tc>
                <a:tc>
                  <a:txBody>
                    <a:bodyPr/>
                    <a:lstStyle/>
                    <a:p>
                      <a:r>
                        <a:rPr lang="en-US" dirty="0"/>
                        <a:t>No such requirement</a:t>
                      </a:r>
                    </a:p>
                  </a:txBody>
                  <a:tcPr>
                    <a:solidFill>
                      <a:schemeClr val="accent3">
                        <a:lumMod val="20000"/>
                        <a:lumOff val="80000"/>
                      </a:schemeClr>
                    </a:solidFill>
                  </a:tcPr>
                </a:tc>
                <a:extLst>
                  <a:ext uri="{0D108BD9-81ED-4DB2-BD59-A6C34878D82A}">
                    <a16:rowId xmlns:a16="http://schemas.microsoft.com/office/drawing/2014/main" val="3213195950"/>
                  </a:ext>
                </a:extLst>
              </a:tr>
              <a:tr h="904461">
                <a:tc>
                  <a:txBody>
                    <a:bodyPr/>
                    <a:lstStyle/>
                    <a:p>
                      <a:r>
                        <a:rPr lang="en-US" dirty="0"/>
                        <a:t>By lending the money they in saving of public</a:t>
                      </a:r>
                    </a:p>
                  </a:txBody>
                  <a:tcPr>
                    <a:solidFill>
                      <a:schemeClr val="accent3">
                        <a:lumMod val="20000"/>
                        <a:lumOff val="80000"/>
                      </a:schemeClr>
                    </a:solidFill>
                  </a:tcPr>
                </a:tc>
                <a:tc>
                  <a:txBody>
                    <a:bodyPr/>
                    <a:lstStyle/>
                    <a:p>
                      <a:r>
                        <a:rPr lang="en-US" dirty="0"/>
                        <a:t>Do pool of money</a:t>
                      </a:r>
                      <a:r>
                        <a:rPr lang="en-US" baseline="0" dirty="0"/>
                        <a:t> from the public in the form of premium n contributions</a:t>
                      </a:r>
                      <a:endParaRPr lang="en-US" dirty="0"/>
                    </a:p>
                  </a:txBody>
                  <a:tcPr>
                    <a:solidFill>
                      <a:schemeClr val="accent3">
                        <a:lumMod val="20000"/>
                        <a:lumOff val="80000"/>
                      </a:schemeClr>
                    </a:solidFill>
                  </a:tcPr>
                </a:tc>
                <a:extLst>
                  <a:ext uri="{0D108BD9-81ED-4DB2-BD59-A6C34878D82A}">
                    <a16:rowId xmlns:a16="http://schemas.microsoft.com/office/drawing/2014/main" val="807207674"/>
                  </a:ext>
                </a:extLst>
              </a:tr>
              <a:tr h="524013">
                <a:tc>
                  <a:txBody>
                    <a:bodyPr/>
                    <a:lstStyle/>
                    <a:p>
                      <a:r>
                        <a:rPr lang="en-US" dirty="0"/>
                        <a:t>Risk free</a:t>
                      </a:r>
                      <a:r>
                        <a:rPr lang="en-US" baseline="0" dirty="0"/>
                        <a:t> or least risky</a:t>
                      </a:r>
                      <a:endParaRPr lang="en-US" dirty="0"/>
                    </a:p>
                  </a:txBody>
                  <a:tcPr>
                    <a:solidFill>
                      <a:schemeClr val="accent3">
                        <a:lumMod val="20000"/>
                        <a:lumOff val="80000"/>
                      </a:schemeClr>
                    </a:solidFill>
                  </a:tcPr>
                </a:tc>
                <a:tc>
                  <a:txBody>
                    <a:bodyPr/>
                    <a:lstStyle/>
                    <a:p>
                      <a:r>
                        <a:rPr lang="en-US" dirty="0"/>
                        <a:t>Financial risk</a:t>
                      </a:r>
                    </a:p>
                  </a:txBody>
                  <a:tcPr>
                    <a:solidFill>
                      <a:schemeClr val="accent3">
                        <a:lumMod val="20000"/>
                        <a:lumOff val="80000"/>
                      </a:schemeClr>
                    </a:solidFill>
                  </a:tcPr>
                </a:tc>
                <a:extLst>
                  <a:ext uri="{0D108BD9-81ED-4DB2-BD59-A6C34878D82A}">
                    <a16:rowId xmlns:a16="http://schemas.microsoft.com/office/drawing/2014/main" val="3012644545"/>
                  </a:ext>
                </a:extLst>
              </a:tr>
              <a:tr h="524013">
                <a:tc>
                  <a:txBody>
                    <a:bodyPr/>
                    <a:lstStyle/>
                    <a:p>
                      <a:r>
                        <a:rPr lang="en-US" dirty="0"/>
                        <a:t>Banking Act, RBI is regulatory body</a:t>
                      </a:r>
                    </a:p>
                  </a:txBody>
                  <a:tcPr>
                    <a:solidFill>
                      <a:schemeClr val="accent3">
                        <a:lumMod val="20000"/>
                        <a:lumOff val="80000"/>
                      </a:schemeClr>
                    </a:solidFill>
                  </a:tcPr>
                </a:tc>
                <a:tc>
                  <a:txBody>
                    <a:bodyPr/>
                    <a:lstStyle/>
                    <a:p>
                      <a:r>
                        <a:rPr lang="en-US" dirty="0"/>
                        <a:t>IRDA,  SEBI, PERDA, etc.</a:t>
                      </a:r>
                    </a:p>
                  </a:txBody>
                  <a:tcPr>
                    <a:solidFill>
                      <a:schemeClr val="accent3">
                        <a:lumMod val="20000"/>
                        <a:lumOff val="80000"/>
                      </a:schemeClr>
                    </a:solidFill>
                  </a:tcPr>
                </a:tc>
                <a:extLst>
                  <a:ext uri="{0D108BD9-81ED-4DB2-BD59-A6C34878D82A}">
                    <a16:rowId xmlns:a16="http://schemas.microsoft.com/office/drawing/2014/main" val="2123507428"/>
                  </a:ext>
                </a:extLst>
              </a:tr>
              <a:tr h="524013">
                <a:tc>
                  <a:txBody>
                    <a:bodyPr/>
                    <a:lstStyle/>
                    <a:p>
                      <a:r>
                        <a:rPr lang="en-US" dirty="0"/>
                        <a:t>interest</a:t>
                      </a:r>
                    </a:p>
                  </a:txBody>
                  <a:tcPr>
                    <a:solidFill>
                      <a:schemeClr val="accent3">
                        <a:lumMod val="20000"/>
                        <a:lumOff val="80000"/>
                      </a:schemeClr>
                    </a:solidFill>
                  </a:tcPr>
                </a:tc>
                <a:tc>
                  <a:txBody>
                    <a:bodyPr/>
                    <a:lstStyle/>
                    <a:p>
                      <a:r>
                        <a:rPr lang="en-US" dirty="0"/>
                        <a:t>Periodic benefit, payouts</a:t>
                      </a:r>
                    </a:p>
                  </a:txBody>
                  <a:tcPr>
                    <a:solidFill>
                      <a:schemeClr val="accent3">
                        <a:lumMod val="20000"/>
                        <a:lumOff val="80000"/>
                      </a:schemeClr>
                    </a:solidFill>
                  </a:tcPr>
                </a:tc>
                <a:extLst>
                  <a:ext uri="{0D108BD9-81ED-4DB2-BD59-A6C34878D82A}">
                    <a16:rowId xmlns:a16="http://schemas.microsoft.com/office/drawing/2014/main" val="1019352581"/>
                  </a:ext>
                </a:extLst>
              </a:tr>
              <a:tr h="524013">
                <a:tc>
                  <a:txBody>
                    <a:bodyPr/>
                    <a:lstStyle/>
                    <a:p>
                      <a:r>
                        <a:rPr lang="en-US" dirty="0"/>
                        <a:t>Services are limited</a:t>
                      </a:r>
                    </a:p>
                  </a:txBody>
                  <a:tcPr>
                    <a:solidFill>
                      <a:schemeClr val="accent3">
                        <a:lumMod val="20000"/>
                        <a:lumOff val="80000"/>
                      </a:schemeClr>
                    </a:solidFill>
                  </a:tcPr>
                </a:tc>
                <a:tc>
                  <a:txBody>
                    <a:bodyPr/>
                    <a:lstStyle/>
                    <a:p>
                      <a:r>
                        <a:rPr lang="en-US" dirty="0"/>
                        <a:t>Diversification</a:t>
                      </a:r>
                      <a:r>
                        <a:rPr lang="en-US" baseline="0" dirty="0"/>
                        <a:t> of services provided</a:t>
                      </a:r>
                      <a:endParaRPr lang="en-US" dirty="0"/>
                    </a:p>
                  </a:txBody>
                  <a:tcPr>
                    <a:solidFill>
                      <a:schemeClr val="accent3">
                        <a:lumMod val="20000"/>
                        <a:lumOff val="80000"/>
                      </a:schemeClr>
                    </a:solidFill>
                  </a:tcPr>
                </a:tc>
                <a:extLst>
                  <a:ext uri="{0D108BD9-81ED-4DB2-BD59-A6C34878D82A}">
                    <a16:rowId xmlns:a16="http://schemas.microsoft.com/office/drawing/2014/main" val="2660410784"/>
                  </a:ext>
                </a:extLst>
              </a:tr>
            </a:tbl>
          </a:graphicData>
        </a:graphic>
      </p:graphicFrame>
    </p:spTree>
    <p:extLst>
      <p:ext uri="{BB962C8B-B14F-4D97-AF65-F5344CB8AC3E}">
        <p14:creationId xmlns:p14="http://schemas.microsoft.com/office/powerpoint/2010/main" val="40810848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FD677-4321-14CC-9CC7-A26E99517AEE}"/>
              </a:ext>
            </a:extLst>
          </p:cNvPr>
          <p:cNvSpPr txBox="1"/>
          <p:nvPr/>
        </p:nvSpPr>
        <p:spPr>
          <a:xfrm>
            <a:off x="685800" y="457200"/>
            <a:ext cx="7772400" cy="5847755"/>
          </a:xfrm>
          <a:prstGeom prst="rect">
            <a:avLst/>
          </a:prstGeom>
          <a:noFill/>
        </p:spPr>
        <p:txBody>
          <a:bodyPr wrap="square" rtlCol="0">
            <a:spAutoFit/>
          </a:bodyPr>
          <a:lstStyle/>
          <a:p>
            <a:pPr algn="ctr"/>
            <a:r>
              <a:rPr lang="en-US" sz="3200" b="1" dirty="0">
                <a:latin typeface="Algerian" panose="04020705040A02060702" pitchFamily="82" charset="0"/>
              </a:rPr>
              <a:t>Financial Inclusion</a:t>
            </a:r>
            <a:endParaRPr lang="en-US" sz="1800" dirty="0"/>
          </a:p>
          <a:p>
            <a:pPr algn="just">
              <a:buFont typeface="Wingdings" pitchFamily="2" charset="2"/>
              <a:buChar char="v"/>
            </a:pPr>
            <a:r>
              <a:rPr lang="en-US" dirty="0"/>
              <a:t>Financial inclusion refers to efforts to make financial products and services accessible and affordable to all individuals and businesses, regardless of their personal net worth or company size. </a:t>
            </a:r>
          </a:p>
          <a:p>
            <a:pPr algn="just">
              <a:buFont typeface="Wingdings" pitchFamily="2" charset="2"/>
              <a:buChar char="v"/>
            </a:pPr>
            <a:r>
              <a:rPr lang="en-US" dirty="0"/>
              <a:t>Financial inclusion strives to remove the barriers that exclude people from participating in the financial sector and using these services to improve their lives. </a:t>
            </a:r>
          </a:p>
          <a:p>
            <a:pPr algn="just">
              <a:buFont typeface="Wingdings" pitchFamily="2" charset="2"/>
              <a:buChar char="v"/>
            </a:pPr>
            <a:r>
              <a:rPr lang="en-US" dirty="0"/>
              <a:t>The financial industry is continually coming up with new ways to provide products and services to the global population, and often turn a profit in the process.</a:t>
            </a:r>
          </a:p>
          <a:p>
            <a:pPr algn="just">
              <a:buFont typeface="Wingdings" pitchFamily="2" charset="2"/>
              <a:buChar char="v"/>
            </a:pPr>
            <a:r>
              <a:rPr lang="en-US" dirty="0"/>
              <a:t>Financial inclusion strengthens the availability of economic resources and builds the concept of savings among the poor.</a:t>
            </a:r>
          </a:p>
          <a:p>
            <a:pPr algn="just">
              <a:buFont typeface="Wingdings" pitchFamily="2" charset="2"/>
              <a:buChar char="v"/>
            </a:pPr>
            <a:r>
              <a:rPr lang="en-US" dirty="0"/>
              <a:t> Financial inclusion is a major step towards inclusive growth in the overall economic development of the underprivileged population.</a:t>
            </a:r>
          </a:p>
          <a:p>
            <a:pPr algn="just">
              <a:buFont typeface="Wingdings" pitchFamily="2" charset="2"/>
              <a:buChar char="v"/>
            </a:pPr>
            <a:r>
              <a:rPr lang="en-US" dirty="0"/>
              <a:t>It focuses on providing financial solutions.</a:t>
            </a:r>
          </a:p>
          <a:p>
            <a:pPr algn="just">
              <a:buFont typeface="Wingdings" pitchFamily="2" charset="2"/>
              <a:buChar char="v"/>
            </a:pPr>
            <a:r>
              <a:rPr lang="en-US" dirty="0"/>
              <a:t>The term is broadly used to describe the provision of savings and loan services to the poor in an inexpensive and easy-to-use form. </a:t>
            </a:r>
          </a:p>
          <a:p>
            <a:pPr algn="just">
              <a:buFont typeface="Wingdings" pitchFamily="2" charset="2"/>
              <a:buChar char="v"/>
            </a:pPr>
            <a:r>
              <a:rPr lang="en-US" dirty="0"/>
              <a:t>It aims to ensure that the poor and marginalized make the best use of their money and attain financial education.</a:t>
            </a:r>
          </a:p>
          <a:p>
            <a:pPr algn="just">
              <a:buFont typeface="Wingdings" pitchFamily="2" charset="2"/>
              <a:buChar char="v"/>
            </a:pPr>
            <a:r>
              <a:rPr lang="en-US" dirty="0"/>
              <a:t>In India, effective financial inclusion is needed for the uplift of the poor and disadvantaged people by providing them with the modified financial products and services.</a:t>
            </a:r>
          </a:p>
        </p:txBody>
      </p:sp>
    </p:spTree>
    <p:extLst>
      <p:ext uri="{BB962C8B-B14F-4D97-AF65-F5344CB8AC3E}">
        <p14:creationId xmlns:p14="http://schemas.microsoft.com/office/powerpoint/2010/main" val="322541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DA2A01-2A84-43A3-A50D-DD386E32501A}"/>
              </a:ext>
            </a:extLst>
          </p:cNvPr>
          <p:cNvSpPr txBox="1"/>
          <p:nvPr/>
        </p:nvSpPr>
        <p:spPr>
          <a:xfrm>
            <a:off x="685800" y="533400"/>
            <a:ext cx="7772400" cy="5847755"/>
          </a:xfrm>
          <a:prstGeom prst="rect">
            <a:avLst/>
          </a:prstGeom>
          <a:noFill/>
        </p:spPr>
        <p:txBody>
          <a:bodyPr wrap="square" rtlCol="0">
            <a:spAutoFit/>
          </a:bodyPr>
          <a:lstStyle/>
          <a:p>
            <a:pPr algn="ctr"/>
            <a:r>
              <a:rPr lang="en-US" sz="3200" b="1" i="0" dirty="0">
                <a:solidFill>
                  <a:schemeClr val="tx1">
                    <a:lumMod val="95000"/>
                    <a:lumOff val="5000"/>
                  </a:schemeClr>
                </a:solidFill>
                <a:effectLst/>
                <a:latin typeface="Algerian" panose="04020705040A02060702" pitchFamily="82" charset="0"/>
              </a:rPr>
              <a:t>Road of Financial Inclusion in India</a:t>
            </a:r>
          </a:p>
          <a:p>
            <a:pPr marL="285750" indent="-285750" algn="just">
              <a:buFont typeface="Wingdings" panose="05000000000000000000" pitchFamily="2" charset="2"/>
              <a:buChar char="v"/>
            </a:pPr>
            <a:r>
              <a:rPr lang="en-US" b="1" i="0" dirty="0">
                <a:solidFill>
                  <a:schemeClr val="tx1">
                    <a:lumMod val="95000"/>
                    <a:lumOff val="5000"/>
                  </a:schemeClr>
                </a:solidFill>
                <a:effectLst/>
              </a:rPr>
              <a:t>Increased Access to Banks</a:t>
            </a:r>
            <a:r>
              <a:rPr lang="en-US" dirty="0">
                <a:solidFill>
                  <a:schemeClr val="tx1">
                    <a:lumMod val="95000"/>
                    <a:lumOff val="5000"/>
                  </a:schemeClr>
                </a:solidFill>
              </a:rPr>
              <a:t>: </a:t>
            </a:r>
            <a:r>
              <a:rPr lang="en-US" b="0" i="0" dirty="0">
                <a:solidFill>
                  <a:schemeClr val="tx1">
                    <a:lumMod val="95000"/>
                    <a:lumOff val="5000"/>
                  </a:schemeClr>
                </a:solidFill>
                <a:effectLst/>
              </a:rPr>
              <a:t>According to the World Bank’s Global Financial Inclusion Database or Global Findex report (2017), 80% Indian adults have a bank account against the 53% estimated in 2014. The Findex 2017 report also estimates that 77% Indian women have bank accounts, against 43% in 2014.</a:t>
            </a:r>
          </a:p>
          <a:p>
            <a:pPr marL="285750" indent="-285750" algn="just">
              <a:buFont typeface="Wingdings" panose="05000000000000000000" pitchFamily="2" charset="2"/>
              <a:buChar char="v"/>
            </a:pPr>
            <a:r>
              <a:rPr lang="en-US" b="1" i="0" dirty="0">
                <a:solidFill>
                  <a:schemeClr val="tx1">
                    <a:lumMod val="95000"/>
                    <a:lumOff val="5000"/>
                  </a:schemeClr>
                </a:solidFill>
                <a:effectLst/>
              </a:rPr>
              <a:t>Multiplier Effect: I</a:t>
            </a:r>
            <a:r>
              <a:rPr lang="en-US" b="0" i="0" dirty="0">
                <a:solidFill>
                  <a:schemeClr val="tx1">
                    <a:lumMod val="95000"/>
                    <a:lumOff val="5000"/>
                  </a:schemeClr>
                </a:solidFill>
                <a:effectLst/>
              </a:rPr>
              <a:t>nitiatives have brought about major changes to increase the last-mile connectivity of financial services to its people. By providing access to financial resources to underprivileged and marginalised sections of society, financial inclusion has the potential to reduce poverty, create jobs, among others.</a:t>
            </a:r>
          </a:p>
          <a:p>
            <a:pPr marL="285750" indent="-285750" algn="just">
              <a:buFont typeface="Wingdings" panose="05000000000000000000" pitchFamily="2" charset="2"/>
              <a:buChar char="v"/>
            </a:pPr>
            <a:r>
              <a:rPr lang="en-US" b="1" i="0" dirty="0">
                <a:solidFill>
                  <a:schemeClr val="tx1">
                    <a:lumMod val="95000"/>
                    <a:lumOff val="5000"/>
                  </a:schemeClr>
                </a:solidFill>
                <a:effectLst/>
              </a:rPr>
              <a:t>Enhancing Active Participation of Citizenry</a:t>
            </a:r>
            <a:r>
              <a:rPr lang="en-US" dirty="0">
                <a:solidFill>
                  <a:schemeClr val="tx1">
                    <a:lumMod val="95000"/>
                    <a:lumOff val="5000"/>
                  </a:schemeClr>
                </a:solidFill>
              </a:rPr>
              <a:t>: </a:t>
            </a:r>
            <a:r>
              <a:rPr lang="en-US" b="0" i="0" dirty="0">
                <a:solidFill>
                  <a:schemeClr val="tx1">
                    <a:lumMod val="95000"/>
                    <a:lumOff val="5000"/>
                  </a:schemeClr>
                </a:solidFill>
                <a:effectLst/>
              </a:rPr>
              <a:t>Earlier, private institutions did not engage with the poor as customers on a significant scale. This has now changed, and there has been an active participation of the private players (payment banks like </a:t>
            </a:r>
            <a:r>
              <a:rPr lang="en-US" b="0" i="0" dirty="0" err="1">
                <a:solidFill>
                  <a:schemeClr val="tx1">
                    <a:lumMod val="95000"/>
                    <a:lumOff val="5000"/>
                  </a:schemeClr>
                </a:solidFill>
                <a:effectLst/>
              </a:rPr>
              <a:t>paytm</a:t>
            </a:r>
            <a:r>
              <a:rPr lang="en-US" b="0" i="0" dirty="0">
                <a:solidFill>
                  <a:schemeClr val="tx1">
                    <a:lumMod val="95000"/>
                    <a:lumOff val="5000"/>
                  </a:schemeClr>
                </a:solidFill>
                <a:effectLst/>
              </a:rPr>
              <a:t>, airtel money and </a:t>
            </a:r>
            <a:r>
              <a:rPr lang="en-US" b="0" i="0" dirty="0" err="1">
                <a:solidFill>
                  <a:schemeClr val="tx1">
                    <a:lumMod val="95000"/>
                    <a:lumOff val="5000"/>
                  </a:schemeClr>
                </a:solidFill>
                <a:effectLst/>
              </a:rPr>
              <a:t>jio</a:t>
            </a:r>
            <a:r>
              <a:rPr lang="en-US" b="0" i="0" dirty="0">
                <a:solidFill>
                  <a:schemeClr val="tx1">
                    <a:lumMod val="95000"/>
                    <a:lumOff val="5000"/>
                  </a:schemeClr>
                </a:solidFill>
                <a:effectLst/>
              </a:rPr>
              <a:t> money), as they have also realised that bringing the poor into the financial net is beneficial to their business models as well.</a:t>
            </a:r>
          </a:p>
          <a:p>
            <a:pPr marL="285750" indent="-285750" algn="just">
              <a:buFont typeface="Wingdings" panose="05000000000000000000" pitchFamily="2" charset="2"/>
              <a:buChar char="v"/>
            </a:pPr>
            <a:r>
              <a:rPr lang="en-US" b="1" i="0" dirty="0">
                <a:solidFill>
                  <a:schemeClr val="tx1">
                    <a:lumMod val="95000"/>
                    <a:lumOff val="5000"/>
                  </a:schemeClr>
                </a:solidFill>
                <a:effectLst/>
              </a:rPr>
              <a:t>Integration of Financial Services: </a:t>
            </a:r>
            <a:r>
              <a:rPr lang="en-US" b="0" i="0" dirty="0">
                <a:solidFill>
                  <a:schemeClr val="tx1">
                    <a:lumMod val="95000"/>
                    <a:lumOff val="5000"/>
                  </a:schemeClr>
                </a:solidFill>
                <a:effectLst/>
              </a:rPr>
              <a:t>The convergence of JAM trinity with the Direct Benefit Transfer (DBT) scheme has largely been successful.</a:t>
            </a:r>
            <a:br>
              <a:rPr lang="en-US" b="0" i="0" dirty="0">
                <a:solidFill>
                  <a:schemeClr val="tx1">
                    <a:lumMod val="95000"/>
                    <a:lumOff val="5000"/>
                  </a:schemeClr>
                </a:solidFill>
                <a:effectLst/>
              </a:rPr>
            </a:br>
            <a:r>
              <a:rPr lang="en-US" b="0" i="0" dirty="0">
                <a:solidFill>
                  <a:schemeClr val="tx1">
                    <a:lumMod val="95000"/>
                    <a:lumOff val="5000"/>
                  </a:schemeClr>
                </a:solidFill>
                <a:effectLst/>
              </a:rPr>
              <a:t>Due to this, there has been a significant improvement in terms of targeted and accurate payments. It has also helped in weeding out duplication of entries, and bringing down the reliance on cash mode of payments.</a:t>
            </a:r>
          </a:p>
        </p:txBody>
      </p:sp>
    </p:spTree>
    <p:extLst>
      <p:ext uri="{BB962C8B-B14F-4D97-AF65-F5344CB8AC3E}">
        <p14:creationId xmlns:p14="http://schemas.microsoft.com/office/powerpoint/2010/main" val="1243976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F628F-25F9-7D52-5424-0F395BB06AB4}"/>
              </a:ext>
            </a:extLst>
          </p:cNvPr>
          <p:cNvSpPr txBox="1"/>
          <p:nvPr/>
        </p:nvSpPr>
        <p:spPr>
          <a:xfrm>
            <a:off x="685800" y="533400"/>
            <a:ext cx="7772400" cy="5509200"/>
          </a:xfrm>
          <a:prstGeom prst="rect">
            <a:avLst/>
          </a:prstGeom>
          <a:noFill/>
        </p:spPr>
        <p:txBody>
          <a:bodyPr wrap="square" rtlCol="0">
            <a:spAutoFit/>
          </a:bodyPr>
          <a:lstStyle/>
          <a:p>
            <a:pPr algn="ctr"/>
            <a:r>
              <a:rPr lang="en-US" sz="2800" b="1" dirty="0">
                <a:latin typeface="Algerian" panose="04020705040A02060702" pitchFamily="82" charset="0"/>
              </a:rPr>
              <a:t>Financial Intermediation</a:t>
            </a:r>
          </a:p>
          <a:p>
            <a:pPr algn="ctr"/>
            <a:endParaRPr lang="en-US" dirty="0"/>
          </a:p>
          <a:p>
            <a:pPr algn="ctr"/>
            <a:r>
              <a:rPr lang="en-US" dirty="0"/>
              <a:t>The financial intermediation process channels funds between third parties with a surplus and those with a lack of funds. </a:t>
            </a:r>
          </a:p>
          <a:p>
            <a:pPr algn="ctr"/>
            <a:endParaRPr lang="en-US" dirty="0"/>
          </a:p>
          <a:p>
            <a:pPr algn="ctr"/>
            <a:r>
              <a:rPr lang="en-US" dirty="0"/>
              <a:t>A financial intermediary does not only act as an agent for other institutional units, but places itself at risk by acquiring financial assets and incurring liabilities on its own account (for example banks, insurance corporations, investments funds). </a:t>
            </a:r>
          </a:p>
          <a:p>
            <a:pPr algn="ctr"/>
            <a:endParaRPr lang="en-US" dirty="0"/>
          </a:p>
          <a:p>
            <a:pPr algn="ctr"/>
            <a:r>
              <a:rPr lang="en-US" dirty="0"/>
              <a:t>Efficient intermediation by financial markets leads to higher economic growth by</a:t>
            </a:r>
          </a:p>
          <a:p>
            <a:pPr algn="ctr"/>
            <a:r>
              <a:rPr lang="en-US" dirty="0"/>
              <a:t>increasing savings and their optimal allocation for productive uses.</a:t>
            </a:r>
          </a:p>
          <a:p>
            <a:pPr algn="ctr"/>
            <a:endParaRPr lang="en-US" dirty="0"/>
          </a:p>
          <a:p>
            <a:pPr algn="ctr"/>
            <a:r>
              <a:rPr lang="en-US" dirty="0"/>
              <a:t>It provide a convenient means to investors and borrowers, who are not financial experts but require to partake in a financial transaction.</a:t>
            </a:r>
          </a:p>
          <a:p>
            <a:pPr algn="ctr"/>
            <a:endParaRPr lang="en-US" dirty="0"/>
          </a:p>
          <a:p>
            <a:pPr algn="ctr"/>
            <a:r>
              <a:rPr lang="en-US" dirty="0"/>
              <a:t>The work of </a:t>
            </a:r>
            <a:r>
              <a:rPr lang="en-US" dirty="0" err="1"/>
              <a:t>analysing</a:t>
            </a:r>
            <a:r>
              <a:rPr lang="en-US" dirty="0"/>
              <a:t> and interpreting risk and reward for the investor.</a:t>
            </a:r>
          </a:p>
          <a:p>
            <a:pPr algn="ctr"/>
            <a:endParaRPr lang="en-US" dirty="0"/>
          </a:p>
          <a:p>
            <a:pPr algn="ctr"/>
            <a:r>
              <a:rPr lang="en-US" dirty="0"/>
              <a:t>It help lower the cost of financing due to the economies of scale and spread the risk between investors, providing a safer and more secure form of investment.</a:t>
            </a:r>
          </a:p>
        </p:txBody>
      </p:sp>
    </p:spTree>
    <p:extLst>
      <p:ext uri="{BB962C8B-B14F-4D97-AF65-F5344CB8AC3E}">
        <p14:creationId xmlns:p14="http://schemas.microsoft.com/office/powerpoint/2010/main" val="190386410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070938-B7F0-2B5C-9B57-85D5B25C51F6}"/>
              </a:ext>
            </a:extLst>
          </p:cNvPr>
          <p:cNvSpPr txBox="1"/>
          <p:nvPr/>
        </p:nvSpPr>
        <p:spPr>
          <a:xfrm>
            <a:off x="2095500" y="1905506"/>
            <a:ext cx="4953000" cy="3046988"/>
          </a:xfrm>
          <a:prstGeom prst="rect">
            <a:avLst/>
          </a:prstGeom>
          <a:noFill/>
        </p:spPr>
        <p:txBody>
          <a:bodyPr wrap="square" rtlCol="0">
            <a:spAutoFit/>
          </a:bodyPr>
          <a:lstStyle/>
          <a:p>
            <a:pPr algn="ctr"/>
            <a:r>
              <a:rPr lang="en-US" sz="9600" b="1" dirty="0">
                <a:latin typeface="Algerian" panose="04020705040A02060702" pitchFamily="82" charset="0"/>
              </a:rPr>
              <a:t>Thank </a:t>
            </a:r>
          </a:p>
          <a:p>
            <a:pPr algn="ctr"/>
            <a:r>
              <a:rPr lang="en-US" sz="9600" b="1" dirty="0">
                <a:latin typeface="Algerian" panose="04020705040A02060702" pitchFamily="82" charset="0"/>
              </a:rPr>
              <a:t>You</a:t>
            </a:r>
          </a:p>
        </p:txBody>
      </p:sp>
    </p:spTree>
    <p:extLst>
      <p:ext uri="{BB962C8B-B14F-4D97-AF65-F5344CB8AC3E}">
        <p14:creationId xmlns:p14="http://schemas.microsoft.com/office/powerpoint/2010/main" val="412772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0C152-EF72-822A-716D-C5B830CFA89E}"/>
              </a:ext>
            </a:extLst>
          </p:cNvPr>
          <p:cNvSpPr txBox="1"/>
          <p:nvPr/>
        </p:nvSpPr>
        <p:spPr>
          <a:xfrm>
            <a:off x="685800" y="474345"/>
            <a:ext cx="7772400" cy="5632311"/>
          </a:xfrm>
          <a:prstGeom prst="rect">
            <a:avLst/>
          </a:prstGeom>
          <a:noFill/>
        </p:spPr>
        <p:txBody>
          <a:bodyPr wrap="square" rtlCol="0">
            <a:spAutoFit/>
          </a:bodyPr>
          <a:lstStyle/>
          <a:p>
            <a:pPr algn="ctr"/>
            <a:r>
              <a:rPr lang="en-US" sz="3200" b="1" dirty="0" err="1">
                <a:latin typeface="Algerian" panose="04020705040A02060702" pitchFamily="82" charset="0"/>
              </a:rPr>
              <a:t>Narasimham</a:t>
            </a:r>
            <a:r>
              <a:rPr lang="en-US" sz="3200" b="1" dirty="0">
                <a:latin typeface="Algerian" panose="04020705040A02060702" pitchFamily="82" charset="0"/>
              </a:rPr>
              <a:t> Committee 2 (1998) </a:t>
            </a:r>
            <a:endParaRPr lang="en-US" sz="3200" b="1" dirty="0"/>
          </a:p>
          <a:p>
            <a:pPr marL="285750" indent="-285750">
              <a:buFont typeface="Wingdings" panose="05000000000000000000" pitchFamily="2" charset="2"/>
              <a:buChar char="§"/>
            </a:pPr>
            <a:r>
              <a:rPr lang="en-US" sz="2000" dirty="0"/>
              <a:t>Robust Banking System by merging major public sector banks to boost trade.</a:t>
            </a:r>
          </a:p>
          <a:p>
            <a:endParaRPr lang="en-US" sz="1200" dirty="0"/>
          </a:p>
          <a:p>
            <a:pPr marL="285750" indent="-285750">
              <a:buFont typeface="Wingdings" panose="05000000000000000000" pitchFamily="2" charset="2"/>
              <a:buChar char="§"/>
            </a:pPr>
            <a:r>
              <a:rPr lang="en-US" sz="2000" dirty="0"/>
              <a:t>High Non-Performing Assets (NPAs) were a problem back in 1998, so the Committee recommended Narrow Banking Concept where the banks could put their funds in short-term and risk-free assets. The recommendations led to the Securitization and Reconstruction of Financial Assets and Enforcement of Security Interest Act, 2002.</a:t>
            </a:r>
          </a:p>
          <a:p>
            <a:endParaRPr lang="en-US" sz="1200" dirty="0"/>
          </a:p>
          <a:p>
            <a:pPr marL="285750" indent="-285750">
              <a:buFont typeface="Wingdings" panose="05000000000000000000" pitchFamily="2" charset="2"/>
              <a:buChar char="§"/>
            </a:pPr>
            <a:r>
              <a:rPr lang="en-US" sz="2000" dirty="0"/>
              <a:t>RBI be the regulator but, they should not have ownership in any bank.</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sz="2000" dirty="0"/>
              <a:t>Proposed the government should increase the Capital Adequacy Ratio norms.</a:t>
            </a:r>
          </a:p>
          <a:p>
            <a:pPr marL="285750" indent="-285750">
              <a:buFont typeface="Wingdings" panose="05000000000000000000" pitchFamily="2" charset="2"/>
              <a:buChar char="§"/>
            </a:pPr>
            <a:endParaRPr lang="en-US" sz="1200" dirty="0"/>
          </a:p>
          <a:p>
            <a:pPr marL="285750" indent="-285750">
              <a:buFont typeface="Wingdings" panose="05000000000000000000" pitchFamily="2" charset="2"/>
              <a:buChar char="§"/>
            </a:pPr>
            <a:r>
              <a:rPr lang="en-US" sz="2000" dirty="0"/>
              <a:t>Foreign Exchange – The Committee recommended that the foreign exchange open position limits carry 100% risk weight. The Committee also proposed that the minimum start-up capital for foreign banks should be increased to $25 million from $10 million.</a:t>
            </a:r>
          </a:p>
        </p:txBody>
      </p:sp>
    </p:spTree>
    <p:extLst>
      <p:ext uri="{BB962C8B-B14F-4D97-AF65-F5344CB8AC3E}">
        <p14:creationId xmlns:p14="http://schemas.microsoft.com/office/powerpoint/2010/main" val="1679434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6F401-3546-6CEA-1A22-158A1CF8CEA3}"/>
              </a:ext>
            </a:extLst>
          </p:cNvPr>
          <p:cNvSpPr txBox="1"/>
          <p:nvPr/>
        </p:nvSpPr>
        <p:spPr>
          <a:xfrm>
            <a:off x="685800" y="457200"/>
            <a:ext cx="7772400" cy="6001643"/>
          </a:xfrm>
          <a:prstGeom prst="rect">
            <a:avLst/>
          </a:prstGeom>
          <a:noFill/>
        </p:spPr>
        <p:txBody>
          <a:bodyPr wrap="square" rtlCol="0">
            <a:spAutoFit/>
          </a:bodyPr>
          <a:lstStyle/>
          <a:p>
            <a:pPr algn="just"/>
            <a:r>
              <a:rPr lang="en-US" sz="3600" b="1" dirty="0">
                <a:latin typeface="Algerian" panose="04020705040A02060702" pitchFamily="82" charset="0"/>
              </a:rPr>
              <a:t>Reforms in the Banking Sector</a:t>
            </a:r>
            <a:endParaRPr lang="en-US" dirty="0"/>
          </a:p>
          <a:p>
            <a:pPr marL="285750" indent="-285750" algn="just">
              <a:buFont typeface="Wingdings" panose="05000000000000000000" pitchFamily="2" charset="2"/>
              <a:buChar char="§"/>
            </a:pPr>
            <a:r>
              <a:rPr lang="en-US" sz="2000" dirty="0"/>
              <a:t>Reduction in CRR and SLR has given banks more financial resources for lending to the agriculture, industry and other sectors of the economy.</a:t>
            </a:r>
          </a:p>
          <a:p>
            <a:pPr marL="285750" indent="-285750" algn="just">
              <a:buFont typeface="Wingdings" panose="05000000000000000000" pitchFamily="2" charset="2"/>
              <a:buChar char="§"/>
            </a:pPr>
            <a:endParaRPr lang="en-US" sz="1200" dirty="0"/>
          </a:p>
          <a:p>
            <a:pPr marL="285750" indent="-285750" algn="just">
              <a:buFont typeface="Wingdings" panose="05000000000000000000" pitchFamily="2" charset="2"/>
              <a:buChar char="§"/>
            </a:pPr>
            <a:r>
              <a:rPr lang="en-US" sz="2000" dirty="0"/>
              <a:t>The system of administered interest rate structure has been done away with and RBI no longer decides interest rates on deposits paid by the banks.</a:t>
            </a:r>
          </a:p>
          <a:p>
            <a:pPr marL="285750" indent="-285750" algn="just">
              <a:buFont typeface="Wingdings" panose="05000000000000000000" pitchFamily="2" charset="2"/>
              <a:buChar char="§"/>
            </a:pPr>
            <a:endParaRPr lang="en-US" sz="1200" dirty="0"/>
          </a:p>
          <a:p>
            <a:pPr marL="285750" indent="-285750" algn="just">
              <a:buFont typeface="Wingdings" panose="05000000000000000000" pitchFamily="2" charset="2"/>
              <a:buChar char="§"/>
            </a:pPr>
            <a:r>
              <a:rPr lang="en-US" sz="2000" dirty="0"/>
              <a:t>Allowing domestic and international private sector banks to open branches in India, for example, HDFC Bank, ICICI Bank, Bank of America, Citibank, American Express, etc.</a:t>
            </a:r>
          </a:p>
          <a:p>
            <a:pPr marL="285750" indent="-285750" algn="just">
              <a:buFont typeface="Wingdings" panose="05000000000000000000" pitchFamily="2" charset="2"/>
              <a:buChar char="§"/>
            </a:pPr>
            <a:endParaRPr lang="en-US" sz="1200" dirty="0"/>
          </a:p>
          <a:p>
            <a:pPr marL="285750" indent="-285750" algn="just">
              <a:buFont typeface="Wingdings" panose="05000000000000000000" pitchFamily="2" charset="2"/>
              <a:buChar char="§"/>
            </a:pPr>
            <a:r>
              <a:rPr lang="en-US" sz="2000" dirty="0"/>
              <a:t>Issues pertaining to non-performing assets were resolved through Lok adalats, civil courts, Tribunals, The Securitisation And Reconstruction of Financial Assets and the Enforcement of Security Interest (SARFAESI) Act.</a:t>
            </a:r>
          </a:p>
          <a:p>
            <a:pPr marL="285750" indent="-285750" algn="just">
              <a:buFont typeface="Wingdings" panose="05000000000000000000" pitchFamily="2" charset="2"/>
              <a:buChar char="§"/>
            </a:pPr>
            <a:endParaRPr lang="en-US" sz="1200" dirty="0"/>
          </a:p>
          <a:p>
            <a:pPr marL="285750" indent="-285750" algn="just">
              <a:buFont typeface="Wingdings" panose="05000000000000000000" pitchFamily="2" charset="2"/>
              <a:buChar char="§"/>
            </a:pPr>
            <a:r>
              <a:rPr lang="en-US" sz="2000" dirty="0"/>
              <a:t>The system of selective credit control that had increased the dominance of RBI was removed so that banks can provide greater freedom in giving credit to their customers.</a:t>
            </a:r>
          </a:p>
        </p:txBody>
      </p:sp>
    </p:spTree>
    <p:extLst>
      <p:ext uri="{BB962C8B-B14F-4D97-AF65-F5344CB8AC3E}">
        <p14:creationId xmlns:p14="http://schemas.microsoft.com/office/powerpoint/2010/main" val="77606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91C5E3-EA18-53B4-F325-3BF6EAE44B8E}"/>
              </a:ext>
            </a:extLst>
          </p:cNvPr>
          <p:cNvSpPr txBox="1"/>
          <p:nvPr/>
        </p:nvSpPr>
        <p:spPr>
          <a:xfrm>
            <a:off x="762000" y="762000"/>
            <a:ext cx="7620000" cy="5262979"/>
          </a:xfrm>
          <a:prstGeom prst="rect">
            <a:avLst/>
          </a:prstGeom>
          <a:noFill/>
        </p:spPr>
        <p:txBody>
          <a:bodyPr wrap="square" rtlCol="0">
            <a:spAutoFit/>
          </a:bodyPr>
          <a:lstStyle/>
          <a:p>
            <a:pPr algn="ctr"/>
            <a:r>
              <a:rPr lang="en-US" sz="3600" b="1" dirty="0">
                <a:latin typeface="Algerian" panose="04020705040A02060702" pitchFamily="82" charset="0"/>
              </a:rPr>
              <a:t>Reforms in the Debt Market</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The 1997 policy of the government that included automatic monetization of the fiscal deficit was removed resulting in the government borrowing money from the market through the auction of government securities.</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Borrowing by the government occurs at market-determined interest rates which have made the government cautious about its fiscal deficits.</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Introduction of treasury bills by the government for 91 days for ensuring liquidity and meeting short-term financial needs and for benchmarking.</a:t>
            </a:r>
          </a:p>
          <a:p>
            <a:pPr marL="285750" indent="-285750" algn="just">
              <a:buFont typeface="Wingdings" panose="05000000000000000000" pitchFamily="2" charset="2"/>
              <a:buChar char="§"/>
            </a:pPr>
            <a:endParaRPr lang="en-US" sz="2000" dirty="0"/>
          </a:p>
          <a:p>
            <a:pPr marL="285750" indent="-285750" algn="just">
              <a:buFont typeface="Wingdings" panose="05000000000000000000" pitchFamily="2" charset="2"/>
              <a:buChar char="§"/>
            </a:pPr>
            <a:r>
              <a:rPr lang="en-US" sz="2000" dirty="0"/>
              <a:t>To ensure transparency the government introduced a system of delivery versus payment settlement.</a:t>
            </a:r>
          </a:p>
        </p:txBody>
      </p:sp>
    </p:spTree>
    <p:extLst>
      <p:ext uri="{BB962C8B-B14F-4D97-AF65-F5344CB8AC3E}">
        <p14:creationId xmlns:p14="http://schemas.microsoft.com/office/powerpoint/2010/main" val="258017879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882</TotalTime>
  <Words>6696</Words>
  <Application>Microsoft Office PowerPoint</Application>
  <PresentationFormat>On-screen Show (4:3)</PresentationFormat>
  <Paragraphs>690</Paragraphs>
  <Slides>64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Algerian</vt:lpstr>
      <vt:lpstr>Arial</vt:lpstr>
      <vt:lpstr>Calibri</vt:lpstr>
      <vt:lpstr>Garamond</vt:lpstr>
      <vt:lpstr>Wingdings</vt:lpstr>
      <vt:lpstr>Organic</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Gkjg  bgbk  b,jv   ,bmnvnmcnc  fvkjjkbkj </dc:title>
  <dc:creator>Shah</dc:creator>
  <cp:lastModifiedBy>Shah</cp:lastModifiedBy>
  <cp:revision>39</cp:revision>
  <dcterms:created xsi:type="dcterms:W3CDTF">2023-07-19T09:20:36Z</dcterms:created>
  <dcterms:modified xsi:type="dcterms:W3CDTF">2023-09-11T16:46:39Z</dcterms:modified>
</cp:coreProperties>
</file>