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72" r:id="rId15"/>
    <p:sldId id="273" r:id="rId16"/>
    <p:sldId id="274" r:id="rId17"/>
    <p:sldId id="268" r:id="rId18"/>
    <p:sldId id="269" r:id="rId19"/>
    <p:sldId id="279" r:id="rId20"/>
    <p:sldId id="271" r:id="rId21"/>
    <p:sldId id="275" r:id="rId22"/>
    <p:sldId id="276" r:id="rId23"/>
    <p:sldId id="277"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3" r:id="rId37"/>
    <p:sldId id="294" r:id="rId38"/>
    <p:sldId id="295" r:id="rId39"/>
    <p:sldId id="296" r:id="rId40"/>
    <p:sldId id="292" r:id="rId41"/>
    <p:sldId id="300" r:id="rId42"/>
    <p:sldId id="297" r:id="rId43"/>
    <p:sldId id="298" r:id="rId44"/>
    <p:sldId id="299" r:id="rId45"/>
    <p:sldId id="301" r:id="rId46"/>
    <p:sldId id="302" r:id="rId47"/>
    <p:sldId id="304"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9/25/2023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4700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9126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662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9987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50612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0169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74239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7950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7074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060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471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2769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4231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6029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791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0137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7194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9/25/2023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5505990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B5B7D-72FC-40AD-95EC-610F5035E5E2}"/>
              </a:ext>
            </a:extLst>
          </p:cNvPr>
          <p:cNvSpPr>
            <a:spLocks noGrp="1"/>
          </p:cNvSpPr>
          <p:nvPr>
            <p:ph type="ctrTitle"/>
          </p:nvPr>
        </p:nvSpPr>
        <p:spPr>
          <a:xfrm>
            <a:off x="2688165" y="3807475"/>
            <a:ext cx="6815669" cy="1515533"/>
          </a:xfrm>
        </p:spPr>
        <p:txBody>
          <a:bodyPr/>
          <a:lstStyle/>
          <a:p>
            <a:pPr algn="ctr"/>
            <a:r>
              <a:rPr lang="en-US" b="1" dirty="0">
                <a:latin typeface="Algerian" panose="04020705040A02060702" pitchFamily="82" charset="0"/>
              </a:rPr>
              <a:t>Unit 2:</a:t>
            </a:r>
            <a:br>
              <a:rPr lang="en-US" b="1" dirty="0">
                <a:latin typeface="Algerian" panose="04020705040A02060702" pitchFamily="82" charset="0"/>
              </a:rPr>
            </a:br>
            <a:br>
              <a:rPr lang="en-US" b="1" dirty="0">
                <a:latin typeface="Algerian" panose="04020705040A02060702" pitchFamily="82" charset="0"/>
              </a:rPr>
            </a:br>
            <a:r>
              <a:rPr lang="en-US" b="1" dirty="0">
                <a:latin typeface="Algerian" panose="04020705040A02060702" pitchFamily="82" charset="0"/>
              </a:rPr>
              <a:t>Financial Markets In India</a:t>
            </a:r>
          </a:p>
        </p:txBody>
      </p:sp>
      <p:sp>
        <p:nvSpPr>
          <p:cNvPr id="3" name="Subtitle 2">
            <a:extLst>
              <a:ext uri="{FF2B5EF4-FFF2-40B4-BE49-F238E27FC236}">
                <a16:creationId xmlns:a16="http://schemas.microsoft.com/office/drawing/2014/main" id="{1A92FFF6-A2E6-12D7-F4FF-4AE001654407}"/>
              </a:ext>
            </a:extLst>
          </p:cNvPr>
          <p:cNvSpPr>
            <a:spLocks noGrp="1"/>
          </p:cNvSpPr>
          <p:nvPr>
            <p:ph type="subTitle" idx="1"/>
          </p:nvPr>
        </p:nvSpPr>
        <p:spPr>
          <a:xfrm>
            <a:off x="9276271" y="5452404"/>
            <a:ext cx="2783456" cy="1655762"/>
          </a:xfrm>
        </p:spPr>
        <p:txBody>
          <a:bodyPr/>
          <a:lstStyle/>
          <a:p>
            <a:pPr algn="r">
              <a:lnSpc>
                <a:spcPct val="100000"/>
              </a:lnSpc>
            </a:pPr>
            <a:r>
              <a:rPr lang="en-US" dirty="0"/>
              <a:t>Prepared by:</a:t>
            </a:r>
          </a:p>
          <a:p>
            <a:pPr algn="r">
              <a:lnSpc>
                <a:spcPct val="100000"/>
              </a:lnSpc>
            </a:pPr>
            <a:r>
              <a:rPr lang="en-US" dirty="0"/>
              <a:t>Ms. Asma Anjum</a:t>
            </a:r>
          </a:p>
          <a:p>
            <a:pPr algn="r">
              <a:lnSpc>
                <a:spcPct val="100000"/>
              </a:lnSpc>
            </a:pPr>
            <a:r>
              <a:rPr lang="en-US" dirty="0"/>
              <a:t>Assistant Professor</a:t>
            </a:r>
          </a:p>
        </p:txBody>
      </p:sp>
    </p:spTree>
    <p:extLst>
      <p:ext uri="{BB962C8B-B14F-4D97-AF65-F5344CB8AC3E}">
        <p14:creationId xmlns:p14="http://schemas.microsoft.com/office/powerpoint/2010/main" val="2448635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EEAF37-227B-6508-1E4F-9F7675B336E8}"/>
              </a:ext>
            </a:extLst>
          </p:cNvPr>
          <p:cNvSpPr txBox="1"/>
          <p:nvPr/>
        </p:nvSpPr>
        <p:spPr>
          <a:xfrm>
            <a:off x="795586" y="655163"/>
            <a:ext cx="10634413" cy="3416320"/>
          </a:xfrm>
          <a:prstGeom prst="rect">
            <a:avLst/>
          </a:prstGeom>
          <a:noFill/>
        </p:spPr>
        <p:txBody>
          <a:bodyPr wrap="square" rtlCol="0">
            <a:spAutoFit/>
          </a:bodyPr>
          <a:lstStyle/>
          <a:p>
            <a:pPr algn="just">
              <a:buFont typeface="Wingdings" pitchFamily="2" charset="2"/>
              <a:buChar char="Ø"/>
            </a:pPr>
            <a:r>
              <a:rPr lang="en-US" b="1" dirty="0">
                <a:solidFill>
                  <a:srgbClr val="FF0000"/>
                </a:solidFill>
              </a:rPr>
              <a:t>Repurchase agreements/Repo</a:t>
            </a:r>
            <a:r>
              <a:rPr lang="en-US" b="1" dirty="0"/>
              <a:t>: </a:t>
            </a:r>
            <a:r>
              <a:rPr lang="en-US" dirty="0"/>
              <a:t>Repo’s are also known as Reverse Repo or as Repo. They are loans of short duration which are agreed by buyers and sellers for the purpose of selling and repurchasing. However, these transactions can be carried out between RBI approved parties. Note: Transactions can only be permitted between securities approved by RBI like the central or state government securities, treasury bills, central or state government securities, and PSU bonds.</a:t>
            </a:r>
          </a:p>
          <a:p>
            <a:pPr algn="just">
              <a:buFont typeface="Wingdings" pitchFamily="2" charset="2"/>
              <a:buChar char="Ø"/>
            </a:pPr>
            <a:endParaRPr lang="en-US" dirty="0"/>
          </a:p>
          <a:p>
            <a:pPr algn="just">
              <a:buFont typeface="Wingdings" pitchFamily="2" charset="2"/>
              <a:buChar char="Ø"/>
            </a:pPr>
            <a:r>
              <a:rPr lang="en-US" b="1" dirty="0">
                <a:solidFill>
                  <a:srgbClr val="FF0000"/>
                </a:solidFill>
              </a:rPr>
              <a:t>Collateralized Borrowing and Lending Obligation Market (CBLO)</a:t>
            </a:r>
            <a:r>
              <a:rPr lang="en-US" dirty="0"/>
              <a:t>: CBLO is a money market instrument that represents an obligation between a borrower and a lender. The instrument works like a bond where the lender buys the CBLO and a borrower sells the money market instrument with interest. The term, the interest rate, and the specifics of the CBLO are often all negotiable between the two parties. A CBLO is much like a Treasury bill or very short term market instrument; the primary difference is a CBLO entails collateral in the transaction.</a:t>
            </a:r>
          </a:p>
          <a:p>
            <a:pPr algn="just"/>
            <a:endParaRPr lang="en-US" dirty="0"/>
          </a:p>
        </p:txBody>
      </p:sp>
    </p:spTree>
    <p:extLst>
      <p:ext uri="{BB962C8B-B14F-4D97-AF65-F5344CB8AC3E}">
        <p14:creationId xmlns:p14="http://schemas.microsoft.com/office/powerpoint/2010/main" val="4096943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8BB82C-8417-13D4-8903-B63763B2DC75}"/>
              </a:ext>
            </a:extLst>
          </p:cNvPr>
          <p:cNvSpPr txBox="1"/>
          <p:nvPr/>
        </p:nvSpPr>
        <p:spPr>
          <a:xfrm>
            <a:off x="762000" y="560717"/>
            <a:ext cx="10668000" cy="5632311"/>
          </a:xfrm>
          <a:prstGeom prst="rect">
            <a:avLst/>
          </a:prstGeom>
          <a:noFill/>
        </p:spPr>
        <p:txBody>
          <a:bodyPr wrap="square" rtlCol="0">
            <a:spAutoFit/>
          </a:bodyPr>
          <a:lstStyle/>
          <a:p>
            <a:pPr algn="ctr"/>
            <a:r>
              <a:rPr lang="en-US" sz="3600" b="1" dirty="0">
                <a:latin typeface="Algerian" panose="04020705040A02060702" pitchFamily="82" charset="0"/>
              </a:rPr>
              <a:t>Capital Market</a:t>
            </a:r>
          </a:p>
          <a:p>
            <a:pPr marL="285750" indent="-285750" algn="ctr">
              <a:buFont typeface="Wingdings" panose="05000000000000000000" pitchFamily="2" charset="2"/>
              <a:buChar char="Ø"/>
            </a:pPr>
            <a:r>
              <a:rPr lang="en-US" dirty="0"/>
              <a:t>Capital markets are where savings and investments are channeled between suppliers and those in need. </a:t>
            </a:r>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r>
              <a:rPr lang="en-US" dirty="0"/>
              <a:t>Suppliers are people or institutions with capital to lend or invest and typically include banks and investors. </a:t>
            </a:r>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r>
              <a:rPr lang="en-US" dirty="0"/>
              <a:t>Those who seek capital in this market are businesses, governments, and individuals. </a:t>
            </a:r>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r>
              <a:rPr lang="en-US" dirty="0"/>
              <a:t>Capital markets are composed of primary and secondary markets. </a:t>
            </a:r>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r>
              <a:rPr lang="en-US" dirty="0"/>
              <a:t>The most common capital markets are the stock market and the bond market. </a:t>
            </a:r>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r>
              <a:rPr lang="en-US" dirty="0"/>
              <a:t>They seek to improve transactional efficiencies by bringing suppliers together with those seeking capital and providing a place where they can exchange securities.</a:t>
            </a:r>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r>
              <a:rPr lang="en-US" dirty="0"/>
              <a:t>Capital markets are used primarily to sell financial products such as equities and debt securities. Equities are stocks, which are ownership shares in a company. Debt securities, such as bonds.</a:t>
            </a:r>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r>
              <a:rPr lang="en-US" dirty="0"/>
              <a:t>Capital markets are a crucial part of a functioning modern economy because they move money from the people who have it to those who need it for productive use.</a:t>
            </a:r>
          </a:p>
        </p:txBody>
      </p:sp>
    </p:spTree>
    <p:extLst>
      <p:ext uri="{BB962C8B-B14F-4D97-AF65-F5344CB8AC3E}">
        <p14:creationId xmlns:p14="http://schemas.microsoft.com/office/powerpoint/2010/main" val="3548070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5FBFC0-A439-0BC5-56C7-C4578A5FD79F}"/>
              </a:ext>
            </a:extLst>
          </p:cNvPr>
          <p:cNvSpPr txBox="1"/>
          <p:nvPr/>
        </p:nvSpPr>
        <p:spPr>
          <a:xfrm>
            <a:off x="845390" y="612475"/>
            <a:ext cx="10499784" cy="5570756"/>
          </a:xfrm>
          <a:prstGeom prst="rect">
            <a:avLst/>
          </a:prstGeom>
          <a:noFill/>
        </p:spPr>
        <p:txBody>
          <a:bodyPr wrap="square" rtlCol="0">
            <a:spAutoFit/>
          </a:bodyPr>
          <a:lstStyle/>
          <a:p>
            <a:pPr algn="ctr"/>
            <a:r>
              <a:rPr lang="en-US" sz="3600" b="1" dirty="0">
                <a:latin typeface="Algerian" panose="04020705040A02060702" pitchFamily="82" charset="0"/>
              </a:rPr>
              <a:t>Reforms in Capital Market</a:t>
            </a:r>
          </a:p>
          <a:p>
            <a:pPr algn="ctr"/>
            <a:endParaRPr lang="en-US" sz="2000" b="1" dirty="0">
              <a:latin typeface="Algerian" panose="04020705040A02060702" pitchFamily="82" charset="0"/>
            </a:endParaRPr>
          </a:p>
          <a:p>
            <a:pPr algn="ctr">
              <a:buFont typeface="Wingdings" pitchFamily="2" charset="2"/>
              <a:buChar char="Ø"/>
            </a:pPr>
            <a:r>
              <a:rPr lang="en-US" sz="2000" dirty="0"/>
              <a:t>Screen based trading system</a:t>
            </a:r>
          </a:p>
          <a:p>
            <a:pPr algn="ctr">
              <a:buFont typeface="Wingdings" pitchFamily="2" charset="2"/>
              <a:buChar char="Ø"/>
            </a:pPr>
            <a:r>
              <a:rPr lang="en-US" sz="2000" dirty="0"/>
              <a:t>1992 foreign institutions investors permitted to invest in India</a:t>
            </a:r>
          </a:p>
          <a:p>
            <a:pPr algn="ctr">
              <a:buFont typeface="Wingdings" pitchFamily="2" charset="2"/>
              <a:buChar char="Ø"/>
            </a:pPr>
            <a:r>
              <a:rPr lang="en-US" sz="2000" dirty="0"/>
              <a:t>In 1993 private sector mutual funds are allowed</a:t>
            </a:r>
          </a:p>
          <a:p>
            <a:pPr algn="ctr">
              <a:buFont typeface="Wingdings" pitchFamily="2" charset="2"/>
              <a:buChar char="Ø"/>
            </a:pPr>
            <a:r>
              <a:rPr lang="en-US" sz="2000" dirty="0"/>
              <a:t>In 1994 NSE and OTCEI set up for screen based trading</a:t>
            </a:r>
          </a:p>
          <a:p>
            <a:pPr algn="ctr">
              <a:buFont typeface="Wingdings" pitchFamily="2" charset="2"/>
              <a:buChar char="Ø"/>
            </a:pPr>
            <a:r>
              <a:rPr lang="en-US" sz="2000" dirty="0"/>
              <a:t>SEBI mandate to register all intermediaries</a:t>
            </a:r>
          </a:p>
          <a:p>
            <a:pPr algn="ctr">
              <a:buFont typeface="Wingdings" pitchFamily="2" charset="2"/>
              <a:buChar char="Ø"/>
            </a:pPr>
            <a:r>
              <a:rPr lang="en-US" sz="2000" dirty="0"/>
              <a:t>Depositories and Custodial services </a:t>
            </a:r>
          </a:p>
          <a:p>
            <a:pPr algn="ctr">
              <a:buFont typeface="Wingdings" pitchFamily="2" charset="2"/>
              <a:buChar char="Ø"/>
            </a:pPr>
            <a:r>
              <a:rPr lang="en-US" sz="2000" dirty="0"/>
              <a:t>Trading cycle shortened</a:t>
            </a:r>
          </a:p>
          <a:p>
            <a:pPr algn="ctr">
              <a:buFont typeface="Wingdings" pitchFamily="2" charset="2"/>
              <a:buChar char="Ø"/>
            </a:pPr>
            <a:r>
              <a:rPr lang="en-US" sz="2000" dirty="0"/>
              <a:t>All scripts are </a:t>
            </a:r>
            <a:r>
              <a:rPr lang="en-US" sz="2000" dirty="0" err="1"/>
              <a:t>dematerialised</a:t>
            </a:r>
            <a:endParaRPr lang="en-US" sz="2000" dirty="0"/>
          </a:p>
          <a:p>
            <a:pPr algn="ctr">
              <a:buFont typeface="Wingdings" pitchFamily="2" charset="2"/>
              <a:buChar char="Ø"/>
            </a:pPr>
            <a:r>
              <a:rPr lang="en-US" sz="2000" dirty="0"/>
              <a:t>Balance sheet and prospectus are available to investors</a:t>
            </a:r>
          </a:p>
          <a:p>
            <a:pPr algn="ctr">
              <a:buFont typeface="Wingdings" pitchFamily="2" charset="2"/>
              <a:buChar char="Ø"/>
            </a:pPr>
            <a:r>
              <a:rPr lang="en-US" sz="2000" dirty="0"/>
              <a:t>Present NAV has to be published</a:t>
            </a:r>
          </a:p>
          <a:p>
            <a:pPr algn="ctr">
              <a:buFont typeface="Wingdings" pitchFamily="2" charset="2"/>
              <a:buChar char="Ø"/>
            </a:pPr>
            <a:r>
              <a:rPr lang="en-US" sz="2000" dirty="0"/>
              <a:t>Insider trading and unfair trade practices are prohibited</a:t>
            </a:r>
          </a:p>
          <a:p>
            <a:pPr algn="ctr">
              <a:buFont typeface="Wingdings" pitchFamily="2" charset="2"/>
              <a:buChar char="Ø"/>
            </a:pPr>
            <a:r>
              <a:rPr lang="en-US" sz="2000" dirty="0"/>
              <a:t>Issued guidelines for buy-back of shares</a:t>
            </a:r>
          </a:p>
          <a:p>
            <a:pPr algn="ctr">
              <a:buFont typeface="Wingdings" pitchFamily="2" charset="2"/>
              <a:buChar char="Ø"/>
            </a:pPr>
            <a:r>
              <a:rPr lang="en-US" sz="2000" dirty="0"/>
              <a:t>SEBI introduced capital adequacy norms for broker </a:t>
            </a:r>
          </a:p>
          <a:p>
            <a:pPr algn="ctr">
              <a:buFont typeface="Wingdings" pitchFamily="2" charset="2"/>
              <a:buChar char="Ø"/>
            </a:pPr>
            <a:r>
              <a:rPr lang="en-US" sz="2000" dirty="0"/>
              <a:t>Traders can trade through laptop, desktop and mobile phones</a:t>
            </a:r>
          </a:p>
          <a:p>
            <a:pPr algn="ctr"/>
            <a:endParaRPr lang="en-US" sz="2000" dirty="0"/>
          </a:p>
        </p:txBody>
      </p:sp>
    </p:spTree>
    <p:extLst>
      <p:ext uri="{BB962C8B-B14F-4D97-AF65-F5344CB8AC3E}">
        <p14:creationId xmlns:p14="http://schemas.microsoft.com/office/powerpoint/2010/main" val="4120392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C83794-FE72-E15D-9A8B-D79A2A6DA522}"/>
              </a:ext>
            </a:extLst>
          </p:cNvPr>
          <p:cNvSpPr txBox="1"/>
          <p:nvPr/>
        </p:nvSpPr>
        <p:spPr>
          <a:xfrm>
            <a:off x="717430" y="577971"/>
            <a:ext cx="10757140" cy="5355312"/>
          </a:xfrm>
          <a:prstGeom prst="rect">
            <a:avLst/>
          </a:prstGeom>
          <a:noFill/>
        </p:spPr>
        <p:txBody>
          <a:bodyPr wrap="square" rtlCol="0">
            <a:spAutoFit/>
          </a:bodyPr>
          <a:lstStyle/>
          <a:p>
            <a:pPr algn="ctr"/>
            <a:r>
              <a:rPr lang="en-US" sz="3600" b="1" dirty="0">
                <a:latin typeface="Algerian" panose="04020705040A02060702" pitchFamily="82" charset="0"/>
              </a:rPr>
              <a:t>Primary market</a:t>
            </a:r>
          </a:p>
          <a:p>
            <a:pPr marL="285750" indent="-285750" algn="ctr">
              <a:buFont typeface="Wingdings" panose="05000000000000000000" pitchFamily="2" charset="2"/>
              <a:buChar char="Ø"/>
            </a:pPr>
            <a:r>
              <a:rPr lang="en-US" dirty="0"/>
              <a:t>When a company publicly sells new stocks or bonds for the first time, such as in an initial public offering (IPO), it does so in the primary capital market. </a:t>
            </a:r>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r>
              <a:rPr lang="en-US" dirty="0"/>
              <a:t>This market is also called the new issues market.</a:t>
            </a:r>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r>
              <a:rPr lang="en-US" sz="1800" dirty="0"/>
              <a:t>The primary market is where securities are created.</a:t>
            </a:r>
            <a:r>
              <a:rPr lang="en-US" dirty="0"/>
              <a:t> </a:t>
            </a:r>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r>
              <a:rPr lang="en-US" dirty="0"/>
              <a:t>All issues on the primary market are subject to strict regulation.</a:t>
            </a:r>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r>
              <a:rPr lang="en-US" dirty="0"/>
              <a:t>Companies must file statements with the SEBI and other securities agencies and must wait until their filings are approved before they can go public.</a:t>
            </a:r>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r>
              <a:rPr lang="en-US" dirty="0"/>
              <a:t>Primary markets are facilitated by underwriting groups consisting of investment banks that set a beginning price range for a given security and oversee its sale to investors.</a:t>
            </a:r>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r>
              <a:rPr lang="en-US" dirty="0"/>
              <a:t>Once the initial sale is complete, further trading is conducted on the secondary market, where the bulk of exchange trading occurs each day.</a:t>
            </a:r>
          </a:p>
        </p:txBody>
      </p:sp>
    </p:spTree>
    <p:extLst>
      <p:ext uri="{BB962C8B-B14F-4D97-AF65-F5344CB8AC3E}">
        <p14:creationId xmlns:p14="http://schemas.microsoft.com/office/powerpoint/2010/main" val="681645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0957A4-D4A8-2E48-4AB4-B11FB735638E}"/>
              </a:ext>
            </a:extLst>
          </p:cNvPr>
          <p:cNvSpPr txBox="1"/>
          <p:nvPr/>
        </p:nvSpPr>
        <p:spPr>
          <a:xfrm>
            <a:off x="810164" y="655023"/>
            <a:ext cx="10571672" cy="5355312"/>
          </a:xfrm>
          <a:prstGeom prst="rect">
            <a:avLst/>
          </a:prstGeom>
          <a:noFill/>
        </p:spPr>
        <p:txBody>
          <a:bodyPr wrap="square">
            <a:spAutoFit/>
          </a:bodyPr>
          <a:lstStyle/>
          <a:p>
            <a:pPr algn="ctr"/>
            <a:r>
              <a:rPr lang="en-US" sz="3600" b="1" dirty="0">
                <a:latin typeface="Algerian" panose="04020705040A02060702" pitchFamily="82" charset="0"/>
              </a:rPr>
              <a:t>Types of New Issues</a:t>
            </a:r>
          </a:p>
          <a:p>
            <a:pPr>
              <a:buFont typeface="Wingdings" pitchFamily="2" charset="2"/>
              <a:buChar char="Ø"/>
            </a:pPr>
            <a:endParaRPr lang="en-US" dirty="0"/>
          </a:p>
          <a:p>
            <a:pPr>
              <a:buFont typeface="Wingdings" pitchFamily="2" charset="2"/>
              <a:buChar char="Ø"/>
            </a:pPr>
            <a:r>
              <a:rPr lang="en-US" sz="1800" dirty="0"/>
              <a:t>A rights offering (issue) and Bonus issue</a:t>
            </a:r>
            <a:r>
              <a:rPr lang="en-US" sz="1800" b="1" dirty="0"/>
              <a:t> </a:t>
            </a:r>
            <a:r>
              <a:rPr lang="en-US" sz="1800" dirty="0"/>
              <a:t>permits companies to raise additional equity through the primary market after already having securities enter the secondary market</a:t>
            </a:r>
          </a:p>
          <a:p>
            <a:endParaRPr lang="en-US" sz="1800" dirty="0"/>
          </a:p>
          <a:p>
            <a:pPr>
              <a:buFont typeface="Wingdings" pitchFamily="2" charset="2"/>
              <a:buChar char="Ø"/>
            </a:pPr>
            <a:r>
              <a:rPr lang="en-US" sz="1800" dirty="0"/>
              <a:t>Private placement allows companies to sell directly to more significant investors such as hedge funds and banks without making shares publicly available</a:t>
            </a:r>
          </a:p>
          <a:p>
            <a:pPr>
              <a:buFont typeface="Wingdings" pitchFamily="2" charset="2"/>
              <a:buChar char="Ø"/>
            </a:pPr>
            <a:endParaRPr lang="en-US" sz="1800" dirty="0"/>
          </a:p>
          <a:p>
            <a:pPr>
              <a:buFont typeface="Wingdings" pitchFamily="2" charset="2"/>
              <a:buChar char="Ø"/>
            </a:pPr>
            <a:r>
              <a:rPr lang="en-US" sz="1800" dirty="0"/>
              <a:t>Preferential allotment offers shares to select investors (usually hedge funds, banks, and mutual funds) at a special price not available to the general public. </a:t>
            </a:r>
          </a:p>
          <a:p>
            <a:pPr>
              <a:buFont typeface="Wingdings" pitchFamily="2" charset="2"/>
              <a:buChar char="Ø"/>
            </a:pPr>
            <a:endParaRPr lang="en-US" sz="1800" dirty="0"/>
          </a:p>
          <a:p>
            <a:pPr>
              <a:buFont typeface="Wingdings" pitchFamily="2" charset="2"/>
              <a:buChar char="Ø"/>
            </a:pPr>
            <a:r>
              <a:rPr lang="en-US" sz="1800" dirty="0"/>
              <a:t>IDR- Indian Depository Receipts</a:t>
            </a:r>
          </a:p>
          <a:p>
            <a:pPr>
              <a:buFont typeface="Wingdings" pitchFamily="2" charset="2"/>
              <a:buChar char="Ø"/>
            </a:pPr>
            <a:endParaRPr lang="en-US" sz="1800" dirty="0"/>
          </a:p>
          <a:p>
            <a:pPr>
              <a:buFont typeface="Wingdings" pitchFamily="2" charset="2"/>
              <a:buChar char="Ø"/>
            </a:pPr>
            <a:r>
              <a:rPr lang="en-US" sz="1800" dirty="0"/>
              <a:t>ADR- American Depository Receipts</a:t>
            </a:r>
          </a:p>
          <a:p>
            <a:pPr>
              <a:buFont typeface="Wingdings" pitchFamily="2" charset="2"/>
              <a:buChar char="Ø"/>
            </a:pPr>
            <a:endParaRPr lang="en-US" sz="1800" dirty="0"/>
          </a:p>
          <a:p>
            <a:pPr>
              <a:buFont typeface="Wingdings" pitchFamily="2" charset="2"/>
              <a:buChar char="Ø"/>
            </a:pPr>
            <a:r>
              <a:rPr lang="en-US" sz="1800" dirty="0"/>
              <a:t>GDR- Global Depository Receipts</a:t>
            </a:r>
          </a:p>
          <a:p>
            <a:pPr>
              <a:buFont typeface="Wingdings" pitchFamily="2" charset="2"/>
              <a:buChar char="Ø"/>
            </a:pPr>
            <a:endParaRPr lang="en-US" sz="1800" dirty="0"/>
          </a:p>
          <a:p>
            <a:pPr>
              <a:buFont typeface="Wingdings" pitchFamily="2" charset="2"/>
              <a:buChar char="Ø"/>
            </a:pPr>
            <a:r>
              <a:rPr lang="en-US" sz="1800" dirty="0"/>
              <a:t>QIP- Qualified Institutional Placements</a:t>
            </a:r>
          </a:p>
        </p:txBody>
      </p:sp>
    </p:spTree>
    <p:extLst>
      <p:ext uri="{BB962C8B-B14F-4D97-AF65-F5344CB8AC3E}">
        <p14:creationId xmlns:p14="http://schemas.microsoft.com/office/powerpoint/2010/main" val="3817151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C12C02-FF89-2FE6-43D9-EEE7BE5BBAE4}"/>
              </a:ext>
            </a:extLst>
          </p:cNvPr>
          <p:cNvSpPr txBox="1"/>
          <p:nvPr/>
        </p:nvSpPr>
        <p:spPr>
          <a:xfrm>
            <a:off x="759124" y="586596"/>
            <a:ext cx="10673751" cy="5078313"/>
          </a:xfrm>
          <a:prstGeom prst="rect">
            <a:avLst/>
          </a:prstGeom>
          <a:noFill/>
        </p:spPr>
        <p:txBody>
          <a:bodyPr wrap="square" rtlCol="0">
            <a:spAutoFit/>
          </a:bodyPr>
          <a:lstStyle/>
          <a:p>
            <a:pPr algn="ctr"/>
            <a:r>
              <a:rPr lang="en-US" sz="3600" b="1" dirty="0">
                <a:latin typeface="Algerian" panose="04020705040A02060702" pitchFamily="82" charset="0"/>
              </a:rPr>
              <a:t>Players of Primary Market</a:t>
            </a:r>
          </a:p>
          <a:p>
            <a:pPr algn="ctr"/>
            <a:endParaRPr lang="en-US" sz="3600" b="1" dirty="0">
              <a:latin typeface="Algerian" panose="04020705040A02060702" pitchFamily="82" charset="0"/>
            </a:endParaRPr>
          </a:p>
          <a:p>
            <a:pPr algn="ctr"/>
            <a:endParaRPr lang="en-US" sz="3600" b="1" dirty="0">
              <a:latin typeface="Algerian" panose="04020705040A02060702" pitchFamily="82" charset="0"/>
            </a:endParaRPr>
          </a:p>
          <a:p>
            <a:pPr lvl="7">
              <a:buFont typeface="Wingdings" pitchFamily="2" charset="2"/>
              <a:buChar char="Ø"/>
            </a:pPr>
            <a:r>
              <a:rPr lang="en-US" sz="2400" dirty="0"/>
              <a:t>Merchant bankers- Managers of the issue</a:t>
            </a:r>
          </a:p>
          <a:p>
            <a:pPr lvl="7">
              <a:buFont typeface="Wingdings" pitchFamily="2" charset="2"/>
              <a:buChar char="Ø"/>
            </a:pPr>
            <a:r>
              <a:rPr lang="en-US" sz="2400" dirty="0"/>
              <a:t>Registrar to the Issue</a:t>
            </a:r>
          </a:p>
          <a:p>
            <a:pPr lvl="7">
              <a:buFont typeface="Wingdings" pitchFamily="2" charset="2"/>
              <a:buChar char="Ø"/>
            </a:pPr>
            <a:r>
              <a:rPr lang="en-US" sz="2400" dirty="0"/>
              <a:t>Brokers to the Issue</a:t>
            </a:r>
          </a:p>
          <a:p>
            <a:pPr lvl="7">
              <a:buFont typeface="Wingdings" pitchFamily="2" charset="2"/>
              <a:buChar char="Ø"/>
            </a:pPr>
            <a:r>
              <a:rPr lang="en-US" sz="2400" dirty="0"/>
              <a:t>Underwriters</a:t>
            </a:r>
          </a:p>
          <a:p>
            <a:pPr lvl="7">
              <a:buFont typeface="Wingdings" pitchFamily="2" charset="2"/>
              <a:buChar char="Ø"/>
            </a:pPr>
            <a:r>
              <a:rPr lang="en-US" sz="2400" dirty="0"/>
              <a:t>Bankers</a:t>
            </a:r>
          </a:p>
          <a:p>
            <a:pPr lvl="7">
              <a:buFont typeface="Wingdings" pitchFamily="2" charset="2"/>
              <a:buChar char="Ø"/>
            </a:pPr>
            <a:r>
              <a:rPr lang="en-US" sz="2400" dirty="0"/>
              <a:t>Advertising agencies</a:t>
            </a:r>
          </a:p>
          <a:p>
            <a:pPr lvl="7">
              <a:buFont typeface="Wingdings" pitchFamily="2" charset="2"/>
              <a:buChar char="Ø"/>
            </a:pPr>
            <a:r>
              <a:rPr lang="en-US" sz="2400" dirty="0"/>
              <a:t>Financial Institutions</a:t>
            </a:r>
          </a:p>
          <a:p>
            <a:pPr lvl="7">
              <a:buFont typeface="Wingdings" pitchFamily="2" charset="2"/>
              <a:buChar char="Ø"/>
            </a:pPr>
            <a:r>
              <a:rPr lang="en-US" sz="2400" dirty="0"/>
              <a:t>Government &amp; Statutory Agencies</a:t>
            </a:r>
          </a:p>
          <a:p>
            <a:endParaRPr lang="en-US" sz="2400" dirty="0"/>
          </a:p>
        </p:txBody>
      </p:sp>
    </p:spTree>
    <p:extLst>
      <p:ext uri="{BB962C8B-B14F-4D97-AF65-F5344CB8AC3E}">
        <p14:creationId xmlns:p14="http://schemas.microsoft.com/office/powerpoint/2010/main" val="1801774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AC7633-1BDA-BC15-CB87-08A289A238F8}"/>
              </a:ext>
            </a:extLst>
          </p:cNvPr>
          <p:cNvSpPr txBox="1"/>
          <p:nvPr/>
        </p:nvSpPr>
        <p:spPr>
          <a:xfrm>
            <a:off x="842513" y="585491"/>
            <a:ext cx="10627743" cy="4185761"/>
          </a:xfrm>
          <a:prstGeom prst="rect">
            <a:avLst/>
          </a:prstGeom>
          <a:noFill/>
        </p:spPr>
        <p:txBody>
          <a:bodyPr wrap="square">
            <a:spAutoFit/>
          </a:bodyPr>
          <a:lstStyle/>
          <a:p>
            <a:pPr algn="ctr"/>
            <a:r>
              <a:rPr lang="en-US" sz="3600" b="1" dirty="0">
                <a:latin typeface="Algerian" panose="04020705040A02060702" pitchFamily="82" charset="0"/>
              </a:rPr>
              <a:t>Method of Price determination in Primary Market</a:t>
            </a:r>
          </a:p>
          <a:p>
            <a:pPr algn="ctr"/>
            <a:endParaRPr lang="en-US" sz="3600" b="1" dirty="0">
              <a:latin typeface="Algerian" panose="04020705040A02060702" pitchFamily="82" charset="0"/>
            </a:endParaRPr>
          </a:p>
          <a:p>
            <a:pPr algn="ctr"/>
            <a:endParaRPr lang="en-US" sz="1800" dirty="0"/>
          </a:p>
          <a:p>
            <a:pPr marL="342900" indent="-342900" algn="ctr">
              <a:buAutoNum type="arabicPeriod"/>
            </a:pPr>
            <a:r>
              <a:rPr lang="en-US" sz="2800" dirty="0"/>
              <a:t>Fixed Price Method</a:t>
            </a:r>
          </a:p>
          <a:p>
            <a:pPr marL="342900" indent="-342900" algn="ctr">
              <a:buAutoNum type="arabicPeriod"/>
            </a:pPr>
            <a:endParaRPr lang="en-US" sz="2800" dirty="0"/>
          </a:p>
          <a:p>
            <a:pPr marL="342900" indent="-342900" algn="ctr">
              <a:buAutoNum type="arabicPeriod"/>
            </a:pPr>
            <a:r>
              <a:rPr lang="en-US" sz="2800" dirty="0"/>
              <a:t>Book Building Method</a:t>
            </a:r>
          </a:p>
          <a:p>
            <a:pPr marL="342900" indent="-342900" algn="ctr">
              <a:buAutoNum type="arabicPeriod"/>
            </a:pPr>
            <a:endParaRPr lang="en-US" sz="2800" dirty="0"/>
          </a:p>
          <a:p>
            <a:pPr marL="342900" indent="-342900" algn="ctr">
              <a:buAutoNum type="arabicPeriod"/>
            </a:pPr>
            <a:r>
              <a:rPr lang="en-US" sz="2800" dirty="0"/>
              <a:t>Combination of Both</a:t>
            </a:r>
          </a:p>
        </p:txBody>
      </p:sp>
    </p:spTree>
    <p:extLst>
      <p:ext uri="{BB962C8B-B14F-4D97-AF65-F5344CB8AC3E}">
        <p14:creationId xmlns:p14="http://schemas.microsoft.com/office/powerpoint/2010/main" val="3215146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23D103-B72C-D987-F48F-32DC7432DE36}"/>
              </a:ext>
            </a:extLst>
          </p:cNvPr>
          <p:cNvSpPr txBox="1"/>
          <p:nvPr/>
        </p:nvSpPr>
        <p:spPr>
          <a:xfrm>
            <a:off x="773502" y="500332"/>
            <a:ext cx="10644996" cy="5909310"/>
          </a:xfrm>
          <a:prstGeom prst="rect">
            <a:avLst/>
          </a:prstGeom>
          <a:noFill/>
        </p:spPr>
        <p:txBody>
          <a:bodyPr wrap="square" rtlCol="0">
            <a:spAutoFit/>
          </a:bodyPr>
          <a:lstStyle/>
          <a:p>
            <a:pPr algn="ctr"/>
            <a:r>
              <a:rPr lang="en-US" sz="3600" b="1" dirty="0">
                <a:latin typeface="Algerian" panose="04020705040A02060702" pitchFamily="82" charset="0"/>
              </a:rPr>
              <a:t>Secondary Market</a:t>
            </a:r>
          </a:p>
          <a:p>
            <a:pPr marL="285750" indent="-285750" algn="ctr">
              <a:buFont typeface="Wingdings" panose="05000000000000000000" pitchFamily="2" charset="2"/>
              <a:buChar char="Ø"/>
            </a:pPr>
            <a:r>
              <a:rPr lang="en-US" dirty="0"/>
              <a:t>The secondary market includes venues overseen by a regulatory body where these previously issued securities are traded between investors.</a:t>
            </a:r>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r>
              <a:rPr lang="en-US" dirty="0"/>
              <a:t>Issuing companies do not have a part in the secondary market. The, NSE, BSE, New York Stock Exchange and Nasdaq are examples of secondary markets.</a:t>
            </a:r>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r>
              <a:rPr lang="en-US" dirty="0"/>
              <a:t>The secondary market has two different categories: the auction and the dealer markets. The auction market is home to the open outcry system where buyers and sellers congregate in one location and announce the prices at which they are willing to buy and sell their securities.  In dealer markets, though, people trade through electronic networks. Most small investors trade through dealer markets.</a:t>
            </a:r>
          </a:p>
          <a:p>
            <a:pPr marL="285750" indent="-285750" algn="ctr">
              <a:buFont typeface="Wingdings" panose="05000000000000000000" pitchFamily="2" charset="2"/>
              <a:buChar char="Ø"/>
            </a:pPr>
            <a:endParaRPr lang="en-US" dirty="0"/>
          </a:p>
          <a:p>
            <a:pPr algn="ctr">
              <a:buFont typeface="Wingdings" pitchFamily="2" charset="2"/>
              <a:buChar char="Ø"/>
            </a:pPr>
            <a:r>
              <a:rPr lang="en-US" sz="1800" dirty="0"/>
              <a:t>Through massive series of independent yet interconnected trades, the secondary market drives the price of securities toward their actual value.</a:t>
            </a:r>
          </a:p>
          <a:p>
            <a:pPr algn="ctr">
              <a:buFont typeface="Wingdings" pitchFamily="2" charset="2"/>
              <a:buChar char="Ø"/>
            </a:pPr>
            <a:endParaRPr lang="en-US" sz="1800" dirty="0"/>
          </a:p>
          <a:p>
            <a:pPr algn="ctr">
              <a:buFont typeface="Wingdings" pitchFamily="2" charset="2"/>
              <a:buChar char="Ø"/>
            </a:pPr>
            <a:r>
              <a:rPr lang="en-US" sz="1800" dirty="0"/>
              <a:t>Prices in the secondary market are determined by the basic forces of supply and demand. </a:t>
            </a:r>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r>
              <a:rPr lang="en-US" sz="1800" dirty="0"/>
              <a:t>If the majority of investors believe a stock will increase in value and rush to buy it, the stock's price will typically rise. If a company loses favor with investors or fails to post sufficient earnings, its stock price declines as demand for that security dwindles. </a:t>
            </a:r>
          </a:p>
        </p:txBody>
      </p:sp>
    </p:spTree>
    <p:extLst>
      <p:ext uri="{BB962C8B-B14F-4D97-AF65-F5344CB8AC3E}">
        <p14:creationId xmlns:p14="http://schemas.microsoft.com/office/powerpoint/2010/main" val="2385383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A38E24-98BF-E57D-16F5-232DA164E379}"/>
              </a:ext>
            </a:extLst>
          </p:cNvPr>
          <p:cNvSpPr txBox="1"/>
          <p:nvPr/>
        </p:nvSpPr>
        <p:spPr>
          <a:xfrm>
            <a:off x="747622" y="741289"/>
            <a:ext cx="10696755" cy="4524315"/>
          </a:xfrm>
          <a:prstGeom prst="rect">
            <a:avLst/>
          </a:prstGeom>
          <a:noFill/>
        </p:spPr>
        <p:txBody>
          <a:bodyPr wrap="square">
            <a:spAutoFit/>
          </a:bodyPr>
          <a:lstStyle/>
          <a:p>
            <a:pPr algn="ctr">
              <a:buFont typeface="Wingdings" pitchFamily="2" charset="2"/>
              <a:buChar char="Ø"/>
            </a:pPr>
            <a:r>
              <a:rPr lang="en-US" dirty="0"/>
              <a:t>A stock exchange provides a platform to investors to enter into a trading transaction of bonds, shares, debentures and such other financial instruments.</a:t>
            </a:r>
          </a:p>
          <a:p>
            <a:pPr algn="ctr"/>
            <a:endParaRPr lang="en-US" dirty="0"/>
          </a:p>
          <a:p>
            <a:pPr algn="ctr">
              <a:buFont typeface="Wingdings" pitchFamily="2" charset="2"/>
              <a:buChar char="Ø"/>
            </a:pPr>
            <a:r>
              <a:rPr lang="en-US" dirty="0"/>
              <a:t>Transactions can be entered into at any time, and the market allows for active trading so that there can be immediate purchase or selling with little variation in price among different transactions. Also, there is continuity in trading, which increases the liquidity of assets that are traded in this market.</a:t>
            </a:r>
          </a:p>
          <a:p>
            <a:pPr algn="ctr"/>
            <a:endParaRPr lang="en-US" dirty="0"/>
          </a:p>
          <a:p>
            <a:pPr algn="ctr">
              <a:buFont typeface="Wingdings" pitchFamily="2" charset="2"/>
              <a:buChar char="Ø"/>
            </a:pPr>
            <a:r>
              <a:rPr lang="en-US" dirty="0"/>
              <a:t>Investors find a proper platform, such as an organised exchange to liquidate the holdings. The securities that they hold can be sold in various stock exchanges.</a:t>
            </a:r>
          </a:p>
          <a:p>
            <a:pPr algn="ctr"/>
            <a:endParaRPr lang="en-US" dirty="0"/>
          </a:p>
          <a:p>
            <a:pPr algn="ctr">
              <a:buFont typeface="Wingdings" pitchFamily="2" charset="2"/>
              <a:buChar char="Ø"/>
            </a:pPr>
            <a:r>
              <a:rPr lang="en-US" dirty="0"/>
              <a:t>A secondary market acts as a medium of determining the pricing of assets in a transaction consistent with the demand and supply. The information about transactions price is within the public domain that enables investors to decide accordingly</a:t>
            </a:r>
          </a:p>
          <a:p>
            <a:pPr algn="ctr">
              <a:buFont typeface="Wingdings" pitchFamily="2" charset="2"/>
              <a:buChar char="Ø"/>
            </a:pPr>
            <a:endParaRPr lang="en-US" dirty="0"/>
          </a:p>
          <a:p>
            <a:pPr algn="ctr">
              <a:buFont typeface="Wingdings" pitchFamily="2" charset="2"/>
              <a:buChar char="Ø"/>
            </a:pPr>
            <a:r>
              <a:rPr lang="en-US" dirty="0"/>
              <a:t>It is indicative of a nation’s economy as well, and also serves as a link between savings and investment. As in, savings are mobilised via investments by way of securities.</a:t>
            </a:r>
          </a:p>
        </p:txBody>
      </p:sp>
    </p:spTree>
    <p:extLst>
      <p:ext uri="{BB962C8B-B14F-4D97-AF65-F5344CB8AC3E}">
        <p14:creationId xmlns:p14="http://schemas.microsoft.com/office/powerpoint/2010/main" val="1675291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44C916-AC73-3F3F-127F-E2F166DE97DE}"/>
              </a:ext>
            </a:extLst>
          </p:cNvPr>
          <p:cNvSpPr txBox="1"/>
          <p:nvPr/>
        </p:nvSpPr>
        <p:spPr>
          <a:xfrm>
            <a:off x="974785" y="1043796"/>
            <a:ext cx="10636370" cy="3785652"/>
          </a:xfrm>
          <a:prstGeom prst="rect">
            <a:avLst/>
          </a:prstGeom>
          <a:noFill/>
        </p:spPr>
        <p:txBody>
          <a:bodyPr wrap="square" rtlCol="0">
            <a:spAutoFit/>
          </a:bodyPr>
          <a:lstStyle/>
          <a:p>
            <a:pPr algn="ctr"/>
            <a:r>
              <a:rPr lang="en-US" sz="3600" b="1" dirty="0">
                <a:latin typeface="Algerian" panose="04020705040A02060702" pitchFamily="82" charset="0"/>
              </a:rPr>
              <a:t>Types of Secondary Market</a:t>
            </a:r>
          </a:p>
          <a:p>
            <a:pPr algn="ctr"/>
            <a:endParaRPr lang="en-US" sz="3600" b="1" dirty="0">
              <a:latin typeface="Algerian" panose="04020705040A02060702" pitchFamily="82" charset="0"/>
            </a:endParaRPr>
          </a:p>
          <a:p>
            <a:pPr marL="2571750" lvl="5" indent="-285750">
              <a:buFont typeface="Wingdings" panose="05000000000000000000" pitchFamily="2" charset="2"/>
              <a:buChar char="Ø"/>
            </a:pPr>
            <a:r>
              <a:rPr lang="en-US" sz="2400" dirty="0"/>
              <a:t>Over the Counter Market</a:t>
            </a:r>
          </a:p>
          <a:p>
            <a:pPr marL="2571750" lvl="5" indent="-285750">
              <a:buFont typeface="Wingdings" panose="05000000000000000000" pitchFamily="2" charset="2"/>
              <a:buChar char="Ø"/>
            </a:pPr>
            <a:endParaRPr lang="en-US" sz="2400" dirty="0"/>
          </a:p>
          <a:p>
            <a:pPr marL="2571750" lvl="5" indent="-285750">
              <a:buFont typeface="Wingdings" panose="05000000000000000000" pitchFamily="2" charset="2"/>
              <a:buChar char="Ø"/>
            </a:pPr>
            <a:r>
              <a:rPr lang="en-US" sz="2400" dirty="0"/>
              <a:t>Exchange Market</a:t>
            </a:r>
          </a:p>
          <a:p>
            <a:pPr marL="2571750" lvl="5" indent="-285750">
              <a:buFont typeface="Wingdings" panose="05000000000000000000" pitchFamily="2" charset="2"/>
              <a:buChar char="Ø"/>
            </a:pPr>
            <a:endParaRPr lang="en-US" sz="2400" dirty="0"/>
          </a:p>
          <a:p>
            <a:pPr marL="2571750" lvl="5" indent="-285750">
              <a:buFont typeface="Wingdings" panose="05000000000000000000" pitchFamily="2" charset="2"/>
              <a:buChar char="Ø"/>
            </a:pPr>
            <a:r>
              <a:rPr lang="en-US" sz="2400" dirty="0"/>
              <a:t>Auction Market</a:t>
            </a:r>
          </a:p>
          <a:p>
            <a:pPr marL="2571750" lvl="5" indent="-285750">
              <a:buFont typeface="Wingdings" panose="05000000000000000000" pitchFamily="2" charset="2"/>
              <a:buChar char="Ø"/>
            </a:pPr>
            <a:endParaRPr lang="en-US" sz="2400" dirty="0"/>
          </a:p>
          <a:p>
            <a:pPr marL="2571750" lvl="5" indent="-285750">
              <a:buFont typeface="Wingdings" panose="05000000000000000000" pitchFamily="2" charset="2"/>
              <a:buChar char="Ø"/>
            </a:pPr>
            <a:r>
              <a:rPr lang="en-US" sz="2400" dirty="0"/>
              <a:t>Dealers Market</a:t>
            </a:r>
          </a:p>
        </p:txBody>
      </p:sp>
    </p:spTree>
    <p:extLst>
      <p:ext uri="{BB962C8B-B14F-4D97-AF65-F5344CB8AC3E}">
        <p14:creationId xmlns:p14="http://schemas.microsoft.com/office/powerpoint/2010/main" val="1220035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7C24F5-ADB6-33D1-D2DE-28488E47FD1E}"/>
              </a:ext>
            </a:extLst>
          </p:cNvPr>
          <p:cNvSpPr txBox="1"/>
          <p:nvPr/>
        </p:nvSpPr>
        <p:spPr>
          <a:xfrm>
            <a:off x="741871" y="552091"/>
            <a:ext cx="10653623" cy="5755422"/>
          </a:xfrm>
          <a:prstGeom prst="rect">
            <a:avLst/>
          </a:prstGeom>
          <a:noFill/>
        </p:spPr>
        <p:txBody>
          <a:bodyPr wrap="square" rtlCol="0">
            <a:spAutoFit/>
          </a:bodyPr>
          <a:lstStyle/>
          <a:p>
            <a:pPr algn="ctr"/>
            <a:r>
              <a:rPr lang="en-US" sz="4000" b="1" dirty="0">
                <a:latin typeface="Algerian" panose="04020705040A02060702" pitchFamily="82" charset="0"/>
              </a:rPr>
              <a:t>Financial Market</a:t>
            </a:r>
          </a:p>
          <a:p>
            <a:pPr algn="ctr"/>
            <a:r>
              <a:rPr lang="en-US" sz="1800" b="1" dirty="0"/>
              <a:t>Financial Markets include any place or system that provides buyers and sellers the means to trade financial instruments, including bonds, equities, the various international currencies, and derivatives. </a:t>
            </a:r>
          </a:p>
          <a:p>
            <a:pPr algn="ctr"/>
            <a:r>
              <a:rPr lang="en-US" sz="1800" b="1" dirty="0"/>
              <a:t>Financial markets facilitate the interaction between those who need capital with those who have capital to invest.</a:t>
            </a:r>
            <a:endParaRPr lang="en-US" b="1" dirty="0"/>
          </a:p>
          <a:p>
            <a:pPr algn="ctr"/>
            <a:r>
              <a:rPr lang="en-US" sz="1800" b="1" dirty="0"/>
              <a:t>Financial markets trade in all types of securities and are critical to the smooth operation of a capitalist society.</a:t>
            </a:r>
          </a:p>
          <a:p>
            <a:pPr algn="ctr"/>
            <a:r>
              <a:rPr lang="en-US" sz="1800" b="1" dirty="0"/>
              <a:t>When financial markets fail, economic disruption including recession and unemployment can result.</a:t>
            </a:r>
          </a:p>
          <a:p>
            <a:pPr algn="ctr"/>
            <a:endParaRPr lang="en-US" sz="1800" dirty="0"/>
          </a:p>
          <a:p>
            <a:pPr marL="1257300" lvl="2" indent="-342900">
              <a:buFont typeface="Wingdings" pitchFamily="2" charset="2"/>
              <a:buChar char="Ø"/>
            </a:pPr>
            <a:r>
              <a:rPr lang="en-US" sz="2000" b="1" u="sng" dirty="0"/>
              <a:t>Organised Market</a:t>
            </a:r>
            <a:r>
              <a:rPr lang="en-US" dirty="0"/>
              <a:t>: stock exchange, insurance, banks</a:t>
            </a:r>
          </a:p>
          <a:p>
            <a:pPr marL="2571750" lvl="5" indent="-285750">
              <a:buFont typeface="Wingdings" panose="05000000000000000000" pitchFamily="2" charset="2"/>
              <a:buChar char="§"/>
            </a:pPr>
            <a:r>
              <a:rPr lang="en-US" b="1" dirty="0">
                <a:solidFill>
                  <a:srgbClr val="FF0000"/>
                </a:solidFill>
              </a:rPr>
              <a:t>Capital Market</a:t>
            </a:r>
            <a:r>
              <a:rPr lang="en-US" dirty="0"/>
              <a:t>: Market where businesses or government entities raise funds for long term using the weapon of debts. It includes stock market and bond market.</a:t>
            </a:r>
          </a:p>
          <a:p>
            <a:pPr marL="4000500" lvl="8" indent="-342900">
              <a:buFont typeface="+mj-lt"/>
              <a:buAutoNum type="arabicPeriod"/>
            </a:pPr>
            <a:r>
              <a:rPr lang="en-US" b="1" dirty="0"/>
              <a:t>Primary Market</a:t>
            </a:r>
            <a:r>
              <a:rPr lang="en-US" dirty="0"/>
              <a:t>: deals with issuance and sale of equity securities to investors directly by issuer in IPO.</a:t>
            </a:r>
          </a:p>
          <a:p>
            <a:pPr marL="4000500" lvl="8" indent="-342900">
              <a:buFont typeface="+mj-lt"/>
              <a:buAutoNum type="arabicPeriod"/>
            </a:pPr>
            <a:r>
              <a:rPr lang="en-US" b="1" dirty="0"/>
              <a:t>Secondary Market</a:t>
            </a:r>
            <a:r>
              <a:rPr lang="en-US" dirty="0"/>
              <a:t>: aftermarket and follow on public offerings</a:t>
            </a:r>
          </a:p>
          <a:p>
            <a:pPr marL="2571750" lvl="5" indent="-285750">
              <a:buFont typeface="Wingdings" panose="05000000000000000000" pitchFamily="2" charset="2"/>
              <a:buChar char="§"/>
            </a:pPr>
            <a:r>
              <a:rPr lang="en-US" b="1" dirty="0">
                <a:solidFill>
                  <a:srgbClr val="FF0000"/>
                </a:solidFill>
              </a:rPr>
              <a:t>Money Market</a:t>
            </a:r>
            <a:r>
              <a:rPr lang="en-US" dirty="0"/>
              <a:t>: Deals with the short term borrowing and lending with maturities ranging from period of less than one year.</a:t>
            </a:r>
          </a:p>
          <a:p>
            <a:pPr marL="342900" indent="-342900"/>
            <a:endParaRPr lang="en-US" sz="1800" dirty="0"/>
          </a:p>
          <a:p>
            <a:pPr marL="1257300" lvl="2" indent="-342900">
              <a:buFont typeface="Wingdings" pitchFamily="2" charset="2"/>
              <a:buChar char="Ø"/>
            </a:pPr>
            <a:r>
              <a:rPr lang="en-US" sz="2000" b="1" u="sng" dirty="0"/>
              <a:t>Un-</a:t>
            </a:r>
            <a:r>
              <a:rPr lang="en-US" sz="2000" b="1" u="sng" dirty="0" err="1"/>
              <a:t>organised</a:t>
            </a:r>
            <a:r>
              <a:rPr lang="en-US" sz="2000" b="1" u="sng" dirty="0"/>
              <a:t> Market</a:t>
            </a:r>
            <a:r>
              <a:rPr lang="en-US" dirty="0"/>
              <a:t>: chit fund, committees</a:t>
            </a:r>
          </a:p>
        </p:txBody>
      </p:sp>
    </p:spTree>
    <p:extLst>
      <p:ext uri="{BB962C8B-B14F-4D97-AF65-F5344CB8AC3E}">
        <p14:creationId xmlns:p14="http://schemas.microsoft.com/office/powerpoint/2010/main" val="2614163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71514F-1EEC-CFEC-7047-73924C0E4690}"/>
              </a:ext>
            </a:extLst>
          </p:cNvPr>
          <p:cNvSpPr txBox="1"/>
          <p:nvPr/>
        </p:nvSpPr>
        <p:spPr>
          <a:xfrm>
            <a:off x="858327" y="566808"/>
            <a:ext cx="10632057" cy="4647426"/>
          </a:xfrm>
          <a:prstGeom prst="rect">
            <a:avLst/>
          </a:prstGeom>
          <a:noFill/>
        </p:spPr>
        <p:txBody>
          <a:bodyPr wrap="square">
            <a:spAutoFit/>
          </a:bodyPr>
          <a:lstStyle/>
          <a:p>
            <a:pPr algn="ctr"/>
            <a:r>
              <a:rPr lang="en-US" sz="3600" b="1" dirty="0">
                <a:latin typeface="Algerian" panose="04020705040A02060702" pitchFamily="82" charset="0"/>
              </a:rPr>
              <a:t>Players of Secondary Market</a:t>
            </a:r>
          </a:p>
          <a:p>
            <a:pPr algn="ctr"/>
            <a:endParaRPr lang="en-US" sz="3600" b="1" dirty="0">
              <a:latin typeface="Algerian" panose="04020705040A02060702" pitchFamily="82" charset="0"/>
            </a:endParaRPr>
          </a:p>
          <a:p>
            <a:pPr lvl="8">
              <a:buFont typeface="Wingdings" pitchFamily="2" charset="2"/>
              <a:buChar char="Ø"/>
            </a:pPr>
            <a:r>
              <a:rPr lang="en-US" sz="2800" dirty="0"/>
              <a:t>Floor broker</a:t>
            </a:r>
          </a:p>
          <a:p>
            <a:pPr lvl="8">
              <a:buFont typeface="Wingdings" pitchFamily="2" charset="2"/>
              <a:buChar char="Ø"/>
            </a:pPr>
            <a:r>
              <a:rPr lang="en-US" sz="2800" dirty="0"/>
              <a:t>Commission broker</a:t>
            </a:r>
          </a:p>
          <a:p>
            <a:pPr lvl="8">
              <a:buFont typeface="Wingdings" pitchFamily="2" charset="2"/>
              <a:buChar char="Ø"/>
            </a:pPr>
            <a:r>
              <a:rPr lang="en-US" sz="2800" dirty="0"/>
              <a:t>Jobbers</a:t>
            </a:r>
          </a:p>
          <a:p>
            <a:pPr lvl="8">
              <a:buFont typeface="Wingdings" pitchFamily="2" charset="2"/>
              <a:buChar char="Ø"/>
            </a:pPr>
            <a:r>
              <a:rPr lang="en-US" sz="2800" dirty="0"/>
              <a:t>Tarawaniwalas</a:t>
            </a:r>
          </a:p>
          <a:p>
            <a:pPr lvl="8">
              <a:buFont typeface="Wingdings" pitchFamily="2" charset="2"/>
              <a:buChar char="Ø"/>
            </a:pPr>
            <a:r>
              <a:rPr lang="en-US" sz="2800" dirty="0"/>
              <a:t>Odd Lot dealers</a:t>
            </a:r>
          </a:p>
          <a:p>
            <a:pPr lvl="8">
              <a:buFont typeface="Wingdings" pitchFamily="2" charset="2"/>
              <a:buChar char="Ø"/>
            </a:pPr>
            <a:r>
              <a:rPr lang="en-US" sz="2800" dirty="0"/>
              <a:t>Badliwalas</a:t>
            </a:r>
          </a:p>
          <a:p>
            <a:pPr lvl="8">
              <a:buFont typeface="Wingdings" pitchFamily="2" charset="2"/>
              <a:buChar char="Ø"/>
            </a:pPr>
            <a:r>
              <a:rPr lang="en-US" sz="2800" dirty="0"/>
              <a:t>Security dealers</a:t>
            </a:r>
          </a:p>
          <a:p>
            <a:pPr lvl="8">
              <a:buFont typeface="Wingdings" pitchFamily="2" charset="2"/>
              <a:buChar char="Ø"/>
            </a:pPr>
            <a:r>
              <a:rPr lang="en-US" sz="2800" dirty="0"/>
              <a:t>Sub brokers</a:t>
            </a:r>
          </a:p>
        </p:txBody>
      </p:sp>
    </p:spTree>
    <p:extLst>
      <p:ext uri="{BB962C8B-B14F-4D97-AF65-F5344CB8AC3E}">
        <p14:creationId xmlns:p14="http://schemas.microsoft.com/office/powerpoint/2010/main" val="837508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294C50-14C4-3F3E-B3F0-76A9E4C9DA4D}"/>
              </a:ext>
            </a:extLst>
          </p:cNvPr>
          <p:cNvSpPr txBox="1"/>
          <p:nvPr/>
        </p:nvSpPr>
        <p:spPr>
          <a:xfrm>
            <a:off x="782128" y="535684"/>
            <a:ext cx="10627743" cy="5632311"/>
          </a:xfrm>
          <a:prstGeom prst="rect">
            <a:avLst/>
          </a:prstGeom>
          <a:noFill/>
        </p:spPr>
        <p:txBody>
          <a:bodyPr wrap="square">
            <a:spAutoFit/>
          </a:bodyPr>
          <a:lstStyle/>
          <a:p>
            <a:pPr algn="ctr"/>
            <a:r>
              <a:rPr lang="en-US" sz="3600" b="1" dirty="0">
                <a:latin typeface="Algerian" panose="04020705040A02060702" pitchFamily="82" charset="0"/>
                <a:cs typeface="Arial" charset="0"/>
              </a:rPr>
              <a:t>Bull Market &amp; Bear Market</a:t>
            </a:r>
          </a:p>
          <a:p>
            <a:pPr algn="ctr">
              <a:buFont typeface="Wingdings" pitchFamily="2" charset="2"/>
              <a:buChar char="Ø"/>
            </a:pPr>
            <a:r>
              <a:rPr lang="en-US" dirty="0">
                <a:cs typeface="Arial" charset="0"/>
              </a:rPr>
              <a:t>A bull market is a market that is on the rise and where the conditions of the economy are generally favorable. </a:t>
            </a:r>
          </a:p>
          <a:p>
            <a:pPr algn="ctr">
              <a:buFont typeface="Wingdings" pitchFamily="2" charset="2"/>
              <a:buChar char="Ø"/>
            </a:pPr>
            <a:endParaRPr lang="en-US" dirty="0">
              <a:cs typeface="Arial" charset="0"/>
            </a:endParaRPr>
          </a:p>
          <a:p>
            <a:pPr algn="ctr">
              <a:buFont typeface="Wingdings" pitchFamily="2" charset="2"/>
              <a:buChar char="Ø"/>
            </a:pPr>
            <a:r>
              <a:rPr lang="en-US" dirty="0">
                <a:cs typeface="Arial" charset="0"/>
              </a:rPr>
              <a:t>A bear market exists in an economy that is receding and where most stocks are declining in value.</a:t>
            </a:r>
          </a:p>
          <a:p>
            <a:pPr algn="ctr">
              <a:buFont typeface="Wingdings" pitchFamily="2" charset="2"/>
              <a:buChar char="Ø"/>
            </a:pPr>
            <a:endParaRPr lang="en-US" dirty="0">
              <a:cs typeface="Arial" charset="0"/>
            </a:endParaRPr>
          </a:p>
          <a:p>
            <a:pPr algn="ctr">
              <a:buFont typeface="Wingdings" pitchFamily="2" charset="2"/>
              <a:buChar char="Ø"/>
            </a:pPr>
            <a:r>
              <a:rPr lang="en-US" dirty="0">
                <a:cs typeface="Arial" charset="0"/>
              </a:rPr>
              <a:t>The financial markets are greatly influenced by investors' attitudes, these terms also denote how investors feel about the market and the ensuing economic trends</a:t>
            </a:r>
          </a:p>
          <a:p>
            <a:pPr algn="ctr">
              <a:buFont typeface="Wingdings" pitchFamily="2" charset="2"/>
              <a:buChar char="Ø"/>
            </a:pPr>
            <a:endParaRPr lang="en-US" dirty="0">
              <a:cs typeface="Arial" charset="0"/>
            </a:endParaRPr>
          </a:p>
          <a:p>
            <a:pPr algn="ctr">
              <a:buFont typeface="Wingdings" pitchFamily="2" charset="2"/>
              <a:buChar char="Ø"/>
            </a:pPr>
            <a:r>
              <a:rPr lang="en-US" dirty="0">
                <a:cs typeface="Arial" charset="0"/>
              </a:rPr>
              <a:t>A bull market is typified by a sustained increase in prices. In the case of equity markets, a bull market denotes a rise in the prices of companies' shares. </a:t>
            </a:r>
          </a:p>
          <a:p>
            <a:pPr algn="ctr">
              <a:buFont typeface="Wingdings" pitchFamily="2" charset="2"/>
              <a:buChar char="Ø"/>
            </a:pPr>
            <a:endParaRPr lang="en-US" dirty="0">
              <a:cs typeface="Arial" charset="0"/>
            </a:endParaRPr>
          </a:p>
          <a:p>
            <a:pPr algn="ctr">
              <a:buFont typeface="Wingdings" pitchFamily="2" charset="2"/>
              <a:buChar char="Ø"/>
            </a:pPr>
            <a:r>
              <a:rPr lang="en-US" dirty="0">
                <a:cs typeface="Arial" charset="0"/>
              </a:rPr>
              <a:t>Investors often have faith that the uptrend will continue over the long term. In this scenario, the country's economy is typically strong and employment levels are high. </a:t>
            </a:r>
          </a:p>
          <a:p>
            <a:pPr algn="ctr">
              <a:buFont typeface="Wingdings" pitchFamily="2" charset="2"/>
              <a:buChar char="Ø"/>
            </a:pPr>
            <a:endParaRPr lang="en-US" dirty="0">
              <a:cs typeface="Arial" charset="0"/>
            </a:endParaRPr>
          </a:p>
          <a:p>
            <a:pPr algn="ctr">
              <a:buFont typeface="Wingdings" pitchFamily="2" charset="2"/>
              <a:buChar char="Ø"/>
            </a:pPr>
            <a:r>
              <a:rPr lang="en-US" dirty="0"/>
              <a:t>Although some investors can be "bearish," the majority of investors are typically "bullish.“</a:t>
            </a:r>
          </a:p>
          <a:p>
            <a:pPr algn="ctr">
              <a:buFont typeface="Wingdings" pitchFamily="2" charset="2"/>
              <a:buChar char="Ø"/>
            </a:pPr>
            <a:endParaRPr lang="en-US" dirty="0"/>
          </a:p>
          <a:p>
            <a:pPr algn="ctr">
              <a:buFont typeface="Wingdings" pitchFamily="2" charset="2"/>
              <a:buChar char="Ø"/>
            </a:pPr>
            <a:r>
              <a:rPr lang="en-US" dirty="0"/>
              <a:t>The stock market, as a whole, has tended to post positive returns over long time horizons.</a:t>
            </a:r>
          </a:p>
          <a:p>
            <a:pPr algn="ctr">
              <a:buFont typeface="Wingdings" pitchFamily="2" charset="2"/>
              <a:buChar char="Ø"/>
            </a:pPr>
            <a:endParaRPr lang="en-US" dirty="0"/>
          </a:p>
          <a:p>
            <a:pPr algn="ctr">
              <a:buFont typeface="Wingdings" pitchFamily="2" charset="2"/>
              <a:buChar char="Ø"/>
            </a:pPr>
            <a:r>
              <a:rPr lang="en-US" dirty="0"/>
              <a:t>A bear market can be more dangerous to invest in, as many equities lose value and prices become volatile. </a:t>
            </a:r>
            <a:endParaRPr lang="en-US" dirty="0">
              <a:cs typeface="Arial" charset="0"/>
            </a:endParaRPr>
          </a:p>
        </p:txBody>
      </p:sp>
    </p:spTree>
    <p:extLst>
      <p:ext uri="{BB962C8B-B14F-4D97-AF65-F5344CB8AC3E}">
        <p14:creationId xmlns:p14="http://schemas.microsoft.com/office/powerpoint/2010/main" val="3173202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FCDF5C-0A0B-047F-868D-5863E833B0D2}"/>
              </a:ext>
            </a:extLst>
          </p:cNvPr>
          <p:cNvSpPr txBox="1"/>
          <p:nvPr/>
        </p:nvSpPr>
        <p:spPr>
          <a:xfrm>
            <a:off x="785004" y="597022"/>
            <a:ext cx="10644996" cy="5355312"/>
          </a:xfrm>
          <a:prstGeom prst="rect">
            <a:avLst/>
          </a:prstGeom>
          <a:noFill/>
        </p:spPr>
        <p:txBody>
          <a:bodyPr wrap="square">
            <a:spAutoFit/>
          </a:bodyPr>
          <a:lstStyle/>
          <a:p>
            <a:pPr algn="ctr"/>
            <a:r>
              <a:rPr lang="en-US" sz="3600" b="1" dirty="0">
                <a:latin typeface="Algerian" panose="04020705040A02060702" pitchFamily="82" charset="0"/>
              </a:rPr>
              <a:t>Debt Market</a:t>
            </a:r>
          </a:p>
          <a:p>
            <a:pPr marL="285750" indent="-285750" algn="ctr">
              <a:buFont typeface="Wingdings" panose="05000000000000000000" pitchFamily="2" charset="2"/>
              <a:buChar char="Ø"/>
            </a:pPr>
            <a:endParaRPr lang="en-US" sz="1800" dirty="0"/>
          </a:p>
          <a:p>
            <a:pPr marL="285750" indent="-285750" algn="ctr">
              <a:buFont typeface="Wingdings" panose="05000000000000000000" pitchFamily="2" charset="2"/>
              <a:buChar char="Ø"/>
            </a:pPr>
            <a:r>
              <a:rPr lang="en-US" sz="1800" dirty="0"/>
              <a:t>The Debt market is the market where debt instruments are traded.</a:t>
            </a:r>
          </a:p>
          <a:p>
            <a:pPr marL="285750" indent="-285750" algn="ctr">
              <a:buFont typeface="Wingdings" panose="05000000000000000000" pitchFamily="2" charset="2"/>
              <a:buChar char="Ø"/>
            </a:pPr>
            <a:endParaRPr lang="en-US" sz="1800" dirty="0"/>
          </a:p>
          <a:p>
            <a:pPr marL="285750" indent="-285750" algn="ctr">
              <a:buFont typeface="Wingdings" panose="05000000000000000000" pitchFamily="2" charset="2"/>
              <a:buChar char="Ø"/>
            </a:pPr>
            <a:r>
              <a:rPr lang="en-US" sz="1800" dirty="0"/>
              <a:t>Debt instruments are assets that require a fixed payment to the holder, usually with interest.</a:t>
            </a:r>
          </a:p>
          <a:p>
            <a:pPr marL="285750" indent="-285750" algn="ctr">
              <a:buFont typeface="Wingdings" panose="05000000000000000000" pitchFamily="2" charset="2"/>
              <a:buChar char="Ø"/>
            </a:pPr>
            <a:endParaRPr lang="en-US" sz="1800" dirty="0"/>
          </a:p>
          <a:p>
            <a:pPr marL="285750" indent="-285750" algn="ctr">
              <a:buFont typeface="Wingdings" panose="05000000000000000000" pitchFamily="2" charset="2"/>
              <a:buChar char="Ø"/>
            </a:pPr>
            <a:r>
              <a:rPr lang="en-US" sz="1800" dirty="0"/>
              <a:t>Examples of debt instruments include bonds (government or corporate) and mortgages. </a:t>
            </a:r>
          </a:p>
          <a:p>
            <a:pPr marL="285750" indent="-285750" algn="ctr">
              <a:buFont typeface="Wingdings" panose="05000000000000000000" pitchFamily="2" charset="2"/>
              <a:buChar char="Ø"/>
            </a:pPr>
            <a:endParaRPr lang="en-US" sz="1800" dirty="0"/>
          </a:p>
          <a:p>
            <a:pPr marL="285750" indent="-285750" algn="ctr">
              <a:buFont typeface="Wingdings" panose="05000000000000000000" pitchFamily="2" charset="2"/>
              <a:buChar char="Ø"/>
            </a:pPr>
            <a:r>
              <a:rPr lang="en-US" sz="1800" dirty="0"/>
              <a:t>Debt Market is a market place, where buying and selling of debt market financial instruments take place. </a:t>
            </a:r>
          </a:p>
          <a:p>
            <a:pPr marL="285750" indent="-285750" algn="ctr">
              <a:buFont typeface="Wingdings" panose="05000000000000000000" pitchFamily="2" charset="2"/>
              <a:buChar char="Ø"/>
            </a:pPr>
            <a:endParaRPr lang="en-US" sz="1800" dirty="0"/>
          </a:p>
          <a:p>
            <a:pPr marL="285750" indent="-285750" algn="ctr">
              <a:buFont typeface="Wingdings" panose="05000000000000000000" pitchFamily="2" charset="2"/>
              <a:buChar char="Ø"/>
            </a:pPr>
            <a:r>
              <a:rPr lang="en-US" sz="1800" dirty="0"/>
              <a:t>These financial instruments are fixed-income securities, giving fixed returns to the investors. </a:t>
            </a:r>
          </a:p>
          <a:p>
            <a:pPr marL="285750" indent="-285750" algn="ctr">
              <a:buFont typeface="Wingdings" panose="05000000000000000000" pitchFamily="2" charset="2"/>
              <a:buChar char="Ø"/>
            </a:pPr>
            <a:endParaRPr lang="en-US" sz="1800" dirty="0"/>
          </a:p>
          <a:p>
            <a:pPr marL="285750" indent="-285750" algn="ctr">
              <a:buFont typeface="Wingdings" panose="05000000000000000000" pitchFamily="2" charset="2"/>
              <a:buChar char="Ø"/>
            </a:pPr>
            <a:r>
              <a:rPr lang="en-US" sz="1800" dirty="0"/>
              <a:t>These securities provide regular interest payments at a fixed rate with principal repayment at the time of maturity. </a:t>
            </a:r>
          </a:p>
          <a:p>
            <a:pPr marL="285750" indent="-285750" algn="ctr">
              <a:buFont typeface="Wingdings" panose="05000000000000000000" pitchFamily="2" charset="2"/>
              <a:buChar char="Ø"/>
            </a:pPr>
            <a:endParaRPr lang="en-US" sz="1800" dirty="0"/>
          </a:p>
          <a:p>
            <a:pPr marL="285750" indent="-285750" algn="ctr">
              <a:buFont typeface="Wingdings" panose="05000000000000000000" pitchFamily="2" charset="2"/>
              <a:buChar char="Ø"/>
            </a:pPr>
            <a:r>
              <a:rPr lang="en-US" sz="1800" dirty="0"/>
              <a:t>The issuer of these securities can be local bodies, municipalities, state government, central government, corporate, etc. </a:t>
            </a:r>
          </a:p>
          <a:p>
            <a:pPr marL="285750" indent="-285750" algn="ctr">
              <a:buFont typeface="Wingdings" panose="05000000000000000000" pitchFamily="2" charset="2"/>
              <a:buChar char="Ø"/>
            </a:pPr>
            <a:endParaRPr lang="en-US" sz="1800" dirty="0"/>
          </a:p>
          <a:p>
            <a:pPr marL="285750" indent="-285750" algn="ctr">
              <a:buFont typeface="Wingdings" panose="05000000000000000000" pitchFamily="2" charset="2"/>
              <a:buChar char="Ø"/>
            </a:pPr>
            <a:r>
              <a:rPr lang="en-US" sz="1800" dirty="0"/>
              <a:t>Major Debt Market securities are Bonds, Government Bonds, Debentures, etc.</a:t>
            </a:r>
          </a:p>
        </p:txBody>
      </p:sp>
    </p:spTree>
    <p:extLst>
      <p:ext uri="{BB962C8B-B14F-4D97-AF65-F5344CB8AC3E}">
        <p14:creationId xmlns:p14="http://schemas.microsoft.com/office/powerpoint/2010/main" val="2774843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44440A-E6AA-7F6F-5761-B97CFB3DEDDE}"/>
              </a:ext>
            </a:extLst>
          </p:cNvPr>
          <p:cNvSpPr txBox="1"/>
          <p:nvPr/>
        </p:nvSpPr>
        <p:spPr>
          <a:xfrm>
            <a:off x="2717321" y="642668"/>
            <a:ext cx="7825596" cy="4524315"/>
          </a:xfrm>
          <a:prstGeom prst="rect">
            <a:avLst/>
          </a:prstGeom>
          <a:noFill/>
        </p:spPr>
        <p:txBody>
          <a:bodyPr wrap="square" rtlCol="0">
            <a:spAutoFit/>
          </a:bodyPr>
          <a:lstStyle/>
          <a:p>
            <a:r>
              <a:rPr lang="en-US" sz="3600" b="1" dirty="0">
                <a:latin typeface="Algerian" panose="04020705040A02060702" pitchFamily="82" charset="0"/>
              </a:rPr>
              <a:t>Types of Debt Instruments</a:t>
            </a:r>
          </a:p>
          <a:p>
            <a:endParaRPr lang="en-US" sz="3600" b="1" dirty="0">
              <a:latin typeface="Algerian" panose="04020705040A02060702" pitchFamily="82" charset="0"/>
            </a:endParaRPr>
          </a:p>
          <a:p>
            <a:pPr>
              <a:buFont typeface="Wingdings" pitchFamily="2" charset="2"/>
              <a:buChar char="Ø"/>
            </a:pPr>
            <a:r>
              <a:rPr lang="en-US" sz="2400" dirty="0"/>
              <a:t>MIBOR Linked Bonds (Mumbai Interbank Offer Rate)</a:t>
            </a:r>
          </a:p>
          <a:p>
            <a:pPr>
              <a:buFont typeface="Wingdings" pitchFamily="2" charset="2"/>
              <a:buChar char="Ø"/>
            </a:pPr>
            <a:r>
              <a:rPr lang="en-US" sz="2400" dirty="0"/>
              <a:t>Medium to Long term Bonds</a:t>
            </a:r>
          </a:p>
          <a:p>
            <a:pPr>
              <a:buFont typeface="Wingdings" pitchFamily="2" charset="2"/>
              <a:buChar char="Ø"/>
            </a:pPr>
            <a:r>
              <a:rPr lang="en-US" sz="2400" dirty="0"/>
              <a:t>Municipal Bonds</a:t>
            </a:r>
          </a:p>
          <a:p>
            <a:pPr>
              <a:buFont typeface="Wingdings" pitchFamily="2" charset="2"/>
              <a:buChar char="Ø"/>
            </a:pPr>
            <a:r>
              <a:rPr lang="en-US" sz="2400" dirty="0"/>
              <a:t>Corporate Bonds </a:t>
            </a:r>
          </a:p>
          <a:p>
            <a:pPr>
              <a:buFont typeface="Wingdings" pitchFamily="2" charset="2"/>
              <a:buChar char="Ø"/>
            </a:pPr>
            <a:r>
              <a:rPr lang="en-US" sz="2400" dirty="0"/>
              <a:t>Commercial Papers</a:t>
            </a:r>
          </a:p>
          <a:p>
            <a:pPr>
              <a:buFont typeface="Wingdings" pitchFamily="2" charset="2"/>
              <a:buChar char="Ø"/>
            </a:pPr>
            <a:r>
              <a:rPr lang="en-US" sz="2400" dirty="0"/>
              <a:t>Certificate of Deposits</a:t>
            </a:r>
          </a:p>
          <a:p>
            <a:pPr>
              <a:buFont typeface="Wingdings" pitchFamily="2" charset="2"/>
              <a:buChar char="Ø"/>
            </a:pPr>
            <a:r>
              <a:rPr lang="en-US" sz="2400" dirty="0"/>
              <a:t>Repo Transactions</a:t>
            </a:r>
          </a:p>
          <a:p>
            <a:pPr>
              <a:buFont typeface="Wingdings" pitchFamily="2" charset="2"/>
              <a:buChar char="Ø"/>
            </a:pPr>
            <a:r>
              <a:rPr lang="en-US" sz="2400" dirty="0"/>
              <a:t>CBLO</a:t>
            </a:r>
          </a:p>
          <a:p>
            <a:pPr>
              <a:buFont typeface="Wingdings" pitchFamily="2" charset="2"/>
              <a:buChar char="Ø"/>
            </a:pPr>
            <a:r>
              <a:rPr lang="en-US" sz="2400" dirty="0"/>
              <a:t>Instruments outside India</a:t>
            </a:r>
          </a:p>
        </p:txBody>
      </p:sp>
    </p:spTree>
    <p:extLst>
      <p:ext uri="{BB962C8B-B14F-4D97-AF65-F5344CB8AC3E}">
        <p14:creationId xmlns:p14="http://schemas.microsoft.com/office/powerpoint/2010/main" val="1704749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B4311A-BEB6-D78A-0F5B-B7C92DE5E18D}"/>
              </a:ext>
            </a:extLst>
          </p:cNvPr>
          <p:cNvSpPr txBox="1"/>
          <p:nvPr/>
        </p:nvSpPr>
        <p:spPr>
          <a:xfrm>
            <a:off x="892834" y="612844"/>
            <a:ext cx="4860986" cy="5816977"/>
          </a:xfrm>
          <a:prstGeom prst="rect">
            <a:avLst/>
          </a:prstGeom>
          <a:noFill/>
        </p:spPr>
        <p:txBody>
          <a:bodyPr wrap="square">
            <a:spAutoFit/>
          </a:bodyPr>
          <a:lstStyle/>
          <a:p>
            <a:pPr algn="ctr"/>
            <a:r>
              <a:rPr lang="en-US" sz="3600" b="1" dirty="0">
                <a:latin typeface="Algerian" panose="04020705040A02060702" pitchFamily="82" charset="0"/>
              </a:rPr>
              <a:t>Advantages</a:t>
            </a:r>
          </a:p>
          <a:p>
            <a:pPr algn="ctr"/>
            <a:endParaRPr lang="en-US" sz="1100" dirty="0"/>
          </a:p>
          <a:p>
            <a:pPr>
              <a:buFont typeface="Wingdings" pitchFamily="2" charset="2"/>
              <a:buChar char="Ø"/>
            </a:pPr>
            <a:r>
              <a:rPr lang="en-US" sz="2400" dirty="0"/>
              <a:t>Assured Return</a:t>
            </a:r>
          </a:p>
          <a:p>
            <a:pPr>
              <a:buFont typeface="Wingdings" pitchFamily="2" charset="2"/>
              <a:buChar char="Ø"/>
            </a:pPr>
            <a:endParaRPr lang="en-US" sz="2400" dirty="0"/>
          </a:p>
          <a:p>
            <a:pPr>
              <a:buFont typeface="Wingdings" pitchFamily="2" charset="2"/>
              <a:buChar char="Ø"/>
            </a:pPr>
            <a:r>
              <a:rPr lang="en-US" sz="2400" dirty="0"/>
              <a:t>Liquidity</a:t>
            </a:r>
          </a:p>
          <a:p>
            <a:pPr>
              <a:buFont typeface="Wingdings" pitchFamily="2" charset="2"/>
              <a:buChar char="Ø"/>
            </a:pPr>
            <a:endParaRPr lang="en-US" sz="2400" dirty="0"/>
          </a:p>
          <a:p>
            <a:pPr>
              <a:buFont typeface="Wingdings" pitchFamily="2" charset="2"/>
              <a:buChar char="Ø"/>
            </a:pPr>
            <a:r>
              <a:rPr lang="en-US" sz="2400" dirty="0"/>
              <a:t>Diversification of portfolio</a:t>
            </a:r>
          </a:p>
          <a:p>
            <a:pPr>
              <a:buFont typeface="Wingdings" pitchFamily="2" charset="2"/>
              <a:buChar char="Ø"/>
            </a:pPr>
            <a:endParaRPr lang="en-US" sz="2400" dirty="0"/>
          </a:p>
          <a:p>
            <a:pPr>
              <a:buFont typeface="Wingdings" pitchFamily="2" charset="2"/>
              <a:buChar char="Ø"/>
            </a:pPr>
            <a:r>
              <a:rPr lang="en-US" sz="2400" dirty="0"/>
              <a:t>Helpful in short term financing need</a:t>
            </a:r>
          </a:p>
          <a:p>
            <a:pPr>
              <a:buFont typeface="Wingdings" pitchFamily="2" charset="2"/>
              <a:buChar char="Ø"/>
            </a:pPr>
            <a:endParaRPr lang="en-US" sz="2400" dirty="0"/>
          </a:p>
          <a:p>
            <a:pPr>
              <a:buFont typeface="Wingdings" pitchFamily="2" charset="2"/>
              <a:buChar char="Ø"/>
            </a:pPr>
            <a:r>
              <a:rPr lang="en-US" sz="2400" dirty="0"/>
              <a:t>Risk Free</a:t>
            </a:r>
          </a:p>
          <a:p>
            <a:pPr>
              <a:buFont typeface="Wingdings" pitchFamily="2" charset="2"/>
              <a:buChar char="Ø"/>
            </a:pPr>
            <a:endParaRPr lang="en-US" sz="2400" dirty="0"/>
          </a:p>
          <a:p>
            <a:pPr>
              <a:buFont typeface="Wingdings" pitchFamily="2" charset="2"/>
              <a:buChar char="Ø"/>
            </a:pPr>
            <a:r>
              <a:rPr lang="en-US" sz="2400" dirty="0"/>
              <a:t>Suitable for conservative investors</a:t>
            </a:r>
          </a:p>
          <a:p>
            <a:pPr>
              <a:buFont typeface="Wingdings" pitchFamily="2" charset="2"/>
              <a:buChar char="Ø"/>
            </a:pPr>
            <a:endParaRPr lang="en-US" sz="2400" dirty="0"/>
          </a:p>
          <a:p>
            <a:pPr>
              <a:buFont typeface="Wingdings" pitchFamily="2" charset="2"/>
              <a:buChar char="Ø"/>
            </a:pPr>
            <a:r>
              <a:rPr lang="en-US" sz="2400" dirty="0"/>
              <a:t>Priority in Liquidation</a:t>
            </a:r>
          </a:p>
        </p:txBody>
      </p:sp>
      <p:sp>
        <p:nvSpPr>
          <p:cNvPr id="4" name="TextBox 3">
            <a:extLst>
              <a:ext uri="{FF2B5EF4-FFF2-40B4-BE49-F238E27FC236}">
                <a16:creationId xmlns:a16="http://schemas.microsoft.com/office/drawing/2014/main" id="{5A53ACEA-2C56-E4B3-9E53-4E00CAE4C40D}"/>
              </a:ext>
            </a:extLst>
          </p:cNvPr>
          <p:cNvSpPr txBox="1"/>
          <p:nvPr/>
        </p:nvSpPr>
        <p:spPr>
          <a:xfrm>
            <a:off x="6208143" y="612844"/>
            <a:ext cx="4620881" cy="3600986"/>
          </a:xfrm>
          <a:prstGeom prst="rect">
            <a:avLst/>
          </a:prstGeom>
          <a:noFill/>
        </p:spPr>
        <p:txBody>
          <a:bodyPr wrap="square" rtlCol="0">
            <a:spAutoFit/>
          </a:bodyPr>
          <a:lstStyle/>
          <a:p>
            <a:pPr algn="ctr"/>
            <a:r>
              <a:rPr lang="en-US" sz="3600" b="1" dirty="0">
                <a:latin typeface="Algerian" panose="04020705040A02060702" pitchFamily="82" charset="0"/>
              </a:rPr>
              <a:t>Disadvantages</a:t>
            </a:r>
          </a:p>
          <a:p>
            <a:pPr>
              <a:buFont typeface="Wingdings" pitchFamily="2" charset="2"/>
              <a:buChar char="Ø"/>
            </a:pPr>
            <a:endParaRPr lang="en-US" sz="2400" dirty="0"/>
          </a:p>
          <a:p>
            <a:pPr>
              <a:buFont typeface="Wingdings" pitchFamily="2" charset="2"/>
              <a:buChar char="Ø"/>
            </a:pPr>
            <a:r>
              <a:rPr lang="en-US" sz="2400" dirty="0"/>
              <a:t>Return is not as high as equity</a:t>
            </a:r>
          </a:p>
          <a:p>
            <a:pPr>
              <a:buFont typeface="Wingdings" pitchFamily="2" charset="2"/>
              <a:buChar char="Ø"/>
            </a:pPr>
            <a:endParaRPr lang="en-US" sz="2400" dirty="0"/>
          </a:p>
          <a:p>
            <a:pPr>
              <a:buFont typeface="Wingdings" pitchFamily="2" charset="2"/>
              <a:buChar char="Ø"/>
            </a:pPr>
            <a:r>
              <a:rPr lang="en-US" sz="2400" dirty="0"/>
              <a:t>Getting less return </a:t>
            </a:r>
          </a:p>
          <a:p>
            <a:pPr>
              <a:buFont typeface="Wingdings" pitchFamily="2" charset="2"/>
              <a:buChar char="Ø"/>
            </a:pPr>
            <a:endParaRPr lang="en-US" sz="2400" dirty="0"/>
          </a:p>
          <a:p>
            <a:pPr>
              <a:buFont typeface="Wingdings" pitchFamily="2" charset="2"/>
              <a:buChar char="Ø"/>
            </a:pPr>
            <a:r>
              <a:rPr lang="en-US" sz="2400" dirty="0"/>
              <a:t>Issue of liquidity</a:t>
            </a:r>
          </a:p>
          <a:p>
            <a:pPr>
              <a:buFont typeface="Wingdings" pitchFamily="2" charset="2"/>
              <a:buChar char="Ø"/>
            </a:pPr>
            <a:endParaRPr lang="en-US" sz="2400" dirty="0"/>
          </a:p>
          <a:p>
            <a:pPr>
              <a:buFont typeface="Wingdings" pitchFamily="2" charset="2"/>
              <a:buChar char="Ø"/>
            </a:pPr>
            <a:r>
              <a:rPr lang="en-US" sz="2400" dirty="0"/>
              <a:t>Price discovery</a:t>
            </a:r>
          </a:p>
        </p:txBody>
      </p:sp>
    </p:spTree>
    <p:extLst>
      <p:ext uri="{BB962C8B-B14F-4D97-AF65-F5344CB8AC3E}">
        <p14:creationId xmlns:p14="http://schemas.microsoft.com/office/powerpoint/2010/main" val="1031879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5C7C8A-46B4-034A-32F7-212F13BB28EB}"/>
              </a:ext>
            </a:extLst>
          </p:cNvPr>
          <p:cNvSpPr txBox="1"/>
          <p:nvPr/>
        </p:nvSpPr>
        <p:spPr>
          <a:xfrm>
            <a:off x="854015" y="543463"/>
            <a:ext cx="10351699" cy="5570756"/>
          </a:xfrm>
          <a:prstGeom prst="rect">
            <a:avLst/>
          </a:prstGeom>
          <a:noFill/>
        </p:spPr>
        <p:txBody>
          <a:bodyPr wrap="square" rtlCol="0">
            <a:spAutoFit/>
          </a:bodyPr>
          <a:lstStyle/>
          <a:p>
            <a:pPr algn="ctr"/>
            <a:r>
              <a:rPr lang="en-US" sz="3600" b="1" dirty="0">
                <a:latin typeface="Algerian" panose="04020705040A02060702" pitchFamily="82" charset="0"/>
              </a:rPr>
              <a:t>Merchant Bank</a:t>
            </a:r>
          </a:p>
          <a:p>
            <a:pPr algn="ctr"/>
            <a:endParaRPr lang="en-US" sz="2000" dirty="0"/>
          </a:p>
          <a:p>
            <a:pPr algn="ctr"/>
            <a:r>
              <a:rPr lang="en-US" sz="2000" dirty="0"/>
              <a:t>Merchant banks are non-depository financial institutions that specialize in providing financial services to private corporations or specialty clients.</a:t>
            </a:r>
          </a:p>
          <a:p>
            <a:pPr algn="ctr"/>
            <a:endParaRPr lang="en-US" sz="2000" dirty="0"/>
          </a:p>
          <a:p>
            <a:pPr algn="ctr"/>
            <a:r>
              <a:rPr lang="en-US" sz="2000" dirty="0"/>
              <a:t>Merchant banks provide loan services, financial advising, private equity, and fundraising services for large corporations and high-net-worth individuals.</a:t>
            </a:r>
          </a:p>
          <a:p>
            <a:pPr algn="ctr"/>
            <a:endParaRPr lang="en-US" sz="2000" dirty="0"/>
          </a:p>
          <a:p>
            <a:pPr algn="ctr"/>
            <a:r>
              <a:rPr lang="en-US" sz="2000" dirty="0"/>
              <a:t>Merchant banks do not generally provide services for the general public, although they may have retail and commercial arms.</a:t>
            </a:r>
          </a:p>
          <a:p>
            <a:pPr algn="ctr"/>
            <a:endParaRPr lang="en-US" sz="2000" dirty="0"/>
          </a:p>
          <a:p>
            <a:pPr algn="ctr"/>
            <a:r>
              <a:rPr lang="en-US" sz="2000" dirty="0"/>
              <a:t>Most of their services are not targeted at the general public.</a:t>
            </a:r>
          </a:p>
          <a:p>
            <a:pPr algn="ctr"/>
            <a:endParaRPr lang="en-US" sz="2000" dirty="0"/>
          </a:p>
          <a:p>
            <a:pPr algn="ctr"/>
            <a:r>
              <a:rPr lang="en-US" sz="2000" dirty="0"/>
              <a:t>Merchant banks provide financial and advisory services to help corporate clients conduct business.</a:t>
            </a:r>
          </a:p>
          <a:p>
            <a:pPr algn="ctr"/>
            <a:endParaRPr lang="en-US" sz="2000" dirty="0"/>
          </a:p>
          <a:p>
            <a:pPr algn="ctr"/>
            <a:r>
              <a:rPr lang="en-US" sz="2000" dirty="0"/>
              <a:t>They often work with companies that may not be large enough to raise funds from the public through an initial public offering (IPO).</a:t>
            </a:r>
          </a:p>
        </p:txBody>
      </p:sp>
    </p:spTree>
    <p:extLst>
      <p:ext uri="{BB962C8B-B14F-4D97-AF65-F5344CB8AC3E}">
        <p14:creationId xmlns:p14="http://schemas.microsoft.com/office/powerpoint/2010/main" val="4024251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2BCF97-45B9-2267-7A1F-0E42FCB2F3BE}"/>
              </a:ext>
            </a:extLst>
          </p:cNvPr>
          <p:cNvSpPr txBox="1"/>
          <p:nvPr/>
        </p:nvSpPr>
        <p:spPr>
          <a:xfrm>
            <a:off x="733245" y="516415"/>
            <a:ext cx="10685253" cy="6017032"/>
          </a:xfrm>
          <a:prstGeom prst="rect">
            <a:avLst/>
          </a:prstGeom>
          <a:noFill/>
        </p:spPr>
        <p:txBody>
          <a:bodyPr wrap="square">
            <a:spAutoFit/>
          </a:bodyPr>
          <a:lstStyle/>
          <a:p>
            <a:pPr algn="ctr"/>
            <a:r>
              <a:rPr lang="en-US" sz="3600" b="1" dirty="0">
                <a:solidFill>
                  <a:schemeClr val="tx1">
                    <a:lumMod val="95000"/>
                    <a:lumOff val="5000"/>
                  </a:schemeClr>
                </a:solidFill>
                <a:latin typeface="Algerian" panose="04020705040A02060702" pitchFamily="82" charset="0"/>
              </a:rPr>
              <a:t>Functions of Merchant Banking</a:t>
            </a:r>
          </a:p>
          <a:p>
            <a:pPr algn="ctr"/>
            <a:endParaRPr lang="en-US" sz="1100" dirty="0">
              <a:solidFill>
                <a:schemeClr val="tx1">
                  <a:lumMod val="95000"/>
                  <a:lumOff val="5000"/>
                </a:schemeClr>
              </a:solidFill>
              <a:latin typeface="Algerian" panose="04020705040A02060702" pitchFamily="82" charset="0"/>
            </a:endParaRPr>
          </a:p>
          <a:p>
            <a:pPr marL="285750" indent="-285750" algn="just">
              <a:buFont typeface="Wingdings" panose="05000000000000000000" pitchFamily="2" charset="2"/>
              <a:buChar char="Ø"/>
            </a:pPr>
            <a:r>
              <a:rPr lang="en-US" b="1" dirty="0">
                <a:solidFill>
                  <a:schemeClr val="tx1">
                    <a:lumMod val="95000"/>
                    <a:lumOff val="5000"/>
                  </a:schemeClr>
                </a:solidFill>
              </a:rPr>
              <a:t>Issue Management:</a:t>
            </a:r>
            <a:r>
              <a:rPr lang="en-US" dirty="0">
                <a:solidFill>
                  <a:schemeClr val="tx1">
                    <a:lumMod val="95000"/>
                    <a:lumOff val="5000"/>
                  </a:schemeClr>
                </a:solidFill>
              </a:rPr>
              <a:t> Merchant banks help clients issue equity shares, preference shares, debentures, and other types of securities to the general public.</a:t>
            </a:r>
          </a:p>
          <a:p>
            <a:pPr marL="285750" indent="-285750" algn="just">
              <a:buFont typeface="Wingdings" panose="05000000000000000000" pitchFamily="2" charset="2"/>
              <a:buChar char="Ø"/>
            </a:pPr>
            <a:endParaRPr lang="en-US" sz="1000" dirty="0">
              <a:solidFill>
                <a:schemeClr val="tx1">
                  <a:lumMod val="95000"/>
                  <a:lumOff val="5000"/>
                </a:schemeClr>
              </a:solidFill>
            </a:endParaRPr>
          </a:p>
          <a:p>
            <a:pPr marL="285750" indent="-285750" algn="just">
              <a:buFont typeface="Wingdings" panose="05000000000000000000" pitchFamily="2" charset="2"/>
              <a:buChar char="Ø"/>
            </a:pPr>
            <a:r>
              <a:rPr lang="en-US" b="1" dirty="0">
                <a:solidFill>
                  <a:schemeClr val="tx1">
                    <a:lumMod val="95000"/>
                    <a:lumOff val="5000"/>
                  </a:schemeClr>
                </a:solidFill>
              </a:rPr>
              <a:t>Raise Capital</a:t>
            </a:r>
            <a:r>
              <a:rPr lang="en-US" dirty="0">
                <a:solidFill>
                  <a:schemeClr val="tx1">
                    <a:lumMod val="95000"/>
                    <a:lumOff val="5000"/>
                  </a:schemeClr>
                </a:solidFill>
              </a:rPr>
              <a:t>: Merchant banks help their clients raise funds from the domestic and international markets by issuing securities, such as debentures, preference shares, equities, and bonds.</a:t>
            </a:r>
          </a:p>
          <a:p>
            <a:pPr marL="285750" indent="-285750" algn="just">
              <a:buFont typeface="Wingdings" panose="05000000000000000000" pitchFamily="2" charset="2"/>
              <a:buChar char="Ø"/>
            </a:pPr>
            <a:endParaRPr lang="en-US" sz="1000" b="1" dirty="0">
              <a:solidFill>
                <a:schemeClr val="tx1">
                  <a:lumMod val="95000"/>
                  <a:lumOff val="5000"/>
                </a:schemeClr>
              </a:solidFill>
            </a:endParaRPr>
          </a:p>
          <a:p>
            <a:pPr marL="285750" indent="-285750" algn="just">
              <a:buFont typeface="Wingdings" panose="05000000000000000000" pitchFamily="2" charset="2"/>
              <a:buChar char="Ø"/>
            </a:pPr>
            <a:r>
              <a:rPr lang="en-US" b="1" dirty="0">
                <a:solidFill>
                  <a:schemeClr val="tx1">
                    <a:lumMod val="95000"/>
                    <a:lumOff val="5000"/>
                  </a:schemeClr>
                </a:solidFill>
              </a:rPr>
              <a:t>Portfolio Management</a:t>
            </a:r>
            <a:r>
              <a:rPr lang="en-US" dirty="0">
                <a:solidFill>
                  <a:schemeClr val="tx1">
                    <a:lumMod val="95000"/>
                    <a:lumOff val="5000"/>
                  </a:schemeClr>
                </a:solidFill>
              </a:rPr>
              <a:t>: Merchant banks offer portfolio management and advisory services to help investors make better decisions. Furthermore, merchant banks can even make trading and investing decisions on behalf of their clients.</a:t>
            </a:r>
          </a:p>
          <a:p>
            <a:pPr marL="285750" indent="-285750" algn="just">
              <a:buFont typeface="Wingdings" panose="05000000000000000000" pitchFamily="2" charset="2"/>
              <a:buChar char="Ø"/>
            </a:pPr>
            <a:endParaRPr lang="en-US" sz="1000" dirty="0">
              <a:solidFill>
                <a:schemeClr val="tx1">
                  <a:lumMod val="95000"/>
                  <a:lumOff val="5000"/>
                </a:schemeClr>
              </a:solidFill>
            </a:endParaRPr>
          </a:p>
          <a:p>
            <a:pPr marL="285750" indent="-285750" algn="just">
              <a:buFont typeface="Wingdings" panose="05000000000000000000" pitchFamily="2" charset="2"/>
              <a:buChar char="Ø"/>
            </a:pPr>
            <a:r>
              <a:rPr lang="en-US" b="1" dirty="0">
                <a:solidFill>
                  <a:schemeClr val="tx1">
                    <a:lumMod val="95000"/>
                    <a:lumOff val="5000"/>
                  </a:schemeClr>
                </a:solidFill>
              </a:rPr>
              <a:t>Promotional Activities</a:t>
            </a:r>
            <a:r>
              <a:rPr lang="en-US" dirty="0">
                <a:solidFill>
                  <a:schemeClr val="tx1">
                    <a:lumMod val="95000"/>
                    <a:lumOff val="5000"/>
                  </a:schemeClr>
                </a:solidFill>
              </a:rPr>
              <a:t>: These act as financial intermediaries for promoting new enterprises in their initial phases and getting approval from the government.</a:t>
            </a:r>
          </a:p>
          <a:p>
            <a:pPr marL="285750" indent="-285750" algn="just">
              <a:buFont typeface="Wingdings" panose="05000000000000000000" pitchFamily="2" charset="2"/>
              <a:buChar char="Ø"/>
            </a:pPr>
            <a:endParaRPr lang="en-US" sz="1000" dirty="0">
              <a:solidFill>
                <a:schemeClr val="tx1">
                  <a:lumMod val="95000"/>
                  <a:lumOff val="5000"/>
                </a:schemeClr>
              </a:solidFill>
            </a:endParaRPr>
          </a:p>
          <a:p>
            <a:pPr marL="285750" indent="-285750" algn="just">
              <a:buFont typeface="Wingdings" panose="05000000000000000000" pitchFamily="2" charset="2"/>
              <a:buChar char="Ø"/>
            </a:pPr>
            <a:r>
              <a:rPr lang="en-US" b="1" dirty="0">
                <a:solidFill>
                  <a:schemeClr val="tx1">
                    <a:lumMod val="95000"/>
                    <a:lumOff val="5000"/>
                  </a:schemeClr>
                </a:solidFill>
              </a:rPr>
              <a:t>Loan Syndication</a:t>
            </a:r>
            <a:r>
              <a:rPr lang="en-US" dirty="0">
                <a:solidFill>
                  <a:schemeClr val="tx1">
                    <a:lumMod val="95000"/>
                    <a:lumOff val="5000"/>
                  </a:schemeClr>
                </a:solidFill>
              </a:rPr>
              <a:t>: Merchant banks can help and guide their clients on raising capital from banks and financial institutions via the loan route.</a:t>
            </a:r>
          </a:p>
          <a:p>
            <a:pPr marL="285750" indent="-285750" algn="just">
              <a:buFont typeface="Wingdings" panose="05000000000000000000" pitchFamily="2" charset="2"/>
              <a:buChar char="Ø"/>
            </a:pPr>
            <a:endParaRPr lang="en-US" sz="1000" dirty="0">
              <a:solidFill>
                <a:schemeClr val="tx1">
                  <a:lumMod val="95000"/>
                  <a:lumOff val="5000"/>
                </a:schemeClr>
              </a:solidFill>
            </a:endParaRPr>
          </a:p>
          <a:p>
            <a:pPr marL="285750" indent="-285750" algn="just">
              <a:buFont typeface="Wingdings" panose="05000000000000000000" pitchFamily="2" charset="2"/>
              <a:buChar char="Ø"/>
            </a:pPr>
            <a:r>
              <a:rPr lang="en-US" b="1" dirty="0">
                <a:solidFill>
                  <a:schemeClr val="tx1">
                    <a:lumMod val="95000"/>
                    <a:lumOff val="5000"/>
                  </a:schemeClr>
                </a:solidFill>
              </a:rPr>
              <a:t>Leasing Services</a:t>
            </a:r>
            <a:r>
              <a:rPr lang="en-US" dirty="0">
                <a:solidFill>
                  <a:schemeClr val="tx1">
                    <a:lumMod val="95000"/>
                    <a:lumOff val="5000"/>
                  </a:schemeClr>
                </a:solidFill>
              </a:rPr>
              <a:t>: Merchant banks extend leasing services wherein the clients lease assets and equipment to generate rental income.</a:t>
            </a:r>
          </a:p>
          <a:p>
            <a:pPr marL="285750" indent="-285750" algn="just">
              <a:buFont typeface="Wingdings" panose="05000000000000000000" pitchFamily="2" charset="2"/>
              <a:buChar char="Ø"/>
            </a:pPr>
            <a:endParaRPr lang="en-US" sz="1000" dirty="0">
              <a:solidFill>
                <a:schemeClr val="tx1">
                  <a:lumMod val="95000"/>
                  <a:lumOff val="5000"/>
                </a:schemeClr>
              </a:solidFill>
            </a:endParaRPr>
          </a:p>
          <a:p>
            <a:pPr marL="285750" indent="-285750" algn="just">
              <a:buFont typeface="Wingdings" panose="05000000000000000000" pitchFamily="2" charset="2"/>
              <a:buChar char="Ø"/>
            </a:pPr>
            <a:r>
              <a:rPr lang="en-US" b="1" dirty="0">
                <a:solidFill>
                  <a:schemeClr val="tx1">
                    <a:lumMod val="95000"/>
                    <a:lumOff val="5000"/>
                  </a:schemeClr>
                </a:solidFill>
              </a:rPr>
              <a:t>Equity Underwriting</a:t>
            </a:r>
            <a:r>
              <a:rPr lang="en-US" dirty="0">
                <a:solidFill>
                  <a:schemeClr val="tx1">
                    <a:lumMod val="95000"/>
                    <a:lumOff val="5000"/>
                  </a:schemeClr>
                </a:solidFill>
              </a:rPr>
              <a:t>: Merchant banks offer equity underwriting as a premium service. These banks assess the levels of price and risk involved in a particular asset and initiate public issues and distribution of stocks.</a:t>
            </a:r>
          </a:p>
        </p:txBody>
      </p:sp>
    </p:spTree>
    <p:extLst>
      <p:ext uri="{BB962C8B-B14F-4D97-AF65-F5344CB8AC3E}">
        <p14:creationId xmlns:p14="http://schemas.microsoft.com/office/powerpoint/2010/main" val="3324455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2D5392-18D4-8F24-E85B-538C3B6B7C6E}"/>
              </a:ext>
            </a:extLst>
          </p:cNvPr>
          <p:cNvSpPr txBox="1"/>
          <p:nvPr/>
        </p:nvSpPr>
        <p:spPr>
          <a:xfrm>
            <a:off x="776377" y="621102"/>
            <a:ext cx="10679502" cy="4555093"/>
          </a:xfrm>
          <a:prstGeom prst="rect">
            <a:avLst/>
          </a:prstGeom>
          <a:noFill/>
        </p:spPr>
        <p:txBody>
          <a:bodyPr wrap="square" rtlCol="0">
            <a:spAutoFit/>
          </a:bodyPr>
          <a:lstStyle/>
          <a:p>
            <a:pPr algn="ctr"/>
            <a:r>
              <a:rPr lang="en-US" sz="3600" b="1" dirty="0">
                <a:latin typeface="Algerian" panose="04020705040A02060702" pitchFamily="82" charset="0"/>
              </a:rPr>
              <a:t>Merchant Banking Service</a:t>
            </a:r>
          </a:p>
          <a:p>
            <a:pPr algn="ctr"/>
            <a:endParaRPr lang="en-US" sz="3600" b="1" dirty="0">
              <a:latin typeface="Algerian" panose="04020705040A02060702" pitchFamily="82" charset="0"/>
            </a:endParaRPr>
          </a:p>
          <a:p>
            <a:pPr marL="342900" indent="-342900">
              <a:buFont typeface="Wingdings" panose="05000000000000000000" pitchFamily="2" charset="2"/>
              <a:buChar char="Ø"/>
            </a:pPr>
            <a:r>
              <a:rPr lang="en-US" sz="2000" b="0" i="0" dirty="0">
                <a:solidFill>
                  <a:schemeClr val="tx1">
                    <a:lumMod val="95000"/>
                    <a:lumOff val="5000"/>
                  </a:schemeClr>
                </a:solidFill>
                <a:effectLst/>
              </a:rPr>
              <a:t>Marketing and underwriting of new issues</a:t>
            </a:r>
          </a:p>
          <a:p>
            <a:pPr marL="342900" indent="-342900">
              <a:buFont typeface="Wingdings" panose="05000000000000000000" pitchFamily="2" charset="2"/>
              <a:buChar char="Ø"/>
            </a:pPr>
            <a:r>
              <a:rPr lang="en-US" sz="2000" b="0" i="0" dirty="0">
                <a:solidFill>
                  <a:schemeClr val="tx1">
                    <a:lumMod val="95000"/>
                    <a:lumOff val="5000"/>
                  </a:schemeClr>
                </a:solidFill>
                <a:effectLst/>
              </a:rPr>
              <a:t>Merger and acquisitions</a:t>
            </a:r>
          </a:p>
          <a:p>
            <a:pPr marL="342900" indent="-342900">
              <a:buFont typeface="Wingdings" panose="05000000000000000000" pitchFamily="2" charset="2"/>
              <a:buChar char="Ø"/>
            </a:pPr>
            <a:r>
              <a:rPr lang="en-US" sz="2000" b="0" i="0" dirty="0">
                <a:solidFill>
                  <a:schemeClr val="tx1">
                    <a:lumMod val="95000"/>
                    <a:lumOff val="5000"/>
                  </a:schemeClr>
                </a:solidFill>
                <a:effectLst/>
              </a:rPr>
              <a:t>Corporate finance management and advisory</a:t>
            </a:r>
          </a:p>
          <a:p>
            <a:pPr marL="342900" indent="-342900">
              <a:buFont typeface="Wingdings" panose="05000000000000000000" pitchFamily="2" charset="2"/>
              <a:buChar char="Ø"/>
            </a:pPr>
            <a:r>
              <a:rPr lang="en-US" sz="2000" b="0" i="0" dirty="0">
                <a:solidFill>
                  <a:schemeClr val="tx1">
                    <a:lumMod val="95000"/>
                    <a:lumOff val="5000"/>
                  </a:schemeClr>
                </a:solidFill>
                <a:effectLst/>
              </a:rPr>
              <a:t>Project financing and management</a:t>
            </a:r>
          </a:p>
          <a:p>
            <a:pPr marL="342900" indent="-342900">
              <a:buFont typeface="Wingdings" panose="05000000000000000000" pitchFamily="2" charset="2"/>
              <a:buChar char="Ø"/>
            </a:pPr>
            <a:r>
              <a:rPr lang="en-US" sz="2000" b="0" i="0" dirty="0">
                <a:solidFill>
                  <a:schemeClr val="tx1">
                    <a:lumMod val="95000"/>
                    <a:lumOff val="5000"/>
                  </a:schemeClr>
                </a:solidFill>
                <a:effectLst/>
              </a:rPr>
              <a:t>Management of customer security</a:t>
            </a:r>
          </a:p>
          <a:p>
            <a:pPr marL="342900" indent="-342900">
              <a:buFont typeface="Wingdings" panose="05000000000000000000" pitchFamily="2" charset="2"/>
              <a:buChar char="Ø"/>
            </a:pPr>
            <a:r>
              <a:rPr lang="en-US" sz="2000" b="0" i="0" dirty="0">
                <a:solidFill>
                  <a:schemeClr val="tx1">
                    <a:lumMod val="95000"/>
                    <a:lumOff val="5000"/>
                  </a:schemeClr>
                </a:solidFill>
                <a:effectLst/>
              </a:rPr>
              <a:t>Portfolio services</a:t>
            </a:r>
          </a:p>
          <a:p>
            <a:pPr marL="342900" indent="-342900">
              <a:buFont typeface="Wingdings" panose="05000000000000000000" pitchFamily="2" charset="2"/>
              <a:buChar char="Ø"/>
            </a:pPr>
            <a:r>
              <a:rPr lang="en-US" sz="2000" b="0" i="0" dirty="0">
                <a:solidFill>
                  <a:schemeClr val="tx1">
                    <a:lumMod val="95000"/>
                    <a:lumOff val="5000"/>
                  </a:schemeClr>
                </a:solidFill>
                <a:effectLst/>
              </a:rPr>
              <a:t>Investment banking</a:t>
            </a:r>
          </a:p>
          <a:p>
            <a:pPr marL="342900" indent="-342900">
              <a:buFont typeface="Wingdings" panose="05000000000000000000" pitchFamily="2" charset="2"/>
              <a:buChar char="Ø"/>
            </a:pPr>
            <a:r>
              <a:rPr lang="en-US" sz="2000" dirty="0">
                <a:solidFill>
                  <a:schemeClr val="tx1">
                    <a:lumMod val="95000"/>
                    <a:lumOff val="5000"/>
                  </a:schemeClr>
                </a:solidFill>
              </a:rPr>
              <a:t>T</a:t>
            </a:r>
            <a:r>
              <a:rPr lang="en-US" sz="2000" b="0" i="0" dirty="0">
                <a:solidFill>
                  <a:schemeClr val="tx1">
                    <a:lumMod val="95000"/>
                    <a:lumOff val="5000"/>
                  </a:schemeClr>
                </a:solidFill>
                <a:effectLst/>
              </a:rPr>
              <a:t>rade finance and advisory</a:t>
            </a:r>
          </a:p>
          <a:p>
            <a:pPr marL="342900" indent="-342900">
              <a:buFont typeface="Wingdings" panose="05000000000000000000" pitchFamily="2" charset="2"/>
              <a:buChar char="Ø"/>
            </a:pPr>
            <a:r>
              <a:rPr lang="en-US" sz="2000" b="0" i="0" dirty="0">
                <a:solidFill>
                  <a:schemeClr val="tx1">
                    <a:lumMod val="95000"/>
                    <a:lumOff val="5000"/>
                  </a:schemeClr>
                </a:solidFill>
                <a:effectLst/>
              </a:rPr>
              <a:t>Venture capital fundraising and advisory</a:t>
            </a:r>
          </a:p>
          <a:p>
            <a:pPr marL="342900" indent="-342900">
              <a:buFont typeface="Wingdings" panose="05000000000000000000" pitchFamily="2" charset="2"/>
              <a:buChar char="Ø"/>
            </a:pPr>
            <a:r>
              <a:rPr lang="en-US" sz="2000" b="0" i="0" dirty="0">
                <a:solidFill>
                  <a:schemeClr val="tx1">
                    <a:lumMod val="95000"/>
                    <a:lumOff val="5000"/>
                  </a:schemeClr>
                </a:solidFill>
                <a:effectLst/>
              </a:rPr>
              <a:t>Management of assets</a:t>
            </a:r>
          </a:p>
          <a:p>
            <a:endParaRPr lang="en-US" dirty="0"/>
          </a:p>
        </p:txBody>
      </p:sp>
      <p:graphicFrame>
        <p:nvGraphicFramePr>
          <p:cNvPr id="3" name="Table 2">
            <a:extLst>
              <a:ext uri="{FF2B5EF4-FFF2-40B4-BE49-F238E27FC236}">
                <a16:creationId xmlns:a16="http://schemas.microsoft.com/office/drawing/2014/main" id="{A149D86E-AD14-C1EA-0196-319986B0B2C4}"/>
              </a:ext>
            </a:extLst>
          </p:cNvPr>
          <p:cNvGraphicFramePr>
            <a:graphicFrameLocks noGrp="1"/>
          </p:cNvGraphicFramePr>
          <p:nvPr>
            <p:extLst>
              <p:ext uri="{D42A27DB-BD31-4B8C-83A1-F6EECF244321}">
                <p14:modId xmlns:p14="http://schemas.microsoft.com/office/powerpoint/2010/main" val="2262163590"/>
              </p:ext>
            </p:extLst>
          </p:nvPr>
        </p:nvGraphicFramePr>
        <p:xfrm>
          <a:off x="6305909" y="1520378"/>
          <a:ext cx="5007096" cy="4555092"/>
        </p:xfrm>
        <a:graphic>
          <a:graphicData uri="http://schemas.openxmlformats.org/drawingml/2006/table">
            <a:tbl>
              <a:tblPr/>
              <a:tblGrid>
                <a:gridCol w="1669032">
                  <a:extLst>
                    <a:ext uri="{9D8B030D-6E8A-4147-A177-3AD203B41FA5}">
                      <a16:colId xmlns:a16="http://schemas.microsoft.com/office/drawing/2014/main" val="4151293634"/>
                    </a:ext>
                  </a:extLst>
                </a:gridCol>
                <a:gridCol w="1669032">
                  <a:extLst>
                    <a:ext uri="{9D8B030D-6E8A-4147-A177-3AD203B41FA5}">
                      <a16:colId xmlns:a16="http://schemas.microsoft.com/office/drawing/2014/main" val="4093371376"/>
                    </a:ext>
                  </a:extLst>
                </a:gridCol>
                <a:gridCol w="1669032">
                  <a:extLst>
                    <a:ext uri="{9D8B030D-6E8A-4147-A177-3AD203B41FA5}">
                      <a16:colId xmlns:a16="http://schemas.microsoft.com/office/drawing/2014/main" val="1607229476"/>
                    </a:ext>
                  </a:extLst>
                </a:gridCol>
              </a:tblGrid>
              <a:tr h="907878">
                <a:tc>
                  <a:txBody>
                    <a:bodyPr/>
                    <a:lstStyle/>
                    <a:p>
                      <a:r>
                        <a:rPr lang="en-US" sz="1300" b="1">
                          <a:solidFill>
                            <a:srgbClr val="008000"/>
                          </a:solidFill>
                          <a:effectLst/>
                        </a:rPr>
                        <a:t>Category            </a:t>
                      </a:r>
                      <a:endParaRPr lang="en-US" sz="1300">
                        <a:effectLst/>
                      </a:endParaRPr>
                    </a:p>
                  </a:txBody>
                  <a:tcPr marL="66357" marR="66357" marT="33179" marB="33179" anchor="ctr">
                    <a:lnL w="7620" cap="flat" cmpd="sng" algn="ctr">
                      <a:solidFill>
                        <a:srgbClr val="C0C0B0"/>
                      </a:solidFill>
                      <a:prstDash val="solid"/>
                      <a:round/>
                      <a:headEnd type="none" w="med" len="med"/>
                      <a:tailEnd type="none" w="med" len="med"/>
                    </a:lnL>
                    <a:lnR w="7620" cap="flat" cmpd="sng" algn="ctr">
                      <a:solidFill>
                        <a:srgbClr val="C0C0B0"/>
                      </a:solidFill>
                      <a:prstDash val="solid"/>
                      <a:round/>
                      <a:headEnd type="none" w="med" len="med"/>
                      <a:tailEnd type="none" w="med" len="med"/>
                    </a:lnR>
                    <a:lnT w="7620" cap="flat" cmpd="sng" algn="ctr">
                      <a:solidFill>
                        <a:srgbClr val="C0C0B0"/>
                      </a:solidFill>
                      <a:prstDash val="solid"/>
                      <a:round/>
                      <a:headEnd type="none" w="med" len="med"/>
                      <a:tailEnd type="none" w="med" len="med"/>
                    </a:lnT>
                    <a:lnB w="7620" cap="flat" cmpd="sng" algn="ctr">
                      <a:solidFill>
                        <a:srgbClr val="C0C0B0"/>
                      </a:solidFill>
                      <a:prstDash val="solid"/>
                      <a:round/>
                      <a:headEnd type="none" w="med" len="med"/>
                      <a:tailEnd type="none" w="med" len="med"/>
                    </a:lnB>
                    <a:solidFill>
                      <a:srgbClr val="F9F9F9"/>
                    </a:solidFill>
                  </a:tcPr>
                </a:tc>
                <a:tc>
                  <a:txBody>
                    <a:bodyPr/>
                    <a:lstStyle/>
                    <a:p>
                      <a:r>
                        <a:rPr lang="en-US" sz="1300" b="1">
                          <a:solidFill>
                            <a:srgbClr val="008000"/>
                          </a:solidFill>
                          <a:effectLst/>
                        </a:rPr>
                        <a:t>Minimum Net Worth for Capital Adequacy </a:t>
                      </a:r>
                      <a:endParaRPr lang="en-US" sz="1300">
                        <a:effectLst/>
                      </a:endParaRPr>
                    </a:p>
                  </a:txBody>
                  <a:tcPr marL="66357" marR="66357" marT="33179" marB="33179" anchor="ctr">
                    <a:lnL w="7620" cap="flat" cmpd="sng" algn="ctr">
                      <a:solidFill>
                        <a:srgbClr val="C0C0B0"/>
                      </a:solidFill>
                      <a:prstDash val="solid"/>
                      <a:round/>
                      <a:headEnd type="none" w="med" len="med"/>
                      <a:tailEnd type="none" w="med" len="med"/>
                    </a:lnL>
                    <a:lnR w="7620" cap="flat" cmpd="sng" algn="ctr">
                      <a:solidFill>
                        <a:srgbClr val="C0C0B0"/>
                      </a:solidFill>
                      <a:prstDash val="solid"/>
                      <a:round/>
                      <a:headEnd type="none" w="med" len="med"/>
                      <a:tailEnd type="none" w="med" len="med"/>
                    </a:lnR>
                    <a:lnT w="7620" cap="flat" cmpd="sng" algn="ctr">
                      <a:solidFill>
                        <a:srgbClr val="C0C0B0"/>
                      </a:solidFill>
                      <a:prstDash val="solid"/>
                      <a:round/>
                      <a:headEnd type="none" w="med" len="med"/>
                      <a:tailEnd type="none" w="med" len="med"/>
                    </a:lnT>
                    <a:lnB w="7620" cap="flat" cmpd="sng" algn="ctr">
                      <a:solidFill>
                        <a:srgbClr val="C0C0B0"/>
                      </a:solidFill>
                      <a:prstDash val="solid"/>
                      <a:round/>
                      <a:headEnd type="none" w="med" len="med"/>
                      <a:tailEnd type="none" w="med" len="med"/>
                    </a:lnB>
                    <a:solidFill>
                      <a:srgbClr val="F9F9F9"/>
                    </a:solidFill>
                  </a:tcPr>
                </a:tc>
                <a:tc>
                  <a:txBody>
                    <a:bodyPr/>
                    <a:lstStyle/>
                    <a:p>
                      <a:r>
                        <a:rPr lang="en-US" sz="1300" b="1">
                          <a:solidFill>
                            <a:srgbClr val="008000"/>
                          </a:solidFill>
                          <a:effectLst/>
                        </a:rPr>
                        <a:t>Activities Permitted by SEBI</a:t>
                      </a:r>
                      <a:endParaRPr lang="en-US" sz="1300">
                        <a:effectLst/>
                      </a:endParaRPr>
                    </a:p>
                  </a:txBody>
                  <a:tcPr marL="66357" marR="66357" marT="33179" marB="33179" anchor="ctr">
                    <a:lnL w="7620" cap="flat" cmpd="sng" algn="ctr">
                      <a:solidFill>
                        <a:srgbClr val="C0C0B0"/>
                      </a:solidFill>
                      <a:prstDash val="solid"/>
                      <a:round/>
                      <a:headEnd type="none" w="med" len="med"/>
                      <a:tailEnd type="none" w="med" len="med"/>
                    </a:lnL>
                    <a:lnR w="7620" cap="flat" cmpd="sng" algn="ctr">
                      <a:solidFill>
                        <a:srgbClr val="C0C0B0"/>
                      </a:solidFill>
                      <a:prstDash val="solid"/>
                      <a:round/>
                      <a:headEnd type="none" w="med" len="med"/>
                      <a:tailEnd type="none" w="med" len="med"/>
                    </a:lnR>
                    <a:lnT w="7620" cap="flat" cmpd="sng" algn="ctr">
                      <a:solidFill>
                        <a:srgbClr val="C0C0B0"/>
                      </a:solidFill>
                      <a:prstDash val="solid"/>
                      <a:round/>
                      <a:headEnd type="none" w="med" len="med"/>
                      <a:tailEnd type="none" w="med" len="med"/>
                    </a:lnT>
                    <a:lnB w="7620" cap="flat" cmpd="sng" algn="ctr">
                      <a:solidFill>
                        <a:srgbClr val="C0C0B0"/>
                      </a:solidFill>
                      <a:prstDash val="solid"/>
                      <a:round/>
                      <a:headEnd type="none" w="med" len="med"/>
                      <a:tailEnd type="none" w="med" len="med"/>
                    </a:lnB>
                    <a:solidFill>
                      <a:srgbClr val="F9F9F9"/>
                    </a:solidFill>
                  </a:tcPr>
                </a:tc>
                <a:extLst>
                  <a:ext uri="{0D108BD9-81ED-4DB2-BD59-A6C34878D82A}">
                    <a16:rowId xmlns:a16="http://schemas.microsoft.com/office/drawing/2014/main" val="1780351599"/>
                  </a:ext>
                </a:extLst>
              </a:tr>
              <a:tr h="1185344">
                <a:tc>
                  <a:txBody>
                    <a:bodyPr/>
                    <a:lstStyle/>
                    <a:p>
                      <a:r>
                        <a:rPr lang="en-US" sz="1300">
                          <a:effectLst/>
                        </a:rPr>
                        <a:t>Category – I</a:t>
                      </a:r>
                    </a:p>
                  </a:txBody>
                  <a:tcPr marL="66357" marR="66357" marT="33179" marB="33179" anchor="ctr">
                    <a:lnL w="7620" cap="flat" cmpd="sng" algn="ctr">
                      <a:solidFill>
                        <a:srgbClr val="C0C0B0"/>
                      </a:solidFill>
                      <a:prstDash val="solid"/>
                      <a:round/>
                      <a:headEnd type="none" w="med" len="med"/>
                      <a:tailEnd type="none" w="med" len="med"/>
                    </a:lnL>
                    <a:lnR w="7620" cap="flat" cmpd="sng" algn="ctr">
                      <a:solidFill>
                        <a:srgbClr val="C0C0B0"/>
                      </a:solidFill>
                      <a:prstDash val="solid"/>
                      <a:round/>
                      <a:headEnd type="none" w="med" len="med"/>
                      <a:tailEnd type="none" w="med" len="med"/>
                    </a:lnR>
                    <a:lnT w="7620" cap="flat" cmpd="sng" algn="ctr">
                      <a:solidFill>
                        <a:srgbClr val="C0C0B0"/>
                      </a:solidFill>
                      <a:prstDash val="solid"/>
                      <a:round/>
                      <a:headEnd type="none" w="med" len="med"/>
                      <a:tailEnd type="none" w="med" len="med"/>
                    </a:lnT>
                    <a:lnB w="7620" cap="flat" cmpd="sng" algn="ctr">
                      <a:solidFill>
                        <a:srgbClr val="C0C0B0"/>
                      </a:solidFill>
                      <a:prstDash val="solid"/>
                      <a:round/>
                      <a:headEnd type="none" w="med" len="med"/>
                      <a:tailEnd type="none" w="med" len="med"/>
                    </a:lnB>
                    <a:solidFill>
                      <a:srgbClr val="E9FBE5"/>
                    </a:solidFill>
                  </a:tcPr>
                </a:tc>
                <a:tc>
                  <a:txBody>
                    <a:bodyPr/>
                    <a:lstStyle/>
                    <a:p>
                      <a:r>
                        <a:rPr lang="en-US" sz="1300">
                          <a:effectLst/>
                        </a:rPr>
                        <a:t>Rs. 5 Crore</a:t>
                      </a:r>
                    </a:p>
                  </a:txBody>
                  <a:tcPr marL="66357" marR="66357" marT="33179" marB="33179" anchor="ctr">
                    <a:lnL w="7620" cap="flat" cmpd="sng" algn="ctr">
                      <a:solidFill>
                        <a:srgbClr val="C0C0B0"/>
                      </a:solidFill>
                      <a:prstDash val="solid"/>
                      <a:round/>
                      <a:headEnd type="none" w="med" len="med"/>
                      <a:tailEnd type="none" w="med" len="med"/>
                    </a:lnL>
                    <a:lnR w="7620" cap="flat" cmpd="sng" algn="ctr">
                      <a:solidFill>
                        <a:srgbClr val="C0C0B0"/>
                      </a:solidFill>
                      <a:prstDash val="solid"/>
                      <a:round/>
                      <a:headEnd type="none" w="med" len="med"/>
                      <a:tailEnd type="none" w="med" len="med"/>
                    </a:lnR>
                    <a:lnT w="7620" cap="flat" cmpd="sng" algn="ctr">
                      <a:solidFill>
                        <a:srgbClr val="C0C0B0"/>
                      </a:solidFill>
                      <a:prstDash val="solid"/>
                      <a:round/>
                      <a:headEnd type="none" w="med" len="med"/>
                      <a:tailEnd type="none" w="med" len="med"/>
                    </a:lnT>
                    <a:lnB w="7620" cap="flat" cmpd="sng" algn="ctr">
                      <a:solidFill>
                        <a:srgbClr val="C0C0B0"/>
                      </a:solidFill>
                      <a:prstDash val="solid"/>
                      <a:round/>
                      <a:headEnd type="none" w="med" len="med"/>
                      <a:tailEnd type="none" w="med" len="med"/>
                    </a:lnB>
                    <a:solidFill>
                      <a:srgbClr val="E9FBE5"/>
                    </a:solidFill>
                  </a:tcPr>
                </a:tc>
                <a:tc>
                  <a:txBody>
                    <a:bodyPr/>
                    <a:lstStyle/>
                    <a:p>
                      <a:r>
                        <a:rPr lang="en-US" sz="1300">
                          <a:effectLst/>
                        </a:rPr>
                        <a:t>Issue Manager, Advisor, Consultant, Underwriter and Portfolio Manager</a:t>
                      </a:r>
                    </a:p>
                  </a:txBody>
                  <a:tcPr marL="66357" marR="66357" marT="33179" marB="33179" anchor="ctr">
                    <a:lnL w="7620" cap="flat" cmpd="sng" algn="ctr">
                      <a:solidFill>
                        <a:srgbClr val="C0C0B0"/>
                      </a:solidFill>
                      <a:prstDash val="solid"/>
                      <a:round/>
                      <a:headEnd type="none" w="med" len="med"/>
                      <a:tailEnd type="none" w="med" len="med"/>
                    </a:lnL>
                    <a:lnR w="7620" cap="flat" cmpd="sng" algn="ctr">
                      <a:solidFill>
                        <a:srgbClr val="C0C0B0"/>
                      </a:solidFill>
                      <a:prstDash val="solid"/>
                      <a:round/>
                      <a:headEnd type="none" w="med" len="med"/>
                      <a:tailEnd type="none" w="med" len="med"/>
                    </a:lnR>
                    <a:lnT w="7620" cap="flat" cmpd="sng" algn="ctr">
                      <a:solidFill>
                        <a:srgbClr val="C0C0B0"/>
                      </a:solidFill>
                      <a:prstDash val="solid"/>
                      <a:round/>
                      <a:headEnd type="none" w="med" len="med"/>
                      <a:tailEnd type="none" w="med" len="med"/>
                    </a:lnT>
                    <a:lnB w="7620" cap="flat" cmpd="sng" algn="ctr">
                      <a:solidFill>
                        <a:srgbClr val="C0C0B0"/>
                      </a:solidFill>
                      <a:prstDash val="solid"/>
                      <a:round/>
                      <a:headEnd type="none" w="med" len="med"/>
                      <a:tailEnd type="none" w="med" len="med"/>
                    </a:lnB>
                    <a:solidFill>
                      <a:srgbClr val="E9FBE5"/>
                    </a:solidFill>
                  </a:tcPr>
                </a:tc>
                <a:extLst>
                  <a:ext uri="{0D108BD9-81ED-4DB2-BD59-A6C34878D82A}">
                    <a16:rowId xmlns:a16="http://schemas.microsoft.com/office/drawing/2014/main" val="1461697754"/>
                  </a:ext>
                </a:extLst>
              </a:tr>
              <a:tr h="911804">
                <a:tc>
                  <a:txBody>
                    <a:bodyPr/>
                    <a:lstStyle/>
                    <a:p>
                      <a:r>
                        <a:rPr lang="en-US" sz="1300">
                          <a:effectLst/>
                        </a:rPr>
                        <a:t>Category – II</a:t>
                      </a:r>
                    </a:p>
                  </a:txBody>
                  <a:tcPr marL="66357" marR="66357" marT="33179" marB="33179" anchor="ctr">
                    <a:lnL w="7620" cap="flat" cmpd="sng" algn="ctr">
                      <a:solidFill>
                        <a:srgbClr val="C0C0B0"/>
                      </a:solidFill>
                      <a:prstDash val="solid"/>
                      <a:round/>
                      <a:headEnd type="none" w="med" len="med"/>
                      <a:tailEnd type="none" w="med" len="med"/>
                    </a:lnL>
                    <a:lnR w="7620" cap="flat" cmpd="sng" algn="ctr">
                      <a:solidFill>
                        <a:srgbClr val="C0C0B0"/>
                      </a:solidFill>
                      <a:prstDash val="solid"/>
                      <a:round/>
                      <a:headEnd type="none" w="med" len="med"/>
                      <a:tailEnd type="none" w="med" len="med"/>
                    </a:lnR>
                    <a:lnT w="7620" cap="flat" cmpd="sng" algn="ctr">
                      <a:solidFill>
                        <a:srgbClr val="C0C0B0"/>
                      </a:solidFill>
                      <a:prstDash val="solid"/>
                      <a:round/>
                      <a:headEnd type="none" w="med" len="med"/>
                      <a:tailEnd type="none" w="med" len="med"/>
                    </a:lnT>
                    <a:lnB w="7620" cap="flat" cmpd="sng" algn="ctr">
                      <a:solidFill>
                        <a:srgbClr val="C0C0B0"/>
                      </a:solidFill>
                      <a:prstDash val="solid"/>
                      <a:round/>
                      <a:headEnd type="none" w="med" len="med"/>
                      <a:tailEnd type="none" w="med" len="med"/>
                    </a:lnB>
                    <a:solidFill>
                      <a:srgbClr val="F9F9F9"/>
                    </a:solidFill>
                  </a:tcPr>
                </a:tc>
                <a:tc>
                  <a:txBody>
                    <a:bodyPr/>
                    <a:lstStyle/>
                    <a:p>
                      <a:r>
                        <a:rPr lang="en-US" sz="1300">
                          <a:effectLst/>
                        </a:rPr>
                        <a:t>Rs. 50 Lakhs</a:t>
                      </a:r>
                    </a:p>
                  </a:txBody>
                  <a:tcPr marL="66357" marR="66357" marT="33179" marB="33179" anchor="ctr">
                    <a:lnL w="7620" cap="flat" cmpd="sng" algn="ctr">
                      <a:solidFill>
                        <a:srgbClr val="C0C0B0"/>
                      </a:solidFill>
                      <a:prstDash val="solid"/>
                      <a:round/>
                      <a:headEnd type="none" w="med" len="med"/>
                      <a:tailEnd type="none" w="med" len="med"/>
                    </a:lnL>
                    <a:lnR w="7620" cap="flat" cmpd="sng" algn="ctr">
                      <a:solidFill>
                        <a:srgbClr val="C0C0B0"/>
                      </a:solidFill>
                      <a:prstDash val="solid"/>
                      <a:round/>
                      <a:headEnd type="none" w="med" len="med"/>
                      <a:tailEnd type="none" w="med" len="med"/>
                    </a:lnR>
                    <a:lnT w="7620" cap="flat" cmpd="sng" algn="ctr">
                      <a:solidFill>
                        <a:srgbClr val="C0C0B0"/>
                      </a:solidFill>
                      <a:prstDash val="solid"/>
                      <a:round/>
                      <a:headEnd type="none" w="med" len="med"/>
                      <a:tailEnd type="none" w="med" len="med"/>
                    </a:lnT>
                    <a:lnB w="7620" cap="flat" cmpd="sng" algn="ctr">
                      <a:solidFill>
                        <a:srgbClr val="C0C0B0"/>
                      </a:solidFill>
                      <a:prstDash val="solid"/>
                      <a:round/>
                      <a:headEnd type="none" w="med" len="med"/>
                      <a:tailEnd type="none" w="med" len="med"/>
                    </a:lnB>
                    <a:solidFill>
                      <a:srgbClr val="F9F9F9"/>
                    </a:solidFill>
                  </a:tcPr>
                </a:tc>
                <a:tc>
                  <a:txBody>
                    <a:bodyPr/>
                    <a:lstStyle/>
                    <a:p>
                      <a:r>
                        <a:rPr lang="en-US" sz="1300">
                          <a:effectLst/>
                        </a:rPr>
                        <a:t>Advisor, Consultant, Underwriter and Portfolio Manager</a:t>
                      </a:r>
                    </a:p>
                  </a:txBody>
                  <a:tcPr marL="66357" marR="66357" marT="33179" marB="33179" anchor="ctr">
                    <a:lnL w="7620" cap="flat" cmpd="sng" algn="ctr">
                      <a:solidFill>
                        <a:srgbClr val="C0C0B0"/>
                      </a:solidFill>
                      <a:prstDash val="solid"/>
                      <a:round/>
                      <a:headEnd type="none" w="med" len="med"/>
                      <a:tailEnd type="none" w="med" len="med"/>
                    </a:lnL>
                    <a:lnR w="7620" cap="flat" cmpd="sng" algn="ctr">
                      <a:solidFill>
                        <a:srgbClr val="C0C0B0"/>
                      </a:solidFill>
                      <a:prstDash val="solid"/>
                      <a:round/>
                      <a:headEnd type="none" w="med" len="med"/>
                      <a:tailEnd type="none" w="med" len="med"/>
                    </a:lnR>
                    <a:lnT w="7620" cap="flat" cmpd="sng" algn="ctr">
                      <a:solidFill>
                        <a:srgbClr val="C0C0B0"/>
                      </a:solidFill>
                      <a:prstDash val="solid"/>
                      <a:round/>
                      <a:headEnd type="none" w="med" len="med"/>
                      <a:tailEnd type="none" w="med" len="med"/>
                    </a:lnT>
                    <a:lnB w="7620" cap="flat" cmpd="sng" algn="ctr">
                      <a:solidFill>
                        <a:srgbClr val="C0C0B0"/>
                      </a:solidFill>
                      <a:prstDash val="solid"/>
                      <a:round/>
                      <a:headEnd type="none" w="med" len="med"/>
                      <a:tailEnd type="none" w="med" len="med"/>
                    </a:lnB>
                    <a:solidFill>
                      <a:srgbClr val="F9F9F9"/>
                    </a:solidFill>
                  </a:tcPr>
                </a:tc>
                <a:extLst>
                  <a:ext uri="{0D108BD9-81ED-4DB2-BD59-A6C34878D82A}">
                    <a16:rowId xmlns:a16="http://schemas.microsoft.com/office/drawing/2014/main" val="1459106736"/>
                  </a:ext>
                </a:extLst>
              </a:tr>
              <a:tr h="638262">
                <a:tc>
                  <a:txBody>
                    <a:bodyPr/>
                    <a:lstStyle/>
                    <a:p>
                      <a:r>
                        <a:rPr lang="en-US" sz="1300">
                          <a:effectLst/>
                        </a:rPr>
                        <a:t>Category – III</a:t>
                      </a:r>
                    </a:p>
                  </a:txBody>
                  <a:tcPr marL="66357" marR="66357" marT="33179" marB="33179" anchor="ctr">
                    <a:lnL w="7620" cap="flat" cmpd="sng" algn="ctr">
                      <a:solidFill>
                        <a:srgbClr val="C0C0B0"/>
                      </a:solidFill>
                      <a:prstDash val="solid"/>
                      <a:round/>
                      <a:headEnd type="none" w="med" len="med"/>
                      <a:tailEnd type="none" w="med" len="med"/>
                    </a:lnL>
                    <a:lnR w="7620" cap="flat" cmpd="sng" algn="ctr">
                      <a:solidFill>
                        <a:srgbClr val="C0C0B0"/>
                      </a:solidFill>
                      <a:prstDash val="solid"/>
                      <a:round/>
                      <a:headEnd type="none" w="med" len="med"/>
                      <a:tailEnd type="none" w="med" len="med"/>
                    </a:lnR>
                    <a:lnT w="7620" cap="flat" cmpd="sng" algn="ctr">
                      <a:solidFill>
                        <a:srgbClr val="C0C0B0"/>
                      </a:solidFill>
                      <a:prstDash val="solid"/>
                      <a:round/>
                      <a:headEnd type="none" w="med" len="med"/>
                      <a:tailEnd type="none" w="med" len="med"/>
                    </a:lnT>
                    <a:lnB w="7620" cap="flat" cmpd="sng" algn="ctr">
                      <a:solidFill>
                        <a:srgbClr val="C0C0B0"/>
                      </a:solidFill>
                      <a:prstDash val="solid"/>
                      <a:round/>
                      <a:headEnd type="none" w="med" len="med"/>
                      <a:tailEnd type="none" w="med" len="med"/>
                    </a:lnB>
                    <a:solidFill>
                      <a:srgbClr val="E9FBE5"/>
                    </a:solidFill>
                  </a:tcPr>
                </a:tc>
                <a:tc>
                  <a:txBody>
                    <a:bodyPr/>
                    <a:lstStyle/>
                    <a:p>
                      <a:r>
                        <a:rPr lang="en-US" sz="1300">
                          <a:effectLst/>
                        </a:rPr>
                        <a:t>Rs. 20 Lakhs</a:t>
                      </a:r>
                    </a:p>
                  </a:txBody>
                  <a:tcPr marL="66357" marR="66357" marT="33179" marB="33179" anchor="ctr">
                    <a:lnL w="7620" cap="flat" cmpd="sng" algn="ctr">
                      <a:solidFill>
                        <a:srgbClr val="C0C0B0"/>
                      </a:solidFill>
                      <a:prstDash val="solid"/>
                      <a:round/>
                      <a:headEnd type="none" w="med" len="med"/>
                      <a:tailEnd type="none" w="med" len="med"/>
                    </a:lnL>
                    <a:lnR w="7620" cap="flat" cmpd="sng" algn="ctr">
                      <a:solidFill>
                        <a:srgbClr val="C0C0B0"/>
                      </a:solidFill>
                      <a:prstDash val="solid"/>
                      <a:round/>
                      <a:headEnd type="none" w="med" len="med"/>
                      <a:tailEnd type="none" w="med" len="med"/>
                    </a:lnR>
                    <a:lnT w="7620" cap="flat" cmpd="sng" algn="ctr">
                      <a:solidFill>
                        <a:srgbClr val="C0C0B0"/>
                      </a:solidFill>
                      <a:prstDash val="solid"/>
                      <a:round/>
                      <a:headEnd type="none" w="med" len="med"/>
                      <a:tailEnd type="none" w="med" len="med"/>
                    </a:lnT>
                    <a:lnB w="7620" cap="flat" cmpd="sng" algn="ctr">
                      <a:solidFill>
                        <a:srgbClr val="C0C0B0"/>
                      </a:solidFill>
                      <a:prstDash val="solid"/>
                      <a:round/>
                      <a:headEnd type="none" w="med" len="med"/>
                      <a:tailEnd type="none" w="med" len="med"/>
                    </a:lnB>
                    <a:solidFill>
                      <a:srgbClr val="E9FBE5"/>
                    </a:solidFill>
                  </a:tcPr>
                </a:tc>
                <a:tc>
                  <a:txBody>
                    <a:bodyPr/>
                    <a:lstStyle/>
                    <a:p>
                      <a:r>
                        <a:rPr lang="en-US" sz="1300">
                          <a:effectLst/>
                        </a:rPr>
                        <a:t>Advisor, Consultant, Underwriter</a:t>
                      </a:r>
                    </a:p>
                  </a:txBody>
                  <a:tcPr marL="66357" marR="66357" marT="33179" marB="33179" anchor="ctr">
                    <a:lnL w="7620" cap="flat" cmpd="sng" algn="ctr">
                      <a:solidFill>
                        <a:srgbClr val="C0C0B0"/>
                      </a:solidFill>
                      <a:prstDash val="solid"/>
                      <a:round/>
                      <a:headEnd type="none" w="med" len="med"/>
                      <a:tailEnd type="none" w="med" len="med"/>
                    </a:lnL>
                    <a:lnR w="7620" cap="flat" cmpd="sng" algn="ctr">
                      <a:solidFill>
                        <a:srgbClr val="C0C0B0"/>
                      </a:solidFill>
                      <a:prstDash val="solid"/>
                      <a:round/>
                      <a:headEnd type="none" w="med" len="med"/>
                      <a:tailEnd type="none" w="med" len="med"/>
                    </a:lnR>
                    <a:lnT w="7620" cap="flat" cmpd="sng" algn="ctr">
                      <a:solidFill>
                        <a:srgbClr val="C0C0B0"/>
                      </a:solidFill>
                      <a:prstDash val="solid"/>
                      <a:round/>
                      <a:headEnd type="none" w="med" len="med"/>
                      <a:tailEnd type="none" w="med" len="med"/>
                    </a:lnT>
                    <a:lnB w="7620" cap="flat" cmpd="sng" algn="ctr">
                      <a:solidFill>
                        <a:srgbClr val="C0C0B0"/>
                      </a:solidFill>
                      <a:prstDash val="solid"/>
                      <a:round/>
                      <a:headEnd type="none" w="med" len="med"/>
                      <a:tailEnd type="none" w="med" len="med"/>
                    </a:lnB>
                    <a:solidFill>
                      <a:srgbClr val="E9FBE5"/>
                    </a:solidFill>
                  </a:tcPr>
                </a:tc>
                <a:extLst>
                  <a:ext uri="{0D108BD9-81ED-4DB2-BD59-A6C34878D82A}">
                    <a16:rowId xmlns:a16="http://schemas.microsoft.com/office/drawing/2014/main" val="3913035681"/>
                  </a:ext>
                </a:extLst>
              </a:tr>
              <a:tr h="911804">
                <a:tc>
                  <a:txBody>
                    <a:bodyPr/>
                    <a:lstStyle/>
                    <a:p>
                      <a:r>
                        <a:rPr lang="en-US" sz="1300">
                          <a:effectLst/>
                        </a:rPr>
                        <a:t>Category – IV</a:t>
                      </a:r>
                    </a:p>
                  </a:txBody>
                  <a:tcPr marL="66357" marR="66357" marT="33179" marB="33179" anchor="ctr">
                    <a:lnL w="7620" cap="flat" cmpd="sng" algn="ctr">
                      <a:solidFill>
                        <a:srgbClr val="C0C0B0"/>
                      </a:solidFill>
                      <a:prstDash val="solid"/>
                      <a:round/>
                      <a:headEnd type="none" w="med" len="med"/>
                      <a:tailEnd type="none" w="med" len="med"/>
                    </a:lnL>
                    <a:lnR w="7620" cap="flat" cmpd="sng" algn="ctr">
                      <a:solidFill>
                        <a:srgbClr val="C0C0B0"/>
                      </a:solidFill>
                      <a:prstDash val="solid"/>
                      <a:round/>
                      <a:headEnd type="none" w="med" len="med"/>
                      <a:tailEnd type="none" w="med" len="med"/>
                    </a:lnR>
                    <a:lnT w="7620" cap="flat" cmpd="sng" algn="ctr">
                      <a:solidFill>
                        <a:srgbClr val="C0C0B0"/>
                      </a:solidFill>
                      <a:prstDash val="solid"/>
                      <a:round/>
                      <a:headEnd type="none" w="med" len="med"/>
                      <a:tailEnd type="none" w="med" len="med"/>
                    </a:lnT>
                    <a:lnB w="7620" cap="flat" cmpd="sng" algn="ctr">
                      <a:solidFill>
                        <a:srgbClr val="C0C0B0"/>
                      </a:solidFill>
                      <a:prstDash val="solid"/>
                      <a:round/>
                      <a:headEnd type="none" w="med" len="med"/>
                      <a:tailEnd type="none" w="med" len="med"/>
                    </a:lnB>
                    <a:solidFill>
                      <a:srgbClr val="F9F9F9"/>
                    </a:solidFill>
                  </a:tcPr>
                </a:tc>
                <a:tc>
                  <a:txBody>
                    <a:bodyPr/>
                    <a:lstStyle/>
                    <a:p>
                      <a:r>
                        <a:rPr lang="en-US" sz="1300">
                          <a:effectLst/>
                        </a:rPr>
                        <a:t>-NIL</a:t>
                      </a:r>
                    </a:p>
                  </a:txBody>
                  <a:tcPr marL="66357" marR="66357" marT="33179" marB="33179" anchor="ctr">
                    <a:lnL w="7620" cap="flat" cmpd="sng" algn="ctr">
                      <a:solidFill>
                        <a:srgbClr val="C0C0B0"/>
                      </a:solidFill>
                      <a:prstDash val="solid"/>
                      <a:round/>
                      <a:headEnd type="none" w="med" len="med"/>
                      <a:tailEnd type="none" w="med" len="med"/>
                    </a:lnL>
                    <a:lnR w="7620" cap="flat" cmpd="sng" algn="ctr">
                      <a:solidFill>
                        <a:srgbClr val="C0C0B0"/>
                      </a:solidFill>
                      <a:prstDash val="solid"/>
                      <a:round/>
                      <a:headEnd type="none" w="med" len="med"/>
                      <a:tailEnd type="none" w="med" len="med"/>
                    </a:lnR>
                    <a:lnT w="7620" cap="flat" cmpd="sng" algn="ctr">
                      <a:solidFill>
                        <a:srgbClr val="C0C0B0"/>
                      </a:solidFill>
                      <a:prstDash val="solid"/>
                      <a:round/>
                      <a:headEnd type="none" w="med" len="med"/>
                      <a:tailEnd type="none" w="med" len="med"/>
                    </a:lnT>
                    <a:lnB w="7620" cap="flat" cmpd="sng" algn="ctr">
                      <a:solidFill>
                        <a:srgbClr val="C0C0B0"/>
                      </a:solidFill>
                      <a:prstDash val="solid"/>
                      <a:round/>
                      <a:headEnd type="none" w="med" len="med"/>
                      <a:tailEnd type="none" w="med" len="med"/>
                    </a:lnB>
                    <a:solidFill>
                      <a:srgbClr val="F9F9F9"/>
                    </a:solidFill>
                  </a:tcPr>
                </a:tc>
                <a:tc>
                  <a:txBody>
                    <a:bodyPr/>
                    <a:lstStyle/>
                    <a:p>
                      <a:r>
                        <a:rPr lang="en-US" sz="1300" dirty="0">
                          <a:effectLst/>
                        </a:rPr>
                        <a:t>Advisor and Consultant Service Only</a:t>
                      </a:r>
                    </a:p>
                  </a:txBody>
                  <a:tcPr marL="66357" marR="66357" marT="33179" marB="33179" anchor="ctr">
                    <a:lnL w="7620" cap="flat" cmpd="sng" algn="ctr">
                      <a:solidFill>
                        <a:srgbClr val="C0C0B0"/>
                      </a:solidFill>
                      <a:prstDash val="solid"/>
                      <a:round/>
                      <a:headEnd type="none" w="med" len="med"/>
                      <a:tailEnd type="none" w="med" len="med"/>
                    </a:lnL>
                    <a:lnR w="7620" cap="flat" cmpd="sng" algn="ctr">
                      <a:solidFill>
                        <a:srgbClr val="C0C0B0"/>
                      </a:solidFill>
                      <a:prstDash val="solid"/>
                      <a:round/>
                      <a:headEnd type="none" w="med" len="med"/>
                      <a:tailEnd type="none" w="med" len="med"/>
                    </a:lnR>
                    <a:lnT w="7620" cap="flat" cmpd="sng" algn="ctr">
                      <a:solidFill>
                        <a:srgbClr val="C0C0B0"/>
                      </a:solidFill>
                      <a:prstDash val="solid"/>
                      <a:round/>
                      <a:headEnd type="none" w="med" len="med"/>
                      <a:tailEnd type="none" w="med" len="med"/>
                    </a:lnT>
                    <a:lnB w="7620" cap="flat" cmpd="sng" algn="ctr">
                      <a:solidFill>
                        <a:srgbClr val="C0C0B0"/>
                      </a:solidFill>
                      <a:prstDash val="solid"/>
                      <a:round/>
                      <a:headEnd type="none" w="med" len="med"/>
                      <a:tailEnd type="none" w="med" len="med"/>
                    </a:lnB>
                    <a:solidFill>
                      <a:srgbClr val="F9F9F9"/>
                    </a:solidFill>
                  </a:tcPr>
                </a:tc>
                <a:extLst>
                  <a:ext uri="{0D108BD9-81ED-4DB2-BD59-A6C34878D82A}">
                    <a16:rowId xmlns:a16="http://schemas.microsoft.com/office/drawing/2014/main" val="628323074"/>
                  </a:ext>
                </a:extLst>
              </a:tr>
            </a:tbl>
          </a:graphicData>
        </a:graphic>
      </p:graphicFrame>
    </p:spTree>
    <p:extLst>
      <p:ext uri="{BB962C8B-B14F-4D97-AF65-F5344CB8AC3E}">
        <p14:creationId xmlns:p14="http://schemas.microsoft.com/office/powerpoint/2010/main" val="1547572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F1E161-D3ED-2DF6-0716-BBAEECAF80A4}"/>
              </a:ext>
            </a:extLst>
          </p:cNvPr>
          <p:cNvSpPr txBox="1"/>
          <p:nvPr/>
        </p:nvSpPr>
        <p:spPr>
          <a:xfrm>
            <a:off x="793630" y="631051"/>
            <a:ext cx="10653623" cy="5509200"/>
          </a:xfrm>
          <a:prstGeom prst="rect">
            <a:avLst/>
          </a:prstGeom>
          <a:noFill/>
        </p:spPr>
        <p:txBody>
          <a:bodyPr wrap="square" rtlCol="0">
            <a:spAutoFit/>
          </a:bodyPr>
          <a:lstStyle/>
          <a:p>
            <a:pPr algn="ctr"/>
            <a:r>
              <a:rPr lang="en-US" sz="3600" b="1" dirty="0">
                <a:latin typeface="Algerian" panose="04020705040A02060702" pitchFamily="82" charset="0"/>
              </a:rPr>
              <a:t>Mutual Fund</a:t>
            </a:r>
          </a:p>
          <a:p>
            <a:pPr marL="285750" indent="-285750">
              <a:buFont typeface="Wingdings" panose="05000000000000000000" pitchFamily="2" charset="2"/>
              <a:buChar char="Ø"/>
            </a:pPr>
            <a:endParaRPr lang="en-US" sz="1800" dirty="0"/>
          </a:p>
          <a:p>
            <a:pPr marL="285750" indent="-285750">
              <a:buFont typeface="Wingdings" panose="05000000000000000000" pitchFamily="2" charset="2"/>
              <a:buChar char="Ø"/>
            </a:pPr>
            <a:r>
              <a:rPr lang="en-US" sz="2000" dirty="0"/>
              <a:t>A mutual fund is a type of investment vehicle consisting of a portfolio of stocks, bonds, or other securities.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Mutual funds give small or individual investors access to diversified, professionally managed portfolios at a low price.</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Mutual funds are divided into several kinds of categories, representing the kinds of securities they invest in, their investment objectives, and the type of returns they seek.</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Mutual funds charge annual fees (called expense ratios) and, in some cases, commissions, which can affect their overall returns.</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 overwhelming majority of money in employer-sponsored retirement plans goes into mutual funds.</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736573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F95D39-37EA-0F14-47FC-2F7AF5B33983}"/>
              </a:ext>
            </a:extLst>
          </p:cNvPr>
          <p:cNvSpPr txBox="1"/>
          <p:nvPr/>
        </p:nvSpPr>
        <p:spPr>
          <a:xfrm>
            <a:off x="739303" y="612844"/>
            <a:ext cx="10671242" cy="5632311"/>
          </a:xfrm>
          <a:prstGeom prst="rect">
            <a:avLst/>
          </a:prstGeom>
          <a:noFill/>
        </p:spPr>
        <p:txBody>
          <a:bodyPr wrap="square" rtlCol="0">
            <a:spAutoFit/>
          </a:bodyPr>
          <a:lstStyle/>
          <a:p>
            <a:pPr algn="ctr"/>
            <a:r>
              <a:rPr lang="en-US" sz="3600" b="1" dirty="0">
                <a:latin typeface="Algerian" panose="04020705040A02060702" pitchFamily="82" charset="0"/>
              </a:rPr>
              <a:t>Functions of Mutual Funds</a:t>
            </a:r>
          </a:p>
          <a:p>
            <a:endParaRPr lang="en-US" b="1" dirty="0"/>
          </a:p>
          <a:p>
            <a:pPr marL="285750" indent="-285750">
              <a:buFont typeface="Wingdings" panose="05000000000000000000" pitchFamily="2" charset="2"/>
              <a:buChar char="Ø"/>
            </a:pPr>
            <a:r>
              <a:rPr lang="en-US" b="1" dirty="0"/>
              <a:t>Portfolio Diversification –</a:t>
            </a:r>
            <a:r>
              <a:rPr lang="en-US" dirty="0"/>
              <a:t> Mutual Funds diversifies your investments by investing in different asset classes. As an individual investor, one cannot afford to invest in variety of sectors, mutual funds offers diversification and exposure to multiple sectors through minimal investment. </a:t>
            </a:r>
            <a:endParaRPr lang="en-US" b="1" dirty="0"/>
          </a:p>
          <a:p>
            <a:pPr marL="285750" indent="-285750">
              <a:buFont typeface="Wingdings" panose="05000000000000000000" pitchFamily="2" charset="2"/>
              <a:buChar char="Ø"/>
            </a:pPr>
            <a:r>
              <a:rPr lang="en-US" b="1" dirty="0"/>
              <a:t>Professional Management –</a:t>
            </a:r>
            <a:r>
              <a:rPr lang="en-US" dirty="0"/>
              <a:t> Mutual Funds are managed by qualified experienced professionals who works towards fulfillment of investment objective of the fund. </a:t>
            </a:r>
            <a:endParaRPr lang="en-US" b="1" dirty="0"/>
          </a:p>
          <a:p>
            <a:pPr marL="285750" indent="-285750">
              <a:buFont typeface="Wingdings" panose="05000000000000000000" pitchFamily="2" charset="2"/>
              <a:buChar char="Ø"/>
            </a:pPr>
            <a:r>
              <a:rPr lang="en-US" b="1" dirty="0"/>
              <a:t>Affordability –</a:t>
            </a:r>
            <a:r>
              <a:rPr lang="en-US" dirty="0"/>
              <a:t> You can start your investment in Mutual Fund systematic investment plan with a minimum investment of as low as Rs. 500. </a:t>
            </a:r>
            <a:endParaRPr lang="en-US" b="1" dirty="0"/>
          </a:p>
          <a:p>
            <a:pPr marL="285750" indent="-285750">
              <a:buFont typeface="Wingdings" panose="05000000000000000000" pitchFamily="2" charset="2"/>
              <a:buChar char="Ø"/>
            </a:pPr>
            <a:r>
              <a:rPr lang="en-US" b="1" dirty="0"/>
              <a:t>Liquidity –</a:t>
            </a:r>
            <a:r>
              <a:rPr lang="en-US" dirty="0"/>
              <a:t> Open ended Mutual Funds can be redeemed totally or partially at the present value. </a:t>
            </a:r>
            <a:endParaRPr lang="en-US" b="1" dirty="0"/>
          </a:p>
          <a:p>
            <a:pPr marL="285750" indent="-285750">
              <a:buFont typeface="Wingdings" panose="05000000000000000000" pitchFamily="2" charset="2"/>
              <a:buChar char="Ø"/>
            </a:pPr>
            <a:r>
              <a:rPr lang="en-US" b="1" dirty="0"/>
              <a:t>Transparency –</a:t>
            </a:r>
            <a:r>
              <a:rPr lang="en-US" dirty="0"/>
              <a:t> Mutual Funds Performance is easily available on their own website as well the performance is reviewed and published by esteemed publications and rating agencies. </a:t>
            </a:r>
          </a:p>
          <a:p>
            <a:pPr marL="285750" indent="-285750">
              <a:buFont typeface="Wingdings" panose="05000000000000000000" pitchFamily="2" charset="2"/>
              <a:buChar char="Ø"/>
            </a:pPr>
            <a:r>
              <a:rPr lang="en-US" b="1" dirty="0"/>
              <a:t>Rupee Cost Averaging –</a:t>
            </a:r>
            <a:r>
              <a:rPr lang="en-US" dirty="0"/>
              <a:t> Regular investing irrespective of the market trends help you average your investment cost over a period of time. You get higher number of units when the markets are falling. Similarly, if the markets are rising, the overall value of the portfolio increases. </a:t>
            </a:r>
            <a:endParaRPr lang="en-US" b="1" dirty="0"/>
          </a:p>
          <a:p>
            <a:pPr marL="285750" indent="-285750">
              <a:buFont typeface="Wingdings" panose="05000000000000000000" pitchFamily="2" charset="2"/>
              <a:buChar char="Ø"/>
            </a:pPr>
            <a:r>
              <a:rPr lang="en-US" b="1" dirty="0"/>
              <a:t>Consistent Savings –</a:t>
            </a:r>
            <a:r>
              <a:rPr lang="en-US" dirty="0"/>
              <a:t> Help you make periodical and consistent investments. Adds financial discipline into your life through regular investing . </a:t>
            </a:r>
            <a:endParaRPr lang="en-US" b="1" dirty="0"/>
          </a:p>
          <a:p>
            <a:pPr marL="285750" indent="-285750">
              <a:buFont typeface="Wingdings" panose="05000000000000000000" pitchFamily="2" charset="2"/>
              <a:buChar char="Ø"/>
            </a:pPr>
            <a:r>
              <a:rPr lang="en-US" b="1" dirty="0"/>
              <a:t>Choice of Investment –</a:t>
            </a:r>
            <a:r>
              <a:rPr lang="en-US" dirty="0"/>
              <a:t> There is a wide range of mutual funds schemes available to meet individual goals. It also offers flexibility in the mode of investments such as SIP and Lump sum.</a:t>
            </a:r>
          </a:p>
        </p:txBody>
      </p:sp>
    </p:spTree>
    <p:extLst>
      <p:ext uri="{BB962C8B-B14F-4D97-AF65-F5344CB8AC3E}">
        <p14:creationId xmlns:p14="http://schemas.microsoft.com/office/powerpoint/2010/main" val="399348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060047-130F-9527-2B35-2A0EC7AFBDEF}"/>
              </a:ext>
            </a:extLst>
          </p:cNvPr>
          <p:cNvSpPr txBox="1"/>
          <p:nvPr/>
        </p:nvSpPr>
        <p:spPr>
          <a:xfrm>
            <a:off x="724620" y="560717"/>
            <a:ext cx="10670874" cy="5816977"/>
          </a:xfrm>
          <a:prstGeom prst="rect">
            <a:avLst/>
          </a:prstGeom>
          <a:noFill/>
        </p:spPr>
        <p:txBody>
          <a:bodyPr wrap="square" rtlCol="0">
            <a:spAutoFit/>
          </a:bodyPr>
          <a:lstStyle/>
          <a:p>
            <a:pPr algn="ctr"/>
            <a:r>
              <a:rPr lang="en-US" sz="3600" b="1" dirty="0">
                <a:latin typeface="Algerian" panose="04020705040A02060702" pitchFamily="82" charset="0"/>
              </a:rPr>
              <a:t>Functions of Financial Market</a:t>
            </a:r>
          </a:p>
          <a:p>
            <a:pPr algn="ctr"/>
            <a:endParaRPr lang="en-US" sz="1200" b="1" dirty="0"/>
          </a:p>
          <a:p>
            <a:pPr marL="285750" indent="-285750">
              <a:buFont typeface="Wingdings" panose="05000000000000000000" pitchFamily="2" charset="2"/>
              <a:buChar char="Ø"/>
            </a:pPr>
            <a:r>
              <a:rPr lang="en-US" dirty="0"/>
              <a:t>Mobilises savings by trading it in the most productive methods.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Dispense efficiently flow of investments and savings in the economy.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Facilitate the growth of funds for producing goods and services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Assists in deciding the securities price by interaction with the investors and depending on the demand and supply in the market.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Gives liquidity to bartered assets.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Less time-consuming and cost-effective as parties don’t have to spend extra time and money to find potential clients to deal with securities.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Decreases cost by giving valuable information about the securities traded in the financial market.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Right blend of financial products and instruments and financial markets and institutions fuels the demands of investors, receiver and the overall economy of a country.</a:t>
            </a:r>
          </a:p>
        </p:txBody>
      </p:sp>
    </p:spTree>
    <p:extLst>
      <p:ext uri="{BB962C8B-B14F-4D97-AF65-F5344CB8AC3E}">
        <p14:creationId xmlns:p14="http://schemas.microsoft.com/office/powerpoint/2010/main" val="112269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ycle of mutual fund investing process">
            <a:extLst>
              <a:ext uri="{FF2B5EF4-FFF2-40B4-BE49-F238E27FC236}">
                <a16:creationId xmlns:a16="http://schemas.microsoft.com/office/drawing/2014/main" id="{7A479B08-5EB9-7C8A-43EE-AE710B19B044}"/>
              </a:ext>
            </a:extLst>
          </p:cNvPr>
          <p:cNvPicPr>
            <a:picLocks noChangeAspect="1" noChangeArrowheads="1"/>
          </p:cNvPicPr>
          <p:nvPr/>
        </p:nvPicPr>
        <p:blipFill>
          <a:blip r:embed="rId2"/>
          <a:srcRect/>
          <a:stretch>
            <a:fillRect/>
          </a:stretch>
        </p:blipFill>
        <p:spPr bwMode="auto">
          <a:xfrm>
            <a:off x="7195225" y="1439694"/>
            <a:ext cx="4162425" cy="4735513"/>
          </a:xfrm>
          <a:prstGeom prst="rect">
            <a:avLst/>
          </a:prstGeom>
          <a:noFill/>
        </p:spPr>
      </p:pic>
      <p:sp>
        <p:nvSpPr>
          <p:cNvPr id="3" name="TextBox 2">
            <a:extLst>
              <a:ext uri="{FF2B5EF4-FFF2-40B4-BE49-F238E27FC236}">
                <a16:creationId xmlns:a16="http://schemas.microsoft.com/office/drawing/2014/main" id="{22427C00-5276-5BFB-33E1-F1A8EA034D77}"/>
              </a:ext>
            </a:extLst>
          </p:cNvPr>
          <p:cNvSpPr txBox="1"/>
          <p:nvPr/>
        </p:nvSpPr>
        <p:spPr>
          <a:xfrm>
            <a:off x="982494" y="865762"/>
            <a:ext cx="10227012" cy="4308872"/>
          </a:xfrm>
          <a:prstGeom prst="rect">
            <a:avLst/>
          </a:prstGeom>
          <a:noFill/>
        </p:spPr>
        <p:txBody>
          <a:bodyPr wrap="square" rtlCol="0">
            <a:spAutoFit/>
          </a:bodyPr>
          <a:lstStyle/>
          <a:p>
            <a:pPr algn="ctr"/>
            <a:r>
              <a:rPr lang="en-US" sz="3600" b="1" dirty="0">
                <a:latin typeface="Algerian" panose="04020705040A02060702" pitchFamily="82" charset="0"/>
              </a:rPr>
              <a:t>How Mutual Funds Work</a:t>
            </a:r>
          </a:p>
          <a:p>
            <a:endParaRPr lang="en-US" sz="2000" dirty="0">
              <a:cs typeface="Arial" charset="0"/>
            </a:endParaRPr>
          </a:p>
          <a:p>
            <a:r>
              <a:rPr lang="en-US" sz="2000" dirty="0">
                <a:cs typeface="Arial" charset="0"/>
              </a:rPr>
              <a:t>Mutual funds pool money from different investors to </a:t>
            </a:r>
          </a:p>
          <a:p>
            <a:r>
              <a:rPr lang="en-US" sz="2000" dirty="0">
                <a:cs typeface="Arial" charset="0"/>
              </a:rPr>
              <a:t>invest in securities like shares, bonds, government securities, etc. </a:t>
            </a:r>
          </a:p>
          <a:p>
            <a:endParaRPr lang="en-US" sz="2000" dirty="0">
              <a:cs typeface="Arial" charset="0"/>
            </a:endParaRPr>
          </a:p>
          <a:p>
            <a:r>
              <a:rPr lang="en-US" sz="2000" dirty="0">
                <a:cs typeface="Arial" charset="0"/>
              </a:rPr>
              <a:t>Each mutual fund scheme has a strategy that is set at</a:t>
            </a:r>
          </a:p>
          <a:p>
            <a:r>
              <a:rPr lang="en-US" sz="2000" dirty="0">
                <a:cs typeface="Arial" charset="0"/>
              </a:rPr>
              <a:t> the time of the NFO (New Fund Offer).</a:t>
            </a:r>
          </a:p>
          <a:p>
            <a:endParaRPr lang="en-US" sz="2000" dirty="0">
              <a:cs typeface="Arial" charset="0"/>
            </a:endParaRPr>
          </a:p>
          <a:p>
            <a:r>
              <a:rPr lang="en-US" sz="2000" dirty="0">
                <a:cs typeface="Arial" charset="0"/>
              </a:rPr>
              <a:t>Once the strategy is decided, the fund must follow it. </a:t>
            </a:r>
          </a:p>
          <a:p>
            <a:endParaRPr lang="en-US" sz="2000" dirty="0">
              <a:cs typeface="Arial" charset="0"/>
            </a:endParaRPr>
          </a:p>
          <a:p>
            <a:r>
              <a:rPr lang="en-US" sz="2000" dirty="0">
                <a:cs typeface="Arial" charset="0"/>
              </a:rPr>
              <a:t>Starting from the launch of NFO to the distribution of returns, </a:t>
            </a:r>
          </a:p>
          <a:p>
            <a:r>
              <a:rPr lang="en-US" sz="2000" dirty="0">
                <a:cs typeface="Arial" charset="0"/>
              </a:rPr>
              <a:t>mutual fund investing is a cycle of 4 steps.</a:t>
            </a:r>
          </a:p>
          <a:p>
            <a:endParaRPr lang="en-US" dirty="0"/>
          </a:p>
        </p:txBody>
      </p:sp>
    </p:spTree>
    <p:extLst>
      <p:ext uri="{BB962C8B-B14F-4D97-AF65-F5344CB8AC3E}">
        <p14:creationId xmlns:p14="http://schemas.microsoft.com/office/powerpoint/2010/main" val="2465872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5D790C-E22F-88C9-425E-7B0C531DAC23}"/>
              </a:ext>
            </a:extLst>
          </p:cNvPr>
          <p:cNvSpPr txBox="1"/>
          <p:nvPr/>
        </p:nvSpPr>
        <p:spPr>
          <a:xfrm>
            <a:off x="774969" y="680936"/>
            <a:ext cx="10839855" cy="5078313"/>
          </a:xfrm>
          <a:prstGeom prst="rect">
            <a:avLst/>
          </a:prstGeom>
          <a:noFill/>
        </p:spPr>
        <p:txBody>
          <a:bodyPr wrap="square" rtlCol="0">
            <a:spAutoFit/>
          </a:bodyPr>
          <a:lstStyle/>
          <a:p>
            <a:pPr algn="ctr"/>
            <a:r>
              <a:rPr lang="en-US" sz="3600" b="1" dirty="0">
                <a:latin typeface="Algerian" panose="04020705040A02060702" pitchFamily="82" charset="0"/>
              </a:rPr>
              <a:t>Type of Schemes on the basis of Structure</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Open Ended Mutual Fund</a:t>
            </a:r>
            <a:endParaRPr lang="en-US" sz="2400" dirty="0"/>
          </a:p>
          <a:p>
            <a:pPr marL="3543300" lvl="7" indent="-342900">
              <a:buFont typeface="Wingdings" panose="05000000000000000000" pitchFamily="2" charset="2"/>
              <a:buChar char="Ø"/>
            </a:pPr>
            <a:r>
              <a:rPr lang="en-US" sz="2400" dirty="0"/>
              <a:t>Entry and exit at any point of time </a:t>
            </a:r>
          </a:p>
          <a:p>
            <a:pPr marL="3543300" lvl="7" indent="-342900">
              <a:buFont typeface="Wingdings" panose="05000000000000000000" pitchFamily="2" charset="2"/>
              <a:buChar char="Ø"/>
            </a:pPr>
            <a:r>
              <a:rPr lang="en-US" sz="2400" dirty="0"/>
              <a:t>NAV</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b="1" dirty="0"/>
              <a:t>Close Ended Mutual Fund</a:t>
            </a:r>
          </a:p>
          <a:p>
            <a:pPr marL="3543300" lvl="7" indent="-342900">
              <a:buFont typeface="Wingdings" panose="05000000000000000000" pitchFamily="2" charset="2"/>
              <a:buChar char="Ø"/>
            </a:pPr>
            <a:r>
              <a:rPr lang="en-US" sz="2400" dirty="0"/>
              <a:t>Raise money only once from investor</a:t>
            </a:r>
          </a:p>
          <a:p>
            <a:pPr marL="3543300" lvl="7" indent="-342900">
              <a:buFont typeface="Wingdings" panose="05000000000000000000" pitchFamily="2" charset="2"/>
              <a:buChar char="Ø"/>
            </a:pPr>
            <a:r>
              <a:rPr lang="en-US" sz="2400" dirty="0"/>
              <a:t>If exited your scheme is ended no entry again</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b="1" dirty="0"/>
              <a:t>Interval Scheme</a:t>
            </a:r>
          </a:p>
          <a:p>
            <a:pPr marL="3543300" lvl="7" indent="-342900">
              <a:buFont typeface="Wingdings" panose="05000000000000000000" pitchFamily="2" charset="2"/>
              <a:buChar char="Ø"/>
            </a:pPr>
            <a:r>
              <a:rPr lang="en-US" sz="2400" dirty="0"/>
              <a:t>	combination of both open ended and close ended is there</a:t>
            </a:r>
          </a:p>
          <a:p>
            <a:pPr marL="3543300" lvl="7" indent="-342900">
              <a:buFont typeface="Wingdings" panose="05000000000000000000" pitchFamily="2" charset="2"/>
              <a:buChar char="Ø"/>
            </a:pPr>
            <a:r>
              <a:rPr lang="en-US" sz="2400" dirty="0"/>
              <a:t>in some intervals you get an option of sale or 	redemption</a:t>
            </a:r>
          </a:p>
        </p:txBody>
      </p:sp>
    </p:spTree>
    <p:extLst>
      <p:ext uri="{BB962C8B-B14F-4D97-AF65-F5344CB8AC3E}">
        <p14:creationId xmlns:p14="http://schemas.microsoft.com/office/powerpoint/2010/main" val="4205634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7A8E4E-E7A8-38A1-9BE6-8842C1BF229B}"/>
              </a:ext>
            </a:extLst>
          </p:cNvPr>
          <p:cNvSpPr txBox="1"/>
          <p:nvPr/>
        </p:nvSpPr>
        <p:spPr>
          <a:xfrm>
            <a:off x="774970" y="663795"/>
            <a:ext cx="10642060" cy="5078313"/>
          </a:xfrm>
          <a:prstGeom prst="rect">
            <a:avLst/>
          </a:prstGeom>
          <a:noFill/>
        </p:spPr>
        <p:txBody>
          <a:bodyPr wrap="square">
            <a:spAutoFit/>
          </a:bodyPr>
          <a:lstStyle/>
          <a:p>
            <a:pPr algn="ctr"/>
            <a:r>
              <a:rPr lang="en-US" sz="3600" b="1" dirty="0">
                <a:latin typeface="Algerian" panose="04020705040A02060702" pitchFamily="82" charset="0"/>
              </a:rPr>
              <a:t>Types of Mutual funds</a:t>
            </a:r>
          </a:p>
          <a:p>
            <a:pPr marL="285750" indent="-285750" algn="just">
              <a:buFont typeface="Wingdings" panose="05000000000000000000" pitchFamily="2" charset="2"/>
              <a:buChar char="Ø"/>
            </a:pPr>
            <a:endParaRPr lang="en-US" sz="1800" b="1" dirty="0"/>
          </a:p>
          <a:p>
            <a:pPr marL="285750" indent="-285750" algn="just">
              <a:buFont typeface="Wingdings" panose="05000000000000000000" pitchFamily="2" charset="2"/>
              <a:buChar char="Ø"/>
            </a:pPr>
            <a:r>
              <a:rPr lang="en-US" sz="1800" b="1" dirty="0"/>
              <a:t>Equity Funds : </a:t>
            </a:r>
            <a:r>
              <a:rPr lang="en-US" sz="1800" dirty="0"/>
              <a:t>The largest category is that of equity or stock funds. As the name implies, this sort of fund invests principally in stocks. Within this group are various subcategories. Some equity funds are named for the size of the companies they invest in: small-, mid-, or large-cap.</a:t>
            </a:r>
          </a:p>
          <a:p>
            <a:pPr marL="285750" indent="-285750" algn="just">
              <a:buFont typeface="Wingdings" panose="05000000000000000000" pitchFamily="2" charset="2"/>
              <a:buChar char="Ø"/>
            </a:pPr>
            <a:endParaRPr lang="en-US" sz="1800" dirty="0"/>
          </a:p>
          <a:p>
            <a:pPr marL="285750" indent="-285750" algn="just">
              <a:buFont typeface="Wingdings" panose="05000000000000000000" pitchFamily="2" charset="2"/>
              <a:buChar char="Ø"/>
            </a:pPr>
            <a:r>
              <a:rPr lang="en-US" sz="1800" b="1" dirty="0"/>
              <a:t>Fixed-Income Funds : </a:t>
            </a:r>
            <a:r>
              <a:rPr lang="en-US" sz="1800" dirty="0"/>
              <a:t>Another big group is the fixed income category. A fixed-income mutual fund focuses on investments that pay a set rate of return, such as government bonds, corporate bonds, or other debt instruments. The idea is that the fund portfolio generates interest income, which it then passes on to the shareholders. </a:t>
            </a:r>
          </a:p>
          <a:p>
            <a:pPr marL="285750" indent="-285750" algn="just">
              <a:buFont typeface="Wingdings" panose="05000000000000000000" pitchFamily="2" charset="2"/>
              <a:buChar char="Ø"/>
            </a:pPr>
            <a:endParaRPr lang="en-US" sz="1800" dirty="0"/>
          </a:p>
          <a:p>
            <a:pPr marL="285750" indent="-285750" algn="just">
              <a:buFont typeface="Wingdings" panose="05000000000000000000" pitchFamily="2" charset="2"/>
              <a:buChar char="Ø"/>
            </a:pPr>
            <a:r>
              <a:rPr lang="en-US" sz="1800" b="1" dirty="0"/>
              <a:t>Index Funds : </a:t>
            </a:r>
            <a:r>
              <a:rPr lang="en-US" sz="1800" dirty="0"/>
              <a:t>Another group, which has become extremely popular in the last few years, falls under the moniker "index funds." Their investment strategy is based on the belief that it is very hard, and often expensive, to try to beat the market consistently. So, the index fund manager buys stocks that correspond with a major market index.</a:t>
            </a:r>
          </a:p>
          <a:p>
            <a:pPr marL="285750" indent="-285750" algn="just">
              <a:buFont typeface="Wingdings" panose="05000000000000000000" pitchFamily="2" charset="2"/>
              <a:buChar char="Ø"/>
            </a:pPr>
            <a:endParaRPr lang="en-US" b="1" dirty="0"/>
          </a:p>
          <a:p>
            <a:pPr marL="285750" indent="-285750" algn="just">
              <a:buFont typeface="Wingdings" panose="05000000000000000000" pitchFamily="2" charset="2"/>
              <a:buChar char="Ø"/>
            </a:pPr>
            <a:r>
              <a:rPr lang="en-US" sz="1800" b="1" dirty="0"/>
              <a:t>Balanced Funds : </a:t>
            </a:r>
            <a:r>
              <a:rPr lang="en-US" sz="1800" dirty="0"/>
              <a:t>Balanced funds invest in a hybrid of asset classes, whether stocks, bonds, money market instruments, or alternative investments. The objective is to reduce the risk of exposure across asset classes. This kind of fund is also known as an asset allocation fund. </a:t>
            </a:r>
          </a:p>
        </p:txBody>
      </p:sp>
    </p:spTree>
    <p:extLst>
      <p:ext uri="{BB962C8B-B14F-4D97-AF65-F5344CB8AC3E}">
        <p14:creationId xmlns:p14="http://schemas.microsoft.com/office/powerpoint/2010/main" val="3293181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CAA2F0-7313-A91F-AD9A-D9DA1037F9C2}"/>
              </a:ext>
            </a:extLst>
          </p:cNvPr>
          <p:cNvSpPr txBox="1"/>
          <p:nvPr/>
        </p:nvSpPr>
        <p:spPr>
          <a:xfrm>
            <a:off x="710119" y="581349"/>
            <a:ext cx="10719881" cy="5909310"/>
          </a:xfrm>
          <a:prstGeom prst="rect">
            <a:avLst/>
          </a:prstGeom>
          <a:noFill/>
        </p:spPr>
        <p:txBody>
          <a:bodyPr wrap="square">
            <a:spAutoFit/>
          </a:bodyPr>
          <a:lstStyle/>
          <a:p>
            <a:pPr marL="285750" indent="-285750" algn="just">
              <a:buFont typeface="Wingdings" panose="05000000000000000000" pitchFamily="2" charset="2"/>
              <a:buChar char="Ø"/>
            </a:pPr>
            <a:r>
              <a:rPr lang="en-US" sz="1800" b="1" dirty="0"/>
              <a:t>Money Market Funds : </a:t>
            </a:r>
            <a:r>
              <a:rPr lang="en-US" sz="1800" dirty="0"/>
              <a:t>The money market consists of safe (risk-free), short-term debt instruments, mostly government Treasury bills. This is a safe place to park your money. You won't get substantial returns, but you won't have to worry about losing your principal. A typical return is a little more than the amount you would earn in a regular checking or savings account and a little less than the average certificate of deposit.</a:t>
            </a:r>
          </a:p>
          <a:p>
            <a:pPr marL="285750" indent="-285750" algn="just">
              <a:buFont typeface="Wingdings" panose="05000000000000000000" pitchFamily="2" charset="2"/>
              <a:buChar char="Ø"/>
            </a:pPr>
            <a:endParaRPr lang="en-US" sz="1800" dirty="0"/>
          </a:p>
          <a:p>
            <a:pPr marL="285750" indent="-285750" algn="just">
              <a:buFont typeface="Wingdings" panose="05000000000000000000" pitchFamily="2" charset="2"/>
              <a:buChar char="Ø"/>
            </a:pPr>
            <a:r>
              <a:rPr lang="en-US" sz="1800" b="1" dirty="0"/>
              <a:t>Income Funds : </a:t>
            </a:r>
            <a:r>
              <a:rPr lang="en-US" sz="1800" dirty="0"/>
              <a:t>Income funds are named for their purpose: to provide current income on a steady basis. These funds invest primarily in government and high-quality corporate debt, holding these bonds until maturity in order to provide interest streams. While fund holdings may appreciate in value, the primary objective of these funds is to provide steady cash flow to investors. </a:t>
            </a:r>
          </a:p>
          <a:p>
            <a:pPr marL="285750" indent="-285750" algn="just">
              <a:buFont typeface="Wingdings" panose="05000000000000000000" pitchFamily="2" charset="2"/>
              <a:buChar char="Ø"/>
            </a:pPr>
            <a:endParaRPr lang="en-US" b="1" dirty="0"/>
          </a:p>
          <a:p>
            <a:pPr marL="285750" indent="-285750" algn="just">
              <a:buFont typeface="Wingdings" panose="05000000000000000000" pitchFamily="2" charset="2"/>
              <a:buChar char="Ø"/>
            </a:pPr>
            <a:r>
              <a:rPr lang="en-US" sz="1800" b="1" dirty="0"/>
              <a:t>Exchange Traded Funds (ETFs) : </a:t>
            </a:r>
            <a:r>
              <a:rPr lang="en-US" sz="1800" dirty="0"/>
              <a:t>A twist on the mutual fund is the exchange traded fund (ETF). These ever more popular investment vehicles pool investments and employ strategies consistent with mutual funds, but they are structured as investment trusts that are traded on stock exchanges and have the added benefits of the features of stocks. For example, ETFs can be bought and sold at any point throughout the trading day. ETFs can also be sold short or purchased on margin.</a:t>
            </a:r>
          </a:p>
          <a:p>
            <a:pPr marL="285750" indent="-285750" algn="just">
              <a:buFont typeface="Wingdings" panose="05000000000000000000" pitchFamily="2" charset="2"/>
              <a:buChar char="Ø"/>
            </a:pPr>
            <a:r>
              <a:rPr lang="en-US" sz="1800" b="1" dirty="0"/>
              <a:t>Specialty Funds : </a:t>
            </a:r>
            <a:r>
              <a:rPr lang="en-US" sz="1800" dirty="0"/>
              <a:t>This classification of mutual funds is more of an all-encompassing category that consists of funds that have proved to be popular but don't necessarily belong to the more rigid categories we've described so far.</a:t>
            </a:r>
          </a:p>
          <a:p>
            <a:r>
              <a:rPr lang="en-US" sz="1800" dirty="0"/>
              <a:t>	a. Sector Fund</a:t>
            </a:r>
          </a:p>
          <a:p>
            <a:r>
              <a:rPr lang="en-US" sz="1800" dirty="0"/>
              <a:t>	b. Regional Fund</a:t>
            </a:r>
          </a:p>
          <a:p>
            <a:r>
              <a:rPr lang="en-US" sz="1800" dirty="0"/>
              <a:t>	c. Socially Responsible Fund</a:t>
            </a:r>
            <a:endParaRPr lang="en-US" dirty="0"/>
          </a:p>
        </p:txBody>
      </p:sp>
    </p:spTree>
    <p:extLst>
      <p:ext uri="{BB962C8B-B14F-4D97-AF65-F5344CB8AC3E}">
        <p14:creationId xmlns:p14="http://schemas.microsoft.com/office/powerpoint/2010/main" val="126737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DE7E84-12F3-7301-B44B-3E5A3ADD1807}"/>
              </a:ext>
            </a:extLst>
          </p:cNvPr>
          <p:cNvSpPr txBox="1"/>
          <p:nvPr/>
        </p:nvSpPr>
        <p:spPr>
          <a:xfrm>
            <a:off x="806569" y="676090"/>
            <a:ext cx="4921370" cy="5539978"/>
          </a:xfrm>
          <a:prstGeom prst="rect">
            <a:avLst/>
          </a:prstGeom>
          <a:noFill/>
        </p:spPr>
        <p:txBody>
          <a:bodyPr wrap="square">
            <a:spAutoFit/>
          </a:bodyPr>
          <a:lstStyle/>
          <a:p>
            <a:pPr algn="ctr"/>
            <a:r>
              <a:rPr lang="en-US" sz="3600" b="1" dirty="0">
                <a:latin typeface="Algerian" panose="04020705040A02060702" pitchFamily="82" charset="0"/>
              </a:rPr>
              <a:t>Advantages</a:t>
            </a:r>
          </a:p>
          <a:p>
            <a:endParaRPr lang="en-US" dirty="0"/>
          </a:p>
          <a:p>
            <a:pPr marL="285750" indent="-285750">
              <a:buFont typeface="Wingdings" panose="05000000000000000000" pitchFamily="2" charset="2"/>
              <a:buChar char="Ø"/>
            </a:pPr>
            <a:r>
              <a:rPr lang="en-US" sz="2000" dirty="0"/>
              <a:t>Professional Management</a:t>
            </a:r>
          </a:p>
          <a:p>
            <a:pPr marL="285750" indent="-285750">
              <a:buFont typeface="Wingdings" panose="05000000000000000000" pitchFamily="2" charset="2"/>
              <a:buChar char="Ø"/>
            </a:pPr>
            <a:r>
              <a:rPr lang="en-US" sz="2000" dirty="0"/>
              <a:t>Economies of scale</a:t>
            </a:r>
          </a:p>
          <a:p>
            <a:pPr marL="285750" indent="-285750">
              <a:buFont typeface="Wingdings" panose="05000000000000000000" pitchFamily="2" charset="2"/>
              <a:buChar char="Ø"/>
            </a:pPr>
            <a:r>
              <a:rPr lang="en-US" sz="2000" dirty="0"/>
              <a:t>Product Innovation</a:t>
            </a:r>
          </a:p>
          <a:p>
            <a:pPr marL="285750" indent="-285750">
              <a:buFont typeface="Wingdings" panose="05000000000000000000" pitchFamily="2" charset="2"/>
              <a:buChar char="Ø"/>
            </a:pPr>
            <a:r>
              <a:rPr lang="en-US" sz="2000" dirty="0"/>
              <a:t>Safety and Liquidity</a:t>
            </a:r>
          </a:p>
          <a:p>
            <a:pPr marL="285750" indent="-285750">
              <a:buFont typeface="Wingdings" panose="05000000000000000000" pitchFamily="2" charset="2"/>
              <a:buChar char="Ø"/>
            </a:pPr>
            <a:r>
              <a:rPr lang="en-US" sz="2000" dirty="0"/>
              <a:t>Convenience and Flexibility</a:t>
            </a:r>
          </a:p>
          <a:p>
            <a:pPr marL="285750" indent="-285750">
              <a:buFont typeface="Wingdings" panose="05000000000000000000" pitchFamily="2" charset="2"/>
              <a:buChar char="Ø"/>
            </a:pPr>
            <a:r>
              <a:rPr lang="en-US" sz="2000" dirty="0"/>
              <a:t>Portfolio Diversification</a:t>
            </a:r>
          </a:p>
          <a:p>
            <a:pPr marL="285750" indent="-285750">
              <a:buFont typeface="Wingdings" panose="05000000000000000000" pitchFamily="2" charset="2"/>
              <a:buChar char="Ø"/>
            </a:pPr>
            <a:r>
              <a:rPr lang="en-US" sz="2000" dirty="0"/>
              <a:t>Reduction in Risk</a:t>
            </a:r>
          </a:p>
          <a:p>
            <a:pPr marL="285750" indent="-285750">
              <a:buFont typeface="Wingdings" panose="05000000000000000000" pitchFamily="2" charset="2"/>
              <a:buChar char="Ø"/>
            </a:pPr>
            <a:r>
              <a:rPr lang="en-US" sz="2000" dirty="0"/>
              <a:t>Transparency</a:t>
            </a:r>
          </a:p>
          <a:p>
            <a:pPr marL="285750" indent="-285750">
              <a:buFont typeface="Wingdings" panose="05000000000000000000" pitchFamily="2" charset="2"/>
              <a:buChar char="Ø"/>
            </a:pPr>
            <a:r>
              <a:rPr lang="en-US" sz="2000" dirty="0"/>
              <a:t>Services to Investors</a:t>
            </a:r>
          </a:p>
          <a:p>
            <a:pPr marL="285750" indent="-285750">
              <a:buFont typeface="Wingdings" panose="05000000000000000000" pitchFamily="2" charset="2"/>
              <a:buChar char="Ø"/>
            </a:pPr>
            <a:r>
              <a:rPr lang="en-US" sz="2000" dirty="0"/>
              <a:t>Stability to stock market</a:t>
            </a:r>
          </a:p>
          <a:p>
            <a:pPr marL="285750" indent="-285750">
              <a:buFont typeface="Wingdings" panose="05000000000000000000" pitchFamily="2" charset="2"/>
              <a:buChar char="Ø"/>
            </a:pPr>
            <a:r>
              <a:rPr lang="en-US" sz="2000" dirty="0"/>
              <a:t>Equity Research</a:t>
            </a:r>
          </a:p>
          <a:p>
            <a:pPr marL="285750" indent="-285750">
              <a:buFont typeface="Wingdings" panose="05000000000000000000" pitchFamily="2" charset="2"/>
              <a:buChar char="Ø"/>
            </a:pPr>
            <a:r>
              <a:rPr lang="en-US" sz="2000" dirty="0"/>
              <a:t>Ancillary Services</a:t>
            </a:r>
          </a:p>
          <a:p>
            <a:pPr marL="285750" indent="-285750">
              <a:buFont typeface="Wingdings" panose="05000000000000000000" pitchFamily="2" charset="2"/>
              <a:buChar char="Ø"/>
            </a:pPr>
            <a:r>
              <a:rPr lang="en-US" sz="2000" dirty="0"/>
              <a:t>Reinvestment of Income</a:t>
            </a:r>
          </a:p>
          <a:p>
            <a:pPr marL="285750" indent="-285750">
              <a:buFont typeface="Wingdings" panose="05000000000000000000" pitchFamily="2" charset="2"/>
              <a:buChar char="Ø"/>
            </a:pPr>
            <a:r>
              <a:rPr lang="en-US" sz="2000" dirty="0"/>
              <a:t>Range of Investment  Options and Objectives</a:t>
            </a:r>
          </a:p>
        </p:txBody>
      </p:sp>
      <p:sp>
        <p:nvSpPr>
          <p:cNvPr id="5" name="TextBox 4">
            <a:extLst>
              <a:ext uri="{FF2B5EF4-FFF2-40B4-BE49-F238E27FC236}">
                <a16:creationId xmlns:a16="http://schemas.microsoft.com/office/drawing/2014/main" id="{4AE69236-808F-11C3-4312-4E797B3A025C}"/>
              </a:ext>
            </a:extLst>
          </p:cNvPr>
          <p:cNvSpPr txBox="1"/>
          <p:nvPr/>
        </p:nvSpPr>
        <p:spPr>
          <a:xfrm>
            <a:off x="6096000" y="676090"/>
            <a:ext cx="5201729" cy="3077766"/>
          </a:xfrm>
          <a:prstGeom prst="rect">
            <a:avLst/>
          </a:prstGeom>
          <a:noFill/>
        </p:spPr>
        <p:txBody>
          <a:bodyPr wrap="square">
            <a:spAutoFit/>
          </a:bodyPr>
          <a:lstStyle/>
          <a:p>
            <a:pPr algn="ctr"/>
            <a:r>
              <a:rPr lang="en-US" sz="3600" b="1" dirty="0">
                <a:latin typeface="Algerian" panose="04020705040A02060702" pitchFamily="82" charset="0"/>
              </a:rPr>
              <a:t>Disadvantages</a:t>
            </a:r>
          </a:p>
          <a:p>
            <a:endParaRPr lang="en-US" sz="1800" dirty="0"/>
          </a:p>
          <a:p>
            <a:pPr marL="285750" indent="-285750">
              <a:buFont typeface="Wingdings" panose="05000000000000000000" pitchFamily="2" charset="2"/>
              <a:buChar char="Ø"/>
            </a:pPr>
            <a:r>
              <a:rPr lang="en-US" sz="2000" dirty="0"/>
              <a:t>No control over cost</a:t>
            </a:r>
          </a:p>
          <a:p>
            <a:pPr marL="285750" indent="-285750">
              <a:buFont typeface="Wingdings" panose="05000000000000000000" pitchFamily="2" charset="2"/>
              <a:buChar char="Ø"/>
            </a:pPr>
            <a:r>
              <a:rPr lang="en-US" sz="2000" dirty="0"/>
              <a:t>No tailor made portfolio</a:t>
            </a:r>
          </a:p>
          <a:p>
            <a:pPr marL="285750" indent="-285750">
              <a:buFont typeface="Wingdings" panose="05000000000000000000" pitchFamily="2" charset="2"/>
              <a:buChar char="Ø"/>
            </a:pPr>
            <a:r>
              <a:rPr lang="en-US" sz="2000" dirty="0"/>
              <a:t>Managing a portfolio of fund</a:t>
            </a:r>
          </a:p>
          <a:p>
            <a:pPr marL="285750" indent="-285750">
              <a:buFont typeface="Wingdings" panose="05000000000000000000" pitchFamily="2" charset="2"/>
              <a:buChar char="Ø"/>
            </a:pPr>
            <a:r>
              <a:rPr lang="en-US" sz="2000" dirty="0"/>
              <a:t>Delay in redemption</a:t>
            </a:r>
          </a:p>
          <a:p>
            <a:pPr marL="285750" indent="-285750">
              <a:buFont typeface="Wingdings" panose="05000000000000000000" pitchFamily="2" charset="2"/>
              <a:buChar char="Ø"/>
            </a:pPr>
            <a:r>
              <a:rPr lang="en-US" sz="2000" dirty="0"/>
              <a:t>Fees and Expenses</a:t>
            </a:r>
          </a:p>
          <a:p>
            <a:pPr marL="285750" indent="-285750">
              <a:buFont typeface="Wingdings" panose="05000000000000000000" pitchFamily="2" charset="2"/>
              <a:buChar char="Ø"/>
            </a:pPr>
            <a:r>
              <a:rPr lang="en-US" sz="2000" dirty="0"/>
              <a:t>Over-Diversification</a:t>
            </a:r>
          </a:p>
          <a:p>
            <a:pPr marL="285750" indent="-285750">
              <a:buFont typeface="Wingdings" panose="05000000000000000000" pitchFamily="2" charset="2"/>
              <a:buChar char="Ø"/>
            </a:pPr>
            <a:r>
              <a:rPr lang="en-US" sz="2000" dirty="0"/>
              <a:t>Cash Drag</a:t>
            </a:r>
          </a:p>
        </p:txBody>
      </p:sp>
    </p:spTree>
    <p:extLst>
      <p:ext uri="{BB962C8B-B14F-4D97-AF65-F5344CB8AC3E}">
        <p14:creationId xmlns:p14="http://schemas.microsoft.com/office/powerpoint/2010/main" val="3994902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34D985-9AED-E2F9-5895-BBACE494A0E3}"/>
              </a:ext>
            </a:extLst>
          </p:cNvPr>
          <p:cNvSpPr txBox="1"/>
          <p:nvPr/>
        </p:nvSpPr>
        <p:spPr>
          <a:xfrm>
            <a:off x="723900" y="808282"/>
            <a:ext cx="10744200" cy="3970318"/>
          </a:xfrm>
          <a:prstGeom prst="rect">
            <a:avLst/>
          </a:prstGeom>
          <a:noFill/>
        </p:spPr>
        <p:txBody>
          <a:bodyPr wrap="square">
            <a:spAutoFit/>
          </a:bodyPr>
          <a:lstStyle/>
          <a:p>
            <a:pPr algn="ctr"/>
            <a:r>
              <a:rPr lang="en-US" sz="3600" b="1" dirty="0">
                <a:latin typeface="Algerian" panose="04020705040A02060702" pitchFamily="82" charset="0"/>
              </a:rPr>
              <a:t>Role of  Mutual Fund in Economy</a:t>
            </a:r>
          </a:p>
          <a:p>
            <a:pPr algn="ctr"/>
            <a:endParaRPr lang="en-US" sz="3600" b="1" dirty="0"/>
          </a:p>
          <a:p>
            <a:pPr marL="3943350" lvl="8" indent="-285750">
              <a:buFont typeface="Wingdings" panose="05000000000000000000" pitchFamily="2" charset="2"/>
              <a:buChar char="Ø"/>
            </a:pPr>
            <a:r>
              <a:rPr lang="en-US" sz="2000" dirty="0"/>
              <a:t>Mobilize Savings</a:t>
            </a:r>
          </a:p>
          <a:p>
            <a:pPr marL="3943350" lvl="8" indent="-285750">
              <a:buFont typeface="Wingdings" panose="05000000000000000000" pitchFamily="2" charset="2"/>
              <a:buChar char="Ø"/>
            </a:pPr>
            <a:r>
              <a:rPr lang="en-US" sz="2000" dirty="0"/>
              <a:t>Instrument of Investing Money</a:t>
            </a:r>
          </a:p>
          <a:p>
            <a:pPr marL="3943350" lvl="8" indent="-285750">
              <a:buFont typeface="Wingdings" panose="05000000000000000000" pitchFamily="2" charset="2"/>
              <a:buChar char="Ø"/>
            </a:pPr>
            <a:r>
              <a:rPr lang="en-US" sz="2000" dirty="0"/>
              <a:t>Protection to Small Investors</a:t>
            </a:r>
          </a:p>
          <a:p>
            <a:pPr marL="3943350" lvl="8" indent="-285750">
              <a:buFont typeface="Wingdings" panose="05000000000000000000" pitchFamily="2" charset="2"/>
              <a:buChar char="Ø"/>
            </a:pPr>
            <a:r>
              <a:rPr lang="en-US" sz="2000" dirty="0"/>
              <a:t>Tax Benefits</a:t>
            </a:r>
          </a:p>
          <a:p>
            <a:pPr marL="3943350" lvl="8" indent="-285750">
              <a:buFont typeface="Wingdings" panose="05000000000000000000" pitchFamily="2" charset="2"/>
              <a:buChar char="Ø"/>
            </a:pPr>
            <a:r>
              <a:rPr lang="en-US" sz="2000" dirty="0"/>
              <a:t>Diversification</a:t>
            </a:r>
          </a:p>
          <a:p>
            <a:pPr marL="3943350" lvl="8" indent="-285750">
              <a:buFont typeface="Wingdings" panose="05000000000000000000" pitchFamily="2" charset="2"/>
              <a:buChar char="Ø"/>
            </a:pPr>
            <a:r>
              <a:rPr lang="en-US" sz="2000" dirty="0"/>
              <a:t>Multi-Purpose Services</a:t>
            </a:r>
          </a:p>
          <a:p>
            <a:pPr marL="3943350" lvl="8" indent="-285750">
              <a:buFont typeface="Wingdings" panose="05000000000000000000" pitchFamily="2" charset="2"/>
              <a:buChar char="Ø"/>
            </a:pPr>
            <a:r>
              <a:rPr lang="en-US" sz="2000" dirty="0"/>
              <a:t>Boost to Capital Market</a:t>
            </a:r>
          </a:p>
          <a:p>
            <a:pPr marL="3943350" lvl="8" indent="-285750">
              <a:buFont typeface="Wingdings" panose="05000000000000000000" pitchFamily="2" charset="2"/>
              <a:buChar char="Ø"/>
            </a:pPr>
            <a:r>
              <a:rPr lang="en-US" sz="2000" dirty="0"/>
              <a:t>Arrival of Foreign Capital</a:t>
            </a:r>
          </a:p>
          <a:p>
            <a:pPr marL="3943350" lvl="8" indent="-285750">
              <a:buFont typeface="Wingdings" panose="05000000000000000000" pitchFamily="2" charset="2"/>
              <a:buChar char="Ø"/>
            </a:pPr>
            <a:r>
              <a:rPr lang="en-US" sz="2000" dirty="0"/>
              <a:t>Savings for Retirement and Education</a:t>
            </a:r>
          </a:p>
        </p:txBody>
      </p:sp>
    </p:spTree>
    <p:extLst>
      <p:ext uri="{BB962C8B-B14F-4D97-AF65-F5344CB8AC3E}">
        <p14:creationId xmlns:p14="http://schemas.microsoft.com/office/powerpoint/2010/main" val="3763396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78C08D-0C47-685E-72BD-E84972FDC91B}"/>
              </a:ext>
            </a:extLst>
          </p:cNvPr>
          <p:cNvSpPr txBox="1"/>
          <p:nvPr/>
        </p:nvSpPr>
        <p:spPr>
          <a:xfrm>
            <a:off x="715993" y="474345"/>
            <a:ext cx="10739886" cy="5909310"/>
          </a:xfrm>
          <a:prstGeom prst="rect">
            <a:avLst/>
          </a:prstGeom>
          <a:noFill/>
        </p:spPr>
        <p:txBody>
          <a:bodyPr wrap="square" rtlCol="0">
            <a:spAutoFit/>
          </a:bodyPr>
          <a:lstStyle/>
          <a:p>
            <a:pPr algn="ctr"/>
            <a:r>
              <a:rPr lang="en-US" sz="3600" b="1" dirty="0">
                <a:latin typeface="Algerian" panose="04020705040A02060702" pitchFamily="82" charset="0"/>
              </a:rPr>
              <a:t>Listing of corporate stocks</a:t>
            </a:r>
          </a:p>
          <a:p>
            <a:pPr algn="ctr"/>
            <a:endParaRPr lang="en-US" dirty="0"/>
          </a:p>
          <a:p>
            <a:pPr marL="285750" indent="-285750" algn="ctr">
              <a:buFont typeface="Wingdings" panose="05000000000000000000" pitchFamily="2" charset="2"/>
              <a:buChar char="Ø"/>
            </a:pPr>
            <a:r>
              <a:rPr lang="en-US" sz="2000" dirty="0"/>
              <a:t>Listing means the formal admission of securities of a company to the trading platform of the Exchange.</a:t>
            </a:r>
          </a:p>
          <a:p>
            <a:pPr algn="ctr"/>
            <a:r>
              <a:rPr lang="en-US" sz="2000" dirty="0"/>
              <a:t> </a:t>
            </a:r>
          </a:p>
          <a:p>
            <a:pPr marL="285750" indent="-285750" algn="ctr">
              <a:buFont typeface="Wingdings" panose="05000000000000000000" pitchFamily="2" charset="2"/>
              <a:buChar char="Ø"/>
            </a:pPr>
            <a:r>
              <a:rPr lang="en-US" sz="2000" dirty="0"/>
              <a:t>It is a significant occasion for a company in the journey of its growth and development. </a:t>
            </a:r>
          </a:p>
          <a:p>
            <a:pPr marL="285750" indent="-285750" algn="ctr">
              <a:buFont typeface="Wingdings" panose="05000000000000000000" pitchFamily="2" charset="2"/>
              <a:buChar char="Ø"/>
            </a:pPr>
            <a:endParaRPr lang="en-US" sz="2000" dirty="0"/>
          </a:p>
          <a:p>
            <a:pPr marL="285750" indent="-285750" algn="ctr">
              <a:buFont typeface="Wingdings" panose="05000000000000000000" pitchFamily="2" charset="2"/>
              <a:buChar char="Ø"/>
            </a:pPr>
            <a:r>
              <a:rPr lang="en-US" sz="2000" dirty="0"/>
              <a:t>It enables a company to raise capital while strengthening its structure and reputation. </a:t>
            </a:r>
          </a:p>
          <a:p>
            <a:pPr marL="285750" indent="-285750" algn="ctr">
              <a:buFont typeface="Wingdings" panose="05000000000000000000" pitchFamily="2" charset="2"/>
              <a:buChar char="Ø"/>
            </a:pPr>
            <a:endParaRPr lang="en-US" sz="2000" dirty="0"/>
          </a:p>
          <a:p>
            <a:pPr marL="285750" indent="-285750" algn="ctr">
              <a:buFont typeface="Wingdings" panose="05000000000000000000" pitchFamily="2" charset="2"/>
              <a:buChar char="Ø"/>
            </a:pPr>
            <a:r>
              <a:rPr lang="en-US" sz="2000" dirty="0"/>
              <a:t>It provides liquidity to investors and ensures effective monitoring of compliance of the issuer and trading of the securities in the interest of investors.</a:t>
            </a:r>
          </a:p>
          <a:p>
            <a:pPr marL="285750" indent="-285750" algn="ctr">
              <a:buFont typeface="Wingdings" panose="05000000000000000000" pitchFamily="2" charset="2"/>
              <a:buChar char="Ø"/>
            </a:pPr>
            <a:endParaRPr lang="en-US" sz="2000" dirty="0"/>
          </a:p>
          <a:p>
            <a:pPr algn="ctr"/>
            <a:r>
              <a:rPr lang="en-US" sz="2400" b="1" dirty="0">
                <a:solidFill>
                  <a:srgbClr val="FF0000"/>
                </a:solidFill>
              </a:rPr>
              <a:t>Benefits of listing the stocks</a:t>
            </a:r>
          </a:p>
          <a:p>
            <a:pPr marL="285750" indent="-285750" algn="ctr">
              <a:buFont typeface="Wingdings" panose="05000000000000000000" pitchFamily="2" charset="2"/>
              <a:buChar char="Ø"/>
            </a:pPr>
            <a:r>
              <a:rPr lang="en-US" sz="2000" dirty="0"/>
              <a:t>Access to Capital for Growth</a:t>
            </a:r>
          </a:p>
          <a:p>
            <a:pPr marL="285750" indent="-285750" algn="ctr">
              <a:buFont typeface="Wingdings" panose="05000000000000000000" pitchFamily="2" charset="2"/>
              <a:buChar char="Ø"/>
            </a:pPr>
            <a:r>
              <a:rPr lang="en-US" sz="2000" dirty="0"/>
              <a:t>Enhanced Visibility</a:t>
            </a:r>
          </a:p>
          <a:p>
            <a:pPr marL="285750" indent="-285750" algn="ctr">
              <a:buFont typeface="Wingdings" panose="05000000000000000000" pitchFamily="2" charset="2"/>
              <a:buChar char="Ø"/>
            </a:pPr>
            <a:r>
              <a:rPr lang="en-US" sz="2000" dirty="0"/>
              <a:t>Liquidity</a:t>
            </a:r>
          </a:p>
          <a:p>
            <a:pPr marL="285750" indent="-285750" algn="ctr">
              <a:buFont typeface="Wingdings" panose="05000000000000000000" pitchFamily="2" charset="2"/>
              <a:buChar char="Ø"/>
            </a:pPr>
            <a:r>
              <a:rPr lang="en-US" sz="2000" dirty="0"/>
              <a:t>Increase in employee morale</a:t>
            </a:r>
          </a:p>
          <a:p>
            <a:pPr marL="285750" indent="-285750" algn="ctr">
              <a:buFont typeface="Wingdings" panose="05000000000000000000" pitchFamily="2" charset="2"/>
              <a:buChar char="Ø"/>
            </a:pPr>
            <a:r>
              <a:rPr lang="en-US" sz="2000" dirty="0"/>
              <a:t>Transparency and efficiency</a:t>
            </a:r>
          </a:p>
        </p:txBody>
      </p:sp>
    </p:spTree>
    <p:extLst>
      <p:ext uri="{BB962C8B-B14F-4D97-AF65-F5344CB8AC3E}">
        <p14:creationId xmlns:p14="http://schemas.microsoft.com/office/powerpoint/2010/main" val="3353079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96C0A0-F76C-518D-CAEE-03F8CB550752}"/>
              </a:ext>
            </a:extLst>
          </p:cNvPr>
          <p:cNvSpPr txBox="1"/>
          <p:nvPr/>
        </p:nvSpPr>
        <p:spPr>
          <a:xfrm>
            <a:off x="820946" y="702445"/>
            <a:ext cx="10550107" cy="4247317"/>
          </a:xfrm>
          <a:prstGeom prst="rect">
            <a:avLst/>
          </a:prstGeom>
          <a:noFill/>
        </p:spPr>
        <p:txBody>
          <a:bodyPr wrap="square">
            <a:spAutoFit/>
          </a:bodyPr>
          <a:lstStyle/>
          <a:p>
            <a:pPr algn="ctr"/>
            <a:r>
              <a:rPr lang="en-US" sz="3600" b="1" dirty="0">
                <a:latin typeface="Algerian" panose="04020705040A02060702" pitchFamily="82" charset="0"/>
              </a:rPr>
              <a:t>Eligibility Requirement for IPO</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Company must be registered as a Public Company under Companies Act 1956 or Companies Act 2013.</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The issuer has net tangible assets of at least Rs. 3 crores, calculated on a restated and consolidated basis, in each of the preceding three full years.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The issuer has an average operating profit of at least Rs.15 crores, calculated on a restated and consolidated basis, during the three preceding 3 years, with operating profit in each of the three preceding years.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The issuer has a net worth of at least Rs.1 crore in each of the preceding three full years, calculated on a restated and consolidated basis.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5643259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D6F933-3D8D-F6F7-6949-07EEE662B6F0}"/>
              </a:ext>
            </a:extLst>
          </p:cNvPr>
          <p:cNvSpPr txBox="1"/>
          <p:nvPr/>
        </p:nvSpPr>
        <p:spPr>
          <a:xfrm>
            <a:off x="756249" y="566331"/>
            <a:ext cx="10679502" cy="5632311"/>
          </a:xfrm>
          <a:prstGeom prst="rect">
            <a:avLst/>
          </a:prstGeom>
          <a:noFill/>
        </p:spPr>
        <p:txBody>
          <a:bodyPr wrap="square">
            <a:spAutoFit/>
          </a:bodyPr>
          <a:lstStyle/>
          <a:p>
            <a:pPr algn="ctr"/>
            <a:r>
              <a:rPr lang="en-US" sz="3600" b="1" dirty="0">
                <a:latin typeface="Algerian" panose="04020705040A02060702" pitchFamily="82" charset="0"/>
              </a:rPr>
              <a:t>IPO listing Process</a:t>
            </a:r>
            <a:endParaRPr lang="en-US" b="1" dirty="0">
              <a:solidFill>
                <a:srgbClr val="FF0000"/>
              </a:solidFill>
            </a:endParaRPr>
          </a:p>
          <a:p>
            <a:pPr algn="just"/>
            <a:r>
              <a:rPr lang="en-US" b="1" dirty="0">
                <a:solidFill>
                  <a:srgbClr val="FF0000"/>
                </a:solidFill>
              </a:rPr>
              <a:t>Step 1: Hiring Of An Underwriter Or Investment Bank</a:t>
            </a:r>
          </a:p>
          <a:p>
            <a:pPr algn="just"/>
            <a:r>
              <a:rPr lang="en-US" dirty="0"/>
              <a:t>To start with the process, the company shall first one or more underwriters, investment banks. The underwriters assure the company about the capital being raised and act as intermediaries between the company and its investors. </a:t>
            </a:r>
          </a:p>
          <a:p>
            <a:pPr algn="just"/>
            <a:endParaRPr lang="en-US" dirty="0"/>
          </a:p>
          <a:p>
            <a:pPr algn="just"/>
            <a:r>
              <a:rPr lang="en-US" b="1" dirty="0">
                <a:solidFill>
                  <a:srgbClr val="FF0000"/>
                </a:solidFill>
              </a:rPr>
              <a:t>Step 2: Registration For IPO</a:t>
            </a:r>
          </a:p>
          <a:p>
            <a:pPr algn="just"/>
            <a:r>
              <a:rPr lang="en-US" dirty="0"/>
              <a:t>This next  step is to prepare registration statement along with the Red Herring Prospectus (RHP). Submission of RHP is mandatory, as per the Companies Act. </a:t>
            </a:r>
          </a:p>
          <a:p>
            <a:pPr algn="just"/>
            <a:endParaRPr lang="en-US" dirty="0"/>
          </a:p>
          <a:p>
            <a:pPr algn="just"/>
            <a:r>
              <a:rPr lang="en-US" b="1" dirty="0">
                <a:solidFill>
                  <a:srgbClr val="FF0000"/>
                </a:solidFill>
              </a:rPr>
              <a:t>Step 3: Verification by SEBI</a:t>
            </a:r>
          </a:p>
          <a:p>
            <a:pPr algn="just"/>
            <a:r>
              <a:rPr lang="en-US" dirty="0"/>
              <a:t>Then, after submission of documents, SEBI verifies the disclosure of facts by the company. If the application is approved, the company can announce a date for its IPO. </a:t>
            </a:r>
          </a:p>
          <a:p>
            <a:pPr algn="just"/>
            <a:endParaRPr lang="en-US" dirty="0"/>
          </a:p>
          <a:p>
            <a:pPr algn="just"/>
            <a:r>
              <a:rPr lang="en-US" b="1" dirty="0">
                <a:solidFill>
                  <a:srgbClr val="FF0000"/>
                </a:solidFill>
              </a:rPr>
              <a:t>Step 4: Making An Application To The Stock Exchange</a:t>
            </a:r>
          </a:p>
          <a:p>
            <a:pPr algn="just"/>
            <a:r>
              <a:rPr lang="en-US" dirty="0"/>
              <a:t>The company now has to make an application to the stock exchange for approval of its initial issue. </a:t>
            </a:r>
          </a:p>
          <a:p>
            <a:pPr algn="just"/>
            <a:endParaRPr lang="en-US" dirty="0"/>
          </a:p>
          <a:p>
            <a:pPr algn="just"/>
            <a:r>
              <a:rPr lang="en-US" b="1" dirty="0">
                <a:solidFill>
                  <a:srgbClr val="FF0000"/>
                </a:solidFill>
              </a:rPr>
              <a:t>Step 5: Creating a Buzz in the market</a:t>
            </a:r>
          </a:p>
          <a:p>
            <a:pPr algn="just"/>
            <a:r>
              <a:rPr lang="en-US" dirty="0"/>
              <a:t>Before an IPO opens to the public, the company endeavors to create a buzz in the market about the IPO. Over a period of two weeks, the company will advertise the impending IPO across the country. </a:t>
            </a:r>
          </a:p>
        </p:txBody>
      </p:sp>
    </p:spTree>
    <p:extLst>
      <p:ext uri="{BB962C8B-B14F-4D97-AF65-F5344CB8AC3E}">
        <p14:creationId xmlns:p14="http://schemas.microsoft.com/office/powerpoint/2010/main" val="29918597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B4640-416A-A7B4-D17C-485A76B33FD0}"/>
              </a:ext>
            </a:extLst>
          </p:cNvPr>
          <p:cNvSpPr txBox="1"/>
          <p:nvPr/>
        </p:nvSpPr>
        <p:spPr>
          <a:xfrm>
            <a:off x="747623" y="624809"/>
            <a:ext cx="10696754" cy="3139321"/>
          </a:xfrm>
          <a:prstGeom prst="rect">
            <a:avLst/>
          </a:prstGeom>
          <a:noFill/>
        </p:spPr>
        <p:txBody>
          <a:bodyPr wrap="square">
            <a:spAutoFit/>
          </a:bodyPr>
          <a:lstStyle/>
          <a:p>
            <a:r>
              <a:rPr lang="en-US" b="1" dirty="0">
                <a:solidFill>
                  <a:srgbClr val="FF0000"/>
                </a:solidFill>
              </a:rPr>
              <a:t>Step 6: Pricing</a:t>
            </a:r>
          </a:p>
          <a:p>
            <a:r>
              <a:rPr lang="en-US" dirty="0"/>
              <a:t>The company will have fix the prices of  each shares either through Fixed Price IPO or by Book Binding Offering. In the case of Fixed Price Offering, the price of the company’s stocks is announced in advanced. Whereas in Book Binding Offering, a price range of 20% is announced, following which investors can place their bids within the maximum price cap. Accordingly, The investors have to place their bids as per the company’s quoted Lot price, which is the minimum number of shares to be purchased. </a:t>
            </a:r>
          </a:p>
          <a:p>
            <a:endParaRPr lang="en-US" dirty="0"/>
          </a:p>
          <a:p>
            <a:r>
              <a:rPr lang="en-US" b="1" dirty="0">
                <a:solidFill>
                  <a:srgbClr val="FF0000"/>
                </a:solidFill>
              </a:rPr>
              <a:t>Step 7: Allotment of Shares</a:t>
            </a:r>
          </a:p>
          <a:p>
            <a:r>
              <a:rPr lang="en-US" dirty="0"/>
              <a:t>Once the IPO price is </a:t>
            </a:r>
            <a:r>
              <a:rPr lang="en-US" dirty="0" err="1"/>
              <a:t>finalised</a:t>
            </a:r>
            <a:r>
              <a:rPr lang="en-US" dirty="0"/>
              <a:t>, the company and the underwriters decides the number of shares to be allotted to each investor. In the case of over-subscription, partial allotments will be made. The shares are usually being allotted within 7 days of successful bidding.</a:t>
            </a:r>
          </a:p>
        </p:txBody>
      </p:sp>
    </p:spTree>
    <p:extLst>
      <p:ext uri="{BB962C8B-B14F-4D97-AF65-F5344CB8AC3E}">
        <p14:creationId xmlns:p14="http://schemas.microsoft.com/office/powerpoint/2010/main" val="2420993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3D8CEA-BCD2-FDED-C090-8783A70BB918}"/>
              </a:ext>
            </a:extLst>
          </p:cNvPr>
          <p:cNvSpPr txBox="1"/>
          <p:nvPr/>
        </p:nvSpPr>
        <p:spPr>
          <a:xfrm>
            <a:off x="756249" y="552090"/>
            <a:ext cx="10679501" cy="5632311"/>
          </a:xfrm>
          <a:prstGeom prst="rect">
            <a:avLst/>
          </a:prstGeom>
          <a:noFill/>
        </p:spPr>
        <p:txBody>
          <a:bodyPr wrap="square" rtlCol="0">
            <a:spAutoFit/>
          </a:bodyPr>
          <a:lstStyle/>
          <a:p>
            <a:pPr algn="ctr"/>
            <a:r>
              <a:rPr lang="en-US" sz="3600" b="1" dirty="0">
                <a:latin typeface="Algerian" panose="04020705040A02060702" pitchFamily="82" charset="0"/>
              </a:rPr>
              <a:t>Money Market</a:t>
            </a:r>
            <a:endParaRPr lang="en-US" dirty="0"/>
          </a:p>
          <a:p>
            <a:pPr algn="just">
              <a:buFont typeface="Wingdings" pitchFamily="2" charset="2"/>
              <a:buChar char="Ø"/>
            </a:pPr>
            <a:r>
              <a:rPr lang="en-US" dirty="0"/>
              <a:t>A market for short-term money and financial assets</a:t>
            </a:r>
          </a:p>
          <a:p>
            <a:pPr algn="just">
              <a:buFont typeface="Wingdings" pitchFamily="2" charset="2"/>
              <a:buChar char="Ø"/>
            </a:pPr>
            <a:endParaRPr lang="en-US" dirty="0"/>
          </a:p>
          <a:p>
            <a:pPr algn="just">
              <a:buFont typeface="Wingdings" pitchFamily="2" charset="2"/>
              <a:buChar char="Ø"/>
            </a:pPr>
            <a:r>
              <a:rPr lang="en-US" dirty="0"/>
              <a:t>Deals with various type of near money assets which is easily convertible into cash without loss</a:t>
            </a:r>
          </a:p>
          <a:p>
            <a:pPr algn="just"/>
            <a:endParaRPr lang="en-US" dirty="0"/>
          </a:p>
          <a:p>
            <a:pPr algn="just">
              <a:buFont typeface="Wingdings" pitchFamily="2" charset="2"/>
              <a:buChar char="Ø"/>
            </a:pPr>
            <a:r>
              <a:rPr lang="en-US" dirty="0"/>
              <a:t>Money market has three constituents</a:t>
            </a:r>
          </a:p>
          <a:p>
            <a:pPr marL="342900" indent="-342900" algn="just">
              <a:buAutoNum type="arabicPeriod"/>
            </a:pPr>
            <a:r>
              <a:rPr lang="en-US" dirty="0"/>
              <a:t>Buyers and sellers in the form of lenders or borrowers</a:t>
            </a:r>
          </a:p>
          <a:p>
            <a:pPr marL="342900" indent="-342900" algn="just">
              <a:buAutoNum type="arabicPeriod"/>
            </a:pPr>
            <a:r>
              <a:rPr lang="en-US" dirty="0"/>
              <a:t>Commodity in the form of instruments like treasury bills, commercial papers, etc.</a:t>
            </a:r>
          </a:p>
          <a:p>
            <a:pPr marL="342900" indent="-342900" algn="just">
              <a:buAutoNum type="arabicPeriod"/>
            </a:pPr>
            <a:r>
              <a:rPr lang="en-US" dirty="0"/>
              <a:t>Price in the form of rate of interest </a:t>
            </a:r>
          </a:p>
          <a:p>
            <a:pPr marL="342900" indent="-342900" algn="just"/>
            <a:endParaRPr lang="en-US" dirty="0"/>
          </a:p>
          <a:p>
            <a:pPr marL="342900" indent="-342900" algn="just">
              <a:buFont typeface="Wingdings" pitchFamily="2" charset="2"/>
              <a:buChar char="Ø"/>
            </a:pPr>
            <a:r>
              <a:rPr lang="en-US" dirty="0"/>
              <a:t>It not has one market, it has collection of markets and all these markets has close interrelationship</a:t>
            </a:r>
          </a:p>
          <a:p>
            <a:pPr marL="342900" indent="-342900" algn="just"/>
            <a:endParaRPr lang="en-US" dirty="0"/>
          </a:p>
          <a:p>
            <a:pPr marL="342900" indent="-342900" algn="just">
              <a:buFont typeface="Wingdings" pitchFamily="2" charset="2"/>
              <a:buChar char="Ø"/>
            </a:pPr>
            <a:r>
              <a:rPr lang="en-US" dirty="0"/>
              <a:t>Money market solves the problem of liquidity</a:t>
            </a:r>
          </a:p>
          <a:p>
            <a:pPr marL="342900" indent="-342900" algn="just"/>
            <a:r>
              <a:rPr lang="en-US" dirty="0"/>
              <a:t>Excess cash outflow =&gt; more funds required</a:t>
            </a:r>
          </a:p>
          <a:p>
            <a:pPr marL="342900" indent="-342900" algn="just"/>
            <a:r>
              <a:rPr lang="en-US" dirty="0"/>
              <a:t>Excess cash inflow =&gt; temporary fund deployment</a:t>
            </a:r>
          </a:p>
          <a:p>
            <a:pPr marL="342900" indent="-342900" algn="just"/>
            <a:endParaRPr lang="en-US" dirty="0"/>
          </a:p>
          <a:p>
            <a:pPr algn="just">
              <a:buFont typeface="Wingdings" pitchFamily="2" charset="2"/>
              <a:buChar char="Ø"/>
            </a:pPr>
            <a:r>
              <a:rPr lang="en-US" dirty="0"/>
              <a:t>The money market is one of the pillars of the global financial system.</a:t>
            </a:r>
          </a:p>
          <a:p>
            <a:pPr algn="just"/>
            <a:endParaRPr lang="en-US" dirty="0"/>
          </a:p>
          <a:p>
            <a:pPr algn="just">
              <a:buFont typeface="Wingdings" pitchFamily="2" charset="2"/>
              <a:buChar char="Ø"/>
            </a:pPr>
            <a:r>
              <a:rPr lang="en-US" dirty="0"/>
              <a:t>It involves overnight swaps of vast amounts of money between banks and the government. </a:t>
            </a:r>
          </a:p>
        </p:txBody>
      </p:sp>
    </p:spTree>
    <p:extLst>
      <p:ext uri="{BB962C8B-B14F-4D97-AF65-F5344CB8AC3E}">
        <p14:creationId xmlns:p14="http://schemas.microsoft.com/office/powerpoint/2010/main" val="25818013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B4661C-7A4C-4CB7-E1C5-32060F6A0485}"/>
              </a:ext>
            </a:extLst>
          </p:cNvPr>
          <p:cNvSpPr txBox="1"/>
          <p:nvPr/>
        </p:nvSpPr>
        <p:spPr>
          <a:xfrm>
            <a:off x="724619" y="526211"/>
            <a:ext cx="10742762" cy="5632311"/>
          </a:xfrm>
          <a:prstGeom prst="rect">
            <a:avLst/>
          </a:prstGeom>
          <a:noFill/>
        </p:spPr>
        <p:txBody>
          <a:bodyPr wrap="square" rtlCol="0">
            <a:spAutoFit/>
          </a:bodyPr>
          <a:lstStyle/>
          <a:p>
            <a:pPr algn="ctr"/>
            <a:r>
              <a:rPr lang="en-US" sz="3600" b="1" i="0" dirty="0">
                <a:solidFill>
                  <a:srgbClr val="111111"/>
                </a:solidFill>
                <a:effectLst/>
                <a:latin typeface="Algerian" panose="04020705040A02060702" pitchFamily="82" charset="0"/>
              </a:rPr>
              <a:t>Delisting Of Corporate Stock</a:t>
            </a:r>
          </a:p>
          <a:p>
            <a:pPr marL="285750" indent="-285750" algn="ctr">
              <a:buFont typeface="Wingdings" panose="05000000000000000000" pitchFamily="2" charset="2"/>
              <a:buChar char="Ø"/>
            </a:pPr>
            <a:endParaRPr lang="en-US" b="0" i="0" dirty="0">
              <a:solidFill>
                <a:srgbClr val="111111"/>
              </a:solidFill>
              <a:effectLst/>
            </a:endParaRPr>
          </a:p>
          <a:p>
            <a:pPr marL="285750" indent="-285750" algn="ctr">
              <a:buFont typeface="Wingdings" panose="05000000000000000000" pitchFamily="2" charset="2"/>
              <a:buChar char="Ø"/>
            </a:pPr>
            <a:r>
              <a:rPr lang="en-US" b="0" i="0" dirty="0">
                <a:solidFill>
                  <a:srgbClr val="111111"/>
                </a:solidFill>
                <a:effectLst/>
              </a:rPr>
              <a:t>Delisting occurs when a stock is removed from a stock exchange.</a:t>
            </a:r>
          </a:p>
          <a:p>
            <a:pPr marL="285750" indent="-285750" algn="ctr">
              <a:buFont typeface="Wingdings" panose="05000000000000000000" pitchFamily="2" charset="2"/>
              <a:buChar char="Ø"/>
            </a:pPr>
            <a:endParaRPr lang="en-US" b="0" i="0" dirty="0">
              <a:solidFill>
                <a:srgbClr val="111111"/>
              </a:solidFill>
              <a:effectLst/>
            </a:endParaRPr>
          </a:p>
          <a:p>
            <a:pPr marL="285750" indent="-285750" algn="ctr">
              <a:buFont typeface="Wingdings" panose="05000000000000000000" pitchFamily="2" charset="2"/>
              <a:buChar char="Ø"/>
            </a:pPr>
            <a:r>
              <a:rPr lang="en-US" b="0" i="0" dirty="0">
                <a:solidFill>
                  <a:srgbClr val="111111"/>
                </a:solidFill>
                <a:effectLst/>
              </a:rPr>
              <a:t>It can be either mandatory or voluntary.</a:t>
            </a:r>
          </a:p>
          <a:p>
            <a:pPr marL="285750" indent="-285750" algn="ctr">
              <a:buFont typeface="Wingdings" panose="05000000000000000000" pitchFamily="2" charset="2"/>
              <a:buChar char="Ø"/>
            </a:pPr>
            <a:endParaRPr lang="en-US" b="0" i="0" dirty="0">
              <a:solidFill>
                <a:srgbClr val="111111"/>
              </a:solidFill>
              <a:effectLst/>
            </a:endParaRPr>
          </a:p>
          <a:p>
            <a:pPr marL="285750" indent="-285750" algn="ctr">
              <a:buFont typeface="Wingdings" panose="05000000000000000000" pitchFamily="2" charset="2"/>
              <a:buChar char="Ø"/>
            </a:pPr>
            <a:r>
              <a:rPr lang="en-US" b="0" i="0" dirty="0">
                <a:solidFill>
                  <a:srgbClr val="111111"/>
                </a:solidFill>
                <a:effectLst/>
              </a:rPr>
              <a:t>Some companies opt to go private or get taken over by companies that want them out of the public eye.</a:t>
            </a:r>
          </a:p>
          <a:p>
            <a:pPr marL="285750" indent="-285750" algn="ctr">
              <a:buFont typeface="Wingdings" panose="05000000000000000000" pitchFamily="2" charset="2"/>
              <a:buChar char="Ø"/>
            </a:pPr>
            <a:endParaRPr lang="en-US" b="0" i="0" dirty="0">
              <a:solidFill>
                <a:srgbClr val="111111"/>
              </a:solidFill>
              <a:effectLst/>
            </a:endParaRPr>
          </a:p>
          <a:p>
            <a:pPr marL="285750" indent="-285750" algn="ctr">
              <a:buFont typeface="Wingdings" panose="05000000000000000000" pitchFamily="2" charset="2"/>
              <a:buChar char="Ø"/>
            </a:pPr>
            <a:r>
              <a:rPr lang="en-US" b="0" i="0" dirty="0">
                <a:solidFill>
                  <a:srgbClr val="111111"/>
                </a:solidFill>
                <a:effectLst/>
              </a:rPr>
              <a:t>Stocks that fail to meet the exchange’s requirements risk being kicked out and delisted.</a:t>
            </a:r>
          </a:p>
          <a:p>
            <a:pPr marL="285750" indent="-285750" algn="ctr">
              <a:buFont typeface="Wingdings" panose="05000000000000000000" pitchFamily="2" charset="2"/>
              <a:buChar char="Ø"/>
            </a:pPr>
            <a:endParaRPr lang="en-US" b="0" i="0" dirty="0">
              <a:solidFill>
                <a:srgbClr val="111111"/>
              </a:solidFill>
              <a:effectLst/>
            </a:endParaRPr>
          </a:p>
          <a:p>
            <a:pPr marL="285750" indent="-285750" algn="ctr">
              <a:buFont typeface="Wingdings" panose="05000000000000000000" pitchFamily="2" charset="2"/>
              <a:buChar char="Ø"/>
            </a:pPr>
            <a:r>
              <a:rPr lang="en-US" b="0" i="0" dirty="0">
                <a:solidFill>
                  <a:srgbClr val="111111"/>
                </a:solidFill>
                <a:effectLst/>
              </a:rPr>
              <a:t>The consequences of delisting are significant, and some companies strenuously avoid being delisted.</a:t>
            </a:r>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r>
              <a:rPr lang="en-US" dirty="0"/>
              <a:t>The reasons for delisting include violating regulations and failing to meet minimum financial standards.</a:t>
            </a:r>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r>
              <a:rPr lang="en-US" dirty="0"/>
              <a:t> Financial standards include the ability to maintain a minimum share price, financial ratios, and sales levels. </a:t>
            </a:r>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r>
              <a:rPr lang="en-US" dirty="0"/>
              <a:t>When a company does not meet listing requirements, the listing exchange issues a warning of noncompliance.</a:t>
            </a:r>
          </a:p>
          <a:p>
            <a:pPr algn="ctr"/>
            <a:r>
              <a:rPr lang="en-US" dirty="0"/>
              <a:t> </a:t>
            </a:r>
          </a:p>
          <a:p>
            <a:pPr marL="285750" indent="-285750" algn="ctr">
              <a:buFont typeface="Wingdings" panose="05000000000000000000" pitchFamily="2" charset="2"/>
              <a:buChar char="Ø"/>
            </a:pPr>
            <a:r>
              <a:rPr lang="en-US" dirty="0"/>
              <a:t>If noncompliance continues, the exchange delists the company’s stock</a:t>
            </a:r>
          </a:p>
        </p:txBody>
      </p:sp>
    </p:spTree>
    <p:extLst>
      <p:ext uri="{BB962C8B-B14F-4D97-AF65-F5344CB8AC3E}">
        <p14:creationId xmlns:p14="http://schemas.microsoft.com/office/powerpoint/2010/main" val="1525810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7F2723-3E3D-3F50-C0A5-3B6C34C4E4D7}"/>
              </a:ext>
            </a:extLst>
          </p:cNvPr>
          <p:cNvSpPr txBox="1"/>
          <p:nvPr/>
        </p:nvSpPr>
        <p:spPr>
          <a:xfrm>
            <a:off x="790755" y="547171"/>
            <a:ext cx="10610490" cy="5539978"/>
          </a:xfrm>
          <a:prstGeom prst="rect">
            <a:avLst/>
          </a:prstGeom>
          <a:noFill/>
        </p:spPr>
        <p:txBody>
          <a:bodyPr wrap="square">
            <a:spAutoFit/>
          </a:bodyPr>
          <a:lstStyle/>
          <a:p>
            <a:pPr algn="ctr"/>
            <a:r>
              <a:rPr lang="en-US" sz="3600" b="1" dirty="0">
                <a:latin typeface="Algerian" panose="04020705040A02060702" pitchFamily="82" charset="0"/>
              </a:rPr>
              <a:t>CAUSES OF COMPULSORY DELISTING</a:t>
            </a:r>
          </a:p>
          <a:p>
            <a:pPr algn="ctr"/>
            <a:r>
              <a:rPr lang="en-US" sz="3600" b="1" dirty="0">
                <a:latin typeface="Algerian" panose="04020705040A02060702" pitchFamily="82" charset="0"/>
              </a:rPr>
              <a:t> </a:t>
            </a:r>
          </a:p>
          <a:p>
            <a:pPr marL="285750" indent="-285750" algn="ctr">
              <a:buFont typeface="Wingdings" panose="05000000000000000000" pitchFamily="2" charset="2"/>
              <a:buChar char="Ø"/>
            </a:pPr>
            <a:r>
              <a:rPr lang="en-US" sz="2400" dirty="0"/>
              <a:t>Non payment of listing fees. </a:t>
            </a:r>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r>
              <a:rPr lang="en-US" sz="2400" dirty="0"/>
              <a:t>Non compliance with listing requirements and listing agreement. </a:t>
            </a:r>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r>
              <a:rPr lang="en-US" sz="2400" dirty="0"/>
              <a:t>Non redressal of investor’s complaints despite repeated reminders. </a:t>
            </a:r>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r>
              <a:rPr lang="en-US" sz="2400" dirty="0"/>
              <a:t>Unfair trading practices at the behest of the promoters/ management. </a:t>
            </a:r>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r>
              <a:rPr lang="en-US" sz="2400" dirty="0"/>
              <a:t>Other malpractice such as fake, original or duplicate share certificates deliberately issued by the management.</a:t>
            </a:r>
          </a:p>
          <a:p>
            <a:pPr marL="285750" indent="-285750" algn="ctr">
              <a:buFont typeface="Wingdings" panose="05000000000000000000" pitchFamily="2" charset="2"/>
              <a:buChar char="Ø"/>
            </a:pPr>
            <a:endParaRPr lang="en-US" dirty="0"/>
          </a:p>
          <a:p>
            <a:pPr marL="285750" indent="-285750" algn="ctr">
              <a:buFont typeface="Wingdings" panose="05000000000000000000" pitchFamily="2" charset="2"/>
              <a:buChar char="Ø"/>
            </a:pPr>
            <a:r>
              <a:rPr lang="en-US" sz="2400" dirty="0"/>
              <a:t>Whereabouts of the Company / or its Promoters /  Directors not known Reduction in the number of public holders of securities.</a:t>
            </a:r>
          </a:p>
        </p:txBody>
      </p:sp>
    </p:spTree>
    <p:extLst>
      <p:ext uri="{BB962C8B-B14F-4D97-AF65-F5344CB8AC3E}">
        <p14:creationId xmlns:p14="http://schemas.microsoft.com/office/powerpoint/2010/main" val="13100531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F339C7-C3F2-BE2D-E7D4-D490B42E50EC}"/>
              </a:ext>
            </a:extLst>
          </p:cNvPr>
          <p:cNvSpPr txBox="1"/>
          <p:nvPr/>
        </p:nvSpPr>
        <p:spPr>
          <a:xfrm>
            <a:off x="760563" y="545351"/>
            <a:ext cx="10670874" cy="5632311"/>
          </a:xfrm>
          <a:prstGeom prst="rect">
            <a:avLst/>
          </a:prstGeom>
          <a:noFill/>
        </p:spPr>
        <p:txBody>
          <a:bodyPr wrap="square">
            <a:spAutoFit/>
          </a:bodyPr>
          <a:lstStyle/>
          <a:p>
            <a:pPr algn="ctr"/>
            <a:r>
              <a:rPr lang="en-US" sz="3600" b="1" dirty="0">
                <a:latin typeface="Algerian" panose="04020705040A02060702" pitchFamily="82" charset="0"/>
              </a:rPr>
              <a:t>Process of Voluntary Delisting of Stock</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 resolution has to be passed in the board meeting for delisting the shares with prior intimation to the stock exchange. A Special Resolution must be moved and prior approval of shareholders is obtained via postal ballot.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An application for in-principle approval must be made to the stock exchange with details of shares to be delisted and the capital statement. At this stage, the stock exchange will insist on paying any pending dues to the stock exchanges before granting approval.</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investment banker is appointed by the company to manage the delisting. The first step is to open an escrow account and deposit the estimated amount of consideration for buyback of shares calculated on the basis of floor price. The Floor price is the minimum price that shall be paid to the public shareholders. Deposit to Escrow account can be made in the form of cash or as bank guarantee.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next step is to make a public announcement with basic details in at least one large English national daily, one large Hindi national daily and one regional language newspaper of the region where the stock exchange is located. Post the public announcement, the letter of offer to public shareholders is sent within 45 working days to reach them at least 5 days before the opening of bidding.</a:t>
            </a:r>
          </a:p>
          <a:p>
            <a:endParaRPr lang="en-US" dirty="0"/>
          </a:p>
        </p:txBody>
      </p:sp>
    </p:spTree>
    <p:extLst>
      <p:ext uri="{BB962C8B-B14F-4D97-AF65-F5344CB8AC3E}">
        <p14:creationId xmlns:p14="http://schemas.microsoft.com/office/powerpoint/2010/main" val="27170913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1E54EA-B053-4230-A4E3-A9754758B330}"/>
              </a:ext>
            </a:extLst>
          </p:cNvPr>
          <p:cNvSpPr txBox="1"/>
          <p:nvPr/>
        </p:nvSpPr>
        <p:spPr>
          <a:xfrm>
            <a:off x="730370" y="889843"/>
            <a:ext cx="10731260" cy="5078313"/>
          </a:xfrm>
          <a:prstGeom prst="rect">
            <a:avLst/>
          </a:prstGeom>
          <a:noFill/>
        </p:spPr>
        <p:txBody>
          <a:bodyPr wrap="square">
            <a:spAutoFit/>
          </a:bodyPr>
          <a:lstStyle/>
          <a:p>
            <a:pPr marL="285750" indent="-285750">
              <a:buFont typeface="Wingdings" panose="05000000000000000000" pitchFamily="2" charset="2"/>
              <a:buChar char="Ø"/>
            </a:pPr>
            <a:r>
              <a:rPr lang="en-US" dirty="0"/>
              <a:t>During the offer period if physical shares are tendered, then it will be sent to the RTA for verification. Merchant banker will transfer these to the promoter after deciding the final price and making of payment to the shareholders.</a:t>
            </a:r>
          </a:p>
          <a:p>
            <a:endParaRPr lang="en-US" dirty="0"/>
          </a:p>
          <a:p>
            <a:pPr marL="285750" indent="-285750">
              <a:buFont typeface="Wingdings" panose="05000000000000000000" pitchFamily="2" charset="2"/>
              <a:buChar char="Ø"/>
            </a:pPr>
            <a:r>
              <a:rPr lang="en-US" dirty="0"/>
              <a:t>Delisting is done through the book-built route and final price will be the price quoted by the majority of shareholders. If promoters agree to the price, acceptance of final price is communicated within 8 days of the closure of the offer. The delisting offer will be deemed successful if promoter stake + PAC stake + eligible bids touch 90% of shares issued. Otherwise, offer is deemed unsuccessful and the delisting is cancelled. Even the promoter is entitled to reject the offer within 8 days of close of offer.</a:t>
            </a:r>
          </a:p>
          <a:p>
            <a:endParaRPr lang="en-US" dirty="0"/>
          </a:p>
          <a:p>
            <a:pPr marL="285750" indent="-285750">
              <a:buFont typeface="Wingdings" panose="05000000000000000000" pitchFamily="2" charset="2"/>
              <a:buChar char="Ø"/>
            </a:pPr>
            <a:r>
              <a:rPr lang="en-US" dirty="0"/>
              <a:t>Once the final price is accepted by the promoters, additional funds (if necessary) have to be transferred into the Escrow account. The final payment to the shareholders must be made within 10 days from the date of closure of the Offer. For shareholders who did not participate in the offer, once the acceptance crosses 90%, the promoters can cancel the shares of the remaining shareholders and remit the funds to them. That is absolutely legitimate.</a:t>
            </a:r>
          </a:p>
          <a:p>
            <a:endParaRPr lang="en-US" dirty="0"/>
          </a:p>
          <a:p>
            <a:pPr marL="285750" indent="-285750">
              <a:buFont typeface="Wingdings" panose="05000000000000000000" pitchFamily="2" charset="2"/>
              <a:buChar char="Ø"/>
            </a:pPr>
            <a:r>
              <a:rPr lang="en-US" dirty="0"/>
              <a:t>After the payment to all shareholders is completed, company must make final application to the Stock exchanges (within 1 year) requesting for delisting of shares. Once the compliance department verifies that all requirements are met, the stock exchange will dispose the application and delist the shares. From that date, the shares are officially delisted.</a:t>
            </a:r>
          </a:p>
        </p:txBody>
      </p:sp>
    </p:spTree>
    <p:extLst>
      <p:ext uri="{BB962C8B-B14F-4D97-AF65-F5344CB8AC3E}">
        <p14:creationId xmlns:p14="http://schemas.microsoft.com/office/powerpoint/2010/main" val="343732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C26950-7C3A-EBFB-7631-4E2CE921D47B}"/>
              </a:ext>
            </a:extLst>
          </p:cNvPr>
          <p:cNvSpPr txBox="1"/>
          <p:nvPr/>
        </p:nvSpPr>
        <p:spPr>
          <a:xfrm>
            <a:off x="760562" y="566678"/>
            <a:ext cx="10670875" cy="5355312"/>
          </a:xfrm>
          <a:prstGeom prst="rect">
            <a:avLst/>
          </a:prstGeom>
          <a:noFill/>
        </p:spPr>
        <p:txBody>
          <a:bodyPr wrap="square">
            <a:spAutoFit/>
          </a:bodyPr>
          <a:lstStyle/>
          <a:p>
            <a:pPr algn="ctr"/>
            <a:r>
              <a:rPr lang="en-US" sz="3600" b="1" i="0" dirty="0">
                <a:solidFill>
                  <a:srgbClr val="3D4052"/>
                </a:solidFill>
                <a:effectLst/>
                <a:latin typeface="Algerian" panose="04020705040A02060702" pitchFamily="82" charset="0"/>
              </a:rPr>
              <a:t>Foreign Exchange Market</a:t>
            </a:r>
          </a:p>
          <a:p>
            <a:pPr marL="285750" indent="-285750" algn="l">
              <a:buFont typeface="Wingdings" panose="05000000000000000000" pitchFamily="2" charset="2"/>
              <a:buChar char="Ø"/>
            </a:pPr>
            <a:endParaRPr lang="en-US" b="0" i="0" dirty="0">
              <a:solidFill>
                <a:srgbClr val="3D4052"/>
              </a:solidFill>
              <a:effectLst/>
              <a:latin typeface="Supreme-Medium"/>
            </a:endParaRPr>
          </a:p>
          <a:p>
            <a:pPr marL="285750" indent="-285750" algn="ctr">
              <a:buFont typeface="Wingdings" panose="05000000000000000000" pitchFamily="2" charset="2"/>
              <a:buChar char="Ø"/>
            </a:pPr>
            <a:r>
              <a:rPr lang="en-US" b="0" i="0" dirty="0">
                <a:solidFill>
                  <a:srgbClr val="3D4052"/>
                </a:solidFill>
                <a:effectLst/>
              </a:rPr>
              <a:t>The Foreign Exchange Market is a global decentralized marketplace where currencies are bought and sold.</a:t>
            </a:r>
          </a:p>
          <a:p>
            <a:pPr algn="ctr"/>
            <a:r>
              <a:rPr lang="en-US" b="0" i="0" dirty="0">
                <a:solidFill>
                  <a:srgbClr val="3D4052"/>
                </a:solidFill>
                <a:effectLst/>
              </a:rPr>
              <a:t> </a:t>
            </a:r>
          </a:p>
          <a:p>
            <a:pPr marL="285750" indent="-285750" algn="ctr">
              <a:buFont typeface="Wingdings" panose="05000000000000000000" pitchFamily="2" charset="2"/>
              <a:buChar char="Ø"/>
            </a:pPr>
            <a:r>
              <a:rPr lang="en-US" b="0" i="0" dirty="0">
                <a:solidFill>
                  <a:srgbClr val="3D4052"/>
                </a:solidFill>
                <a:effectLst/>
              </a:rPr>
              <a:t>It is the largest and most liquid financial market in the world, with trading volumes exceeding $6 trillion per day. </a:t>
            </a:r>
          </a:p>
          <a:p>
            <a:pPr marL="285750" indent="-285750" algn="ctr">
              <a:buFont typeface="Wingdings" panose="05000000000000000000" pitchFamily="2" charset="2"/>
              <a:buChar char="Ø"/>
            </a:pPr>
            <a:endParaRPr lang="en-US" b="0" i="0" dirty="0">
              <a:solidFill>
                <a:srgbClr val="3D4052"/>
              </a:solidFill>
              <a:effectLst/>
            </a:endParaRPr>
          </a:p>
          <a:p>
            <a:pPr marL="285750" indent="-285750" algn="ctr">
              <a:buFont typeface="Wingdings" panose="05000000000000000000" pitchFamily="2" charset="2"/>
              <a:buChar char="Ø"/>
            </a:pPr>
            <a:r>
              <a:rPr lang="en-US" b="0" i="0" dirty="0">
                <a:solidFill>
                  <a:srgbClr val="3D4052"/>
                </a:solidFill>
                <a:effectLst/>
              </a:rPr>
              <a:t>The forex market facilitates international trade and investment by enabling businesses to convert one currency into another. </a:t>
            </a:r>
          </a:p>
          <a:p>
            <a:pPr marL="285750" indent="-285750" algn="ctr">
              <a:buFont typeface="Wingdings" panose="05000000000000000000" pitchFamily="2" charset="2"/>
              <a:buChar char="Ø"/>
            </a:pPr>
            <a:endParaRPr lang="en-US" b="0" i="0" dirty="0">
              <a:solidFill>
                <a:srgbClr val="3D4052"/>
              </a:solidFill>
              <a:effectLst/>
            </a:endParaRPr>
          </a:p>
          <a:p>
            <a:pPr marL="285750" indent="-285750" algn="ctr">
              <a:buFont typeface="Wingdings" panose="05000000000000000000" pitchFamily="2" charset="2"/>
              <a:buChar char="Ø"/>
            </a:pPr>
            <a:r>
              <a:rPr lang="en-US" b="0" i="0" dirty="0">
                <a:solidFill>
                  <a:srgbClr val="3D4052"/>
                </a:solidFill>
                <a:effectLst/>
              </a:rPr>
              <a:t>The forex market operates 24 hours a day, 5 days a week, with trading taking place in major financial centers around the world. </a:t>
            </a:r>
          </a:p>
          <a:p>
            <a:pPr marL="285750" indent="-285750" algn="ctr">
              <a:buFont typeface="Wingdings" panose="05000000000000000000" pitchFamily="2" charset="2"/>
              <a:buChar char="Ø"/>
            </a:pPr>
            <a:endParaRPr lang="en-US" b="0" i="0" dirty="0">
              <a:solidFill>
                <a:srgbClr val="3D4052"/>
              </a:solidFill>
              <a:effectLst/>
            </a:endParaRPr>
          </a:p>
          <a:p>
            <a:pPr marL="285750" indent="-285750" algn="ctr">
              <a:buFont typeface="Wingdings" panose="05000000000000000000" pitchFamily="2" charset="2"/>
              <a:buChar char="Ø"/>
            </a:pPr>
            <a:r>
              <a:rPr lang="en-US" b="0" i="0" dirty="0">
                <a:solidFill>
                  <a:srgbClr val="3D4052"/>
                </a:solidFill>
                <a:effectLst/>
              </a:rPr>
              <a:t>The market is driven by various factors, including economic data, geopolitical events, and central bank policies. </a:t>
            </a:r>
          </a:p>
          <a:p>
            <a:pPr marL="285750" indent="-285750" algn="ctr">
              <a:buFont typeface="Wingdings" panose="05000000000000000000" pitchFamily="2" charset="2"/>
              <a:buChar char="Ø"/>
            </a:pPr>
            <a:endParaRPr lang="en-US" b="0" i="0" dirty="0">
              <a:solidFill>
                <a:srgbClr val="3D4052"/>
              </a:solidFill>
              <a:effectLst/>
            </a:endParaRPr>
          </a:p>
          <a:p>
            <a:pPr marL="285750" indent="-285750" algn="ctr">
              <a:buFont typeface="Wingdings" panose="05000000000000000000" pitchFamily="2" charset="2"/>
              <a:buChar char="Ø"/>
            </a:pPr>
            <a:r>
              <a:rPr lang="en-US" b="0" i="0" dirty="0">
                <a:solidFill>
                  <a:srgbClr val="3D4052"/>
                </a:solidFill>
                <a:effectLst/>
              </a:rPr>
              <a:t>The exchange rate, which is the value of one currency relative to another, is determined by supply and demand forces in the market.</a:t>
            </a:r>
          </a:p>
          <a:p>
            <a:pPr marL="285750" indent="-285750" algn="ctr">
              <a:buFont typeface="Wingdings" panose="05000000000000000000" pitchFamily="2" charset="2"/>
              <a:buChar char="Ø"/>
            </a:pPr>
            <a:endParaRPr lang="en-US" dirty="0">
              <a:solidFill>
                <a:srgbClr val="3D4052"/>
              </a:solidFill>
            </a:endParaRPr>
          </a:p>
          <a:p>
            <a:pPr marL="285750" indent="-285750" algn="ctr">
              <a:buFont typeface="Wingdings" panose="05000000000000000000" pitchFamily="2" charset="2"/>
              <a:buChar char="Ø"/>
            </a:pPr>
            <a:r>
              <a:rPr lang="en-US" b="0" i="0" dirty="0">
                <a:solidFill>
                  <a:srgbClr val="3D4052"/>
                </a:solidFill>
                <a:effectLst/>
              </a:rPr>
              <a:t> </a:t>
            </a:r>
          </a:p>
        </p:txBody>
      </p:sp>
    </p:spTree>
    <p:extLst>
      <p:ext uri="{BB962C8B-B14F-4D97-AF65-F5344CB8AC3E}">
        <p14:creationId xmlns:p14="http://schemas.microsoft.com/office/powerpoint/2010/main" val="18980468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74C5ED-9D7B-B042-E044-19BC207E5E24}"/>
              </a:ext>
            </a:extLst>
          </p:cNvPr>
          <p:cNvSpPr txBox="1"/>
          <p:nvPr/>
        </p:nvSpPr>
        <p:spPr>
          <a:xfrm>
            <a:off x="760562" y="604716"/>
            <a:ext cx="10670875" cy="5355312"/>
          </a:xfrm>
          <a:prstGeom prst="rect">
            <a:avLst/>
          </a:prstGeom>
          <a:noFill/>
        </p:spPr>
        <p:txBody>
          <a:bodyPr wrap="square">
            <a:spAutoFit/>
          </a:bodyPr>
          <a:lstStyle/>
          <a:p>
            <a:pPr algn="ctr"/>
            <a:r>
              <a:rPr lang="en-US" sz="3600" b="1" dirty="0">
                <a:latin typeface="Algerian" panose="04020705040A02060702" pitchFamily="82" charset="0"/>
              </a:rPr>
              <a:t>types of foreign exchange markets</a:t>
            </a:r>
          </a:p>
          <a:p>
            <a:endParaRPr lang="en-US" dirty="0"/>
          </a:p>
          <a:p>
            <a:r>
              <a:rPr lang="en-US" b="1" dirty="0">
                <a:solidFill>
                  <a:srgbClr val="FF0000"/>
                </a:solidFill>
              </a:rPr>
              <a:t>Spot Forex Market</a:t>
            </a:r>
          </a:p>
          <a:p>
            <a:r>
              <a:rPr lang="en-US" dirty="0"/>
              <a:t>The spot forex market is where currencies are traded for immediate delivery. This means that the exchange of currencies takes place at the current market price, which is determined by supply and demand forces. The spot forex market is the most liquid and actively traded market in the world, with trading taking place 24 hours a day across major financial centers.</a:t>
            </a:r>
          </a:p>
          <a:p>
            <a:endParaRPr lang="en-US" dirty="0"/>
          </a:p>
          <a:p>
            <a:r>
              <a:rPr lang="en-US" b="1" dirty="0">
                <a:solidFill>
                  <a:srgbClr val="FF0000"/>
                </a:solidFill>
              </a:rPr>
              <a:t>Forward Forex Market </a:t>
            </a:r>
          </a:p>
          <a:p>
            <a:r>
              <a:rPr lang="en-US" dirty="0"/>
              <a:t>The forward forex market is where contracts are used to buy or sell currencies at a future date at a predetermined exchange rate. This allows participants to lock in a future exchange rate, providing protection against currency fluctuations. The forward forex market is used for hedging purposes and is not as actively traded as the spot market.</a:t>
            </a:r>
          </a:p>
          <a:p>
            <a:endParaRPr lang="en-US" dirty="0"/>
          </a:p>
          <a:p>
            <a:r>
              <a:rPr lang="en-US" b="1" dirty="0">
                <a:solidFill>
                  <a:srgbClr val="FF0000"/>
                </a:solidFill>
              </a:rPr>
              <a:t>Futures Forex Market </a:t>
            </a:r>
          </a:p>
          <a:p>
            <a:r>
              <a:rPr lang="en-US" dirty="0"/>
              <a:t>The futures forex market is a centralized exchange where standardized contracts are traded for the future delivery of a specified currency at a predetermined price. Futures contracts are used for hedging and speculative purposes and are traded on regulated exchanges. The futures forex market is less liquid than the spot market and requires participants to post margin.</a:t>
            </a:r>
          </a:p>
        </p:txBody>
      </p:sp>
    </p:spTree>
    <p:extLst>
      <p:ext uri="{BB962C8B-B14F-4D97-AF65-F5344CB8AC3E}">
        <p14:creationId xmlns:p14="http://schemas.microsoft.com/office/powerpoint/2010/main" val="15513719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BE0187-DD0D-5521-FD3A-13522383613F}"/>
              </a:ext>
            </a:extLst>
          </p:cNvPr>
          <p:cNvSpPr txBox="1"/>
          <p:nvPr/>
        </p:nvSpPr>
        <p:spPr>
          <a:xfrm>
            <a:off x="828135" y="585579"/>
            <a:ext cx="10679502" cy="5355312"/>
          </a:xfrm>
          <a:prstGeom prst="rect">
            <a:avLst/>
          </a:prstGeom>
          <a:noFill/>
        </p:spPr>
        <p:txBody>
          <a:bodyPr wrap="square">
            <a:spAutoFit/>
          </a:bodyPr>
          <a:lstStyle/>
          <a:p>
            <a:pPr algn="ctr"/>
            <a:r>
              <a:rPr lang="en-US" sz="3600" b="1" i="0" dirty="0">
                <a:solidFill>
                  <a:srgbClr val="3D4052"/>
                </a:solidFill>
                <a:effectLst/>
                <a:latin typeface="Algerian" panose="04020705040A02060702" pitchFamily="82" charset="0"/>
              </a:rPr>
              <a:t>Advantages of Foreign Exchange Markets</a:t>
            </a:r>
          </a:p>
          <a:p>
            <a:pPr marL="285750" indent="-285750" algn="l">
              <a:buFont typeface="Wingdings" panose="05000000000000000000" pitchFamily="2" charset="2"/>
              <a:buChar char="Ø"/>
            </a:pPr>
            <a:endParaRPr lang="en-US" b="1" i="0" dirty="0">
              <a:solidFill>
                <a:srgbClr val="3D4052"/>
              </a:solidFill>
              <a:effectLst/>
              <a:latin typeface="Supreme-Medium"/>
            </a:endParaRPr>
          </a:p>
          <a:p>
            <a:pPr marL="285750" indent="-285750" algn="l">
              <a:buFont typeface="Wingdings" panose="05000000000000000000" pitchFamily="2" charset="2"/>
              <a:buChar char="Ø"/>
            </a:pPr>
            <a:endParaRPr lang="en-US" b="1" i="0" dirty="0">
              <a:solidFill>
                <a:srgbClr val="3D4052"/>
              </a:solidFill>
              <a:effectLst/>
              <a:latin typeface="Supreme-Medium"/>
            </a:endParaRPr>
          </a:p>
          <a:p>
            <a:pPr marL="285750" indent="-285750" algn="l">
              <a:buFont typeface="Wingdings" panose="05000000000000000000" pitchFamily="2" charset="2"/>
              <a:buChar char="Ø"/>
            </a:pPr>
            <a:r>
              <a:rPr lang="en-US" b="1" i="0" dirty="0">
                <a:solidFill>
                  <a:srgbClr val="3D4052"/>
                </a:solidFill>
                <a:effectLst/>
                <a:latin typeface="Supreme-Medium"/>
              </a:rPr>
              <a:t>High liquidity: </a:t>
            </a:r>
            <a:r>
              <a:rPr lang="en-US" b="0" i="0" dirty="0">
                <a:solidFill>
                  <a:srgbClr val="3D4052"/>
                </a:solidFill>
                <a:effectLst/>
                <a:latin typeface="Supreme-Medium"/>
              </a:rPr>
              <a:t>The forex market is the largest and most liquid market in the world, making it easy to buy and sell currencies quickly.</a:t>
            </a:r>
          </a:p>
          <a:p>
            <a:pPr marL="285750" indent="-285750" algn="l">
              <a:buFont typeface="Wingdings" panose="05000000000000000000" pitchFamily="2" charset="2"/>
              <a:buChar char="Ø"/>
            </a:pPr>
            <a:r>
              <a:rPr lang="en-US" b="1" i="0" dirty="0">
                <a:solidFill>
                  <a:srgbClr val="3D4052"/>
                </a:solidFill>
                <a:effectLst/>
                <a:latin typeface="Supreme-Medium"/>
              </a:rPr>
              <a:t>Accessibility: </a:t>
            </a:r>
            <a:r>
              <a:rPr lang="en-US" b="0" i="0" dirty="0">
                <a:solidFill>
                  <a:srgbClr val="3D4052"/>
                </a:solidFill>
                <a:effectLst/>
                <a:latin typeface="Supreme-Medium"/>
              </a:rPr>
              <a:t>The forex market is open 24 hours a day, 5 days a week, and can be accessed by anyone with an internet connection.</a:t>
            </a:r>
          </a:p>
          <a:p>
            <a:pPr marL="285750" indent="-285750" algn="l">
              <a:buFont typeface="Wingdings" panose="05000000000000000000" pitchFamily="2" charset="2"/>
              <a:buChar char="Ø"/>
            </a:pPr>
            <a:r>
              <a:rPr lang="en-US" b="1" i="0" dirty="0">
                <a:solidFill>
                  <a:srgbClr val="3D4052"/>
                </a:solidFill>
                <a:effectLst/>
                <a:latin typeface="Supreme-Medium"/>
              </a:rPr>
              <a:t>Diverse trading options:</a:t>
            </a:r>
            <a:r>
              <a:rPr lang="en-US" b="0" i="0" dirty="0">
                <a:solidFill>
                  <a:srgbClr val="3D4052"/>
                </a:solidFill>
                <a:effectLst/>
                <a:latin typeface="Supreme-Medium"/>
              </a:rPr>
              <a:t> Traders can choose from a wide range of currency pairs and trading strategies, providing ample opportunities for profit.</a:t>
            </a:r>
          </a:p>
          <a:p>
            <a:pPr marL="285750" indent="-285750" algn="l">
              <a:buFont typeface="Wingdings" panose="05000000000000000000" pitchFamily="2" charset="2"/>
              <a:buChar char="Ø"/>
            </a:pPr>
            <a:r>
              <a:rPr lang="en-US" b="1" i="0" dirty="0">
                <a:solidFill>
                  <a:srgbClr val="3D4052"/>
                </a:solidFill>
                <a:effectLst/>
                <a:latin typeface="Supreme-Medium"/>
              </a:rPr>
              <a:t>Low transaction costs: </a:t>
            </a:r>
            <a:r>
              <a:rPr lang="en-US" b="0" i="0" dirty="0">
                <a:solidFill>
                  <a:srgbClr val="3D4052"/>
                </a:solidFill>
                <a:effectLst/>
                <a:latin typeface="Supreme-Medium"/>
              </a:rPr>
              <a:t>The cost of trading in the forex market is relatively low compared to other financial markets.</a:t>
            </a:r>
          </a:p>
          <a:p>
            <a:pPr marL="285750" indent="-285750" algn="l">
              <a:buFont typeface="Wingdings" panose="05000000000000000000" pitchFamily="2" charset="2"/>
              <a:buChar char="Ø"/>
            </a:pPr>
            <a:r>
              <a:rPr lang="en-US" b="1" i="0" dirty="0">
                <a:solidFill>
                  <a:srgbClr val="3D4052"/>
                </a:solidFill>
                <a:effectLst/>
                <a:latin typeface="Supreme-Medium"/>
              </a:rPr>
              <a:t>Leverage: </a:t>
            </a:r>
            <a:r>
              <a:rPr lang="en-US" b="0" i="0" dirty="0">
                <a:solidFill>
                  <a:srgbClr val="3D4052"/>
                </a:solidFill>
                <a:effectLst/>
                <a:latin typeface="Supreme-Medium"/>
              </a:rPr>
              <a:t>Forex trading allows traders to use leverage to increase their trading position, potentially amplifying profits.</a:t>
            </a:r>
          </a:p>
          <a:p>
            <a:pPr marL="285750" indent="-285750" algn="l">
              <a:buFont typeface="Wingdings" panose="05000000000000000000" pitchFamily="2" charset="2"/>
              <a:buChar char="Ø"/>
            </a:pPr>
            <a:r>
              <a:rPr lang="en-US" b="1" i="0" dirty="0">
                <a:solidFill>
                  <a:srgbClr val="3D4052"/>
                </a:solidFill>
                <a:effectLst/>
                <a:latin typeface="Supreme-Medium"/>
              </a:rPr>
              <a:t>Global market: </a:t>
            </a:r>
            <a:r>
              <a:rPr lang="en-US" b="0" i="0" dirty="0">
                <a:solidFill>
                  <a:srgbClr val="3D4052"/>
                </a:solidFill>
                <a:effectLst/>
                <a:latin typeface="Supreme-Medium"/>
              </a:rPr>
              <a:t>The forex market is a global market, making it a valuable tool for international businesses to manage their currency risk.</a:t>
            </a:r>
          </a:p>
          <a:p>
            <a:pPr marL="285750" indent="-285750" algn="l">
              <a:buFont typeface="Wingdings" panose="05000000000000000000" pitchFamily="2" charset="2"/>
              <a:buChar char="Ø"/>
            </a:pPr>
            <a:r>
              <a:rPr lang="en-US" b="1" i="0" dirty="0">
                <a:solidFill>
                  <a:srgbClr val="3D4052"/>
                </a:solidFill>
                <a:effectLst/>
                <a:latin typeface="Supreme-Medium"/>
              </a:rPr>
              <a:t>Transparency: </a:t>
            </a:r>
            <a:r>
              <a:rPr lang="en-US" b="0" i="0" dirty="0">
                <a:solidFill>
                  <a:srgbClr val="3D4052"/>
                </a:solidFill>
                <a:effectLst/>
                <a:latin typeface="Supreme-Medium"/>
              </a:rPr>
              <a:t>The forex market is highly transparent, with real-time price data available to all market participants.</a:t>
            </a:r>
            <a:br>
              <a:rPr lang="en-US" b="0" i="0" dirty="0">
                <a:solidFill>
                  <a:srgbClr val="3D4052"/>
                </a:solidFill>
                <a:effectLst/>
                <a:latin typeface="Supreme-Medium"/>
              </a:rPr>
            </a:br>
            <a:endParaRPr lang="en-US" b="0" i="0" dirty="0">
              <a:solidFill>
                <a:srgbClr val="3D4052"/>
              </a:solidFill>
              <a:effectLst/>
              <a:latin typeface="Supreme-Medium"/>
            </a:endParaRPr>
          </a:p>
        </p:txBody>
      </p:sp>
    </p:spTree>
    <p:extLst>
      <p:ext uri="{BB962C8B-B14F-4D97-AF65-F5344CB8AC3E}">
        <p14:creationId xmlns:p14="http://schemas.microsoft.com/office/powerpoint/2010/main" val="3902611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D76830-AD0D-7FD0-EB48-E0D304A27BEF}"/>
              </a:ext>
            </a:extLst>
          </p:cNvPr>
          <p:cNvSpPr txBox="1"/>
          <p:nvPr/>
        </p:nvSpPr>
        <p:spPr>
          <a:xfrm>
            <a:off x="756249" y="611891"/>
            <a:ext cx="10679501" cy="5355312"/>
          </a:xfrm>
          <a:prstGeom prst="rect">
            <a:avLst/>
          </a:prstGeom>
          <a:noFill/>
        </p:spPr>
        <p:txBody>
          <a:bodyPr wrap="square">
            <a:spAutoFit/>
          </a:bodyPr>
          <a:lstStyle/>
          <a:p>
            <a:pPr algn="ctr"/>
            <a:r>
              <a:rPr lang="en-US" sz="3600" b="1" i="0" dirty="0">
                <a:solidFill>
                  <a:srgbClr val="3D4052"/>
                </a:solidFill>
                <a:effectLst/>
                <a:latin typeface="Algerian" panose="04020705040A02060702" pitchFamily="82" charset="0"/>
              </a:rPr>
              <a:t>Disadvantages of Foreign Exchange Markets</a:t>
            </a:r>
          </a:p>
          <a:p>
            <a:pPr marL="285750" indent="-285750" algn="l">
              <a:buFont typeface="Wingdings" panose="05000000000000000000" pitchFamily="2" charset="2"/>
              <a:buChar char="Ø"/>
            </a:pPr>
            <a:endParaRPr lang="en-US" b="1" i="0" dirty="0">
              <a:solidFill>
                <a:srgbClr val="3D4052"/>
              </a:solidFill>
              <a:effectLst/>
              <a:latin typeface="Supreme-Medium"/>
            </a:endParaRPr>
          </a:p>
          <a:p>
            <a:pPr marL="285750" indent="-285750" algn="l">
              <a:buFont typeface="Wingdings" panose="05000000000000000000" pitchFamily="2" charset="2"/>
              <a:buChar char="Ø"/>
            </a:pPr>
            <a:r>
              <a:rPr lang="en-US" b="1" i="0" dirty="0">
                <a:solidFill>
                  <a:srgbClr val="3D4052"/>
                </a:solidFill>
                <a:effectLst/>
                <a:latin typeface="Supreme-Medium"/>
              </a:rPr>
              <a:t>Volatility:</a:t>
            </a:r>
            <a:r>
              <a:rPr lang="en-US" b="0" i="0" dirty="0">
                <a:solidFill>
                  <a:srgbClr val="3D4052"/>
                </a:solidFill>
                <a:effectLst/>
                <a:latin typeface="Supreme-Medium"/>
              </a:rPr>
              <a:t> The forex market is highly volatile and can experience sudden and significant price movements, which can lead to large losses for traders.</a:t>
            </a:r>
          </a:p>
          <a:p>
            <a:pPr marL="285750" indent="-285750" algn="l">
              <a:buFont typeface="Wingdings" panose="05000000000000000000" pitchFamily="2" charset="2"/>
              <a:buChar char="Ø"/>
            </a:pPr>
            <a:r>
              <a:rPr lang="en-US" b="1" i="0" dirty="0">
                <a:solidFill>
                  <a:srgbClr val="3D4052"/>
                </a:solidFill>
                <a:effectLst/>
                <a:latin typeface="Supreme-Medium"/>
              </a:rPr>
              <a:t>Risk of leverage:</a:t>
            </a:r>
            <a:r>
              <a:rPr lang="en-US" b="0" i="0" dirty="0">
                <a:solidFill>
                  <a:srgbClr val="3D4052"/>
                </a:solidFill>
                <a:effectLst/>
                <a:latin typeface="Supreme-Medium"/>
              </a:rPr>
              <a:t> While leverage can increase potential profits, it can also magnify losses and lead to significant financial risk.</a:t>
            </a:r>
            <a:endParaRPr lang="en-US" b="1" dirty="0">
              <a:solidFill>
                <a:srgbClr val="3D4052"/>
              </a:solidFill>
              <a:latin typeface="Supreme-Medium"/>
            </a:endParaRPr>
          </a:p>
          <a:p>
            <a:pPr marL="285750" indent="-285750" algn="l">
              <a:buFont typeface="Wingdings" panose="05000000000000000000" pitchFamily="2" charset="2"/>
              <a:buChar char="Ø"/>
            </a:pPr>
            <a:r>
              <a:rPr lang="en-US" b="1" i="0" dirty="0">
                <a:solidFill>
                  <a:srgbClr val="3D4052"/>
                </a:solidFill>
                <a:effectLst/>
                <a:latin typeface="Supreme-Medium"/>
              </a:rPr>
              <a:t>High competition: </a:t>
            </a:r>
            <a:r>
              <a:rPr lang="en-US" b="0" i="0" dirty="0">
                <a:solidFill>
                  <a:srgbClr val="3D4052"/>
                </a:solidFill>
                <a:effectLst/>
                <a:latin typeface="Supreme-Medium"/>
              </a:rPr>
              <a:t>The forex market is highly competitive, and traders must compete with other market participants, including large financial institutions.</a:t>
            </a:r>
          </a:p>
          <a:p>
            <a:pPr marL="285750" indent="-285750" algn="l">
              <a:buFont typeface="Wingdings" panose="05000000000000000000" pitchFamily="2" charset="2"/>
              <a:buChar char="Ø"/>
            </a:pPr>
            <a:r>
              <a:rPr lang="en-US" b="1" i="0" dirty="0">
                <a:solidFill>
                  <a:srgbClr val="3D4052"/>
                </a:solidFill>
                <a:effectLst/>
                <a:latin typeface="Supreme-Medium"/>
              </a:rPr>
              <a:t>Limited regulation: </a:t>
            </a:r>
            <a:r>
              <a:rPr lang="en-US" b="0" i="0" dirty="0">
                <a:solidFill>
                  <a:srgbClr val="3D4052"/>
                </a:solidFill>
                <a:effectLst/>
                <a:latin typeface="Supreme-Medium"/>
              </a:rPr>
              <a:t>The forex market is not as regulated as other financial markets, which can lead to fraudulent activities and scams.</a:t>
            </a:r>
          </a:p>
          <a:p>
            <a:pPr marL="285750" indent="-285750" algn="l">
              <a:buFont typeface="Wingdings" panose="05000000000000000000" pitchFamily="2" charset="2"/>
              <a:buChar char="Ø"/>
            </a:pPr>
            <a:r>
              <a:rPr lang="en-US" b="1" i="0" dirty="0">
                <a:solidFill>
                  <a:srgbClr val="3D4052"/>
                </a:solidFill>
                <a:effectLst/>
                <a:latin typeface="Supreme-Medium"/>
              </a:rPr>
              <a:t>Complex market: </a:t>
            </a:r>
            <a:r>
              <a:rPr lang="en-US" b="0" i="0" dirty="0">
                <a:solidFill>
                  <a:srgbClr val="3D4052"/>
                </a:solidFill>
                <a:effectLst/>
                <a:latin typeface="Supreme-Medium"/>
              </a:rPr>
              <a:t>The forex market can be complex, and traders must have a good understanding of the market and its various factors that affect currency values.</a:t>
            </a:r>
          </a:p>
          <a:p>
            <a:pPr marL="285750" indent="-285750" algn="l">
              <a:buFont typeface="Wingdings" panose="05000000000000000000" pitchFamily="2" charset="2"/>
              <a:buChar char="Ø"/>
            </a:pPr>
            <a:r>
              <a:rPr lang="en-US" b="1" i="0" dirty="0">
                <a:solidFill>
                  <a:srgbClr val="3D4052"/>
                </a:solidFill>
                <a:effectLst/>
                <a:latin typeface="Supreme-Medium"/>
              </a:rPr>
              <a:t>Economic and political events:</a:t>
            </a:r>
            <a:r>
              <a:rPr lang="en-US" b="0" i="0" dirty="0">
                <a:solidFill>
                  <a:srgbClr val="3D4052"/>
                </a:solidFill>
                <a:effectLst/>
                <a:latin typeface="Supreme-Medium"/>
              </a:rPr>
              <a:t> The forex market is highly influenced by economic and political events, which can cause significant volatility and unpredictability.</a:t>
            </a:r>
          </a:p>
          <a:p>
            <a:pPr marL="285750" indent="-285750" algn="l">
              <a:buFont typeface="Wingdings" panose="05000000000000000000" pitchFamily="2" charset="2"/>
              <a:buChar char="Ø"/>
            </a:pPr>
            <a:r>
              <a:rPr lang="en-US" b="1" i="0" dirty="0">
                <a:solidFill>
                  <a:srgbClr val="3D4052"/>
                </a:solidFill>
                <a:effectLst/>
                <a:latin typeface="Supreme-Medium"/>
              </a:rPr>
              <a:t>High barriers to entry</a:t>
            </a:r>
            <a:r>
              <a:rPr lang="en-US" b="0" i="0" dirty="0">
                <a:solidFill>
                  <a:srgbClr val="3D4052"/>
                </a:solidFill>
                <a:effectLst/>
                <a:latin typeface="Supreme-Medium"/>
              </a:rPr>
              <a:t>: Trading in the forex market requires a significant amount of knowledge, experience, and capital, making it difficult for inexperienced traders to participate.</a:t>
            </a:r>
          </a:p>
        </p:txBody>
      </p:sp>
    </p:spTree>
    <p:extLst>
      <p:ext uri="{BB962C8B-B14F-4D97-AF65-F5344CB8AC3E}">
        <p14:creationId xmlns:p14="http://schemas.microsoft.com/office/powerpoint/2010/main" val="584545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78E874-C9D3-8777-3960-3DB9B7477A2B}"/>
              </a:ext>
            </a:extLst>
          </p:cNvPr>
          <p:cNvSpPr txBox="1"/>
          <p:nvPr/>
        </p:nvSpPr>
        <p:spPr>
          <a:xfrm>
            <a:off x="836762" y="1035170"/>
            <a:ext cx="10584612" cy="4524315"/>
          </a:xfrm>
          <a:prstGeom prst="rect">
            <a:avLst/>
          </a:prstGeom>
          <a:noFill/>
        </p:spPr>
        <p:txBody>
          <a:bodyPr wrap="square" rtlCol="0">
            <a:spAutoFit/>
          </a:bodyPr>
          <a:lstStyle/>
          <a:p>
            <a:pPr algn="just">
              <a:buFont typeface="Wingdings" pitchFamily="2" charset="2"/>
              <a:buChar char="Ø"/>
            </a:pPr>
            <a:r>
              <a:rPr lang="en-US" dirty="0"/>
              <a:t>In the wholesale market, commercial paper is a popular borrowing mechanism because the interest rates are higher than for bank time deposits or Treasury bills, and a greater range of maturities is available, from overnight to 270 days.</a:t>
            </a:r>
          </a:p>
          <a:p>
            <a:pPr algn="just">
              <a:buFont typeface="Wingdings" pitchFamily="2" charset="2"/>
              <a:buChar char="Ø"/>
            </a:pPr>
            <a:endParaRPr lang="en-US" dirty="0"/>
          </a:p>
          <a:p>
            <a:pPr algn="just">
              <a:buFont typeface="Wingdings" pitchFamily="2" charset="2"/>
              <a:buChar char="Ø"/>
            </a:pPr>
            <a:r>
              <a:rPr lang="en-US" dirty="0"/>
              <a:t>The majority of money market transactions are wholesale transactions that take place between financial institutions and companies. </a:t>
            </a:r>
          </a:p>
          <a:p>
            <a:pPr algn="just"/>
            <a:endParaRPr lang="en-US" dirty="0"/>
          </a:p>
          <a:p>
            <a:pPr algn="just">
              <a:buFont typeface="Wingdings" pitchFamily="2" charset="2"/>
              <a:buChar char="Ø"/>
            </a:pPr>
            <a:r>
              <a:rPr lang="en-US" dirty="0"/>
              <a:t>Individuals can invest in the money market by buying money market funds, short-term certificates of deposit (CDs), municipal notes, or Treasury bills. </a:t>
            </a:r>
          </a:p>
          <a:p>
            <a:pPr algn="just">
              <a:buFont typeface="Wingdings" pitchFamily="2" charset="2"/>
              <a:buChar char="Ø"/>
            </a:pPr>
            <a:endParaRPr lang="en-US" dirty="0"/>
          </a:p>
          <a:p>
            <a:pPr algn="just">
              <a:buFont typeface="Wingdings" pitchFamily="2" charset="2"/>
              <a:buChar char="Ø"/>
            </a:pPr>
            <a:r>
              <a:rPr lang="en-US" dirty="0"/>
              <a:t>The volume of funds represents the money traded in the money market, skilled personnel required to undertake the transactions </a:t>
            </a:r>
          </a:p>
          <a:p>
            <a:pPr algn="just">
              <a:buFont typeface="Wingdings" pitchFamily="2" charset="2"/>
              <a:buChar char="Ø"/>
            </a:pPr>
            <a:endParaRPr lang="en-US" dirty="0"/>
          </a:p>
          <a:p>
            <a:pPr algn="just">
              <a:buFont typeface="Wingdings" pitchFamily="2" charset="2"/>
              <a:buChar char="Ø"/>
            </a:pPr>
            <a:r>
              <a:rPr lang="en-US" dirty="0"/>
              <a:t>Trading in the market is conducted over the telephone followed by written confirmation from both the borrowers and lenders.</a:t>
            </a:r>
          </a:p>
          <a:p>
            <a:endParaRPr lang="en-US" dirty="0"/>
          </a:p>
        </p:txBody>
      </p:sp>
    </p:spTree>
    <p:extLst>
      <p:ext uri="{BB962C8B-B14F-4D97-AF65-F5344CB8AC3E}">
        <p14:creationId xmlns:p14="http://schemas.microsoft.com/office/powerpoint/2010/main" val="451267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A7447F-4F59-FBBE-AFDC-E12E1E463FC9}"/>
              </a:ext>
            </a:extLst>
          </p:cNvPr>
          <p:cNvSpPr txBox="1"/>
          <p:nvPr/>
        </p:nvSpPr>
        <p:spPr>
          <a:xfrm>
            <a:off x="700177" y="629729"/>
            <a:ext cx="10791645" cy="5632311"/>
          </a:xfrm>
          <a:prstGeom prst="rect">
            <a:avLst/>
          </a:prstGeom>
          <a:noFill/>
        </p:spPr>
        <p:txBody>
          <a:bodyPr wrap="square">
            <a:spAutoFit/>
          </a:bodyPr>
          <a:lstStyle/>
          <a:p>
            <a:pPr algn="ctr"/>
            <a:r>
              <a:rPr lang="en-US" sz="3600" b="1" dirty="0">
                <a:latin typeface="Algerian" panose="04020705040A02060702" pitchFamily="82" charset="0"/>
              </a:rPr>
              <a:t>Functions of Money Market</a:t>
            </a:r>
          </a:p>
          <a:p>
            <a:endParaRPr lang="en-US" dirty="0"/>
          </a:p>
          <a:p>
            <a:pPr>
              <a:buFont typeface="Wingdings" pitchFamily="2" charset="2"/>
              <a:buChar char="Ø"/>
            </a:pPr>
            <a:r>
              <a:rPr lang="en-US" dirty="0"/>
              <a:t>Provides equilibrating mechanism to even out demand for and supply of short term funds</a:t>
            </a:r>
          </a:p>
          <a:p>
            <a:pPr>
              <a:buFont typeface="Wingdings" pitchFamily="2" charset="2"/>
              <a:buChar char="Ø"/>
            </a:pPr>
            <a:endParaRPr lang="en-US" dirty="0"/>
          </a:p>
          <a:p>
            <a:pPr>
              <a:buFont typeface="Wingdings" pitchFamily="2" charset="2"/>
              <a:buChar char="Ø"/>
            </a:pPr>
            <a:r>
              <a:rPr lang="en-US" dirty="0"/>
              <a:t>Provides focal point for Central Bank intervention for influencing liquidity and general level of interest rates in the economy</a:t>
            </a:r>
          </a:p>
          <a:p>
            <a:pPr>
              <a:buFont typeface="Wingdings" pitchFamily="2" charset="2"/>
              <a:buChar char="Ø"/>
            </a:pPr>
            <a:endParaRPr lang="en-US" dirty="0"/>
          </a:p>
          <a:p>
            <a:pPr>
              <a:buFont typeface="Wingdings" pitchFamily="2" charset="2"/>
              <a:buChar char="Ø"/>
            </a:pPr>
            <a:r>
              <a:rPr lang="en-US" dirty="0"/>
              <a:t>Provides reasonable access to providers and users of short-term funds to fulfill their borrowing and investment fund requirement at an efficient market clearing price</a:t>
            </a:r>
          </a:p>
          <a:p>
            <a:pPr>
              <a:buFont typeface="Wingdings" pitchFamily="2" charset="2"/>
              <a:buChar char="Ø"/>
            </a:pPr>
            <a:endParaRPr lang="en-US" dirty="0"/>
          </a:p>
          <a:p>
            <a:pPr>
              <a:buFont typeface="Wingdings" pitchFamily="2" charset="2"/>
              <a:buChar char="Ø"/>
            </a:pPr>
            <a:r>
              <a:rPr lang="en-US" dirty="0"/>
              <a:t>Cater short-term financial need of the economy</a:t>
            </a:r>
          </a:p>
          <a:p>
            <a:pPr>
              <a:buFont typeface="Wingdings" pitchFamily="2" charset="2"/>
              <a:buChar char="Ø"/>
            </a:pPr>
            <a:endParaRPr lang="en-US" dirty="0"/>
          </a:p>
          <a:p>
            <a:pPr>
              <a:buFont typeface="Wingdings" pitchFamily="2" charset="2"/>
              <a:buChar char="Ø"/>
            </a:pPr>
            <a:r>
              <a:rPr lang="en-US" dirty="0"/>
              <a:t>Helps RBI in effective implementation of monetary policy</a:t>
            </a:r>
          </a:p>
          <a:p>
            <a:pPr>
              <a:buFont typeface="Wingdings" pitchFamily="2" charset="2"/>
              <a:buChar char="Ø"/>
            </a:pPr>
            <a:endParaRPr lang="en-US" dirty="0"/>
          </a:p>
          <a:p>
            <a:pPr>
              <a:buFont typeface="Wingdings" pitchFamily="2" charset="2"/>
              <a:buChar char="Ø"/>
            </a:pPr>
            <a:r>
              <a:rPr lang="en-US" dirty="0"/>
              <a:t>Helps in allocation of short term funds through inter-bank transactions and money market instruments.</a:t>
            </a:r>
          </a:p>
          <a:p>
            <a:pPr>
              <a:buFont typeface="Wingdings" pitchFamily="2" charset="2"/>
              <a:buChar char="Ø"/>
            </a:pPr>
            <a:endParaRPr lang="en-US" dirty="0"/>
          </a:p>
          <a:p>
            <a:pPr>
              <a:buFont typeface="Wingdings" pitchFamily="2" charset="2"/>
              <a:buChar char="Ø"/>
            </a:pPr>
            <a:r>
              <a:rPr lang="en-US" dirty="0"/>
              <a:t>Provides funds in non-inflationary way to the government to meet its deficit</a:t>
            </a:r>
          </a:p>
          <a:p>
            <a:pPr>
              <a:buFont typeface="Wingdings" pitchFamily="2" charset="2"/>
              <a:buChar char="Ø"/>
            </a:pPr>
            <a:endParaRPr lang="en-US" dirty="0"/>
          </a:p>
          <a:p>
            <a:pPr>
              <a:buFont typeface="Wingdings" pitchFamily="2" charset="2"/>
              <a:buChar char="Ø"/>
            </a:pPr>
            <a:r>
              <a:rPr lang="en-US" dirty="0"/>
              <a:t>Facilitates economic development</a:t>
            </a:r>
          </a:p>
        </p:txBody>
      </p:sp>
    </p:spTree>
    <p:extLst>
      <p:ext uri="{BB962C8B-B14F-4D97-AF65-F5344CB8AC3E}">
        <p14:creationId xmlns:p14="http://schemas.microsoft.com/office/powerpoint/2010/main" val="78876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E63A59-3DFF-BA3B-D52F-EF1B2E3A36EF}"/>
              </a:ext>
            </a:extLst>
          </p:cNvPr>
          <p:cNvSpPr txBox="1"/>
          <p:nvPr/>
        </p:nvSpPr>
        <p:spPr>
          <a:xfrm>
            <a:off x="708804" y="569343"/>
            <a:ext cx="10774391" cy="5632311"/>
          </a:xfrm>
          <a:prstGeom prst="rect">
            <a:avLst/>
          </a:prstGeom>
          <a:noFill/>
        </p:spPr>
        <p:txBody>
          <a:bodyPr wrap="square" rtlCol="0">
            <a:spAutoFit/>
          </a:bodyPr>
          <a:lstStyle/>
          <a:p>
            <a:pPr algn="ctr"/>
            <a:r>
              <a:rPr lang="en-US" sz="3600" b="1" dirty="0">
                <a:latin typeface="Algerian" panose="04020705040A02060702" pitchFamily="82" charset="0"/>
              </a:rPr>
              <a:t>Reforms in Indian Money Market</a:t>
            </a:r>
            <a:endParaRPr lang="en-US" sz="2000" dirty="0"/>
          </a:p>
          <a:p>
            <a:pPr marL="285750" indent="-285750">
              <a:buFont typeface="Wingdings" panose="05000000000000000000" pitchFamily="2" charset="2"/>
              <a:buChar char="Ø"/>
            </a:pPr>
            <a:r>
              <a:rPr lang="en-US" dirty="0"/>
              <a:t>The major reforms came after recommendations of S. Chakravarty Committee and Narasimhan Committee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Deregulation of Interest Rates the ceiling on interest rates on the call money, inter-bank short-term deposits, bills rediscounting and inter-bank participation was removed and the rates were permitted to be determined by the market forces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Introduction of New Money Market Instruments like182-days treasury bills, 364-day treasury bills, CDs &amp; CPs.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Introduced Repurchase Agreements (Repos) introduced repos in December 1992 and reverse repos in November 1996. Repos and reverse repos help to even out short-term fluctuations in liquidity in the  money market. They also provide a short-term avenue to banks to park their surplus funds.</a:t>
            </a:r>
          </a:p>
          <a:p>
            <a:endParaRPr lang="en-US" dirty="0"/>
          </a:p>
          <a:p>
            <a:pPr marL="285750" indent="-285750">
              <a:buFont typeface="Wingdings" panose="05000000000000000000" pitchFamily="2" charset="2"/>
              <a:buChar char="Ø"/>
            </a:pPr>
            <a:r>
              <a:rPr lang="en-US" dirty="0"/>
              <a:t>The major changes helped unfold the banking potential of India and shaped the financial institutions to world class standards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i="0" dirty="0">
                <a:effectLst/>
              </a:rPr>
              <a:t>The Clearing Corporation of India Limited (CCIL) registered on April 30, 2001 under the Companies Act, 1956, with the State Bank of India as the chief promoter to clears all transactions in government securities and repos reported on the Negotiated Dealing System (NDS) of RBI</a:t>
            </a:r>
            <a:endParaRPr lang="en-US" dirty="0"/>
          </a:p>
        </p:txBody>
      </p:sp>
    </p:spTree>
    <p:extLst>
      <p:ext uri="{BB962C8B-B14F-4D97-AF65-F5344CB8AC3E}">
        <p14:creationId xmlns:p14="http://schemas.microsoft.com/office/powerpoint/2010/main" val="376013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E5FDF8-81FD-14C6-A3D5-CA38E964D163}"/>
              </a:ext>
            </a:extLst>
          </p:cNvPr>
          <p:cNvSpPr txBox="1"/>
          <p:nvPr/>
        </p:nvSpPr>
        <p:spPr>
          <a:xfrm>
            <a:off x="750498" y="569343"/>
            <a:ext cx="10627744" cy="5632311"/>
          </a:xfrm>
          <a:prstGeom prst="rect">
            <a:avLst/>
          </a:prstGeom>
          <a:noFill/>
        </p:spPr>
        <p:txBody>
          <a:bodyPr wrap="square" rtlCol="0">
            <a:spAutoFit/>
          </a:bodyPr>
          <a:lstStyle/>
          <a:p>
            <a:pPr algn="ctr"/>
            <a:r>
              <a:rPr lang="en-US" sz="3600" b="1" dirty="0">
                <a:latin typeface="Algerian" panose="04020705040A02060702" pitchFamily="82" charset="0"/>
              </a:rPr>
              <a:t>Instruments of Money Market</a:t>
            </a:r>
            <a:endParaRPr lang="en-US" sz="2000" b="1" dirty="0"/>
          </a:p>
          <a:p>
            <a:pPr marL="342900" indent="-342900">
              <a:buFont typeface="Wingdings" panose="05000000000000000000" pitchFamily="2" charset="2"/>
              <a:buChar char="Ø"/>
            </a:pPr>
            <a:r>
              <a:rPr lang="en-US" b="1" dirty="0">
                <a:solidFill>
                  <a:srgbClr val="FF0000"/>
                </a:solidFill>
              </a:rPr>
              <a:t>Call Money</a:t>
            </a:r>
            <a:r>
              <a:rPr lang="en-US" b="1" dirty="0"/>
              <a:t>: </a:t>
            </a:r>
            <a:r>
              <a:rPr lang="en-US" dirty="0"/>
              <a:t>The call money market (CMM) the market where overnight (one day) loans can be availed by banks to meet liquidity. Banks who seeks to avail liquidity approaches the call market as borrowers and the ones who have excess liquidity participate there as lenders. The CMM is functional from Monday to Friday. The interest rates in the market are market-driven and hence highly sensitive to demand and supply. Also, the interest rates have been known to fluctuate by a large % at certain times.</a:t>
            </a:r>
          </a:p>
          <a:p>
            <a:pPr marL="342900" indent="-342900">
              <a:buFont typeface="Wingdings" panose="05000000000000000000" pitchFamily="2" charset="2"/>
              <a:buChar char="Ø"/>
            </a:pPr>
            <a:endParaRPr lang="en-US" b="1" dirty="0">
              <a:solidFill>
                <a:srgbClr val="FF0000"/>
              </a:solidFill>
            </a:endParaRPr>
          </a:p>
          <a:p>
            <a:pPr marL="342900" indent="-342900">
              <a:buFont typeface="Wingdings" panose="05000000000000000000" pitchFamily="2" charset="2"/>
              <a:buChar char="Ø"/>
            </a:pPr>
            <a:r>
              <a:rPr lang="en-US" b="1" dirty="0">
                <a:solidFill>
                  <a:srgbClr val="FF0000"/>
                </a:solidFill>
              </a:rPr>
              <a:t>Notice Money</a:t>
            </a:r>
            <a:r>
              <a:rPr lang="en-US" b="1" dirty="0"/>
              <a:t>: </a:t>
            </a:r>
            <a:r>
              <a:rPr lang="en-US" dirty="0"/>
              <a:t>The call money is usually availed for one day. If the bank needs funds for more days, it can avail money through notice market. Here, the loan is provided from two days to fourteen days.</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b="1" dirty="0">
                <a:solidFill>
                  <a:srgbClr val="FF0000"/>
                </a:solidFill>
              </a:rPr>
              <a:t>Treasury Bills</a:t>
            </a:r>
            <a:r>
              <a:rPr lang="en-US" b="1" dirty="0"/>
              <a:t>: </a:t>
            </a:r>
            <a:r>
              <a:rPr lang="en-US" dirty="0"/>
              <a:t>Treasury Bills are one of the most popular money market instruments. They have varying short-term maturities. The Government of India issues it at a discount for 14 days to 364 days. These instruments are issued at a discount and repaid at par at the time of maturity. Also, a company, firm, or person can purchase TB’s. And are issued in lots of Rs. 25,000 for 14 days &amp; 91 days and Rs. 1,00,000 for 364 days.</a:t>
            </a:r>
          </a:p>
          <a:p>
            <a:pPr marL="342900" indent="-342900">
              <a:buFont typeface="Wingdings" panose="05000000000000000000" pitchFamily="2" charset="2"/>
              <a:buChar char="Ø"/>
            </a:pPr>
            <a:endParaRPr lang="en-US" b="1" dirty="0">
              <a:solidFill>
                <a:srgbClr val="FF0000"/>
              </a:solidFill>
            </a:endParaRPr>
          </a:p>
          <a:p>
            <a:pPr marL="342900" indent="-342900">
              <a:buFont typeface="Wingdings" panose="05000000000000000000" pitchFamily="2" charset="2"/>
              <a:buChar char="Ø"/>
            </a:pPr>
            <a:r>
              <a:rPr lang="en-US" b="1" dirty="0">
                <a:solidFill>
                  <a:srgbClr val="FF0000"/>
                </a:solidFill>
              </a:rPr>
              <a:t>Banker’s Acceptance</a:t>
            </a:r>
            <a:r>
              <a:rPr lang="en-US" b="1" dirty="0"/>
              <a:t>: </a:t>
            </a:r>
            <a:r>
              <a:rPr lang="en-US" dirty="0"/>
              <a:t>A Banker’s Acceptance is a document that promises future payment which is guaranteed by a commercial bank. Also, it is used in money market funds and will specify the details of repayment like the date of repayment, amount to be paid, and details of the individual to which the repayment is due. BA’s features maturity periods that range between 30 days up to 180 days.</a:t>
            </a:r>
          </a:p>
        </p:txBody>
      </p:sp>
    </p:spTree>
    <p:extLst>
      <p:ext uri="{BB962C8B-B14F-4D97-AF65-F5344CB8AC3E}">
        <p14:creationId xmlns:p14="http://schemas.microsoft.com/office/powerpoint/2010/main" val="359970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5206E9-A4C8-CB89-29D4-13EEBB436C06}"/>
              </a:ext>
            </a:extLst>
          </p:cNvPr>
          <p:cNvSpPr txBox="1"/>
          <p:nvPr/>
        </p:nvSpPr>
        <p:spPr>
          <a:xfrm>
            <a:off x="746289" y="612844"/>
            <a:ext cx="10699422" cy="5632311"/>
          </a:xfrm>
          <a:prstGeom prst="rect">
            <a:avLst/>
          </a:prstGeom>
          <a:noFill/>
        </p:spPr>
        <p:txBody>
          <a:bodyPr wrap="square" rtlCol="0">
            <a:spAutoFit/>
          </a:bodyPr>
          <a:lstStyle/>
          <a:p>
            <a:pPr algn="just">
              <a:buFont typeface="Wingdings" pitchFamily="2" charset="2"/>
              <a:buChar char="Ø"/>
            </a:pPr>
            <a:r>
              <a:rPr lang="en-US" b="1" dirty="0">
                <a:solidFill>
                  <a:srgbClr val="FF0000"/>
                </a:solidFill>
              </a:rPr>
              <a:t>Commercial Bills</a:t>
            </a:r>
            <a:r>
              <a:rPr lang="en-US" b="1" dirty="0"/>
              <a:t>: </a:t>
            </a:r>
            <a:r>
              <a:rPr lang="en-US" dirty="0"/>
              <a:t>Commercial bills, also a money market instrument, works more like the bill of exchange. Businesses issue them to meet their short-term money requirements. These instruments provide much better liquidity. As the same can be transferred from one person to another in case of immediate cash requirements</a:t>
            </a:r>
            <a:r>
              <a:rPr lang="en-US" b="1" dirty="0"/>
              <a:t>. </a:t>
            </a:r>
          </a:p>
          <a:p>
            <a:pPr algn="just"/>
            <a:endParaRPr lang="en-US" dirty="0"/>
          </a:p>
          <a:p>
            <a:pPr algn="just">
              <a:buFont typeface="Wingdings" pitchFamily="2" charset="2"/>
              <a:buChar char="Ø"/>
            </a:pPr>
            <a:r>
              <a:rPr lang="en-US" b="1" dirty="0">
                <a:solidFill>
                  <a:srgbClr val="FF0000"/>
                </a:solidFill>
              </a:rPr>
              <a:t>Certificate of Deposits:</a:t>
            </a:r>
            <a:r>
              <a:rPr lang="en-US" dirty="0">
                <a:solidFill>
                  <a:srgbClr val="FF0000"/>
                </a:solidFill>
              </a:rPr>
              <a:t> </a:t>
            </a:r>
            <a:r>
              <a:rPr lang="en-US" dirty="0"/>
              <a:t>Certificate of Deposit (CD’s) is a negotiable term deposit accepted by commercial banks. It is usually issued through a promissory note. CD’s can be issued to individuals, corporations, trusts, etc. Also, the CD’s can be issued by scheduled commercial banks at a discount. And the duration of these varies between 3 months to 1 year. The same, when issued by a financial institution, is issued for a minimum of 1 year and a maximum of 3 years.</a:t>
            </a:r>
            <a:endParaRPr lang="en-US" b="1" dirty="0"/>
          </a:p>
          <a:p>
            <a:pPr algn="just"/>
            <a:endParaRPr lang="en-US" dirty="0"/>
          </a:p>
          <a:p>
            <a:pPr algn="just">
              <a:buFont typeface="Wingdings" pitchFamily="2" charset="2"/>
              <a:buChar char="Ø"/>
            </a:pPr>
            <a:r>
              <a:rPr lang="en-US" b="1" dirty="0">
                <a:solidFill>
                  <a:srgbClr val="FF0000"/>
                </a:solidFill>
              </a:rPr>
              <a:t>Commercial papers: </a:t>
            </a:r>
            <a:r>
              <a:rPr lang="en-US" dirty="0"/>
              <a:t>Corporates issue CP’s to meet their short-term working capital requirements. Hence serves as an alternative to borrowing from a bank. Also, the period of commercial paper ranges from 15 days to 1 year. The Reserve Bank of India lays down the policies related to the issue of CP’s. As a result, a company requires RBI’s prior approval to issue a CP in the market. Also, CP has to be issued at a discount to face value. And the market decides the discount rate.</a:t>
            </a:r>
          </a:p>
          <a:p>
            <a:pPr algn="just"/>
            <a:r>
              <a:rPr lang="en-US" dirty="0"/>
              <a:t>Denomination and the size of CP: Minimum size – Rs. 25 lakhs, Maximum size – 100% of the issuer’s working capital </a:t>
            </a:r>
          </a:p>
          <a:p>
            <a:pPr algn="just"/>
            <a:endParaRPr lang="en-US" b="1" dirty="0"/>
          </a:p>
          <a:p>
            <a:pPr algn="just">
              <a:buFont typeface="Wingdings" pitchFamily="2" charset="2"/>
              <a:buChar char="Ø"/>
            </a:pPr>
            <a:r>
              <a:rPr lang="en-US" b="1" dirty="0">
                <a:solidFill>
                  <a:srgbClr val="FF0000"/>
                </a:solidFill>
              </a:rPr>
              <a:t>Term Money</a:t>
            </a:r>
            <a:r>
              <a:rPr lang="en-US" b="1" dirty="0"/>
              <a:t>: </a:t>
            </a:r>
            <a:r>
              <a:rPr lang="en-US" dirty="0"/>
              <a:t>Term market is for the cooperative and commercial banks in India who borrow and lend funds for a period of over 14 days and up to 90 days. This is done without any collateral security at the rates determined by markets. </a:t>
            </a:r>
          </a:p>
        </p:txBody>
      </p:sp>
    </p:spTree>
    <p:extLst>
      <p:ext uri="{BB962C8B-B14F-4D97-AF65-F5344CB8AC3E}">
        <p14:creationId xmlns:p14="http://schemas.microsoft.com/office/powerpoint/2010/main" val="24780801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387</TotalTime>
  <Words>6628</Words>
  <Application>Microsoft Office PowerPoint</Application>
  <PresentationFormat>Widescreen</PresentationFormat>
  <Paragraphs>590</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Algerian</vt:lpstr>
      <vt:lpstr>Arial</vt:lpstr>
      <vt:lpstr>Garamond</vt:lpstr>
      <vt:lpstr>Supreme-Medium</vt:lpstr>
      <vt:lpstr>Wingdings</vt:lpstr>
      <vt:lpstr>Organic</vt:lpstr>
      <vt:lpstr>Unit 2:  Financial Markets In India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Financial Markets In India</dc:title>
  <dc:creator>Shah</dc:creator>
  <cp:lastModifiedBy>Shah</cp:lastModifiedBy>
  <cp:revision>25</cp:revision>
  <dcterms:created xsi:type="dcterms:W3CDTF">2023-09-10T10:08:44Z</dcterms:created>
  <dcterms:modified xsi:type="dcterms:W3CDTF">2023-09-25T18:22:41Z</dcterms:modified>
</cp:coreProperties>
</file>