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66" r:id="rId5"/>
    <p:sldId id="267" r:id="rId6"/>
    <p:sldId id="258" r:id="rId7"/>
    <p:sldId id="259" r:id="rId8"/>
    <p:sldId id="260" r:id="rId9"/>
    <p:sldId id="263" r:id="rId10"/>
    <p:sldId id="261" r:id="rId11"/>
    <p:sldId id="262" r:id="rId12"/>
    <p:sldId id="264" r:id="rId13"/>
    <p:sldId id="269" r:id="rId14"/>
    <p:sldId id="270" r:id="rId15"/>
    <p:sldId id="271" r:id="rId16"/>
    <p:sldId id="272" r:id="rId17"/>
    <p:sldId id="273" r:id="rId18"/>
    <p:sldId id="274" r:id="rId19"/>
    <p:sldId id="275" r:id="rId20"/>
    <p:sldId id="276" r:id="rId21"/>
    <p:sldId id="280" r:id="rId22"/>
    <p:sldId id="281" r:id="rId23"/>
    <p:sldId id="282" r:id="rId24"/>
    <p:sldId id="289" r:id="rId25"/>
    <p:sldId id="288" r:id="rId26"/>
    <p:sldId id="277" r:id="rId27"/>
    <p:sldId id="279" r:id="rId28"/>
    <p:sldId id="283" r:id="rId29"/>
    <p:sldId id="284" r:id="rId30"/>
    <p:sldId id="285" r:id="rId31"/>
    <p:sldId id="286" r:id="rId32"/>
    <p:sldId id="287" r:id="rId33"/>
    <p:sldId id="26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11/19/2023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D3EF-7A4E-1139-2C97-0D7A60EB98D9}"/>
              </a:ext>
            </a:extLst>
          </p:cNvPr>
          <p:cNvSpPr>
            <a:spLocks noGrp="1"/>
          </p:cNvSpPr>
          <p:nvPr>
            <p:ph type="ctrTitle"/>
          </p:nvPr>
        </p:nvSpPr>
        <p:spPr/>
        <p:txBody>
          <a:bodyPr/>
          <a:lstStyle/>
          <a:p>
            <a:r>
              <a:rPr lang="en-US" dirty="0">
                <a:latin typeface="Algerian" panose="04020705040A02060702" pitchFamily="82" charset="0"/>
              </a:rPr>
              <a:t>UNIT 3:</a:t>
            </a:r>
          </a:p>
        </p:txBody>
      </p:sp>
      <p:sp>
        <p:nvSpPr>
          <p:cNvPr id="3" name="Subtitle 2">
            <a:extLst>
              <a:ext uri="{FF2B5EF4-FFF2-40B4-BE49-F238E27FC236}">
                <a16:creationId xmlns:a16="http://schemas.microsoft.com/office/drawing/2014/main" id="{98FCA146-40AF-71F2-5865-7A79A50A3967}"/>
              </a:ext>
            </a:extLst>
          </p:cNvPr>
          <p:cNvSpPr>
            <a:spLocks noGrp="1"/>
          </p:cNvSpPr>
          <p:nvPr>
            <p:ph type="subTitle" idx="1"/>
          </p:nvPr>
        </p:nvSpPr>
        <p:spPr/>
        <p:txBody>
          <a:bodyPr>
            <a:noAutofit/>
          </a:bodyPr>
          <a:lstStyle/>
          <a:p>
            <a:r>
              <a:rPr lang="en-US" sz="4800" dirty="0">
                <a:latin typeface="Algerian" panose="04020705040A02060702" pitchFamily="82" charset="0"/>
              </a:rPr>
              <a:t>CAPITAL MARKET IN INDIA</a:t>
            </a:r>
          </a:p>
        </p:txBody>
      </p:sp>
      <p:sp>
        <p:nvSpPr>
          <p:cNvPr id="4" name="TextBox 3">
            <a:extLst>
              <a:ext uri="{FF2B5EF4-FFF2-40B4-BE49-F238E27FC236}">
                <a16:creationId xmlns:a16="http://schemas.microsoft.com/office/drawing/2014/main" id="{7001EB1C-C034-2239-0C69-673795401804}"/>
              </a:ext>
            </a:extLst>
          </p:cNvPr>
          <p:cNvSpPr txBox="1"/>
          <p:nvPr/>
        </p:nvSpPr>
        <p:spPr>
          <a:xfrm>
            <a:off x="9894498" y="5926044"/>
            <a:ext cx="2165231" cy="923330"/>
          </a:xfrm>
          <a:prstGeom prst="rect">
            <a:avLst/>
          </a:prstGeom>
          <a:noFill/>
        </p:spPr>
        <p:txBody>
          <a:bodyPr wrap="square" rtlCol="0">
            <a:spAutoFit/>
          </a:bodyPr>
          <a:lstStyle/>
          <a:p>
            <a:r>
              <a:rPr lang="en-US" dirty="0"/>
              <a:t>Prepared by:</a:t>
            </a:r>
          </a:p>
          <a:p>
            <a:r>
              <a:rPr lang="en-US" dirty="0"/>
              <a:t>Ms. Asma Anjum</a:t>
            </a:r>
          </a:p>
          <a:p>
            <a:r>
              <a:rPr lang="en-US" dirty="0"/>
              <a:t>Assistant Professor</a:t>
            </a:r>
          </a:p>
        </p:txBody>
      </p:sp>
    </p:spTree>
    <p:extLst>
      <p:ext uri="{BB962C8B-B14F-4D97-AF65-F5344CB8AC3E}">
        <p14:creationId xmlns:p14="http://schemas.microsoft.com/office/powerpoint/2010/main" val="440093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0E4FA7-9BFC-8103-2D99-13B8E65FC2AB}"/>
              </a:ext>
            </a:extLst>
          </p:cNvPr>
          <p:cNvSpPr txBox="1"/>
          <p:nvPr/>
        </p:nvSpPr>
        <p:spPr>
          <a:xfrm>
            <a:off x="733244" y="433120"/>
            <a:ext cx="10955547" cy="5878532"/>
          </a:xfrm>
          <a:prstGeom prst="rect">
            <a:avLst/>
          </a:prstGeom>
          <a:noFill/>
        </p:spPr>
        <p:txBody>
          <a:bodyPr wrap="square">
            <a:spAutoFit/>
          </a:bodyPr>
          <a:lstStyle/>
          <a:p>
            <a:pPr algn="ctr"/>
            <a:r>
              <a:rPr lang="en-US" sz="3600" b="1" dirty="0">
                <a:latin typeface="Algerian" panose="04020705040A02060702" pitchFamily="82" charset="0"/>
              </a:rPr>
              <a:t>NIFTY 50</a:t>
            </a:r>
          </a:p>
          <a:p>
            <a:pPr marL="285750" indent="-285750">
              <a:buFont typeface="Wingdings" panose="05000000000000000000" pitchFamily="2" charset="2"/>
              <a:buChar char="Ø"/>
            </a:pPr>
            <a:r>
              <a:rPr lang="en-US" sz="2000" dirty="0"/>
              <a:t>The NIFTY 50 is the flagship index on the National Stock Exchange of India Ltd. (NSE).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Index tracks the behavior of a portfolio of blue chip companies, the largest and most liquid Indian securities.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It includes 50 of the approximately 1600 companies listed on the NSE, captures approximately 65% of its float-adjusted market capitalization and is a true reflection of the Indian stock market.</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NIFTY 50 covers major sectors of the Indian economy and offers investment managers exposure to the Indian market in one efficient portfolio.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Index has been trading since April 1996 and is well suited for benchmarking, index funds and index-based derivatives.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NIFTY 50 is owned and managed by India Index Services and Products Ltd. (IISL).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IISL is India's first specialized company focused on an index as a core product</a:t>
            </a:r>
          </a:p>
        </p:txBody>
      </p:sp>
    </p:spTree>
    <p:extLst>
      <p:ext uri="{BB962C8B-B14F-4D97-AF65-F5344CB8AC3E}">
        <p14:creationId xmlns:p14="http://schemas.microsoft.com/office/powerpoint/2010/main" val="158957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98D326-BA61-C7CB-0DCE-5E90B588E065}"/>
              </a:ext>
            </a:extLst>
          </p:cNvPr>
          <p:cNvSpPr txBox="1"/>
          <p:nvPr/>
        </p:nvSpPr>
        <p:spPr>
          <a:xfrm>
            <a:off x="603849" y="493029"/>
            <a:ext cx="11110823" cy="5909310"/>
          </a:xfrm>
          <a:prstGeom prst="rect">
            <a:avLst/>
          </a:prstGeom>
          <a:noFill/>
        </p:spPr>
        <p:txBody>
          <a:bodyPr wrap="square">
            <a:spAutoFit/>
          </a:bodyPr>
          <a:lstStyle/>
          <a:p>
            <a:pPr algn="ctr"/>
            <a:r>
              <a:rPr lang="en-US" sz="3600" b="1" dirty="0">
                <a:latin typeface="Algerian" panose="04020705040A02060702" pitchFamily="82" charset="0"/>
              </a:rPr>
              <a:t>MSE: Metropolitan Stock Exchange</a:t>
            </a:r>
          </a:p>
          <a:p>
            <a:pPr>
              <a:buFont typeface="Wingdings" pitchFamily="2" charset="2"/>
              <a:buChar char="Ø"/>
            </a:pPr>
            <a:endParaRPr lang="en-US" dirty="0"/>
          </a:p>
          <a:p>
            <a:pPr>
              <a:buFont typeface="Wingdings" pitchFamily="2" charset="2"/>
              <a:buChar char="Ø"/>
            </a:pPr>
            <a:r>
              <a:rPr lang="en-US" sz="2000" dirty="0"/>
              <a:t>India (SEBI) under Section 4 of Securities Contracts (Regulation) Act, 1956. </a:t>
            </a:r>
          </a:p>
          <a:p>
            <a:pPr>
              <a:buFont typeface="Wingdings" pitchFamily="2" charset="2"/>
              <a:buChar char="Ø"/>
            </a:pPr>
            <a:endParaRPr lang="en-US" sz="2000" dirty="0"/>
          </a:p>
          <a:p>
            <a:pPr>
              <a:buFont typeface="Wingdings" pitchFamily="2" charset="2"/>
              <a:buChar char="Ø"/>
            </a:pPr>
            <a:r>
              <a:rPr lang="en-US" sz="2000" dirty="0"/>
              <a:t>It is under the ownership of Ministry of Finance , Government of India.</a:t>
            </a:r>
          </a:p>
          <a:p>
            <a:pPr>
              <a:buFont typeface="Wingdings" pitchFamily="2" charset="2"/>
              <a:buChar char="Ø"/>
            </a:pPr>
            <a:endParaRPr lang="en-US" sz="2000" dirty="0"/>
          </a:p>
          <a:p>
            <a:pPr>
              <a:buFont typeface="Wingdings" pitchFamily="2" charset="2"/>
              <a:buChar char="Ø"/>
            </a:pPr>
            <a:r>
              <a:rPr lang="en-US" sz="2000" dirty="0"/>
              <a:t>The Exchange was notified of a "recognized stock exchange" under Section 2(39) of the Companies Act, 1956 by the Ministry of Corporate Affairs, Govt. of India, on December 21, 2012. </a:t>
            </a:r>
            <a:br>
              <a:rPr lang="en-US" sz="2000" dirty="0"/>
            </a:br>
            <a:endParaRPr lang="en-US" sz="2000" dirty="0"/>
          </a:p>
          <a:p>
            <a:pPr>
              <a:buFont typeface="Wingdings" pitchFamily="2" charset="2"/>
              <a:buChar char="Ø"/>
            </a:pPr>
            <a:r>
              <a:rPr lang="en-US" sz="2000" dirty="0"/>
              <a:t>The exchange’s shareholders are some of India’s top public sector banks, private sector banks, and domestic financial institutions.</a:t>
            </a:r>
          </a:p>
          <a:p>
            <a:pPr>
              <a:buFont typeface="Wingdings" pitchFamily="2" charset="2"/>
              <a:buChar char="Ø"/>
            </a:pPr>
            <a:endParaRPr lang="en-US" sz="2000" dirty="0"/>
          </a:p>
          <a:p>
            <a:pPr algn="ctr"/>
            <a:r>
              <a:rPr lang="en-US" sz="2400" b="1" dirty="0">
                <a:solidFill>
                  <a:srgbClr val="FF0000"/>
                </a:solidFill>
              </a:rPr>
              <a:t>Two subsidiaries</a:t>
            </a:r>
            <a:r>
              <a:rPr lang="en-US" sz="2400" dirty="0"/>
              <a:t>:</a:t>
            </a:r>
          </a:p>
          <a:p>
            <a:pPr marL="457200" indent="-457200">
              <a:buAutoNum type="alphaLcPeriod"/>
            </a:pPr>
            <a:r>
              <a:rPr lang="en-US" sz="2000" b="1" dirty="0"/>
              <a:t>Metropolitan Clearing Corporation of India Limited (MCCIL)</a:t>
            </a:r>
            <a:r>
              <a:rPr lang="en-US" sz="2000" dirty="0"/>
              <a:t> is set up for clearing and settlement of all trades on the Exchange</a:t>
            </a:r>
          </a:p>
          <a:p>
            <a:pPr marL="457200" indent="-457200">
              <a:buAutoNum type="alphaLcPeriod"/>
            </a:pPr>
            <a:r>
              <a:rPr lang="en-US" sz="2000" b="1" dirty="0"/>
              <a:t>MCX-SX KRA</a:t>
            </a:r>
            <a:r>
              <a:rPr lang="en-US" sz="2000" dirty="0"/>
              <a:t> is a wholly-owned subsidiary of the Company incorporated to undertake the business of KYC (Know Your Customer) Registration Agency and allied activities, subject to registration with SEBI under SEBI {KYC (Know Your Client).</a:t>
            </a:r>
          </a:p>
        </p:txBody>
      </p:sp>
    </p:spTree>
    <p:extLst>
      <p:ext uri="{BB962C8B-B14F-4D97-AF65-F5344CB8AC3E}">
        <p14:creationId xmlns:p14="http://schemas.microsoft.com/office/powerpoint/2010/main" val="3122536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FAD23C-F79E-2B58-D711-354062146EC2}"/>
              </a:ext>
            </a:extLst>
          </p:cNvPr>
          <p:cNvSpPr txBox="1"/>
          <p:nvPr/>
        </p:nvSpPr>
        <p:spPr>
          <a:xfrm>
            <a:off x="536275" y="449896"/>
            <a:ext cx="11119449" cy="5847755"/>
          </a:xfrm>
          <a:prstGeom prst="rect">
            <a:avLst/>
          </a:prstGeom>
          <a:noFill/>
        </p:spPr>
        <p:txBody>
          <a:bodyPr wrap="square">
            <a:spAutoFit/>
          </a:bodyPr>
          <a:lstStyle/>
          <a:p>
            <a:pPr algn="ctr"/>
            <a:r>
              <a:rPr lang="en-US" sz="3600" b="1" dirty="0">
                <a:latin typeface="Algerian" panose="04020705040A02060702" pitchFamily="82" charset="0"/>
              </a:rPr>
              <a:t>OTCEI: Over-The-Counter Exchange of India</a:t>
            </a:r>
          </a:p>
          <a:p>
            <a:pPr>
              <a:buFont typeface="Wingdings" pitchFamily="2" charset="2"/>
              <a:buChar char="Ø"/>
            </a:pPr>
            <a:endParaRPr lang="en-US" dirty="0"/>
          </a:p>
          <a:p>
            <a:pPr>
              <a:buFont typeface="Wingdings" pitchFamily="2" charset="2"/>
              <a:buChar char="Ø"/>
            </a:pPr>
            <a:r>
              <a:rPr lang="en-US" sz="2000" dirty="0"/>
              <a:t>The Over-The-Counter Exchange of India (OTCEI) is an Indian electronic stock exchange composed of small- and mid-cap companies.</a:t>
            </a:r>
          </a:p>
          <a:p>
            <a:pPr>
              <a:buFont typeface="Wingdings" pitchFamily="2" charset="2"/>
              <a:buChar char="Ø"/>
            </a:pPr>
            <a:endParaRPr lang="en-US" sz="2000" dirty="0"/>
          </a:p>
          <a:p>
            <a:pPr>
              <a:buFont typeface="Wingdings" pitchFamily="2" charset="2"/>
              <a:buChar char="Ø"/>
            </a:pPr>
            <a:r>
              <a:rPr lang="en-US" sz="2000" dirty="0"/>
              <a:t>The purpose of the OTCEI is for smaller companies to raise capital, which they cannot do at the national exchanges due to their inability to meet the exchange requirements.</a:t>
            </a:r>
          </a:p>
          <a:p>
            <a:pPr>
              <a:buFont typeface="Wingdings" pitchFamily="2" charset="2"/>
              <a:buChar char="Ø"/>
            </a:pPr>
            <a:endParaRPr lang="en-US" sz="2000" dirty="0"/>
          </a:p>
          <a:p>
            <a:pPr>
              <a:buFont typeface="Wingdings" pitchFamily="2" charset="2"/>
              <a:buChar char="Ø"/>
            </a:pPr>
            <a:r>
              <a:rPr lang="en-US" sz="2000" dirty="0"/>
              <a:t>The OTCEI implements specific capitalization rules that make it suited for small- to medium-sized companies while preventing larger companies from being listed.</a:t>
            </a:r>
          </a:p>
          <a:p>
            <a:pPr>
              <a:buFont typeface="Wingdings" pitchFamily="2" charset="2"/>
              <a:buChar char="Ø"/>
            </a:pPr>
            <a:endParaRPr lang="en-US" sz="2000" dirty="0"/>
          </a:p>
          <a:p>
            <a:pPr>
              <a:buFont typeface="Wingdings" pitchFamily="2" charset="2"/>
              <a:buChar char="Ø"/>
            </a:pPr>
            <a:r>
              <a:rPr lang="en-US" sz="2000" dirty="0"/>
              <a:t>The key players in the OTCEI include brokers, market makers, custodians, and transfer agents.</a:t>
            </a:r>
          </a:p>
          <a:p>
            <a:pPr>
              <a:buFont typeface="Wingdings" pitchFamily="2" charset="2"/>
              <a:buChar char="Ø"/>
            </a:pPr>
            <a:endParaRPr lang="en-US" sz="2000" dirty="0"/>
          </a:p>
          <a:p>
            <a:pPr>
              <a:buFont typeface="Wingdings" pitchFamily="2" charset="2"/>
              <a:buChar char="Ø"/>
            </a:pPr>
            <a:r>
              <a:rPr lang="en-US" sz="2000" dirty="0"/>
              <a:t>The OTCEI has rules that are not as rigid as the national exchanges, allowing small companies to gain access to the capital they need to grow.</a:t>
            </a:r>
          </a:p>
          <a:p>
            <a:pPr>
              <a:buFont typeface="Wingdings" pitchFamily="2" charset="2"/>
              <a:buChar char="Ø"/>
            </a:pPr>
            <a:endParaRPr lang="en-US" sz="2000" dirty="0"/>
          </a:p>
          <a:p>
            <a:pPr>
              <a:buFont typeface="Wingdings" pitchFamily="2" charset="2"/>
              <a:buChar char="Ø"/>
            </a:pPr>
            <a:r>
              <a:rPr lang="en-US" sz="2000" dirty="0"/>
              <a:t>The objective is that once they grow to a certain level and are able to meet the requirements to be listed on the national stock exchanges, they will make the switch over and leave the OTCEI behind. </a:t>
            </a:r>
          </a:p>
        </p:txBody>
      </p:sp>
    </p:spTree>
    <p:extLst>
      <p:ext uri="{BB962C8B-B14F-4D97-AF65-F5344CB8AC3E}">
        <p14:creationId xmlns:p14="http://schemas.microsoft.com/office/powerpoint/2010/main" val="292130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6D428-0567-363D-C496-6F9C9F052435}"/>
              </a:ext>
            </a:extLst>
          </p:cNvPr>
          <p:cNvSpPr txBox="1"/>
          <p:nvPr/>
        </p:nvSpPr>
        <p:spPr>
          <a:xfrm>
            <a:off x="501769" y="519863"/>
            <a:ext cx="11188461" cy="5355312"/>
          </a:xfrm>
          <a:prstGeom prst="rect">
            <a:avLst/>
          </a:prstGeom>
          <a:noFill/>
        </p:spPr>
        <p:txBody>
          <a:bodyPr wrap="square">
            <a:spAutoFit/>
          </a:bodyPr>
          <a:lstStyle/>
          <a:p>
            <a:pPr algn="ctr"/>
            <a:r>
              <a:rPr lang="en-US" sz="3600" b="1" dirty="0">
                <a:latin typeface="Algerian" panose="04020705040A02060702" pitchFamily="82" charset="0"/>
              </a:rPr>
              <a:t>Role of Stock Exchange in Capital Market</a:t>
            </a:r>
          </a:p>
          <a:p>
            <a:pPr>
              <a:buFont typeface="Wingdings" pitchFamily="2" charset="2"/>
              <a:buChar char="Ø"/>
            </a:pPr>
            <a:endParaRPr lang="en-US" sz="1800" dirty="0"/>
          </a:p>
          <a:p>
            <a:pPr lvl="8">
              <a:buFont typeface="Wingdings" pitchFamily="2" charset="2"/>
              <a:buChar char="Ø"/>
            </a:pPr>
            <a:r>
              <a:rPr lang="en-US" dirty="0"/>
              <a:t>Raising capital from private and public sector</a:t>
            </a:r>
          </a:p>
          <a:p>
            <a:pPr lvl="8">
              <a:buFont typeface="Wingdings" pitchFamily="2" charset="2"/>
              <a:buChar char="Ø"/>
            </a:pPr>
            <a:r>
              <a:rPr lang="en-US" sz="1800" dirty="0"/>
              <a:t>Price discovery of securities</a:t>
            </a:r>
          </a:p>
          <a:p>
            <a:pPr lvl="8">
              <a:buFont typeface="Wingdings" pitchFamily="2" charset="2"/>
              <a:buChar char="Ø"/>
            </a:pPr>
            <a:r>
              <a:rPr lang="en-US" sz="1800" dirty="0"/>
              <a:t>Mobilizing saving for investment</a:t>
            </a:r>
          </a:p>
          <a:p>
            <a:pPr lvl="8">
              <a:buFont typeface="Wingdings" pitchFamily="2" charset="2"/>
              <a:buChar char="Ø"/>
            </a:pPr>
            <a:r>
              <a:rPr lang="en-US" sz="1800" dirty="0"/>
              <a:t>Promoting capital formation</a:t>
            </a:r>
          </a:p>
          <a:p>
            <a:pPr lvl="8">
              <a:buFont typeface="Wingdings" pitchFamily="2" charset="2"/>
              <a:buChar char="Ø"/>
            </a:pPr>
            <a:r>
              <a:rPr lang="en-US" sz="1800" dirty="0"/>
              <a:t>Wider avenues of investment</a:t>
            </a:r>
          </a:p>
          <a:p>
            <a:pPr lvl="8">
              <a:buFont typeface="Wingdings" pitchFamily="2" charset="2"/>
              <a:buChar char="Ø"/>
            </a:pPr>
            <a:r>
              <a:rPr lang="en-US" sz="1800" dirty="0"/>
              <a:t>Providing liquidity of investment</a:t>
            </a:r>
          </a:p>
          <a:p>
            <a:pPr lvl="8">
              <a:buFont typeface="Wingdings" pitchFamily="2" charset="2"/>
              <a:buChar char="Ø"/>
            </a:pPr>
            <a:r>
              <a:rPr lang="en-US" sz="1800" dirty="0"/>
              <a:t>Investment priorities</a:t>
            </a:r>
          </a:p>
          <a:p>
            <a:pPr lvl="8">
              <a:buFont typeface="Wingdings" pitchFamily="2" charset="2"/>
              <a:buChar char="Ø"/>
            </a:pPr>
            <a:r>
              <a:rPr lang="en-US" sz="1800" dirty="0"/>
              <a:t>Investment safety</a:t>
            </a:r>
          </a:p>
          <a:p>
            <a:pPr lvl="8">
              <a:buFont typeface="Wingdings" pitchFamily="2" charset="2"/>
              <a:buChar char="Ø"/>
            </a:pPr>
            <a:r>
              <a:rPr lang="en-US" sz="1800" dirty="0"/>
              <a:t>Wide marketability to securities</a:t>
            </a:r>
          </a:p>
          <a:p>
            <a:pPr lvl="8">
              <a:buFont typeface="Wingdings" pitchFamily="2" charset="2"/>
              <a:buChar char="Ø"/>
            </a:pPr>
            <a:r>
              <a:rPr lang="en-US" sz="1800" dirty="0"/>
              <a:t>Funds for development purpose</a:t>
            </a:r>
          </a:p>
          <a:p>
            <a:pPr lvl="8">
              <a:buFont typeface="Wingdings" pitchFamily="2" charset="2"/>
              <a:buChar char="Ø"/>
            </a:pPr>
            <a:r>
              <a:rPr lang="en-US" sz="1800" dirty="0"/>
              <a:t>Indicator of industrial development</a:t>
            </a:r>
          </a:p>
          <a:p>
            <a:pPr lvl="8">
              <a:buFont typeface="Wingdings" pitchFamily="2" charset="2"/>
              <a:buChar char="Ø"/>
            </a:pPr>
            <a:r>
              <a:rPr lang="en-US" sz="1800" dirty="0"/>
              <a:t>Profit sharing</a:t>
            </a:r>
          </a:p>
          <a:p>
            <a:pPr lvl="8">
              <a:buFont typeface="Wingdings" pitchFamily="2" charset="2"/>
              <a:buChar char="Ø"/>
            </a:pPr>
            <a:r>
              <a:rPr lang="en-US" sz="1800" dirty="0"/>
              <a:t>Promote good corporate governance</a:t>
            </a:r>
          </a:p>
          <a:p>
            <a:pPr lvl="8">
              <a:buFont typeface="Wingdings" pitchFamily="2" charset="2"/>
              <a:buChar char="Ø"/>
            </a:pPr>
            <a:r>
              <a:rPr lang="en-US" sz="1800" dirty="0"/>
              <a:t>Creating investment opportunities for small investors</a:t>
            </a:r>
          </a:p>
          <a:p>
            <a:pPr lvl="8">
              <a:buFont typeface="Wingdings" pitchFamily="2" charset="2"/>
              <a:buChar char="Ø"/>
            </a:pPr>
            <a:r>
              <a:rPr lang="en-US" sz="1800" dirty="0"/>
              <a:t>Barometer of the economy</a:t>
            </a:r>
          </a:p>
          <a:p>
            <a:pPr lvl="8">
              <a:buFont typeface="Wingdings" pitchFamily="2" charset="2"/>
              <a:buChar char="Ø"/>
            </a:pPr>
            <a:r>
              <a:rPr lang="en-US" sz="1800" dirty="0"/>
              <a:t>Investor education &amp; protection</a:t>
            </a:r>
          </a:p>
        </p:txBody>
      </p:sp>
    </p:spTree>
    <p:extLst>
      <p:ext uri="{BB962C8B-B14F-4D97-AF65-F5344CB8AC3E}">
        <p14:creationId xmlns:p14="http://schemas.microsoft.com/office/powerpoint/2010/main" val="3745954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7BD286-737A-D788-886A-926E4F70DC60}"/>
              </a:ext>
            </a:extLst>
          </p:cNvPr>
          <p:cNvSpPr txBox="1"/>
          <p:nvPr/>
        </p:nvSpPr>
        <p:spPr>
          <a:xfrm>
            <a:off x="629728" y="435982"/>
            <a:ext cx="10886536" cy="5878532"/>
          </a:xfrm>
          <a:prstGeom prst="rect">
            <a:avLst/>
          </a:prstGeom>
          <a:noFill/>
        </p:spPr>
        <p:txBody>
          <a:bodyPr wrap="square">
            <a:spAutoFit/>
          </a:bodyPr>
          <a:lstStyle/>
          <a:p>
            <a:pPr algn="ctr"/>
            <a:r>
              <a:rPr lang="en-US" sz="3600" b="1" dirty="0" err="1">
                <a:latin typeface="Algerian" panose="04020705040A02060702" pitchFamily="82" charset="0"/>
              </a:rPr>
              <a:t>Demutualisation</a:t>
            </a:r>
            <a:r>
              <a:rPr lang="en-US" sz="3600" b="1" dirty="0">
                <a:latin typeface="Algerian" panose="04020705040A02060702" pitchFamily="82" charset="0"/>
              </a:rPr>
              <a:t> of Stock exchange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The finance minister has announced the government's intention to </a:t>
            </a:r>
            <a:r>
              <a:rPr lang="en-US" sz="2000" dirty="0" err="1"/>
              <a:t>demutualise</a:t>
            </a:r>
            <a:r>
              <a:rPr lang="en-US" sz="2000" dirty="0"/>
              <a:t> the stock exchanges. This is expected to remove the deficiencies of the present structure of the exchanges.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In fact </a:t>
            </a:r>
            <a:r>
              <a:rPr lang="en-US" sz="2000" dirty="0" err="1"/>
              <a:t>demutualisation</a:t>
            </a:r>
            <a:r>
              <a:rPr lang="en-US" sz="2000" dirty="0"/>
              <a:t> will not address the basic issue which is to put an end to brokers' control of the management of the exchanges.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basic objective of </a:t>
            </a:r>
            <a:r>
              <a:rPr lang="en-US" sz="2000" dirty="0" err="1"/>
              <a:t>demutualisation</a:t>
            </a:r>
            <a:r>
              <a:rPr lang="en-US" sz="2000" dirty="0"/>
              <a:t> of stock exchanges should be to do away with the involvement of brokers in the management of the exchanges and to convert the exchanges into business entities so that they are professionally managed.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This basic objective can be achieved in the Indian context without getting into all the legal complications of first converting the exchanges into limited liability tax-paying entities and then separating their ownership from the trading rights of brokers.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necessary changes can be effected quickly and without any hassles by exercise of the powers that SEBI already enjoys to reconstitute the governing boards of the stock exchanges</a:t>
            </a:r>
            <a:r>
              <a:rPr lang="en-US" dirty="0"/>
              <a:t>.</a:t>
            </a:r>
          </a:p>
        </p:txBody>
      </p:sp>
    </p:spTree>
    <p:extLst>
      <p:ext uri="{BB962C8B-B14F-4D97-AF65-F5344CB8AC3E}">
        <p14:creationId xmlns:p14="http://schemas.microsoft.com/office/powerpoint/2010/main" val="3854780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F42397-BE09-B4B7-0D29-33F4F2A01514}"/>
              </a:ext>
            </a:extLst>
          </p:cNvPr>
          <p:cNvPicPr>
            <a:picLocks noChangeAspect="1"/>
          </p:cNvPicPr>
          <p:nvPr/>
        </p:nvPicPr>
        <p:blipFill rotWithShape="1">
          <a:blip r:embed="rId2"/>
          <a:srcRect l="13019" t="35598" r="42830" b="19874"/>
          <a:stretch/>
        </p:blipFill>
        <p:spPr>
          <a:xfrm>
            <a:off x="810884" y="1716658"/>
            <a:ext cx="10524226" cy="4433976"/>
          </a:xfrm>
          <a:prstGeom prst="rect">
            <a:avLst/>
          </a:prstGeom>
        </p:spPr>
      </p:pic>
      <p:sp>
        <p:nvSpPr>
          <p:cNvPr id="4" name="TextBox 3">
            <a:extLst>
              <a:ext uri="{FF2B5EF4-FFF2-40B4-BE49-F238E27FC236}">
                <a16:creationId xmlns:a16="http://schemas.microsoft.com/office/drawing/2014/main" id="{D4FBC450-C1C7-6C50-DB32-F4713FAE0C1D}"/>
              </a:ext>
            </a:extLst>
          </p:cNvPr>
          <p:cNvSpPr txBox="1"/>
          <p:nvPr/>
        </p:nvSpPr>
        <p:spPr>
          <a:xfrm>
            <a:off x="974785" y="646981"/>
            <a:ext cx="9963509" cy="646331"/>
          </a:xfrm>
          <a:prstGeom prst="rect">
            <a:avLst/>
          </a:prstGeom>
          <a:noFill/>
        </p:spPr>
        <p:txBody>
          <a:bodyPr wrap="square" rtlCol="0">
            <a:spAutoFit/>
          </a:bodyPr>
          <a:lstStyle/>
          <a:p>
            <a:pPr algn="ctr"/>
            <a:r>
              <a:rPr lang="en-US" sz="3600" b="1" dirty="0">
                <a:latin typeface="Algerian" panose="04020705040A02060702" pitchFamily="82" charset="0"/>
              </a:rPr>
              <a:t>Instruments traded in the Stock Market</a:t>
            </a:r>
          </a:p>
        </p:txBody>
      </p:sp>
    </p:spTree>
    <p:extLst>
      <p:ext uri="{BB962C8B-B14F-4D97-AF65-F5344CB8AC3E}">
        <p14:creationId xmlns:p14="http://schemas.microsoft.com/office/powerpoint/2010/main" val="147709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BD2277-DD56-A8FF-395F-89363884AA9F}"/>
              </a:ext>
            </a:extLst>
          </p:cNvPr>
          <p:cNvSpPr txBox="1"/>
          <p:nvPr/>
        </p:nvSpPr>
        <p:spPr>
          <a:xfrm>
            <a:off x="569343" y="413094"/>
            <a:ext cx="11119449" cy="5909310"/>
          </a:xfrm>
          <a:prstGeom prst="rect">
            <a:avLst/>
          </a:prstGeom>
          <a:noFill/>
        </p:spPr>
        <p:txBody>
          <a:bodyPr wrap="square">
            <a:spAutoFit/>
          </a:bodyPr>
          <a:lstStyle/>
          <a:p>
            <a:pPr algn="ctr"/>
            <a:r>
              <a:rPr lang="en-US" sz="3600" b="1" dirty="0">
                <a:latin typeface="Algerian" panose="04020705040A02060702" pitchFamily="82" charset="0"/>
              </a:rPr>
              <a:t>Trading and Settlement Procedure</a:t>
            </a:r>
          </a:p>
          <a:p>
            <a:r>
              <a:rPr lang="en-US" dirty="0"/>
              <a:t>1] </a:t>
            </a:r>
            <a:r>
              <a:rPr lang="en-US" b="1" dirty="0"/>
              <a:t>Selecting a Broker or Sub-broker</a:t>
            </a:r>
          </a:p>
          <a:p>
            <a:r>
              <a:rPr lang="en-US" dirty="0"/>
              <a:t>When a person wishes to trade in the stock market, it cannot do so in his/her individual capacity. The transactions can only occur through a broker or a sub-broker. So according to one’s requirement, a broker must be appointed.</a:t>
            </a:r>
          </a:p>
          <a:p>
            <a:r>
              <a:rPr lang="en-US" dirty="0"/>
              <a:t>Now such a broker can be an individual or a partnership or a company or a financial institution (like banks). They must be registered under SEBI. Once such a broker is appointed you can buy/sell shares on the stock exchange.</a:t>
            </a:r>
          </a:p>
          <a:p>
            <a:endParaRPr lang="en-US" dirty="0"/>
          </a:p>
          <a:p>
            <a:r>
              <a:rPr lang="en-US" dirty="0"/>
              <a:t>2] </a:t>
            </a:r>
            <a:r>
              <a:rPr lang="en-US" b="1" dirty="0"/>
              <a:t>Opening a </a:t>
            </a:r>
            <a:r>
              <a:rPr lang="en-US" b="1" dirty="0" err="1"/>
              <a:t>Demat</a:t>
            </a:r>
            <a:r>
              <a:rPr lang="en-US" b="1" dirty="0"/>
              <a:t> Account</a:t>
            </a:r>
          </a:p>
          <a:p>
            <a:r>
              <a:rPr lang="en-US" dirty="0"/>
              <a:t>Since the reforms, all securities are now in electronic format. There are no issues of physical shares/securities anymore. So an investor must open a dematerialized account, i.e. a </a:t>
            </a:r>
            <a:r>
              <a:rPr lang="en-US" dirty="0" err="1"/>
              <a:t>Demat</a:t>
            </a:r>
            <a:r>
              <a:rPr lang="en-US" dirty="0"/>
              <a:t> account to hold and trade in such electronic securities. So you or your broker will open a </a:t>
            </a:r>
            <a:r>
              <a:rPr lang="en-US" dirty="0" err="1"/>
              <a:t>Demat</a:t>
            </a:r>
            <a:r>
              <a:rPr lang="en-US" dirty="0"/>
              <a:t> account with the depository participant. Currently, in India, there are two depository participants, namely Central Depository Services Ltd. (CDSL) and National Depository Services Ltd. (NDSL).</a:t>
            </a:r>
          </a:p>
          <a:p>
            <a:endParaRPr lang="en-US" dirty="0"/>
          </a:p>
          <a:p>
            <a:r>
              <a:rPr lang="en-US" dirty="0"/>
              <a:t>3] </a:t>
            </a:r>
            <a:r>
              <a:rPr lang="en-US" b="1" dirty="0"/>
              <a:t>Placing Orders</a:t>
            </a:r>
          </a:p>
          <a:p>
            <a:r>
              <a:rPr lang="en-US" dirty="0"/>
              <a:t>And then the investor will actually place an order to buy or sell shares. The order will be placed with his broker, or the individual can transact online if the broker provides such services. One thing of essential importance is that the order /instructions should be very clear. Example: Buy 100 shares of XYZ Co. for a price of Rs. 140/- or less. The broker will act according to your transactions and place an order for the shares at the price mentioned or an even better price if available. The broker will issue an order confirmation slip to the investor.</a:t>
            </a:r>
          </a:p>
          <a:p>
            <a:endParaRPr lang="en-US" dirty="0"/>
          </a:p>
        </p:txBody>
      </p:sp>
    </p:spTree>
    <p:extLst>
      <p:ext uri="{BB962C8B-B14F-4D97-AF65-F5344CB8AC3E}">
        <p14:creationId xmlns:p14="http://schemas.microsoft.com/office/powerpoint/2010/main" val="34399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A835D-53F7-4D74-0F42-0FBE05CA6A4F}"/>
              </a:ext>
            </a:extLst>
          </p:cNvPr>
          <p:cNvSpPr txBox="1"/>
          <p:nvPr/>
        </p:nvSpPr>
        <p:spPr>
          <a:xfrm>
            <a:off x="759125" y="551506"/>
            <a:ext cx="10765766" cy="3693319"/>
          </a:xfrm>
          <a:prstGeom prst="rect">
            <a:avLst/>
          </a:prstGeom>
          <a:noFill/>
        </p:spPr>
        <p:txBody>
          <a:bodyPr wrap="square">
            <a:spAutoFit/>
          </a:bodyPr>
          <a:lstStyle/>
          <a:p>
            <a:r>
              <a:rPr lang="en-US" dirty="0"/>
              <a:t>4] </a:t>
            </a:r>
            <a:r>
              <a:rPr lang="en-US" b="1" dirty="0"/>
              <a:t>Execution of the Order</a:t>
            </a:r>
          </a:p>
          <a:p>
            <a:r>
              <a:rPr lang="en-US" dirty="0"/>
              <a:t>Once the broker receives the order from the investor, he executes it. Within 24 hours of this, the broker must issue a Contract Note. This document contains all the information about the transactions, like the number of shares transacted, the price, date and time of the transaction, brokerage amount, etc. A contract Note is an important document. In the case of a legal dispute, it is evidence of the transaction. It also contains the Unique Order Code assigned to it by the stock exchange.</a:t>
            </a:r>
          </a:p>
          <a:p>
            <a:endParaRPr lang="en-US" dirty="0"/>
          </a:p>
          <a:p>
            <a:r>
              <a:rPr lang="en-US" dirty="0"/>
              <a:t>5] </a:t>
            </a:r>
            <a:r>
              <a:rPr lang="en-US" b="1" dirty="0"/>
              <a:t>Settlement</a:t>
            </a:r>
          </a:p>
          <a:p>
            <a:r>
              <a:rPr lang="en-US" dirty="0"/>
              <a:t>Here the actual securities are transferred from the buyer to the seller. And the funds will also be transferred. Here too the broker will deal with the transfer. There are two types of settlements,</a:t>
            </a:r>
          </a:p>
          <a:p>
            <a:r>
              <a:rPr lang="en-US" dirty="0">
                <a:solidFill>
                  <a:srgbClr val="FF0000"/>
                </a:solidFill>
              </a:rPr>
              <a:t>On the Spot settlement</a:t>
            </a:r>
            <a:r>
              <a:rPr lang="en-US" dirty="0"/>
              <a:t>: Here we exchange the funds immediately and the settlement follows the T+2 pattern. So a transaction occurring on Monday will be settled by Wednesday (by the second working day)</a:t>
            </a:r>
          </a:p>
          <a:p>
            <a:r>
              <a:rPr lang="en-US" dirty="0">
                <a:solidFill>
                  <a:srgbClr val="FF0000"/>
                </a:solidFill>
              </a:rPr>
              <a:t>Forward Settlement</a:t>
            </a:r>
            <a:r>
              <a:rPr lang="en-US" dirty="0"/>
              <a:t>: This simply means both parties have decided the settlement will take place on some future date.</a:t>
            </a:r>
          </a:p>
        </p:txBody>
      </p:sp>
    </p:spTree>
    <p:extLst>
      <p:ext uri="{BB962C8B-B14F-4D97-AF65-F5344CB8AC3E}">
        <p14:creationId xmlns:p14="http://schemas.microsoft.com/office/powerpoint/2010/main" val="2734182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E9484F-0EF9-49BD-AAA5-A1DDE31384A6}"/>
              </a:ext>
            </a:extLst>
          </p:cNvPr>
          <p:cNvSpPr txBox="1"/>
          <p:nvPr/>
        </p:nvSpPr>
        <p:spPr>
          <a:xfrm>
            <a:off x="770817" y="517584"/>
            <a:ext cx="10511821" cy="5355312"/>
          </a:xfrm>
          <a:prstGeom prst="rect">
            <a:avLst/>
          </a:prstGeom>
          <a:noFill/>
        </p:spPr>
        <p:txBody>
          <a:bodyPr wrap="square">
            <a:spAutoFit/>
          </a:bodyPr>
          <a:lstStyle/>
          <a:p>
            <a:pPr algn="ctr"/>
            <a:r>
              <a:rPr lang="en-US" sz="3600" b="1" i="0" dirty="0">
                <a:solidFill>
                  <a:srgbClr val="333333"/>
                </a:solidFill>
                <a:effectLst/>
                <a:latin typeface="Algerian" panose="04020705040A02060702" pitchFamily="82" charset="0"/>
              </a:rPr>
              <a:t>Selection of Broker</a:t>
            </a:r>
          </a:p>
          <a:p>
            <a:pPr algn="l"/>
            <a:endParaRPr lang="en-US" b="1" i="0" dirty="0">
              <a:solidFill>
                <a:srgbClr val="333333"/>
              </a:solidFill>
              <a:effectLst/>
            </a:endParaRPr>
          </a:p>
          <a:p>
            <a:pPr algn="l"/>
            <a:r>
              <a:rPr lang="en-US" b="1" i="0" dirty="0">
                <a:solidFill>
                  <a:srgbClr val="333333"/>
                </a:solidFill>
                <a:effectLst/>
              </a:rPr>
              <a:t>Credibility</a:t>
            </a:r>
            <a:r>
              <a:rPr lang="en-US" dirty="0">
                <a:solidFill>
                  <a:srgbClr val="333333"/>
                </a:solidFill>
              </a:rPr>
              <a:t>: </a:t>
            </a:r>
            <a:r>
              <a:rPr lang="en-US" b="0" i="0" dirty="0">
                <a:solidFill>
                  <a:srgbClr val="333333"/>
                </a:solidFill>
                <a:effectLst/>
              </a:rPr>
              <a:t>It is vital to perform a thorough background check on the stockbroker before entrusting them with your life savings. Finding out how many years the stockbroker has been in business, how it has performed in the past, what do the clients say about the firm, and any other relevant questions. This will help the individual to know more about the broker.</a:t>
            </a:r>
          </a:p>
          <a:p>
            <a:pPr algn="l"/>
            <a:endParaRPr lang="en-US" b="1" i="0" dirty="0">
              <a:solidFill>
                <a:srgbClr val="333333"/>
              </a:solidFill>
              <a:effectLst/>
            </a:endParaRPr>
          </a:p>
          <a:p>
            <a:pPr algn="l"/>
            <a:r>
              <a:rPr lang="en-US" b="1" i="0" dirty="0">
                <a:solidFill>
                  <a:srgbClr val="333333"/>
                </a:solidFill>
                <a:effectLst/>
              </a:rPr>
              <a:t>Minimum Balance</a:t>
            </a:r>
            <a:r>
              <a:rPr lang="en-US" dirty="0">
                <a:solidFill>
                  <a:srgbClr val="333333"/>
                </a:solidFill>
              </a:rPr>
              <a:t>: </a:t>
            </a:r>
            <a:r>
              <a:rPr lang="en-US" b="0" i="0" dirty="0">
                <a:solidFill>
                  <a:srgbClr val="333333"/>
                </a:solidFill>
                <a:effectLst/>
              </a:rPr>
              <a:t>Investors need to maintain a minimum balance in their stockbroking account, and hence, it is vital to inquire about the same. This amount varies from broker to broker, hence, investors should choose a broker who not only provides the best services, but also has a low minimum amount threshold so that it does not tax their monthly budget. Other than the minimum amount, there should also be ease of access when it comes to depositing and withdrawing funds. Typically, brokerage houses have tie-ups with local banks which lets investors access their funds at any time. Withdrawals normally take three days to reach the client’s account.</a:t>
            </a:r>
          </a:p>
          <a:p>
            <a:pPr algn="l"/>
            <a:endParaRPr lang="en-US" b="1" i="0" dirty="0">
              <a:solidFill>
                <a:srgbClr val="333333"/>
              </a:solidFill>
              <a:effectLst/>
            </a:endParaRPr>
          </a:p>
          <a:p>
            <a:pPr algn="l"/>
            <a:r>
              <a:rPr lang="en-US" b="1" i="0" dirty="0">
                <a:solidFill>
                  <a:srgbClr val="333333"/>
                </a:solidFill>
                <a:effectLst/>
              </a:rPr>
              <a:t>Technological Expertise</a:t>
            </a:r>
            <a:r>
              <a:rPr lang="en-US" dirty="0">
                <a:solidFill>
                  <a:srgbClr val="333333"/>
                </a:solidFill>
              </a:rPr>
              <a:t>: </a:t>
            </a:r>
            <a:r>
              <a:rPr lang="en-US" b="0" i="0" dirty="0">
                <a:solidFill>
                  <a:srgbClr val="333333"/>
                </a:solidFill>
                <a:effectLst/>
              </a:rPr>
              <a:t>Brokers who constantly update their platforms with the latest technology are able to give a unique advantage to the investor. There are also able to match the evolving needs of the investors and educate them on new features and solutions. Choosing a broker who consistently provides a stable and steady platform to their clients is a must.</a:t>
            </a:r>
          </a:p>
        </p:txBody>
      </p:sp>
    </p:spTree>
    <p:extLst>
      <p:ext uri="{BB962C8B-B14F-4D97-AF65-F5344CB8AC3E}">
        <p14:creationId xmlns:p14="http://schemas.microsoft.com/office/powerpoint/2010/main" val="3644764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4A0BBE-84ED-5187-5D56-C7732FA4C782}"/>
              </a:ext>
            </a:extLst>
          </p:cNvPr>
          <p:cNvSpPr txBox="1"/>
          <p:nvPr/>
        </p:nvSpPr>
        <p:spPr>
          <a:xfrm>
            <a:off x="680132" y="1028343"/>
            <a:ext cx="10904787" cy="2862322"/>
          </a:xfrm>
          <a:prstGeom prst="rect">
            <a:avLst/>
          </a:prstGeom>
          <a:noFill/>
        </p:spPr>
        <p:txBody>
          <a:bodyPr wrap="square">
            <a:spAutoFit/>
          </a:bodyPr>
          <a:lstStyle/>
          <a:p>
            <a:pPr algn="l"/>
            <a:r>
              <a:rPr lang="en-US" b="1" i="0" dirty="0">
                <a:solidFill>
                  <a:srgbClr val="333333"/>
                </a:solidFill>
                <a:effectLst/>
              </a:rPr>
              <a:t>Availability</a:t>
            </a:r>
            <a:r>
              <a:rPr lang="en-US" dirty="0">
                <a:solidFill>
                  <a:srgbClr val="333333"/>
                </a:solidFill>
              </a:rPr>
              <a:t>: </a:t>
            </a:r>
            <a:r>
              <a:rPr lang="en-US" b="0" i="0" dirty="0">
                <a:solidFill>
                  <a:srgbClr val="333333"/>
                </a:solidFill>
                <a:effectLst/>
              </a:rPr>
              <a:t>A broker should be available during stock market hours to execute orders without any lag or delay or to address any issues that may arise on their electronic platforms. An investor should also check the speed and the stability of the website/mobile applications, especially during peak hours, to ensure that the pages load quickly and easily as even a split second can lead to the investor losing out on a profitable trade.</a:t>
            </a:r>
          </a:p>
          <a:p>
            <a:pPr algn="l"/>
            <a:endParaRPr lang="en-US" b="0" i="0" dirty="0">
              <a:solidFill>
                <a:srgbClr val="333333"/>
              </a:solidFill>
              <a:effectLst/>
            </a:endParaRPr>
          </a:p>
          <a:p>
            <a:pPr algn="l"/>
            <a:r>
              <a:rPr lang="en-US" b="1" i="0" dirty="0">
                <a:solidFill>
                  <a:srgbClr val="333333"/>
                </a:solidFill>
                <a:effectLst/>
              </a:rPr>
              <a:t>Transparency and Capability</a:t>
            </a:r>
            <a:r>
              <a:rPr lang="en-US" dirty="0">
                <a:solidFill>
                  <a:srgbClr val="333333"/>
                </a:solidFill>
              </a:rPr>
              <a:t>: </a:t>
            </a:r>
            <a:r>
              <a:rPr lang="en-US" b="0" i="0" dirty="0">
                <a:solidFill>
                  <a:srgbClr val="333333"/>
                </a:solidFill>
                <a:effectLst/>
              </a:rPr>
              <a:t>Transparency and capability are also important parameters when looking for the perfect stockbroker. There are many ways in which brokers charge their clients. Hence, the client has to ensure that all charges involved are mentioned in a lucid and transparent manner while opening an account. This will help you avoid any hidden costs that brokers might impose later. Apart from this, a broker should also have strong business policies that maintain the quality of the business.</a:t>
            </a:r>
          </a:p>
        </p:txBody>
      </p:sp>
    </p:spTree>
    <p:extLst>
      <p:ext uri="{BB962C8B-B14F-4D97-AF65-F5344CB8AC3E}">
        <p14:creationId xmlns:p14="http://schemas.microsoft.com/office/powerpoint/2010/main" val="32691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3F3D83-7F3B-EB53-0B72-B0ED25EEBE8F}"/>
              </a:ext>
            </a:extLst>
          </p:cNvPr>
          <p:cNvSpPr txBox="1"/>
          <p:nvPr/>
        </p:nvSpPr>
        <p:spPr>
          <a:xfrm>
            <a:off x="488830" y="446125"/>
            <a:ext cx="11214340" cy="6155531"/>
          </a:xfrm>
          <a:prstGeom prst="rect">
            <a:avLst/>
          </a:prstGeom>
          <a:noFill/>
        </p:spPr>
        <p:txBody>
          <a:bodyPr wrap="square" rtlCol="0">
            <a:spAutoFit/>
          </a:bodyPr>
          <a:lstStyle/>
          <a:p>
            <a:pPr algn="ctr"/>
            <a:r>
              <a:rPr lang="en-US" sz="3600" b="1" dirty="0">
                <a:latin typeface="Algerian" panose="04020705040A02060702" pitchFamily="82" charset="0"/>
              </a:rPr>
              <a:t>Stock Market</a:t>
            </a:r>
          </a:p>
          <a:p>
            <a:pPr algn="ctr"/>
            <a:endParaRPr lang="en-US" sz="1100" b="0" i="0" dirty="0">
              <a:solidFill>
                <a:srgbClr val="111111"/>
              </a:solidFill>
              <a:effectLst/>
            </a:endParaRPr>
          </a:p>
          <a:p>
            <a:pPr algn="ctr"/>
            <a:r>
              <a:rPr lang="en-US" sz="2000" b="0" i="0" dirty="0">
                <a:solidFill>
                  <a:srgbClr val="111111"/>
                </a:solidFill>
                <a:effectLst/>
              </a:rPr>
              <a:t>Stock markets are venues where buyers and sellers meet to exchange equity shares of public corporations.</a:t>
            </a:r>
          </a:p>
          <a:p>
            <a:pPr algn="ctr"/>
            <a:endParaRPr lang="en-US" sz="2000" b="0" i="0" dirty="0">
              <a:solidFill>
                <a:srgbClr val="111111"/>
              </a:solidFill>
              <a:effectLst/>
            </a:endParaRPr>
          </a:p>
          <a:p>
            <a:pPr algn="ctr"/>
            <a:r>
              <a:rPr lang="en-US" sz="2000" b="0" i="0" dirty="0">
                <a:solidFill>
                  <a:srgbClr val="111111"/>
                </a:solidFill>
                <a:effectLst/>
              </a:rPr>
              <a:t>Stock markets are components of a free-market economy because they enable democratized access to investor trading and exchange of capital.</a:t>
            </a:r>
          </a:p>
          <a:p>
            <a:pPr algn="ctr"/>
            <a:endParaRPr lang="en-US" sz="2000" b="0" i="0" dirty="0">
              <a:solidFill>
                <a:srgbClr val="111111"/>
              </a:solidFill>
              <a:effectLst/>
            </a:endParaRPr>
          </a:p>
          <a:p>
            <a:pPr algn="ctr"/>
            <a:r>
              <a:rPr lang="en-US" sz="2000" b="0" i="0" dirty="0">
                <a:solidFill>
                  <a:srgbClr val="111111"/>
                </a:solidFill>
                <a:effectLst/>
              </a:rPr>
              <a:t>Stock markets create efficient price discovery and efficient dealing.</a:t>
            </a:r>
          </a:p>
          <a:p>
            <a:pPr algn="ctr"/>
            <a:endParaRPr lang="en-US" sz="2000" dirty="0">
              <a:solidFill>
                <a:srgbClr val="111111"/>
              </a:solidFill>
            </a:endParaRPr>
          </a:p>
          <a:p>
            <a:pPr algn="ctr"/>
            <a:r>
              <a:rPr lang="en-US" sz="2000" b="0" i="0" dirty="0">
                <a:solidFill>
                  <a:srgbClr val="111111"/>
                </a:solidFill>
                <a:effectLst/>
              </a:rPr>
              <a:t>The stock market allows buyers and sellers of securities to meet, interact, and transact. </a:t>
            </a:r>
          </a:p>
          <a:p>
            <a:pPr algn="ctr"/>
            <a:endParaRPr lang="en-US" sz="2000" dirty="0">
              <a:solidFill>
                <a:srgbClr val="111111"/>
              </a:solidFill>
            </a:endParaRPr>
          </a:p>
          <a:p>
            <a:pPr algn="ctr"/>
            <a:r>
              <a:rPr lang="en-US" sz="2000" b="0" i="0" dirty="0">
                <a:solidFill>
                  <a:srgbClr val="111111"/>
                </a:solidFill>
                <a:effectLst/>
              </a:rPr>
              <a:t>The markets allow for price discovery for shares of corporations and serve as a barometer for the overall economy. </a:t>
            </a:r>
          </a:p>
          <a:p>
            <a:pPr algn="ctr"/>
            <a:endParaRPr lang="en-US" sz="2000" dirty="0">
              <a:solidFill>
                <a:srgbClr val="111111"/>
              </a:solidFill>
            </a:endParaRPr>
          </a:p>
          <a:p>
            <a:pPr algn="ctr"/>
            <a:r>
              <a:rPr lang="en-US" sz="2000" b="0" i="0" dirty="0">
                <a:solidFill>
                  <a:srgbClr val="111111"/>
                </a:solidFill>
                <a:effectLst/>
              </a:rPr>
              <a:t>Buyers and sellers are assured of a fair price, high degree of liquidity, and transparency as market participants compete in the open market.</a:t>
            </a:r>
          </a:p>
          <a:p>
            <a:pPr algn="ctr"/>
            <a:endParaRPr lang="en-US" sz="2000" dirty="0">
              <a:solidFill>
                <a:srgbClr val="111111"/>
              </a:solidFill>
            </a:endParaRPr>
          </a:p>
          <a:p>
            <a:pPr algn="ctr"/>
            <a:r>
              <a:rPr lang="en-US" sz="2000" b="0" i="0" dirty="0">
                <a:solidFill>
                  <a:srgbClr val="111111"/>
                </a:solidFill>
                <a:effectLst/>
              </a:rPr>
              <a:t>The earliest stock markets issued and dealt in paper-based physical share certificates. Today, stock markets operate electronically.</a:t>
            </a:r>
          </a:p>
        </p:txBody>
      </p:sp>
    </p:spTree>
    <p:extLst>
      <p:ext uri="{BB962C8B-B14F-4D97-AF65-F5344CB8AC3E}">
        <p14:creationId xmlns:p14="http://schemas.microsoft.com/office/powerpoint/2010/main" val="41242141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9D61C5-FA98-5547-CEAA-391C721D5C12}"/>
              </a:ext>
            </a:extLst>
          </p:cNvPr>
          <p:cNvSpPr txBox="1"/>
          <p:nvPr/>
        </p:nvSpPr>
        <p:spPr>
          <a:xfrm>
            <a:off x="644106" y="577970"/>
            <a:ext cx="10903788" cy="5355312"/>
          </a:xfrm>
          <a:prstGeom prst="rect">
            <a:avLst/>
          </a:prstGeom>
          <a:noFill/>
        </p:spPr>
        <p:txBody>
          <a:bodyPr wrap="square" rtlCol="0">
            <a:spAutoFit/>
          </a:bodyPr>
          <a:lstStyle/>
          <a:p>
            <a:pPr algn="ctr"/>
            <a:r>
              <a:rPr lang="en-US" sz="3600" b="1" dirty="0">
                <a:latin typeface="Algerian" panose="04020705040A02060702" pitchFamily="82" charset="0"/>
              </a:rPr>
              <a:t>How to calculate Index</a:t>
            </a:r>
          </a:p>
          <a:p>
            <a:endParaRPr lang="en-US" dirty="0"/>
          </a:p>
          <a:p>
            <a:pPr algn="ctr"/>
            <a:r>
              <a:rPr lang="en-US" sz="2000" b="1" dirty="0">
                <a:solidFill>
                  <a:srgbClr val="FF0000"/>
                </a:solidFill>
              </a:rPr>
              <a:t>Index is calculated on the basis of 3 methods</a:t>
            </a:r>
          </a:p>
          <a:p>
            <a:pPr algn="ctr"/>
            <a:endParaRPr lang="en-US" sz="2000" b="1" dirty="0">
              <a:solidFill>
                <a:srgbClr val="FF0000"/>
              </a:solidFill>
            </a:endParaRPr>
          </a:p>
          <a:p>
            <a:pPr marL="342900" indent="-342900" algn="ctr">
              <a:buFont typeface="Wingdings" panose="05000000000000000000" pitchFamily="2" charset="2"/>
              <a:buChar char="§"/>
            </a:pPr>
            <a:r>
              <a:rPr lang="en-US" sz="2000" dirty="0"/>
              <a:t>Weighted Market </a:t>
            </a:r>
            <a:r>
              <a:rPr lang="en-US" sz="2000" dirty="0" err="1"/>
              <a:t>Capitalisation</a:t>
            </a:r>
            <a:r>
              <a:rPr lang="en-US" sz="2000" dirty="0"/>
              <a:t> Method</a:t>
            </a:r>
          </a:p>
          <a:p>
            <a:pPr marL="342900" indent="-342900" algn="ctr">
              <a:buFont typeface="Wingdings" panose="05000000000000000000" pitchFamily="2" charset="2"/>
              <a:buChar char="§"/>
            </a:pPr>
            <a:r>
              <a:rPr lang="en-US" sz="2000" dirty="0"/>
              <a:t>Price Weighted Method/ Price Weighted Market </a:t>
            </a:r>
            <a:r>
              <a:rPr lang="en-US" sz="2000" dirty="0" err="1"/>
              <a:t>Capitalisation</a:t>
            </a:r>
            <a:r>
              <a:rPr lang="en-US" sz="2000" dirty="0"/>
              <a:t> Method</a:t>
            </a:r>
          </a:p>
          <a:p>
            <a:pPr marL="342900" indent="-342900" algn="ctr">
              <a:buFont typeface="Wingdings" panose="05000000000000000000" pitchFamily="2" charset="2"/>
              <a:buChar char="§"/>
            </a:pPr>
            <a:r>
              <a:rPr lang="en-US" sz="2000" dirty="0"/>
              <a:t>Free-Float Market </a:t>
            </a:r>
            <a:r>
              <a:rPr lang="en-US" sz="2000" dirty="0" err="1"/>
              <a:t>Capitalisation</a:t>
            </a:r>
            <a:r>
              <a:rPr lang="en-US" sz="2000" dirty="0"/>
              <a:t> Method</a:t>
            </a:r>
          </a:p>
          <a:p>
            <a:endParaRPr lang="en-US" dirty="0"/>
          </a:p>
          <a:p>
            <a:endParaRPr lang="en-US" dirty="0"/>
          </a:p>
          <a:p>
            <a:pPr algn="ctr"/>
            <a:r>
              <a:rPr lang="en-US" sz="3200" b="1" dirty="0">
                <a:solidFill>
                  <a:srgbClr val="002060"/>
                </a:solidFill>
                <a:latin typeface="Algerian" panose="04020705040A02060702" pitchFamily="82" charset="0"/>
              </a:rPr>
              <a:t>Index = (Current Value/Base Value) X Base Index</a:t>
            </a:r>
          </a:p>
          <a:p>
            <a:pPr algn="ctr"/>
            <a:endParaRPr lang="en-US" sz="2000" dirty="0">
              <a:solidFill>
                <a:srgbClr val="002060"/>
              </a:solidFill>
            </a:endParaRPr>
          </a:p>
          <a:p>
            <a:pPr algn="ctr"/>
            <a:endParaRPr lang="en-US" sz="2000" dirty="0">
              <a:solidFill>
                <a:srgbClr val="002060"/>
              </a:solidFill>
            </a:endParaRPr>
          </a:p>
          <a:p>
            <a:pPr algn="ctr"/>
            <a:r>
              <a:rPr lang="en-US" sz="2000" b="1" dirty="0">
                <a:solidFill>
                  <a:srgbClr val="FF0000"/>
                </a:solidFill>
              </a:rPr>
              <a:t>Base Value</a:t>
            </a:r>
          </a:p>
          <a:p>
            <a:pPr algn="ctr"/>
            <a:r>
              <a:rPr lang="en-US" sz="2000" b="1" dirty="0">
                <a:solidFill>
                  <a:srgbClr val="FF0000"/>
                </a:solidFill>
              </a:rPr>
              <a:t>Nifty Index = 1000</a:t>
            </a:r>
          </a:p>
          <a:p>
            <a:pPr algn="ctr"/>
            <a:r>
              <a:rPr lang="en-US" sz="2000" b="1" dirty="0">
                <a:solidFill>
                  <a:srgbClr val="FF0000"/>
                </a:solidFill>
              </a:rPr>
              <a:t>Sensex Index = 100</a:t>
            </a:r>
          </a:p>
          <a:p>
            <a:pPr algn="ctr"/>
            <a:endParaRPr lang="en-US" sz="2000" dirty="0">
              <a:solidFill>
                <a:srgbClr val="FF0000"/>
              </a:solidFill>
            </a:endParaRPr>
          </a:p>
        </p:txBody>
      </p:sp>
    </p:spTree>
    <p:extLst>
      <p:ext uri="{BB962C8B-B14F-4D97-AF65-F5344CB8AC3E}">
        <p14:creationId xmlns:p14="http://schemas.microsoft.com/office/powerpoint/2010/main" val="120225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51A2A6-DA81-82F8-CB5E-46D879B8237F}"/>
              </a:ext>
            </a:extLst>
          </p:cNvPr>
          <p:cNvSpPr txBox="1"/>
          <p:nvPr/>
        </p:nvSpPr>
        <p:spPr>
          <a:xfrm>
            <a:off x="669985" y="612475"/>
            <a:ext cx="10852030" cy="5201424"/>
          </a:xfrm>
          <a:prstGeom prst="rect">
            <a:avLst/>
          </a:prstGeom>
          <a:noFill/>
        </p:spPr>
        <p:txBody>
          <a:bodyPr wrap="square" rtlCol="0">
            <a:spAutoFit/>
          </a:bodyPr>
          <a:lstStyle/>
          <a:p>
            <a:pPr algn="ctr"/>
            <a:r>
              <a:rPr lang="en-US" sz="3600" b="1" dirty="0">
                <a:latin typeface="Algerian" panose="04020705040A02060702" pitchFamily="82" charset="0"/>
              </a:rPr>
              <a:t>Qualification Criteria of BSE- SENSEX</a:t>
            </a:r>
          </a:p>
          <a:p>
            <a:endParaRPr lang="en-US" dirty="0"/>
          </a:p>
          <a:p>
            <a:pPr marL="342900" indent="-342900">
              <a:buAutoNum type="arabicPeriod"/>
            </a:pPr>
            <a:r>
              <a:rPr lang="en-US" sz="2000" dirty="0"/>
              <a:t>Market </a:t>
            </a:r>
            <a:r>
              <a:rPr lang="en-US" sz="2000" dirty="0" err="1"/>
              <a:t>Capitalisation</a:t>
            </a:r>
            <a:r>
              <a:rPr lang="en-US" sz="2000" dirty="0"/>
              <a:t> in top 100 listed companies by full market capitalization</a:t>
            </a:r>
          </a:p>
          <a:p>
            <a:pPr marL="342900" indent="-342900">
              <a:buAutoNum type="arabicPeriod"/>
            </a:pPr>
            <a:endParaRPr lang="en-US" sz="2000" dirty="0"/>
          </a:p>
          <a:p>
            <a:pPr marL="342900" indent="-342900">
              <a:buAutoNum type="arabicPeriod"/>
            </a:pPr>
            <a:r>
              <a:rPr lang="en-US" sz="2000" dirty="0"/>
              <a:t>Traded on each and every day in last one year</a:t>
            </a:r>
          </a:p>
          <a:p>
            <a:pPr marL="342900" indent="-342900">
              <a:buAutoNum type="arabicPeriod"/>
            </a:pPr>
            <a:endParaRPr lang="en-US" sz="2000" dirty="0"/>
          </a:p>
          <a:p>
            <a:pPr marL="342900" indent="-342900">
              <a:buAutoNum type="arabicPeriod"/>
            </a:pPr>
            <a:r>
              <a:rPr lang="en-US" sz="2000" dirty="0"/>
              <a:t>Among top 150 companies listed by average number of trades per day in last one year.</a:t>
            </a:r>
          </a:p>
          <a:p>
            <a:pPr marL="342900" indent="-342900">
              <a:buAutoNum type="arabicPeriod"/>
            </a:pPr>
            <a:endParaRPr lang="en-US" sz="2000" dirty="0"/>
          </a:p>
          <a:p>
            <a:pPr marL="342900" indent="-342900">
              <a:buFontTx/>
              <a:buAutoNum type="arabicPeriod"/>
            </a:pPr>
            <a:r>
              <a:rPr lang="en-US" sz="2000" dirty="0"/>
              <a:t>Among top 150 companies listed by average value of shares (turnover) per day in last one year.</a:t>
            </a:r>
          </a:p>
          <a:p>
            <a:pPr marL="342900" indent="-342900">
              <a:buFontTx/>
              <a:buAutoNum type="arabicPeriod"/>
            </a:pPr>
            <a:endParaRPr lang="en-US" sz="2000" dirty="0"/>
          </a:p>
          <a:p>
            <a:pPr marL="342900" indent="-342900">
              <a:buFontTx/>
              <a:buAutoNum type="arabicPeriod"/>
            </a:pPr>
            <a:r>
              <a:rPr lang="en-US" sz="2000" dirty="0"/>
              <a:t>Industry representation</a:t>
            </a:r>
          </a:p>
          <a:p>
            <a:pPr marL="342900" indent="-342900">
              <a:buFontTx/>
              <a:buAutoNum type="arabicPeriod"/>
            </a:pPr>
            <a:endParaRPr lang="en-US" sz="2000" dirty="0"/>
          </a:p>
          <a:p>
            <a:pPr marL="342900" indent="-342900">
              <a:buFontTx/>
              <a:buAutoNum type="arabicPeriod"/>
            </a:pPr>
            <a:r>
              <a:rPr lang="en-US" sz="2000" dirty="0"/>
              <a:t>Listed history in BSE of at least year</a:t>
            </a:r>
          </a:p>
          <a:p>
            <a:pPr marL="342900" indent="-342900">
              <a:buFontTx/>
              <a:buAutoNum type="arabicPeriod"/>
            </a:pPr>
            <a:endParaRPr lang="en-US" sz="2000" dirty="0"/>
          </a:p>
          <a:p>
            <a:pPr marL="342900" indent="-342900">
              <a:buFontTx/>
              <a:buAutoNum type="arabicPeriod"/>
            </a:pPr>
            <a:r>
              <a:rPr lang="en-US" sz="2000" dirty="0"/>
              <a:t>Acceptable track record</a:t>
            </a:r>
          </a:p>
          <a:p>
            <a:pPr marL="342900" indent="-342900">
              <a:buAutoNum type="arabicPeriod"/>
            </a:pPr>
            <a:endParaRPr lang="en-US" dirty="0"/>
          </a:p>
        </p:txBody>
      </p:sp>
    </p:spTree>
    <p:extLst>
      <p:ext uri="{BB962C8B-B14F-4D97-AF65-F5344CB8AC3E}">
        <p14:creationId xmlns:p14="http://schemas.microsoft.com/office/powerpoint/2010/main" val="38598150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A4F8CE-CD96-CDCA-8386-539B434CB582}"/>
              </a:ext>
            </a:extLst>
          </p:cNvPr>
          <p:cNvSpPr txBox="1"/>
          <p:nvPr/>
        </p:nvSpPr>
        <p:spPr>
          <a:xfrm>
            <a:off x="672860" y="577970"/>
            <a:ext cx="10852031" cy="4893647"/>
          </a:xfrm>
          <a:prstGeom prst="rect">
            <a:avLst/>
          </a:prstGeom>
          <a:noFill/>
        </p:spPr>
        <p:txBody>
          <a:bodyPr wrap="square" rtlCol="0">
            <a:spAutoFit/>
          </a:bodyPr>
          <a:lstStyle/>
          <a:p>
            <a:pPr algn="ctr"/>
            <a:r>
              <a:rPr lang="en-US" sz="3600" b="1" dirty="0">
                <a:latin typeface="Algerian" panose="04020705040A02060702" pitchFamily="82" charset="0"/>
              </a:rPr>
              <a:t>Qualification for NSE- NIFTY 50</a:t>
            </a:r>
          </a:p>
          <a:p>
            <a:endParaRPr lang="en-US" dirty="0"/>
          </a:p>
          <a:p>
            <a:pPr marL="342900" indent="-342900">
              <a:buAutoNum type="arabicPeriod"/>
            </a:pPr>
            <a:r>
              <a:rPr lang="en-US" sz="2000" dirty="0"/>
              <a:t>Domicile in India and should be listed in NSE.</a:t>
            </a:r>
          </a:p>
          <a:p>
            <a:pPr marL="342900" indent="-342900">
              <a:buAutoNum type="arabicPeriod"/>
            </a:pPr>
            <a:endParaRPr lang="en-US" sz="2000" dirty="0"/>
          </a:p>
          <a:p>
            <a:pPr marL="342900" indent="-342900">
              <a:buAutoNum type="arabicPeriod"/>
            </a:pPr>
            <a:r>
              <a:rPr lang="en-US" sz="2000" dirty="0"/>
              <a:t>Constituent of NIFTY 100 that are available for NSE futures and option segment .</a:t>
            </a:r>
          </a:p>
          <a:p>
            <a:pPr marL="342900" indent="-342900">
              <a:buAutoNum type="arabicPeriod"/>
            </a:pPr>
            <a:endParaRPr lang="en-US" sz="2000" dirty="0"/>
          </a:p>
          <a:p>
            <a:pPr marL="342900" indent="-342900">
              <a:buAutoNum type="arabicPeriod"/>
            </a:pPr>
            <a:r>
              <a:rPr lang="en-US" sz="2000" dirty="0"/>
              <a:t>Impact cost of 0.50% or less in the last six months for 90% of observations.</a:t>
            </a:r>
          </a:p>
          <a:p>
            <a:pPr marL="342900" indent="-342900">
              <a:buAutoNum type="arabicPeriod"/>
            </a:pPr>
            <a:endParaRPr lang="en-US" sz="2000" dirty="0"/>
          </a:p>
          <a:p>
            <a:pPr marL="342900" indent="-342900">
              <a:buAutoNum type="arabicPeriod"/>
            </a:pPr>
            <a:r>
              <a:rPr lang="en-US" sz="2000" dirty="0"/>
              <a:t>Average free-float market capitalization is at least 1.5 times the average free-float market </a:t>
            </a:r>
            <a:r>
              <a:rPr lang="en-US" sz="2000" dirty="0" err="1"/>
              <a:t>capitalisation</a:t>
            </a:r>
            <a:r>
              <a:rPr lang="en-US" sz="2000" dirty="0"/>
              <a:t> of the smallest constituent of index.</a:t>
            </a:r>
          </a:p>
          <a:p>
            <a:pPr marL="342900" indent="-342900">
              <a:buAutoNum type="arabicPeriod"/>
            </a:pPr>
            <a:endParaRPr lang="en-US" sz="2000" dirty="0"/>
          </a:p>
          <a:p>
            <a:pPr marL="342900" indent="-342900">
              <a:buAutoNum type="arabicPeriod"/>
            </a:pPr>
            <a:r>
              <a:rPr lang="en-US" sz="2000" dirty="0"/>
              <a:t>Listing history in NSE of 6 months.</a:t>
            </a:r>
          </a:p>
          <a:p>
            <a:pPr marL="342900" indent="-342900">
              <a:buAutoNum type="arabicPeriod"/>
            </a:pPr>
            <a:endParaRPr lang="en-US" sz="2000" dirty="0"/>
          </a:p>
          <a:p>
            <a:pPr marL="342900" indent="-342900">
              <a:buAutoNum type="arabicPeriod"/>
            </a:pPr>
            <a:r>
              <a:rPr lang="en-US" sz="2000" dirty="0"/>
              <a:t>100% trading frequency in last 6 months</a:t>
            </a:r>
            <a:r>
              <a:rPr lang="en-US" dirty="0"/>
              <a:t>.</a:t>
            </a:r>
          </a:p>
          <a:p>
            <a:pPr marL="342900" indent="-342900">
              <a:buAutoNum type="arabicPeriod"/>
            </a:pPr>
            <a:endParaRPr lang="en-US" dirty="0"/>
          </a:p>
        </p:txBody>
      </p:sp>
    </p:spTree>
    <p:extLst>
      <p:ext uri="{BB962C8B-B14F-4D97-AF65-F5344CB8AC3E}">
        <p14:creationId xmlns:p14="http://schemas.microsoft.com/office/powerpoint/2010/main" val="1436419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C9EC2-91BC-7E9A-DDAE-AB3ECAC96F9E}"/>
              </a:ext>
            </a:extLst>
          </p:cNvPr>
          <p:cNvSpPr txBox="1"/>
          <p:nvPr/>
        </p:nvSpPr>
        <p:spPr>
          <a:xfrm>
            <a:off x="514709" y="483079"/>
            <a:ext cx="11162581" cy="5755422"/>
          </a:xfrm>
          <a:prstGeom prst="rect">
            <a:avLst/>
          </a:prstGeom>
          <a:noFill/>
        </p:spPr>
        <p:txBody>
          <a:bodyPr wrap="square" rtlCol="0">
            <a:spAutoFit/>
          </a:bodyPr>
          <a:lstStyle/>
          <a:p>
            <a:pPr algn="ctr"/>
            <a:r>
              <a:rPr lang="en-US" sz="3600" b="1" dirty="0">
                <a:latin typeface="Algerian" panose="04020705040A02060702" pitchFamily="82" charset="0"/>
              </a:rPr>
              <a:t>Broker</a:t>
            </a:r>
          </a:p>
          <a:p>
            <a:endParaRPr lang="en-US" dirty="0"/>
          </a:p>
          <a:p>
            <a:pPr algn="ctr"/>
            <a:r>
              <a:rPr lang="en-US" sz="2000" dirty="0"/>
              <a:t>A financial market representative who operates in securities. </a:t>
            </a:r>
          </a:p>
          <a:p>
            <a:pPr algn="ctr"/>
            <a:r>
              <a:rPr lang="en-US" sz="2000" dirty="0"/>
              <a:t>Their primary job role dictates obtaining purchase and sale orders and execution of the same.</a:t>
            </a:r>
          </a:p>
          <a:p>
            <a:pPr algn="ctr"/>
            <a:endParaRPr lang="en-US" sz="2000" dirty="0"/>
          </a:p>
          <a:p>
            <a:pPr algn="ctr"/>
            <a:r>
              <a:rPr lang="en-US" sz="2000" b="1" dirty="0">
                <a:solidFill>
                  <a:srgbClr val="FF0000"/>
                </a:solidFill>
              </a:rPr>
              <a:t>Types of Broker</a:t>
            </a:r>
          </a:p>
          <a:p>
            <a:pPr marL="285750" indent="-285750" algn="just">
              <a:buFont typeface="Wingdings" panose="05000000000000000000" pitchFamily="2" charset="2"/>
              <a:buChar char="Ø"/>
            </a:pPr>
            <a:r>
              <a:rPr lang="en-US" b="1" u="sng" dirty="0"/>
              <a:t>Full-time Brokers</a:t>
            </a:r>
            <a:r>
              <a:rPr lang="en-US" dirty="0"/>
              <a:t> provide a vast assortment of products and services to its customers. These services involve securities trading, investment advice, retirement planning, management of investment portfolios, taxes on capital gains, etc. Full-time stockbrokers charge a hefty commission, however, given the range of their services, such cost might be justified. </a:t>
            </a:r>
          </a:p>
          <a:p>
            <a:pPr marL="285750" indent="-285750" algn="just">
              <a:buFont typeface="Wingdings" panose="05000000000000000000" pitchFamily="2" charset="2"/>
              <a:buChar char="Ø"/>
            </a:pPr>
            <a:r>
              <a:rPr lang="en-US" b="1" u="sng" dirty="0"/>
              <a:t>Discount or online stock brokers</a:t>
            </a:r>
            <a:r>
              <a:rPr lang="en-US" dirty="0"/>
              <a:t> dominate the band of brokers. Along with their inexpensive nature, they also offer convenience to the laymen in terms of time and place utility. Market participants do not need to personally meet discount brokers and carry out their investments through the Internet. </a:t>
            </a:r>
          </a:p>
          <a:p>
            <a:pPr marL="285750" indent="-285750" algn="just">
              <a:buFont typeface="Wingdings" panose="05000000000000000000" pitchFamily="2" charset="2"/>
              <a:buChar char="Ø"/>
            </a:pPr>
            <a:r>
              <a:rPr lang="en-US" b="1" u="sng" dirty="0"/>
              <a:t>Robo-advisers</a:t>
            </a:r>
            <a:r>
              <a:rPr lang="en-US" dirty="0"/>
              <a:t> are automated digital platforms that provide financial planning services online. They use algorithms to come up with financial advice and require very little human supervision. The client completes an online survey to provide information about their financial situation and goals. The </a:t>
            </a:r>
            <a:r>
              <a:rPr lang="en-US" dirty="0" err="1"/>
              <a:t>robo</a:t>
            </a:r>
            <a:r>
              <a:rPr lang="en-US" dirty="0"/>
              <a:t>-adviser uses this data to offer investment advice. Robo-advisers tend to be cheaper than even discount brokers. Many charge an annual flat fee of 0.2% to 0.5% of a client’s total account balance. The opening balances are very low as well. Besides, you can reach the </a:t>
            </a:r>
            <a:r>
              <a:rPr lang="en-US" dirty="0" err="1"/>
              <a:t>robo</a:t>
            </a:r>
            <a:r>
              <a:rPr lang="en-US" dirty="0"/>
              <a:t>-adviser at any time through an internet-connected device.</a:t>
            </a:r>
          </a:p>
        </p:txBody>
      </p:sp>
    </p:spTree>
    <p:extLst>
      <p:ext uri="{BB962C8B-B14F-4D97-AF65-F5344CB8AC3E}">
        <p14:creationId xmlns:p14="http://schemas.microsoft.com/office/powerpoint/2010/main" val="2905057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58AB8A9-CE59-5B09-24B1-08AE7206817E}"/>
              </a:ext>
            </a:extLst>
          </p:cNvPr>
          <p:cNvSpPr txBox="1"/>
          <p:nvPr/>
        </p:nvSpPr>
        <p:spPr>
          <a:xfrm>
            <a:off x="618226" y="486808"/>
            <a:ext cx="10955547" cy="5355312"/>
          </a:xfrm>
          <a:prstGeom prst="rect">
            <a:avLst/>
          </a:prstGeom>
          <a:noFill/>
        </p:spPr>
        <p:txBody>
          <a:bodyPr wrap="square">
            <a:spAutoFit/>
          </a:bodyPr>
          <a:lstStyle/>
          <a:p>
            <a:pPr algn="ctr"/>
            <a:r>
              <a:rPr lang="en-US" sz="3600" b="1" dirty="0">
                <a:latin typeface="Algerian" panose="04020705040A02060702" pitchFamily="82" charset="0"/>
              </a:rPr>
              <a:t>How to Choose a Broker</a:t>
            </a:r>
          </a:p>
          <a:p>
            <a:endParaRPr lang="en-US" dirty="0"/>
          </a:p>
          <a:p>
            <a:pPr marL="285750" indent="-285750">
              <a:buFont typeface="Wingdings" panose="05000000000000000000" pitchFamily="2" charset="2"/>
              <a:buChar char="Ø"/>
            </a:pPr>
            <a:r>
              <a:rPr lang="en-US" b="1" dirty="0"/>
              <a:t>Brokerage fees</a:t>
            </a:r>
            <a:r>
              <a:rPr lang="en-US" dirty="0"/>
              <a:t>: Full-time stock brokers offer personalized services but charge high commissions for their expertise. On the other hand, discount brokers offer digital trading platforms with a low brokerage fee. Investors can go for a traditional or a discount broker based on their investment strategy.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Advisory facilities</a:t>
            </a:r>
            <a:r>
              <a:rPr lang="en-US" dirty="0"/>
              <a:t>: Unlike traditional brokers, discount brokerage platforms do not offer trading tips to investors. If you are someone who prefers to make independent decisions when it comes to investing, you can choose discount brokers. If you require expert advice, full-time brokers are your go-to option.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Market awareness</a:t>
            </a:r>
            <a:r>
              <a:rPr lang="en-US" dirty="0"/>
              <a:t>: New investors might not have sufficient knowledge, to begin with. One must try to choose a broker that actively offers knowledge about the changes in the financial markets.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Trading platforms</a:t>
            </a:r>
            <a:r>
              <a:rPr lang="en-US" dirty="0"/>
              <a:t>: An efficient trading platform is a crucial factor when choosing an online stock broker. The trading platform should offer an easy-to-understand interface that engages in easy and fast transactions.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Background and reputation</a:t>
            </a:r>
            <a:r>
              <a:rPr lang="en-US" dirty="0"/>
              <a:t>: Renowned stock brokers who have been trading for years are trusted by millions of active investors. It is crucial to research the background of a brokerage firm before availing its services. </a:t>
            </a:r>
          </a:p>
        </p:txBody>
      </p:sp>
    </p:spTree>
    <p:extLst>
      <p:ext uri="{BB962C8B-B14F-4D97-AF65-F5344CB8AC3E}">
        <p14:creationId xmlns:p14="http://schemas.microsoft.com/office/powerpoint/2010/main" val="493385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01C9EA-5CEB-FDA9-85D6-2A699DE8424E}"/>
              </a:ext>
            </a:extLst>
          </p:cNvPr>
          <p:cNvSpPr txBox="1"/>
          <p:nvPr/>
        </p:nvSpPr>
        <p:spPr>
          <a:xfrm>
            <a:off x="583721" y="569344"/>
            <a:ext cx="11024558" cy="5078313"/>
          </a:xfrm>
          <a:prstGeom prst="rect">
            <a:avLst/>
          </a:prstGeom>
          <a:noFill/>
        </p:spPr>
        <p:txBody>
          <a:bodyPr wrap="square" rtlCol="0">
            <a:spAutoFit/>
          </a:bodyPr>
          <a:lstStyle/>
          <a:p>
            <a:pPr algn="ctr"/>
            <a:r>
              <a:rPr lang="en-US" sz="3600" b="1" dirty="0">
                <a:latin typeface="Algerian" panose="04020705040A02060702" pitchFamily="82" charset="0"/>
              </a:rPr>
              <a:t>The margin requirement for the Broker</a:t>
            </a:r>
          </a:p>
          <a:p>
            <a:endParaRPr lang="en-US" dirty="0"/>
          </a:p>
          <a:p>
            <a:pPr algn="ctr"/>
            <a:r>
              <a:rPr lang="en-US" dirty="0"/>
              <a:t>Suppose an investor, purchases 1000 shares of ‘XYZ company at Rs.100/- on January 1, 2021. The investor has to give the purchase amount of Rs.1,00,000/- (1000 x 100) to his broker on or before January 2, 2021. Broker, in turn, has to give this money to the stock exchange on January 3, 2021. There is always a small chance that the investor may not be able to bring the required money by the required date. As an advance for buying the shares, the investor is required to pay a portion of the total amount of Rs.1,00,000/- to the broker at the time of placing the buy order. </a:t>
            </a:r>
          </a:p>
          <a:p>
            <a:pPr algn="ctr"/>
            <a:r>
              <a:rPr lang="en-US" dirty="0"/>
              <a:t>Stock exchange in turn collects a similar amount from the broker upon execution of the order. This initial token payment is called MARGIN. </a:t>
            </a:r>
          </a:p>
          <a:p>
            <a:endParaRPr lang="en-US" dirty="0"/>
          </a:p>
          <a:p>
            <a:pPr algn="ctr"/>
            <a:r>
              <a:rPr lang="en-US" sz="2000" b="1" dirty="0">
                <a:solidFill>
                  <a:srgbClr val="FF0000"/>
                </a:solidFill>
              </a:rPr>
              <a:t>There are 3 types of margins</a:t>
            </a:r>
          </a:p>
          <a:p>
            <a:pPr marL="342900" indent="-342900">
              <a:buFont typeface="+mj-lt"/>
              <a:buAutoNum type="arabicPeriod"/>
            </a:pPr>
            <a:r>
              <a:rPr lang="en-US" dirty="0"/>
              <a:t>Value at Risk (</a:t>
            </a:r>
            <a:r>
              <a:rPr lang="en-US" dirty="0" err="1"/>
              <a:t>VaR</a:t>
            </a:r>
            <a:r>
              <a:rPr lang="en-US" dirty="0"/>
              <a:t>)</a:t>
            </a:r>
          </a:p>
          <a:p>
            <a:pPr marL="342900" indent="-342900">
              <a:buFont typeface="+mj-lt"/>
              <a:buAutoNum type="arabicPeriod"/>
            </a:pPr>
            <a:r>
              <a:rPr lang="en-US" dirty="0"/>
              <a:t>Mark to Market (MTM)</a:t>
            </a:r>
          </a:p>
          <a:p>
            <a:pPr marL="342900" indent="-342900">
              <a:buFont typeface="+mj-lt"/>
              <a:buAutoNum type="arabicPeriod"/>
            </a:pPr>
            <a:r>
              <a:rPr lang="en-US" dirty="0"/>
              <a:t>Extreme Loss Margin (ELM): ELM aims at covering losses that could occur outside the cover of </a:t>
            </a:r>
            <a:r>
              <a:rPr lang="en-US" dirty="0" err="1"/>
              <a:t>VaR</a:t>
            </a:r>
            <a:r>
              <a:rPr lang="en-US" dirty="0"/>
              <a:t> margins. It is the margin blocked in addition to the </a:t>
            </a:r>
            <a:r>
              <a:rPr lang="en-US" dirty="0" err="1"/>
              <a:t>VaR</a:t>
            </a:r>
            <a:r>
              <a:rPr lang="en-US" dirty="0"/>
              <a:t> margin and is fixed at the beginning of every month using price data of the previous six months.</a:t>
            </a:r>
          </a:p>
          <a:p>
            <a:endParaRPr lang="en-US" dirty="0"/>
          </a:p>
        </p:txBody>
      </p:sp>
    </p:spTree>
    <p:extLst>
      <p:ext uri="{BB962C8B-B14F-4D97-AF65-F5344CB8AC3E}">
        <p14:creationId xmlns:p14="http://schemas.microsoft.com/office/powerpoint/2010/main" val="1283696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B03147-3444-D0A4-F3DF-144301FE580F}"/>
              </a:ext>
            </a:extLst>
          </p:cNvPr>
          <p:cNvSpPr txBox="1"/>
          <p:nvPr/>
        </p:nvSpPr>
        <p:spPr>
          <a:xfrm>
            <a:off x="694936" y="541517"/>
            <a:ext cx="10802127" cy="5693866"/>
          </a:xfrm>
          <a:prstGeom prst="rect">
            <a:avLst/>
          </a:prstGeom>
          <a:noFill/>
        </p:spPr>
        <p:txBody>
          <a:bodyPr wrap="square" rtlCol="0">
            <a:spAutoFit/>
          </a:bodyPr>
          <a:lstStyle/>
          <a:p>
            <a:pPr algn="ctr"/>
            <a:r>
              <a:rPr lang="en-US" sz="3600" b="1" dirty="0">
                <a:latin typeface="Algerian" panose="04020705040A02060702" pitchFamily="82" charset="0"/>
              </a:rPr>
              <a:t>VAR: Value At Risk</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Value at Risk (</a:t>
            </a:r>
            <a:r>
              <a:rPr lang="en-US" sz="2000" dirty="0" err="1"/>
              <a:t>VaR</a:t>
            </a:r>
            <a:r>
              <a:rPr lang="en-US" sz="2000" dirty="0"/>
              <a:t>) is a statistic that quantifies the extent of possible financial losses within a firm, portfolio, or position over a specific time frame.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This is most commonly used by investment and commercial banks to determine the extent and probabilities of potential losses in their institutional portfolios.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Risk managers use </a:t>
            </a:r>
            <a:r>
              <a:rPr lang="en-US" sz="2000" dirty="0" err="1"/>
              <a:t>VaR</a:t>
            </a:r>
            <a:r>
              <a:rPr lang="en-US" sz="2000" dirty="0"/>
              <a:t> to measure and control the level of risk exposure.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One can apply </a:t>
            </a:r>
            <a:r>
              <a:rPr lang="en-US" sz="2000" dirty="0" err="1"/>
              <a:t>VaR</a:t>
            </a:r>
            <a:r>
              <a:rPr lang="en-US" sz="2000" dirty="0"/>
              <a:t> calculations to specific positions or whole portfolios or use them to measure firm-wide risk exposure.</a:t>
            </a:r>
          </a:p>
          <a:p>
            <a:pPr marL="285750" indent="-285750">
              <a:buFont typeface="Wingdings" panose="05000000000000000000" pitchFamily="2" charset="2"/>
              <a:buChar char="Ø"/>
            </a:pPr>
            <a:endParaRPr lang="en-US" sz="2000" dirty="0"/>
          </a:p>
          <a:p>
            <a:pPr algn="ctr"/>
            <a:r>
              <a:rPr lang="en-US" sz="2800" b="1" dirty="0">
                <a:solidFill>
                  <a:srgbClr val="002060"/>
                </a:solidFill>
                <a:latin typeface="Algerian" panose="04020705040A02060702" pitchFamily="82" charset="0"/>
              </a:rPr>
              <a:t>VAR = Daily Loss X Z Score X √ Time in Days</a:t>
            </a:r>
          </a:p>
          <a:p>
            <a:endParaRPr lang="en-US" sz="2000" dirty="0"/>
          </a:p>
          <a:p>
            <a:pPr algn="ctr"/>
            <a:r>
              <a:rPr lang="en-US" sz="2000" b="1" dirty="0">
                <a:solidFill>
                  <a:srgbClr val="FF0000"/>
                </a:solidFill>
              </a:rPr>
              <a:t>Daily Loss = Number of Share holding X Price per share X Standard Deviation(or Volatility)</a:t>
            </a:r>
          </a:p>
          <a:p>
            <a:pPr algn="ctr"/>
            <a:r>
              <a:rPr lang="en-US" sz="2000" b="1" dirty="0">
                <a:solidFill>
                  <a:srgbClr val="002060"/>
                </a:solidFill>
              </a:rPr>
              <a:t>Z Score will be the level of confidence at one tail</a:t>
            </a:r>
          </a:p>
        </p:txBody>
      </p:sp>
    </p:spTree>
    <p:extLst>
      <p:ext uri="{BB962C8B-B14F-4D97-AF65-F5344CB8AC3E}">
        <p14:creationId xmlns:p14="http://schemas.microsoft.com/office/powerpoint/2010/main" val="309035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48FC0B-4F31-921E-1E29-DE88ED0FB9B0}"/>
              </a:ext>
            </a:extLst>
          </p:cNvPr>
          <p:cNvSpPr txBox="1"/>
          <p:nvPr/>
        </p:nvSpPr>
        <p:spPr>
          <a:xfrm>
            <a:off x="668594" y="501445"/>
            <a:ext cx="10805651" cy="5570756"/>
          </a:xfrm>
          <a:prstGeom prst="rect">
            <a:avLst/>
          </a:prstGeom>
          <a:noFill/>
        </p:spPr>
        <p:txBody>
          <a:bodyPr wrap="square" rtlCol="0">
            <a:spAutoFit/>
          </a:bodyPr>
          <a:lstStyle/>
          <a:p>
            <a:pPr algn="ctr"/>
            <a:r>
              <a:rPr lang="en-US" sz="3600" b="1" dirty="0">
                <a:latin typeface="Algerian" panose="04020705040A02060702" pitchFamily="82" charset="0"/>
              </a:rPr>
              <a:t>MTM: Mark to Market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refers to the realistic estimate of the financial situation of the market depending on the assets and liabilities present.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In some other situations, it is an accounting tool that records the value of an asset with respect to its current market price.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is said that mark to market reflects the true value of an asset as it is decided with respect to the current market price.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Certain securities such as futures and mutual funds are marked to the market.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is governed by the Financial Accounting Standards Board (FASB) and is measured in accordance with the generally accepted accounting principles (GAAP).</a:t>
            </a:r>
          </a:p>
          <a:p>
            <a:pPr marL="285750" indent="-285750">
              <a:buFont typeface="Wingdings" panose="05000000000000000000" pitchFamily="2" charset="2"/>
              <a:buChar char="Ø"/>
            </a:pPr>
            <a:endParaRPr lang="en-US" dirty="0"/>
          </a:p>
          <a:p>
            <a:pPr algn="ctr"/>
            <a:r>
              <a:rPr lang="en-US" sz="3200" b="1" dirty="0">
                <a:solidFill>
                  <a:srgbClr val="002060"/>
                </a:solidFill>
                <a:latin typeface="Algerian" panose="04020705040A02060702" pitchFamily="82" charset="0"/>
              </a:rPr>
              <a:t>MTM = (Current Price – Initial Price) X Quantity </a:t>
            </a:r>
          </a:p>
          <a:p>
            <a:endParaRPr lang="en-US" dirty="0"/>
          </a:p>
        </p:txBody>
      </p:sp>
    </p:spTree>
    <p:extLst>
      <p:ext uri="{BB962C8B-B14F-4D97-AF65-F5344CB8AC3E}">
        <p14:creationId xmlns:p14="http://schemas.microsoft.com/office/powerpoint/2010/main" val="3099009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242D4-96E3-A6FC-9654-9BAAEEA472C6}"/>
              </a:ext>
            </a:extLst>
          </p:cNvPr>
          <p:cNvSpPr txBox="1"/>
          <p:nvPr/>
        </p:nvSpPr>
        <p:spPr>
          <a:xfrm>
            <a:off x="695863" y="465825"/>
            <a:ext cx="10800274" cy="5663089"/>
          </a:xfrm>
          <a:prstGeom prst="rect">
            <a:avLst/>
          </a:prstGeom>
          <a:noFill/>
        </p:spPr>
        <p:txBody>
          <a:bodyPr wrap="square" rtlCol="0">
            <a:spAutoFit/>
          </a:bodyPr>
          <a:lstStyle/>
          <a:p>
            <a:pPr algn="ctr"/>
            <a:r>
              <a:rPr lang="en-US" sz="3600" b="1" dirty="0">
                <a:latin typeface="Algerian" panose="04020705040A02060702" pitchFamily="82" charset="0"/>
              </a:rPr>
              <a:t>How to open a </a:t>
            </a:r>
            <a:r>
              <a:rPr lang="en-US" sz="3600" b="1" dirty="0" err="1">
                <a:latin typeface="Algerian" panose="04020705040A02060702" pitchFamily="82" charset="0"/>
              </a:rPr>
              <a:t>Demat</a:t>
            </a:r>
            <a:r>
              <a:rPr lang="en-US" sz="3600" b="1" dirty="0">
                <a:latin typeface="Algerian" panose="04020705040A02060702" pitchFamily="82" charset="0"/>
              </a:rPr>
              <a:t> Account</a:t>
            </a:r>
          </a:p>
          <a:p>
            <a:endParaRPr lang="en-US" dirty="0"/>
          </a:p>
          <a:p>
            <a:pPr marL="285750" indent="-285750">
              <a:buFont typeface="Wingdings" panose="05000000000000000000" pitchFamily="2" charset="2"/>
              <a:buChar char="Ø"/>
            </a:pPr>
            <a:r>
              <a:rPr lang="en-US" sz="2200" dirty="0"/>
              <a:t>Head to the official website of your preferred Depositories Participant.</a:t>
            </a:r>
          </a:p>
          <a:p>
            <a:pPr marL="285750" indent="-285750">
              <a:buFont typeface="Wingdings" panose="05000000000000000000" pitchFamily="2" charset="2"/>
              <a:buChar char="Ø"/>
            </a:pPr>
            <a:r>
              <a:rPr lang="en-US" sz="2200" dirty="0"/>
              <a:t>Fill out the simple lead form asking for your name, phone number, and city of residence. You will then receive an OTP on your registered mobile number.</a:t>
            </a:r>
          </a:p>
          <a:p>
            <a:pPr marL="285750" indent="-285750">
              <a:buFont typeface="Wingdings" panose="05000000000000000000" pitchFamily="2" charset="2"/>
              <a:buChar char="Ø"/>
            </a:pPr>
            <a:r>
              <a:rPr lang="en-US" sz="2200" dirty="0"/>
              <a:t>Enter the OTP and then enter the email where you will receive another OTP which needs to be entered.</a:t>
            </a:r>
          </a:p>
          <a:p>
            <a:pPr marL="285750" indent="-285750">
              <a:buFont typeface="Wingdings" panose="05000000000000000000" pitchFamily="2" charset="2"/>
              <a:buChar char="Ø"/>
            </a:pPr>
            <a:r>
              <a:rPr lang="en-US" sz="2200" dirty="0"/>
              <a:t>Enter your PAN details.</a:t>
            </a:r>
          </a:p>
          <a:p>
            <a:pPr marL="285750" indent="-285750">
              <a:buFont typeface="Wingdings" panose="05000000000000000000" pitchFamily="2" charset="2"/>
              <a:buChar char="Ø"/>
            </a:pPr>
            <a:r>
              <a:rPr lang="en-US" sz="2200" dirty="0"/>
              <a:t>Enter your bank account details</a:t>
            </a:r>
          </a:p>
          <a:p>
            <a:pPr marL="285750" indent="-285750">
              <a:buFont typeface="Wingdings" panose="05000000000000000000" pitchFamily="2" charset="2"/>
              <a:buChar char="Ø"/>
            </a:pPr>
            <a:r>
              <a:rPr lang="en-US" sz="2200" dirty="0"/>
              <a:t>Enter your KYC details via Aadhaar</a:t>
            </a:r>
          </a:p>
          <a:p>
            <a:pPr marL="285750" indent="-285750">
              <a:buFont typeface="Wingdings" panose="05000000000000000000" pitchFamily="2" charset="2"/>
              <a:buChar char="Ø"/>
            </a:pPr>
            <a:r>
              <a:rPr lang="en-US" sz="2200" dirty="0"/>
              <a:t>Upload a selfie and a signature</a:t>
            </a:r>
          </a:p>
          <a:p>
            <a:pPr marL="285750" indent="-285750">
              <a:buFont typeface="Wingdings" panose="05000000000000000000" pitchFamily="2" charset="2"/>
              <a:buChar char="Ø"/>
            </a:pPr>
            <a:r>
              <a:rPr lang="en-US" sz="2200" dirty="0"/>
              <a:t>Your work is almost done. You can complete the verification by e-sign.</a:t>
            </a:r>
          </a:p>
          <a:p>
            <a:pPr marL="285750" indent="-285750">
              <a:buFont typeface="Wingdings" panose="05000000000000000000" pitchFamily="2" charset="2"/>
              <a:buChar char="Ø"/>
            </a:pPr>
            <a:r>
              <a:rPr lang="en-US" sz="2200" dirty="0"/>
              <a:t>Your </a:t>
            </a:r>
            <a:r>
              <a:rPr lang="en-US" sz="2200" dirty="0" err="1"/>
              <a:t>demat</a:t>
            </a:r>
            <a:r>
              <a:rPr lang="en-US" sz="2200" dirty="0"/>
              <a:t> account is now open! You will receive details such as the </a:t>
            </a:r>
            <a:r>
              <a:rPr lang="en-US" sz="2200" dirty="0" err="1"/>
              <a:t>demat</a:t>
            </a:r>
            <a:r>
              <a:rPr lang="en-US" sz="2200" dirty="0"/>
              <a:t> account number on your email and mobile.</a:t>
            </a:r>
          </a:p>
          <a:p>
            <a:pPr marL="285750" indent="-285750">
              <a:buFont typeface="Wingdings" panose="05000000000000000000" pitchFamily="2" charset="2"/>
              <a:buChar char="Ø"/>
            </a:pPr>
            <a:r>
              <a:rPr lang="en-US" sz="2200" dirty="0"/>
              <a:t>Now that your </a:t>
            </a:r>
            <a:r>
              <a:rPr lang="en-US" sz="2200" dirty="0" err="1"/>
              <a:t>demat</a:t>
            </a:r>
            <a:r>
              <a:rPr lang="en-US" sz="2200" dirty="0"/>
              <a:t> account is open, you can activate your F&amp;O trading facility and add nominees.</a:t>
            </a:r>
          </a:p>
        </p:txBody>
      </p:sp>
    </p:spTree>
    <p:extLst>
      <p:ext uri="{BB962C8B-B14F-4D97-AF65-F5344CB8AC3E}">
        <p14:creationId xmlns:p14="http://schemas.microsoft.com/office/powerpoint/2010/main" val="2021559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D8ADBD-0332-0517-A2B7-5A70A26B155C}"/>
              </a:ext>
            </a:extLst>
          </p:cNvPr>
          <p:cNvSpPr txBox="1"/>
          <p:nvPr/>
        </p:nvSpPr>
        <p:spPr>
          <a:xfrm>
            <a:off x="543464" y="483079"/>
            <a:ext cx="11076317" cy="5909310"/>
          </a:xfrm>
          <a:prstGeom prst="rect">
            <a:avLst/>
          </a:prstGeom>
          <a:noFill/>
        </p:spPr>
        <p:txBody>
          <a:bodyPr wrap="square" rtlCol="0">
            <a:spAutoFit/>
          </a:bodyPr>
          <a:lstStyle/>
          <a:p>
            <a:pPr algn="ctr"/>
            <a:r>
              <a:rPr lang="en-US" sz="3600" b="1" dirty="0">
                <a:latin typeface="Algerian" panose="04020705040A02060702" pitchFamily="82" charset="0"/>
              </a:rPr>
              <a:t>How to open an account for trading</a:t>
            </a:r>
          </a:p>
          <a:p>
            <a:pPr marL="285750" indent="-285750" algn="l" fontAlgn="auto">
              <a:buFont typeface="Wingdings" panose="05000000000000000000" pitchFamily="2" charset="2"/>
              <a:buChar char="Ø"/>
            </a:pPr>
            <a:r>
              <a:rPr lang="en-US" b="1" i="0" dirty="0">
                <a:effectLst/>
              </a:rPr>
              <a:t>Step 1: Selecting The Right Stockbroker</a:t>
            </a:r>
            <a:r>
              <a:rPr lang="en-US" b="0" i="0" dirty="0">
                <a:effectLst/>
              </a:rPr>
              <a:t> Choosing the right stocker is the first step to open a trading account. While selecting a stockbroker, make sure the broker holds a good reputation and will take your orders in a timely manner. This is important because even a few minutes can change the stock price.</a:t>
            </a:r>
          </a:p>
          <a:p>
            <a:pPr marL="285750" indent="-285750" algn="l" fontAlgn="auto">
              <a:buFont typeface="Wingdings" panose="05000000000000000000" pitchFamily="2" charset="2"/>
              <a:buChar char="Ø"/>
            </a:pPr>
            <a:r>
              <a:rPr lang="en-US" b="1" i="0" dirty="0">
                <a:effectLst/>
              </a:rPr>
              <a:t>Step 2: Compare The Brokerage Rates</a:t>
            </a:r>
            <a:r>
              <a:rPr lang="en-US" b="0" i="0" dirty="0">
                <a:effectLst/>
              </a:rPr>
              <a:t> Brokerage rates impact the cost of trading. Hence it is crucial to compare the brokerage rates. Every broker charges a certain fee for processing your orders. However, charges may vary from broker to broker.</a:t>
            </a:r>
          </a:p>
          <a:p>
            <a:pPr marL="285750" indent="-285750" algn="l" fontAlgn="auto">
              <a:buFont typeface="Wingdings" panose="05000000000000000000" pitchFamily="2" charset="2"/>
              <a:buChar char="Ø"/>
            </a:pPr>
            <a:r>
              <a:rPr lang="en-US" b="1" i="0" dirty="0">
                <a:effectLst/>
              </a:rPr>
              <a:t>Step 3: Explore Discounted Brokerage Options</a:t>
            </a:r>
            <a:r>
              <a:rPr lang="en-US" b="0" i="0" dirty="0">
                <a:effectLst/>
              </a:rPr>
              <a:t> Some brokers give discounts on the basis of the amount of the trades conducted. Yet, it is not necessary to choose a broker who charges the lowest fees. Good brokerage services might charge a higher fee. Furthermore, you can even pay the brokerage in advance to avoid any more fees. Here you can explore Kotak Security's advanced brokerage.</a:t>
            </a:r>
          </a:p>
          <a:p>
            <a:pPr marL="285750" indent="-285750" algn="l" fontAlgn="auto">
              <a:buFont typeface="Wingdings" panose="05000000000000000000" pitchFamily="2" charset="2"/>
              <a:buChar char="Ø"/>
            </a:pPr>
            <a:r>
              <a:rPr lang="en-US" b="1" i="0" dirty="0">
                <a:effectLst/>
              </a:rPr>
              <a:t>Step 4: Get In Touch With The Selected Brokerage Firm</a:t>
            </a:r>
            <a:r>
              <a:rPr lang="en-US" b="0" i="0" dirty="0">
                <a:effectLst/>
              </a:rPr>
              <a:t> Next, thing is to enquire about the trading account opening procedure with your broker. Often, the firm would send a representative to your house with the account opening form and the Know Your Client (KYC) form.</a:t>
            </a:r>
          </a:p>
          <a:p>
            <a:pPr marL="285750" indent="-285750" algn="l" fontAlgn="auto">
              <a:buFont typeface="Wingdings" panose="05000000000000000000" pitchFamily="2" charset="2"/>
              <a:buChar char="Ø"/>
            </a:pPr>
            <a:r>
              <a:rPr lang="en-US" b="1" i="0" dirty="0">
                <a:effectLst/>
              </a:rPr>
              <a:t>Step 5: Fill Account Opening And KYC Form</a:t>
            </a:r>
            <a:r>
              <a:rPr lang="en-US" b="0" i="0" dirty="0">
                <a:effectLst/>
              </a:rPr>
              <a:t> Fill out the account opening and KYC form. Make sure to submit documents that serve as your identity proof.</a:t>
            </a:r>
          </a:p>
          <a:p>
            <a:pPr marL="285750" indent="-285750" algn="l" fontAlgn="auto">
              <a:buFont typeface="Wingdings" panose="05000000000000000000" pitchFamily="2" charset="2"/>
              <a:buChar char="Ø"/>
            </a:pPr>
            <a:r>
              <a:rPr lang="en-US" b="1" i="0" dirty="0">
                <a:effectLst/>
              </a:rPr>
              <a:t>Step 6: Application Verification Process</a:t>
            </a:r>
            <a:r>
              <a:rPr lang="en-US" b="0" i="0" dirty="0">
                <a:effectLst/>
              </a:rPr>
              <a:t> During the verification process, you'll be asked to provide your personal details either in person or over the phone.</a:t>
            </a:r>
          </a:p>
          <a:p>
            <a:pPr marL="285750" indent="-285750" algn="l" fontAlgn="auto">
              <a:buFont typeface="Wingdings" panose="05000000000000000000" pitchFamily="2" charset="2"/>
              <a:buChar char="Ø"/>
            </a:pPr>
            <a:r>
              <a:rPr lang="en-US" b="1" i="0" dirty="0">
                <a:effectLst/>
              </a:rPr>
              <a:t>Step 7: Getting Trading Account Details</a:t>
            </a:r>
            <a:r>
              <a:rPr lang="en-US" b="0" i="0" dirty="0">
                <a:effectLst/>
              </a:rPr>
              <a:t> Once processed, you will be given your trading accounts details. You can now trade stocks.</a:t>
            </a:r>
          </a:p>
        </p:txBody>
      </p:sp>
    </p:spTree>
    <p:extLst>
      <p:ext uri="{BB962C8B-B14F-4D97-AF65-F5344CB8AC3E}">
        <p14:creationId xmlns:p14="http://schemas.microsoft.com/office/powerpoint/2010/main" val="352542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FA6DF7-3F05-505F-D9E9-5FC9D246BD0A}"/>
              </a:ext>
            </a:extLst>
          </p:cNvPr>
          <p:cNvSpPr txBox="1"/>
          <p:nvPr/>
        </p:nvSpPr>
        <p:spPr>
          <a:xfrm>
            <a:off x="649496" y="520338"/>
            <a:ext cx="10893007" cy="5570756"/>
          </a:xfrm>
          <a:prstGeom prst="rect">
            <a:avLst/>
          </a:prstGeom>
          <a:noFill/>
        </p:spPr>
        <p:txBody>
          <a:bodyPr wrap="square">
            <a:spAutoFit/>
          </a:bodyPr>
          <a:lstStyle/>
          <a:p>
            <a:pPr algn="ctr"/>
            <a:r>
              <a:rPr lang="en-US" sz="3600" b="1" dirty="0">
                <a:latin typeface="Algerian" panose="04020705040A02060702" pitchFamily="82" charset="0"/>
              </a:rPr>
              <a:t>Stock Exchange</a:t>
            </a:r>
          </a:p>
          <a:p>
            <a:pPr>
              <a:buFont typeface="Wingdings" pitchFamily="2" charset="2"/>
              <a:buChar char="Ø"/>
            </a:pPr>
            <a:endParaRPr lang="en-US" sz="2000" b="1" dirty="0"/>
          </a:p>
          <a:p>
            <a:pPr>
              <a:buFont typeface="Wingdings" pitchFamily="2" charset="2"/>
              <a:buChar char="Ø"/>
            </a:pPr>
            <a:r>
              <a:rPr lang="en-US" sz="2000" b="1" dirty="0"/>
              <a:t>Stock Exchange market</a:t>
            </a:r>
            <a:r>
              <a:rPr lang="en-US" sz="2000" dirty="0"/>
              <a:t> is a vital component of a stock market.</a:t>
            </a:r>
          </a:p>
          <a:p>
            <a:pPr>
              <a:buFont typeface="Wingdings" pitchFamily="2" charset="2"/>
              <a:buChar char="Ø"/>
            </a:pPr>
            <a:endParaRPr lang="en-US" sz="2000" dirty="0"/>
          </a:p>
          <a:p>
            <a:pPr>
              <a:buFont typeface="Wingdings" pitchFamily="2" charset="2"/>
              <a:buChar char="Ø"/>
            </a:pPr>
            <a:r>
              <a:rPr lang="en-US" sz="2000" dirty="0"/>
              <a:t>The </a:t>
            </a:r>
            <a:r>
              <a:rPr lang="en-US" sz="2000" b="1" dirty="0"/>
              <a:t>stock exchange in India</a:t>
            </a:r>
            <a:r>
              <a:rPr lang="en-US" sz="2000" dirty="0"/>
              <a:t> serves as a market where financial instruments like stocks, bonds and commodities are traded. </a:t>
            </a:r>
          </a:p>
          <a:p>
            <a:pPr>
              <a:buFont typeface="Wingdings" pitchFamily="2" charset="2"/>
              <a:buChar char="Ø"/>
            </a:pPr>
            <a:endParaRPr lang="en-US" sz="2000" dirty="0"/>
          </a:p>
          <a:p>
            <a:pPr>
              <a:buFont typeface="Wingdings" pitchFamily="2" charset="2"/>
              <a:buChar char="Ø"/>
            </a:pPr>
            <a:r>
              <a:rPr lang="en-US" sz="2000" dirty="0"/>
              <a:t>It is a organised market  run by an association, organization or body of individuals.</a:t>
            </a:r>
          </a:p>
          <a:p>
            <a:pPr>
              <a:buFont typeface="Wingdings" pitchFamily="2" charset="2"/>
              <a:buChar char="Ø"/>
            </a:pPr>
            <a:endParaRPr lang="en-US" sz="2000" dirty="0"/>
          </a:p>
          <a:p>
            <a:pPr>
              <a:buFont typeface="Wingdings" pitchFamily="2" charset="2"/>
              <a:buChar char="Ø"/>
            </a:pPr>
            <a:r>
              <a:rPr lang="en-US" sz="2000" dirty="0"/>
              <a:t>It facilitates the transaction between traders of financial instruments and targeted buyers.</a:t>
            </a:r>
          </a:p>
          <a:p>
            <a:pPr>
              <a:buFont typeface="Wingdings" pitchFamily="2" charset="2"/>
              <a:buChar char="Ø"/>
            </a:pPr>
            <a:endParaRPr lang="en-US" sz="2000" dirty="0"/>
          </a:p>
          <a:p>
            <a:pPr>
              <a:buFont typeface="Wingdings" pitchFamily="2" charset="2"/>
              <a:buChar char="Ø"/>
            </a:pPr>
            <a:r>
              <a:rPr lang="en-US" sz="2000" dirty="0"/>
              <a:t>The area of operations of stock exchange is well defined.</a:t>
            </a:r>
          </a:p>
          <a:p>
            <a:pPr>
              <a:buFont typeface="Wingdings" pitchFamily="2" charset="2"/>
              <a:buChar char="Ø"/>
            </a:pPr>
            <a:endParaRPr lang="en-US" sz="2000" dirty="0"/>
          </a:p>
          <a:p>
            <a:pPr>
              <a:buFont typeface="Wingdings" pitchFamily="2" charset="2"/>
              <a:buChar char="Ø"/>
            </a:pPr>
            <a:r>
              <a:rPr lang="en-US" sz="2000" dirty="0"/>
              <a:t>The main object of stock exchange is to assist, to regulate and to control the business in securities.  </a:t>
            </a:r>
          </a:p>
          <a:p>
            <a:r>
              <a:rPr lang="en-US" sz="2000" dirty="0"/>
              <a:t> </a:t>
            </a:r>
          </a:p>
          <a:p>
            <a:pPr>
              <a:buFont typeface="Wingdings" pitchFamily="2" charset="2"/>
              <a:buChar char="Ø"/>
            </a:pPr>
            <a:r>
              <a:rPr lang="en-US" sz="2000" dirty="0"/>
              <a:t>A </a:t>
            </a:r>
            <a:r>
              <a:rPr lang="en-US" sz="2000" b="1" dirty="0"/>
              <a:t>stock exchange in India</a:t>
            </a:r>
            <a:r>
              <a:rPr lang="en-US" sz="2000" dirty="0"/>
              <a:t> adheres to a set of rules and regulations directed by Securities and Exchange Board of India or SEBI.</a:t>
            </a:r>
          </a:p>
        </p:txBody>
      </p:sp>
    </p:spTree>
    <p:extLst>
      <p:ext uri="{BB962C8B-B14F-4D97-AF65-F5344CB8AC3E}">
        <p14:creationId xmlns:p14="http://schemas.microsoft.com/office/powerpoint/2010/main" val="4187580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768765-71CD-DF38-AA4A-508D843D1B3F}"/>
              </a:ext>
            </a:extLst>
          </p:cNvPr>
          <p:cNvSpPr txBox="1"/>
          <p:nvPr/>
        </p:nvSpPr>
        <p:spPr>
          <a:xfrm>
            <a:off x="769188" y="526211"/>
            <a:ext cx="10653623" cy="4893647"/>
          </a:xfrm>
          <a:prstGeom prst="rect">
            <a:avLst/>
          </a:prstGeom>
          <a:noFill/>
        </p:spPr>
        <p:txBody>
          <a:bodyPr wrap="square" rtlCol="0">
            <a:spAutoFit/>
          </a:bodyPr>
          <a:lstStyle/>
          <a:p>
            <a:pPr algn="ctr"/>
            <a:r>
              <a:rPr lang="en-US" sz="3600" b="1" dirty="0">
                <a:latin typeface="Algerian" panose="04020705040A02060702" pitchFamily="82" charset="0"/>
              </a:rPr>
              <a:t>Contract Note</a:t>
            </a:r>
          </a:p>
          <a:p>
            <a:endParaRPr lang="en-US" dirty="0"/>
          </a:p>
          <a:p>
            <a:endParaRPr lang="en-US" dirty="0"/>
          </a:p>
          <a:p>
            <a:pPr marL="285750" indent="-285750">
              <a:buFont typeface="Wingdings" panose="05000000000000000000" pitchFamily="2" charset="2"/>
              <a:buChar char="Ø"/>
            </a:pPr>
            <a:r>
              <a:rPr lang="en-US" sz="2000" dirty="0"/>
              <a:t>A contract note is the legal record of all transactions through stockbrokers on stock exchanges.</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It includes all the trades executed on a particular day.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It serves as the confirmation of all the transactions and has a breakdown of all the charges incurred.</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Scrip-wise charges are not available on the contract note.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Maintenance Charges (AMC), payment gateway charges, Depository Participant (DP) charges, call and trade charges, and delayed payment charges are not displayed on the contract note.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endParaRPr lang="en-US" sz="2000" dirty="0"/>
          </a:p>
        </p:txBody>
      </p:sp>
    </p:spTree>
    <p:extLst>
      <p:ext uri="{BB962C8B-B14F-4D97-AF65-F5344CB8AC3E}">
        <p14:creationId xmlns:p14="http://schemas.microsoft.com/office/powerpoint/2010/main" val="2782973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8B8E05-0657-1B83-E594-09D2169C9B9B}"/>
              </a:ext>
            </a:extLst>
          </p:cNvPr>
          <p:cNvSpPr txBox="1"/>
          <p:nvPr/>
        </p:nvSpPr>
        <p:spPr>
          <a:xfrm>
            <a:off x="717430" y="560716"/>
            <a:ext cx="10757139" cy="4924425"/>
          </a:xfrm>
          <a:prstGeom prst="rect">
            <a:avLst/>
          </a:prstGeom>
          <a:noFill/>
        </p:spPr>
        <p:txBody>
          <a:bodyPr wrap="square" rtlCol="0">
            <a:spAutoFit/>
          </a:bodyPr>
          <a:lstStyle/>
          <a:p>
            <a:pPr algn="ctr"/>
            <a:r>
              <a:rPr lang="en-US" sz="3600" b="1" dirty="0">
                <a:latin typeface="Algerian" panose="04020705040A02060702" pitchFamily="82" charset="0"/>
              </a:rPr>
              <a:t>Settlement of Share Contract</a:t>
            </a:r>
          </a:p>
          <a:p>
            <a:endParaRPr lang="en-US" dirty="0"/>
          </a:p>
          <a:p>
            <a:r>
              <a:rPr lang="en-US" sz="2000" b="1" dirty="0"/>
              <a:t>The fundamental usage of a contract note is:</a:t>
            </a:r>
          </a:p>
          <a:p>
            <a:pPr marL="342900" indent="-342900">
              <a:buFont typeface="Wingdings" panose="05000000000000000000" pitchFamily="2" charset="2"/>
              <a:buChar char="Ø"/>
            </a:pPr>
            <a:r>
              <a:rPr lang="en-US" sz="2000" dirty="0"/>
              <a:t>Calculation of total brokerage charged</a:t>
            </a:r>
          </a:p>
          <a:p>
            <a:pPr marL="342900" indent="-342900">
              <a:buFont typeface="Wingdings" panose="05000000000000000000" pitchFamily="2" charset="2"/>
              <a:buChar char="Ø"/>
            </a:pPr>
            <a:r>
              <a:rPr lang="en-US" sz="2000" dirty="0"/>
              <a:t>Calculation of capital gains</a:t>
            </a:r>
          </a:p>
          <a:p>
            <a:pPr marL="342900" indent="-342900">
              <a:buFont typeface="Wingdings" panose="05000000000000000000" pitchFamily="2" charset="2"/>
              <a:buChar char="Ø"/>
            </a:pPr>
            <a:r>
              <a:rPr lang="en-US" sz="2000" dirty="0"/>
              <a:t>Legal Proof in the case of dispute with the broker</a:t>
            </a:r>
          </a:p>
          <a:p>
            <a:pPr marL="342900" indent="-342900">
              <a:buFont typeface="Wingdings" panose="05000000000000000000" pitchFamily="2" charset="2"/>
              <a:buChar char="Ø"/>
            </a:pPr>
            <a:r>
              <a:rPr lang="en-US" sz="2000" dirty="0"/>
              <a:t>Calculation of data for filing the income tax return</a:t>
            </a:r>
          </a:p>
          <a:p>
            <a:pPr marL="342900" indent="-342900">
              <a:buFont typeface="Wingdings" panose="05000000000000000000" pitchFamily="2" charset="2"/>
              <a:buChar char="Ø"/>
            </a:pPr>
            <a:r>
              <a:rPr lang="en-US" sz="2000" dirty="0"/>
              <a:t>Cross-examining the genuineness of the transactions</a:t>
            </a:r>
            <a:endParaRPr lang="en-US" sz="2000" b="1" dirty="0"/>
          </a:p>
          <a:p>
            <a:endParaRPr lang="en-US" sz="2000" b="1" dirty="0"/>
          </a:p>
          <a:p>
            <a:endParaRPr lang="en-US" sz="2000" b="1" dirty="0"/>
          </a:p>
          <a:p>
            <a:r>
              <a:rPr lang="en-US" sz="2000" b="1" dirty="0"/>
              <a:t>Spot settlement</a:t>
            </a:r>
            <a:r>
              <a:rPr lang="en-US" sz="2000" dirty="0"/>
              <a:t>: This form of settlement is done immediately after the T+2 rolling settlement principle has been applied.</a:t>
            </a:r>
          </a:p>
          <a:p>
            <a:endParaRPr lang="en-US" sz="2000" dirty="0"/>
          </a:p>
          <a:p>
            <a:r>
              <a:rPr lang="en-US" sz="2000" b="1" dirty="0"/>
              <a:t>Forward settlement</a:t>
            </a:r>
            <a:r>
              <a:rPr lang="en-US" sz="2000" dirty="0"/>
              <a:t>: This settlement is used when you agree to settle the trade at a later time, which could be T+5 or T+7.</a:t>
            </a:r>
          </a:p>
        </p:txBody>
      </p:sp>
    </p:spTree>
    <p:extLst>
      <p:ext uri="{BB962C8B-B14F-4D97-AF65-F5344CB8AC3E}">
        <p14:creationId xmlns:p14="http://schemas.microsoft.com/office/powerpoint/2010/main" val="4027903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4773C-0EED-663F-2FF8-F04DC5204C68}"/>
              </a:ext>
            </a:extLst>
          </p:cNvPr>
          <p:cNvSpPr txBox="1"/>
          <p:nvPr/>
        </p:nvSpPr>
        <p:spPr>
          <a:xfrm>
            <a:off x="648419" y="491705"/>
            <a:ext cx="10895161" cy="6032421"/>
          </a:xfrm>
          <a:prstGeom prst="rect">
            <a:avLst/>
          </a:prstGeom>
          <a:noFill/>
        </p:spPr>
        <p:txBody>
          <a:bodyPr wrap="square" rtlCol="0">
            <a:spAutoFit/>
          </a:bodyPr>
          <a:lstStyle/>
          <a:p>
            <a:pPr algn="ctr"/>
            <a:r>
              <a:rPr lang="en-US" sz="3600" b="1" dirty="0">
                <a:latin typeface="Algerian" panose="04020705040A02060702" pitchFamily="82" charset="0"/>
              </a:rPr>
              <a:t>Commodity Market</a:t>
            </a:r>
          </a:p>
          <a:p>
            <a:endParaRPr lang="en-US" dirty="0"/>
          </a:p>
          <a:p>
            <a:r>
              <a:rPr lang="en-US" sz="2000" dirty="0"/>
              <a:t>A commodity market is a marketplace where investors trade several commodities like spices, energy, precious metals, and crude oil within a country.</a:t>
            </a:r>
            <a:endParaRPr lang="en-US" dirty="0"/>
          </a:p>
          <a:p>
            <a:pPr algn="ctr"/>
            <a:endParaRPr lang="en-US" sz="2000" b="1" dirty="0">
              <a:solidFill>
                <a:srgbClr val="FF0000"/>
              </a:solidFill>
            </a:endParaRPr>
          </a:p>
          <a:p>
            <a:pPr algn="ctr"/>
            <a:r>
              <a:rPr lang="en-US" sz="2000" b="1" dirty="0">
                <a:solidFill>
                  <a:srgbClr val="FF0000"/>
                </a:solidFill>
              </a:rPr>
              <a:t>Commodities are divided into two different categories: hard and soft commodities.</a:t>
            </a:r>
          </a:p>
          <a:p>
            <a:pPr marL="285750" indent="-285750">
              <a:buFont typeface="Wingdings" panose="05000000000000000000" pitchFamily="2" charset="2"/>
              <a:buChar char="Ø"/>
            </a:pPr>
            <a:r>
              <a:rPr lang="en-US" b="1" u="sng" dirty="0"/>
              <a:t>Hard Commodities</a:t>
            </a:r>
            <a:r>
              <a:rPr lang="en-US" dirty="0"/>
              <a:t>: Hard commodities consist of natural resources that is mined or extracted. The hard commodities are classified into two categories:</a:t>
            </a:r>
          </a:p>
          <a:p>
            <a:pPr marL="1257300" lvl="2" indent="-342900">
              <a:buFont typeface="+mj-lt"/>
              <a:buAutoNum type="arabicPeriod"/>
            </a:pPr>
            <a:r>
              <a:rPr lang="en-US" dirty="0"/>
              <a:t>Metals – Gold, Silver, Zinc, Copper, Platinum</a:t>
            </a:r>
          </a:p>
          <a:p>
            <a:pPr marL="1257300" lvl="2" indent="-342900">
              <a:buFont typeface="+mj-lt"/>
              <a:buAutoNum type="arabicPeriod"/>
            </a:pPr>
            <a:r>
              <a:rPr lang="en-US" dirty="0"/>
              <a:t>Energy – Natural gas, Crude oil, gasoline, heating oil</a:t>
            </a:r>
          </a:p>
          <a:p>
            <a:pPr marL="285750" indent="-285750">
              <a:buFont typeface="Wingdings" panose="05000000000000000000" pitchFamily="2" charset="2"/>
              <a:buChar char="Ø"/>
            </a:pPr>
            <a:r>
              <a:rPr lang="en-US" b="1" u="sng" dirty="0"/>
              <a:t>Soft Commodities</a:t>
            </a:r>
            <a:r>
              <a:rPr lang="en-US" dirty="0"/>
              <a:t>: Soft commodities refer to those commodities that are grown and cared for rather than extracted or mined. The soft commodities are classified into two categories</a:t>
            </a:r>
          </a:p>
          <a:p>
            <a:pPr marL="1257300" lvl="2" indent="-342900">
              <a:buAutoNum type="arabicPeriod"/>
            </a:pPr>
            <a:r>
              <a:rPr lang="en-US" dirty="0"/>
              <a:t>Agriculture – Rice, Corn, Wheat, Cotton, Soybean, Coffee, Salt, Suga</a:t>
            </a:r>
          </a:p>
          <a:p>
            <a:pPr marL="1257300" lvl="2" indent="-342900">
              <a:buAutoNum type="arabicPeriod"/>
            </a:pPr>
            <a:r>
              <a:rPr lang="en-US" dirty="0"/>
              <a:t>Livestock and meat – Feeder cattle, live cattle, Egg.</a:t>
            </a:r>
          </a:p>
          <a:p>
            <a:pPr algn="ctr"/>
            <a:r>
              <a:rPr lang="en-US" b="1" dirty="0">
                <a:solidFill>
                  <a:srgbClr val="002060"/>
                </a:solidFill>
              </a:rPr>
              <a:t>India as 22 different commodity exchanges that have been formed under the Forward Markets Commission.</a:t>
            </a:r>
          </a:p>
          <a:p>
            <a:pPr algn="ctr"/>
            <a:r>
              <a:rPr lang="en-US" b="1" dirty="0">
                <a:solidFill>
                  <a:srgbClr val="FF0000"/>
                </a:solidFill>
              </a:rPr>
              <a:t>There are 4 popular commodity exchanges for trading in India</a:t>
            </a:r>
          </a:p>
          <a:p>
            <a:pPr lvl="2"/>
            <a:r>
              <a:rPr lang="en-US" dirty="0"/>
              <a:t>1) Indian Commodity Exchange (ICEX)</a:t>
            </a:r>
          </a:p>
          <a:p>
            <a:pPr lvl="2"/>
            <a:r>
              <a:rPr lang="en-US" dirty="0"/>
              <a:t>2) National Multi Commodity Exchange of India (NMCE)</a:t>
            </a:r>
          </a:p>
          <a:p>
            <a:pPr lvl="2"/>
            <a:r>
              <a:rPr lang="en-US" dirty="0"/>
              <a:t>3) Multi Commodity Exchange of India (MCX)</a:t>
            </a:r>
          </a:p>
          <a:p>
            <a:pPr lvl="2"/>
            <a:r>
              <a:rPr lang="en-US" dirty="0"/>
              <a:t>4) National Commodity and Derivative Exchange (NCDEX)</a:t>
            </a:r>
          </a:p>
        </p:txBody>
      </p:sp>
    </p:spTree>
    <p:extLst>
      <p:ext uri="{BB962C8B-B14F-4D97-AF65-F5344CB8AC3E}">
        <p14:creationId xmlns:p14="http://schemas.microsoft.com/office/powerpoint/2010/main" val="1609013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2D20E-9F00-9154-3E3E-CE4B837CC361}"/>
              </a:ext>
            </a:extLst>
          </p:cNvPr>
          <p:cNvSpPr txBox="1"/>
          <p:nvPr/>
        </p:nvSpPr>
        <p:spPr>
          <a:xfrm>
            <a:off x="544902" y="441747"/>
            <a:ext cx="11102196" cy="6155531"/>
          </a:xfrm>
          <a:prstGeom prst="rect">
            <a:avLst/>
          </a:prstGeom>
          <a:noFill/>
        </p:spPr>
        <p:txBody>
          <a:bodyPr wrap="square">
            <a:spAutoFit/>
          </a:bodyPr>
          <a:lstStyle/>
          <a:p>
            <a:pPr algn="ctr"/>
            <a:r>
              <a:rPr lang="en-US" sz="3600" b="1" dirty="0">
                <a:latin typeface="Algerian" panose="04020705040A02060702" pitchFamily="82" charset="0"/>
              </a:rPr>
              <a:t>MCX: Multi- Commodity Exchange</a:t>
            </a:r>
          </a:p>
          <a:p>
            <a:endParaRPr lang="en-US" sz="1000" dirty="0"/>
          </a:p>
          <a:p>
            <a:pPr>
              <a:buFont typeface="Wingdings" pitchFamily="2" charset="2"/>
              <a:buChar char="Ø"/>
            </a:pPr>
            <a:r>
              <a:rPr lang="en-US" sz="2000" dirty="0"/>
              <a:t>It is an independent commodity exchange based in India. </a:t>
            </a:r>
          </a:p>
          <a:p>
            <a:pPr>
              <a:buFont typeface="Wingdings" pitchFamily="2" charset="2"/>
              <a:buChar char="Ø"/>
            </a:pPr>
            <a:endParaRPr lang="en-US" sz="2000" dirty="0"/>
          </a:p>
          <a:p>
            <a:pPr>
              <a:buFont typeface="Wingdings" pitchFamily="2" charset="2"/>
              <a:buChar char="Ø"/>
            </a:pPr>
            <a:r>
              <a:rPr lang="en-US" sz="2000" dirty="0"/>
              <a:t>It was established in 2003 and is based in Mumbai. </a:t>
            </a:r>
          </a:p>
          <a:p>
            <a:pPr>
              <a:buFont typeface="Wingdings" pitchFamily="2" charset="2"/>
              <a:buChar char="Ø"/>
            </a:pPr>
            <a:endParaRPr lang="en-US" sz="2000" dirty="0"/>
          </a:p>
          <a:p>
            <a:pPr>
              <a:buFont typeface="Wingdings" pitchFamily="2" charset="2"/>
              <a:buChar char="Ø"/>
            </a:pPr>
            <a:r>
              <a:rPr lang="en-US" sz="2000" dirty="0"/>
              <a:t>It is India's largest commodity derivatives exchange.</a:t>
            </a:r>
          </a:p>
          <a:p>
            <a:pPr>
              <a:buFont typeface="Wingdings" pitchFamily="2" charset="2"/>
              <a:buChar char="Ø"/>
            </a:pPr>
            <a:endParaRPr lang="en-US" sz="2000" dirty="0"/>
          </a:p>
          <a:p>
            <a:pPr>
              <a:buFont typeface="Wingdings" pitchFamily="2" charset="2"/>
              <a:buChar char="Ø"/>
            </a:pPr>
            <a:r>
              <a:rPr lang="en-US" sz="2000" dirty="0"/>
              <a:t> The average daily turnover of commodity futures contracts increased by 26% to 32,424 crore during FY 2019-20, as against  25,648 crore in FY2018-19. </a:t>
            </a:r>
          </a:p>
          <a:p>
            <a:pPr>
              <a:buFont typeface="Wingdings" pitchFamily="2" charset="2"/>
              <a:buChar char="Ø"/>
            </a:pPr>
            <a:endParaRPr lang="en-US" sz="2000" dirty="0"/>
          </a:p>
          <a:p>
            <a:pPr>
              <a:buFont typeface="Wingdings" pitchFamily="2" charset="2"/>
              <a:buChar char="Ø"/>
            </a:pPr>
            <a:r>
              <a:rPr lang="en-US" sz="2000" dirty="0"/>
              <a:t>The total turnover of commodity futures traded on the Exchange stood at  83.98 lakh crore in FY2019-20. </a:t>
            </a:r>
          </a:p>
          <a:p>
            <a:pPr>
              <a:buFont typeface="Wingdings" pitchFamily="2" charset="2"/>
              <a:buChar char="Ø"/>
            </a:pPr>
            <a:endParaRPr lang="en-US" sz="2000" dirty="0"/>
          </a:p>
          <a:p>
            <a:pPr>
              <a:buFont typeface="Wingdings" pitchFamily="2" charset="2"/>
              <a:buChar char="Ø"/>
            </a:pPr>
            <a:r>
              <a:rPr lang="en-US" sz="2000" dirty="0"/>
              <a:t>MCX offers options trading in gold and futures trading in non-ferrous metals, bullion, energy, and a number of agricultural commodities (</a:t>
            </a:r>
            <a:r>
              <a:rPr lang="en-US" sz="2000" dirty="0" err="1"/>
              <a:t>mentha</a:t>
            </a:r>
            <a:r>
              <a:rPr lang="en-US" sz="2000" dirty="0"/>
              <a:t> oil, cardamom, crude palm oil, cotton, and others).</a:t>
            </a:r>
          </a:p>
          <a:p>
            <a:pPr>
              <a:buFont typeface="Wingdings" pitchFamily="2" charset="2"/>
              <a:buChar char="Ø"/>
            </a:pPr>
            <a:endParaRPr lang="en-US" sz="2000" dirty="0"/>
          </a:p>
          <a:p>
            <a:pPr>
              <a:buFont typeface="Wingdings" pitchFamily="2" charset="2"/>
              <a:buChar char="Ø"/>
            </a:pPr>
            <a:r>
              <a:rPr lang="en-US" sz="2000" dirty="0"/>
              <a:t>The exchange also set up a web-based application "</a:t>
            </a:r>
            <a:r>
              <a:rPr lang="en-US" sz="2000" dirty="0" err="1"/>
              <a:t>ComRIS</a:t>
            </a:r>
            <a:r>
              <a:rPr lang="en-US" sz="2000" dirty="0"/>
              <a:t>" (Commodity Receipts Information System) in order to maintain an electronic record of commodities deposited at the Exchange accredited warehouses and ensure flow of real time information from the warehouses.  </a:t>
            </a:r>
          </a:p>
        </p:txBody>
      </p:sp>
    </p:spTree>
    <p:extLst>
      <p:ext uri="{BB962C8B-B14F-4D97-AF65-F5344CB8AC3E}">
        <p14:creationId xmlns:p14="http://schemas.microsoft.com/office/powerpoint/2010/main" val="4280079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4F8156-531C-DA18-F28E-06887195B995}"/>
              </a:ext>
            </a:extLst>
          </p:cNvPr>
          <p:cNvSpPr txBox="1"/>
          <p:nvPr/>
        </p:nvSpPr>
        <p:spPr>
          <a:xfrm>
            <a:off x="557841" y="455762"/>
            <a:ext cx="11076317" cy="5632311"/>
          </a:xfrm>
          <a:prstGeom prst="rect">
            <a:avLst/>
          </a:prstGeom>
          <a:noFill/>
        </p:spPr>
        <p:txBody>
          <a:bodyPr wrap="square" rtlCol="0">
            <a:spAutoFit/>
          </a:bodyPr>
          <a:lstStyle/>
          <a:p>
            <a:pPr algn="ctr"/>
            <a:r>
              <a:rPr lang="en-US" sz="3600" b="1" dirty="0">
                <a:latin typeface="Algerian" panose="04020705040A02060702" pitchFamily="82" charset="0"/>
              </a:rPr>
              <a:t>Functions of Stock Exchange</a:t>
            </a:r>
          </a:p>
          <a:p>
            <a:endParaRPr lang="en-US" b="1" dirty="0"/>
          </a:p>
          <a:p>
            <a:pPr marL="285750" indent="-285750">
              <a:buFont typeface="Wingdings" panose="05000000000000000000" pitchFamily="2" charset="2"/>
              <a:buChar char="Ø"/>
            </a:pPr>
            <a:r>
              <a:rPr lang="en-US" b="1" dirty="0"/>
              <a:t>Role of an Economic Barometer:</a:t>
            </a:r>
            <a:r>
              <a:rPr lang="en-US" b="0" dirty="0"/>
              <a:t>  serves as an economic barometer that is indicative of the state of the economy &amp; records all the major and minor changes in the share prices.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Valuation of Securities:</a:t>
            </a:r>
            <a:r>
              <a:rPr lang="en-US" b="0" dirty="0"/>
              <a:t> helps in the valuation of securities based on the factors of supply and demand. Valuation of securities helps creditors, investors and government in performing their respective functions.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Transactional Safety:</a:t>
            </a:r>
            <a:r>
              <a:rPr lang="en-US" b="0" dirty="0"/>
              <a:t> Transactional safety is ensured as the securities that are traded in the stock exchange are listed, and the listing of securities is done after verifying the company’s position.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Contributor to Economic Growth:</a:t>
            </a:r>
            <a:r>
              <a:rPr lang="en-US" b="0" dirty="0"/>
              <a:t> Stock exchange offers a platform for trading of securities of the various companies.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Making the public aware of equity investment:</a:t>
            </a:r>
            <a:r>
              <a:rPr lang="en-US" b="0" dirty="0"/>
              <a:t> Stock exchange helps in providing information about investing in equity markets and by rolling out new issues to encourage people to invest in securities. </a:t>
            </a:r>
            <a:endParaRPr lang="en-US" dirty="0"/>
          </a:p>
          <a:p>
            <a:pPr marL="285750" indent="-285750">
              <a:buFont typeface="Wingdings" panose="05000000000000000000" pitchFamily="2" charset="2"/>
              <a:buChar char="Ø"/>
            </a:pPr>
            <a:endParaRPr lang="en-US" b="1" dirty="0"/>
          </a:p>
          <a:p>
            <a:pPr marL="285750" indent="-285750">
              <a:buFont typeface="Wingdings" panose="05000000000000000000" pitchFamily="2" charset="2"/>
              <a:buChar char="Ø"/>
            </a:pPr>
            <a:r>
              <a:rPr lang="en-US" b="1" dirty="0"/>
              <a:t>Offers scope for speculation:</a:t>
            </a:r>
            <a:r>
              <a:rPr lang="en-US" b="0" dirty="0"/>
              <a:t> By permitting healthy speculation of the traded securities, the stock exchange ensures demand and supply of securities and liquidity.</a:t>
            </a:r>
          </a:p>
        </p:txBody>
      </p:sp>
    </p:spTree>
    <p:extLst>
      <p:ext uri="{BB962C8B-B14F-4D97-AF65-F5344CB8AC3E}">
        <p14:creationId xmlns:p14="http://schemas.microsoft.com/office/powerpoint/2010/main" val="337691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1BF93A-0E13-3045-F10C-EB07135B0A03}"/>
              </a:ext>
            </a:extLst>
          </p:cNvPr>
          <p:cNvSpPr txBox="1"/>
          <p:nvPr/>
        </p:nvSpPr>
        <p:spPr>
          <a:xfrm>
            <a:off x="523336" y="856292"/>
            <a:ext cx="11145328" cy="2862322"/>
          </a:xfrm>
          <a:prstGeom prst="rect">
            <a:avLst/>
          </a:prstGeom>
          <a:noFill/>
        </p:spPr>
        <p:txBody>
          <a:bodyPr wrap="square">
            <a:spAutoFit/>
          </a:bodyPr>
          <a:lstStyle/>
          <a:p>
            <a:pPr marL="285750" indent="-285750">
              <a:buFont typeface="Wingdings" panose="05000000000000000000" pitchFamily="2" charset="2"/>
              <a:buChar char="Ø"/>
            </a:pPr>
            <a:r>
              <a:rPr lang="en-US" b="1" dirty="0"/>
              <a:t>Facilitates liquidity:</a:t>
            </a:r>
            <a:r>
              <a:rPr lang="en-US" b="0" dirty="0"/>
              <a:t> The most important role of the stock exchange is in ensuring a ready platform for the sale and purchase of securities. This gives investors the confidence that the existing investments can be converted into cash, or in other words, stock exchange offers liquidity in terms of investment.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Better Capital Allocation:</a:t>
            </a:r>
            <a:r>
              <a:rPr lang="en-US" b="0" dirty="0"/>
              <a:t> Profit-making companies will have their shares traded actively, and so such companies are able to raise fresh capital from the equity market. Stock market helps in better allocation of capital for the investors so that maximum profit can be earned.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Encourages investment and savings:</a:t>
            </a:r>
            <a:r>
              <a:rPr lang="en-US" b="0" dirty="0"/>
              <a:t> Stock market serves as an important source of investment in various securities which offer greater returns. Investing in the stock market makes for a better investment option than gold and silver. </a:t>
            </a:r>
          </a:p>
        </p:txBody>
      </p:sp>
    </p:spTree>
    <p:extLst>
      <p:ext uri="{BB962C8B-B14F-4D97-AF65-F5344CB8AC3E}">
        <p14:creationId xmlns:p14="http://schemas.microsoft.com/office/powerpoint/2010/main" val="1249873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77DDD-DADF-CB84-7F41-D40F17473AD9}"/>
              </a:ext>
            </a:extLst>
          </p:cNvPr>
          <p:cNvSpPr txBox="1"/>
          <p:nvPr/>
        </p:nvSpPr>
        <p:spPr>
          <a:xfrm>
            <a:off x="549215" y="465826"/>
            <a:ext cx="11093570" cy="5232202"/>
          </a:xfrm>
          <a:prstGeom prst="rect">
            <a:avLst/>
          </a:prstGeom>
          <a:noFill/>
        </p:spPr>
        <p:txBody>
          <a:bodyPr wrap="square" rtlCol="0">
            <a:spAutoFit/>
          </a:bodyPr>
          <a:lstStyle/>
          <a:p>
            <a:pPr algn="ctr"/>
            <a:r>
              <a:rPr lang="en-US" sz="3600" b="1" dirty="0">
                <a:latin typeface="Algerian" panose="04020705040A02060702" pitchFamily="82" charset="0"/>
              </a:rPr>
              <a:t>Stock Market in India</a:t>
            </a:r>
          </a:p>
          <a:p>
            <a:endParaRPr lang="en-US" dirty="0"/>
          </a:p>
          <a:p>
            <a:pPr marL="285750" indent="-285750">
              <a:buFont typeface="Wingdings" panose="05000000000000000000" pitchFamily="2" charset="2"/>
              <a:buChar char="Ø"/>
            </a:pPr>
            <a:r>
              <a:rPr lang="en-US" sz="2000" dirty="0"/>
              <a:t>India has two primary stock markets where most of its trading takes place: the Bombay Stock Exchange (BSE) and the National Stock Exchange (NSE).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BSE is the older stock exchange and has more than double the firms listed than the NSE.</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Trading at both exchanges takes place through an open electronic limit order book in which order matching is done by the trading computer.</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Both indexes share the same trading hours, trading mechanisms, and settlement processes, and are regulated by the Securities Exchange Board of India (SEBI).</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Two popular indexes based on the Indian markets are the Sensex and Nifty.</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To invest in the Indian markets, one needs to be registered as a foreign institutional investor (FII).</a:t>
            </a:r>
          </a:p>
        </p:txBody>
      </p:sp>
    </p:spTree>
    <p:extLst>
      <p:ext uri="{BB962C8B-B14F-4D97-AF65-F5344CB8AC3E}">
        <p14:creationId xmlns:p14="http://schemas.microsoft.com/office/powerpoint/2010/main" val="2446891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B033B-5743-6C5F-7FA5-2E0BADFCF895}"/>
              </a:ext>
            </a:extLst>
          </p:cNvPr>
          <p:cNvSpPr txBox="1"/>
          <p:nvPr/>
        </p:nvSpPr>
        <p:spPr>
          <a:xfrm>
            <a:off x="527649" y="491706"/>
            <a:ext cx="11136702" cy="5355312"/>
          </a:xfrm>
          <a:prstGeom prst="rect">
            <a:avLst/>
          </a:prstGeom>
          <a:noFill/>
        </p:spPr>
        <p:txBody>
          <a:bodyPr wrap="square" rtlCol="0">
            <a:spAutoFit/>
          </a:bodyPr>
          <a:lstStyle/>
          <a:p>
            <a:pPr algn="ctr"/>
            <a:r>
              <a:rPr lang="en-US" sz="3600" b="1" dirty="0">
                <a:latin typeface="Algerian" panose="04020705040A02060702" pitchFamily="82" charset="0"/>
              </a:rPr>
              <a:t>BSE: Bombay Stock Exchange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Established in 1875, BSE (formerly known as Bombay Stock Exchange), is Asia's first &amp; the Fastest Stock Exchange in world with the speed of 6 micro seconds and one of India's leading exchange groups. </a:t>
            </a:r>
          </a:p>
          <a:p>
            <a:pPr marL="285750" indent="-285750">
              <a:buFont typeface="Wingdings" panose="05000000000000000000" pitchFamily="2" charset="2"/>
              <a:buChar char="Ø"/>
            </a:pPr>
            <a:r>
              <a:rPr lang="en-US" dirty="0"/>
              <a:t>Over the past 143 years, BSE has facilitated the growth of the Indian corporate sector by providing it an efficient capital-raising platform.</a:t>
            </a:r>
          </a:p>
          <a:p>
            <a:pPr marL="285750" indent="-285750">
              <a:buFont typeface="Wingdings" panose="05000000000000000000" pitchFamily="2" charset="2"/>
              <a:buChar char="Ø"/>
            </a:pPr>
            <a:r>
              <a:rPr lang="en-US" dirty="0"/>
              <a:t>Today BSE provides an efficient and transparent market for trading in equity, currencies, debt instruments, derivatives, mutual funds. </a:t>
            </a:r>
          </a:p>
          <a:p>
            <a:pPr marL="285750" indent="-285750">
              <a:buFont typeface="Wingdings" panose="05000000000000000000" pitchFamily="2" charset="2"/>
              <a:buChar char="Ø"/>
            </a:pPr>
            <a:r>
              <a:rPr lang="en-US" dirty="0"/>
              <a:t>BSE SME is India’s largest SME platform which has listed over 250 companies and continues to grow at a steady pace.</a:t>
            </a:r>
          </a:p>
          <a:p>
            <a:pPr marL="285750" indent="-285750">
              <a:buFont typeface="Wingdings" panose="05000000000000000000" pitchFamily="2" charset="2"/>
              <a:buChar char="Ø"/>
            </a:pPr>
            <a:r>
              <a:rPr lang="en-US" dirty="0"/>
              <a:t>BSE </a:t>
            </a:r>
            <a:r>
              <a:rPr lang="en-US" dirty="0" err="1"/>
              <a:t>StAR</a:t>
            </a:r>
            <a:r>
              <a:rPr lang="en-US" dirty="0"/>
              <a:t> MF is India’s largest online mutual fund platform which process over 27 lakh transactions per month and adds almost 2 lakh new SIPs ever month. </a:t>
            </a:r>
          </a:p>
          <a:p>
            <a:pPr marL="285750" indent="-285750">
              <a:buFont typeface="Wingdings" panose="05000000000000000000" pitchFamily="2" charset="2"/>
              <a:buChar char="Ø"/>
            </a:pPr>
            <a:r>
              <a:rPr lang="en-US" dirty="0"/>
              <a:t>BSE Bond, the transparent and efficient electronic book mechanism process for private placement of debt securities, is the market leader with more than Rs 2.09 lakh crore of fund raising from 530 issuances. (F.Y. 2017-2018).</a:t>
            </a:r>
          </a:p>
          <a:p>
            <a:pPr marL="285750" indent="-285750">
              <a:buFont typeface="Wingdings" panose="05000000000000000000" pitchFamily="2" charset="2"/>
              <a:buChar char="Ø"/>
            </a:pPr>
            <a:r>
              <a:rPr lang="en-US" dirty="0"/>
              <a:t>BSE has launched India INX, India's 1st international exchange, located at GIFT CITY IFSC in Ahmedabad.</a:t>
            </a:r>
          </a:p>
          <a:p>
            <a:pPr marL="285750" indent="-285750">
              <a:buFont typeface="Wingdings" panose="05000000000000000000" pitchFamily="2" charset="2"/>
              <a:buChar char="Ø"/>
            </a:pPr>
            <a:r>
              <a:rPr lang="en-US" dirty="0"/>
              <a:t>Indian Clearing Corporation Limited, a wholly owned subsidiary of BSE, acts as the central counterparty to all trades executed on the BSE trading platform and provides full novation, guaranteeing the settlement of all </a:t>
            </a:r>
            <a:r>
              <a:rPr lang="en-US" dirty="0" err="1"/>
              <a:t>bonafide</a:t>
            </a:r>
            <a:r>
              <a:rPr lang="en-US" dirty="0"/>
              <a:t> trades executed.</a:t>
            </a:r>
          </a:p>
          <a:p>
            <a:pPr marL="285750" indent="-285750">
              <a:buFont typeface="Wingdings" panose="05000000000000000000" pitchFamily="2" charset="2"/>
              <a:buChar char="Ø"/>
            </a:pPr>
            <a:r>
              <a:rPr lang="en-US" dirty="0"/>
              <a:t>BSE Institute Ltd, another fully owned subsidiary of BSE runs one of the most respected capital market educational</a:t>
            </a:r>
          </a:p>
        </p:txBody>
      </p:sp>
    </p:spTree>
    <p:extLst>
      <p:ext uri="{BB962C8B-B14F-4D97-AF65-F5344CB8AC3E}">
        <p14:creationId xmlns:p14="http://schemas.microsoft.com/office/powerpoint/2010/main" val="1964833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7A8D6F-20E6-678A-C81F-A9B1586FD5F6}"/>
              </a:ext>
            </a:extLst>
          </p:cNvPr>
          <p:cNvSpPr txBox="1"/>
          <p:nvPr/>
        </p:nvSpPr>
        <p:spPr>
          <a:xfrm>
            <a:off x="577970" y="474453"/>
            <a:ext cx="11015932" cy="5847755"/>
          </a:xfrm>
          <a:prstGeom prst="rect">
            <a:avLst/>
          </a:prstGeom>
          <a:noFill/>
        </p:spPr>
        <p:txBody>
          <a:bodyPr wrap="square" rtlCol="0">
            <a:spAutoFit/>
          </a:bodyPr>
          <a:lstStyle/>
          <a:p>
            <a:pPr algn="ctr"/>
            <a:r>
              <a:rPr lang="en-US" sz="3600" b="1" dirty="0">
                <a:latin typeface="Algerian" panose="04020705040A02060702" pitchFamily="82" charset="0"/>
              </a:rPr>
              <a:t>SENSEX</a:t>
            </a:r>
          </a:p>
          <a:p>
            <a:endParaRPr lang="en-US" dirty="0"/>
          </a:p>
          <a:p>
            <a:pPr marL="285750" indent="-285750">
              <a:buFont typeface="Wingdings" panose="05000000000000000000" pitchFamily="2" charset="2"/>
              <a:buChar char="Ø"/>
            </a:pPr>
            <a:r>
              <a:rPr lang="en-US" sz="2000" dirty="0"/>
              <a:t>S&amp;P BSE SENSEX, first compiled in 1986, was calculated on a 'Market Capitalization-Weighted' methodology of 30 component stocks representing large, well-established and financially sound companies across key sectors.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base year of S&amp;P BSE SENSEX was taken as 1978-79.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S&amp;P BSE SENSEX today is widely reported in both domestic and international markets through print as well as electronic media.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It is scientifically designed and is based on globally accepted construction and review methodology. Since September 1, 2003, S&amp;P BSE SENSEX is being calculated on a free-float market capitalization methodology.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 'free-float market capitalization-weighted' methodology is a widely followed index construction methodology on which majority of global equity indices are based; all major index providers like MSCI, FTSE, STOXX, and Dow Jones use the free-float methodology.</a:t>
            </a:r>
          </a:p>
        </p:txBody>
      </p:sp>
    </p:spTree>
    <p:extLst>
      <p:ext uri="{BB962C8B-B14F-4D97-AF65-F5344CB8AC3E}">
        <p14:creationId xmlns:p14="http://schemas.microsoft.com/office/powerpoint/2010/main" val="38811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4E2E84-D8ED-E265-1C65-11B60205A066}"/>
              </a:ext>
            </a:extLst>
          </p:cNvPr>
          <p:cNvSpPr txBox="1"/>
          <p:nvPr/>
        </p:nvSpPr>
        <p:spPr>
          <a:xfrm>
            <a:off x="655607" y="483882"/>
            <a:ext cx="10826151" cy="5447645"/>
          </a:xfrm>
          <a:prstGeom prst="rect">
            <a:avLst/>
          </a:prstGeom>
          <a:noFill/>
        </p:spPr>
        <p:txBody>
          <a:bodyPr wrap="square">
            <a:spAutoFit/>
          </a:bodyPr>
          <a:lstStyle/>
          <a:p>
            <a:pPr algn="ctr"/>
            <a:r>
              <a:rPr lang="en-US" sz="3600" b="1" dirty="0">
                <a:latin typeface="Algerian" panose="04020705040A02060702" pitchFamily="82" charset="0"/>
              </a:rPr>
              <a:t>NSE: National Stock Exchange</a:t>
            </a:r>
          </a:p>
          <a:p>
            <a:pPr algn="ctr"/>
            <a:endParaRPr lang="en-US" sz="3600" b="1" dirty="0">
              <a:latin typeface="Algerian" panose="04020705040A02060702" pitchFamily="82" charset="0"/>
            </a:endParaRPr>
          </a:p>
          <a:p>
            <a:pPr>
              <a:buFont typeface="Wingdings" pitchFamily="2" charset="2"/>
              <a:buChar char="Ø"/>
            </a:pPr>
            <a:r>
              <a:rPr lang="en-US" b="1" dirty="0"/>
              <a:t>National Stock Exchange of India Limited</a:t>
            </a:r>
            <a:r>
              <a:rPr lang="en-US" dirty="0"/>
              <a:t> (</a:t>
            </a:r>
            <a:r>
              <a:rPr lang="en-US" b="1" dirty="0"/>
              <a:t>NSE</a:t>
            </a:r>
            <a:r>
              <a:rPr lang="en-US" dirty="0"/>
              <a:t>) is the leading stock exchange of India, located in the Mumbai (Bombay) city of Maharashtra state.</a:t>
            </a:r>
          </a:p>
          <a:p>
            <a:pPr>
              <a:buFont typeface="Wingdings" pitchFamily="2" charset="2"/>
              <a:buChar char="Ø"/>
            </a:pPr>
            <a:endParaRPr lang="en-US" dirty="0"/>
          </a:p>
          <a:p>
            <a:pPr>
              <a:buFont typeface="Wingdings" pitchFamily="2" charset="2"/>
              <a:buChar char="Ø"/>
            </a:pPr>
            <a:r>
              <a:rPr lang="en-US" dirty="0"/>
              <a:t> It is under the ownership of some leading financial institutions, Banks, and Insurance companies.</a:t>
            </a:r>
          </a:p>
          <a:p>
            <a:pPr>
              <a:buFont typeface="Wingdings" pitchFamily="2" charset="2"/>
              <a:buChar char="Ø"/>
            </a:pPr>
            <a:endParaRPr lang="en-US" baseline="30000" dirty="0"/>
          </a:p>
          <a:p>
            <a:pPr>
              <a:buFont typeface="Wingdings" pitchFamily="2" charset="2"/>
              <a:buChar char="Ø"/>
            </a:pPr>
            <a:r>
              <a:rPr lang="en-US" dirty="0"/>
              <a:t>NSE was established in 1992 as the first dematerialized electronic exchange in the country.</a:t>
            </a:r>
          </a:p>
          <a:p>
            <a:pPr>
              <a:buFont typeface="Wingdings" pitchFamily="2" charset="2"/>
              <a:buChar char="Ø"/>
            </a:pPr>
            <a:endParaRPr lang="en-US" dirty="0"/>
          </a:p>
          <a:p>
            <a:pPr>
              <a:buFont typeface="Wingdings" pitchFamily="2" charset="2"/>
              <a:buChar char="Ø"/>
            </a:pPr>
            <a:r>
              <a:rPr lang="en-US" dirty="0"/>
              <a:t>NSE was the first exchange in the country to provide a modern, fully automated screen-based electronic trading system that offered easy trading facilities to investors spread across the length and breadth of the country.</a:t>
            </a:r>
          </a:p>
          <a:p>
            <a:pPr>
              <a:buFont typeface="Wingdings" pitchFamily="2" charset="2"/>
              <a:buChar char="Ø"/>
            </a:pPr>
            <a:endParaRPr lang="en-US" dirty="0"/>
          </a:p>
          <a:p>
            <a:pPr>
              <a:buFont typeface="Wingdings" pitchFamily="2" charset="2"/>
              <a:buChar char="Ø"/>
            </a:pPr>
            <a:r>
              <a:rPr lang="en-US" dirty="0"/>
              <a:t>National Stock Exchange has a total market capitalization of more than US$3 trillion.</a:t>
            </a:r>
          </a:p>
          <a:p>
            <a:pPr>
              <a:buFont typeface="Wingdings" pitchFamily="2" charset="2"/>
              <a:buChar char="Ø"/>
            </a:pPr>
            <a:endParaRPr lang="en-US" dirty="0"/>
          </a:p>
          <a:p>
            <a:pPr>
              <a:buFont typeface="Wingdings" pitchFamily="2" charset="2"/>
              <a:buChar char="Ø"/>
            </a:pPr>
            <a:r>
              <a:rPr lang="en-US" dirty="0"/>
              <a:t>It the world's 10th-largest stock exchange as of May 2021.</a:t>
            </a:r>
          </a:p>
          <a:p>
            <a:pPr>
              <a:buFont typeface="Wingdings" pitchFamily="2" charset="2"/>
              <a:buChar char="Ø"/>
            </a:pPr>
            <a:endParaRPr lang="en-US" baseline="30000" dirty="0"/>
          </a:p>
          <a:p>
            <a:pPr>
              <a:buFont typeface="Wingdings" pitchFamily="2" charset="2"/>
              <a:buChar char="Ø"/>
            </a:pPr>
            <a:r>
              <a:rPr lang="en-US" dirty="0"/>
              <a:t> NSE's flagship index, the NIFTY 50, a 50 stock index is used extensively by investors in India and around the world as a barometer of the Indian capital market. </a:t>
            </a:r>
          </a:p>
        </p:txBody>
      </p:sp>
    </p:spTree>
    <p:extLst>
      <p:ext uri="{BB962C8B-B14F-4D97-AF65-F5344CB8AC3E}">
        <p14:creationId xmlns:p14="http://schemas.microsoft.com/office/powerpoint/2010/main" val="33768678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357</TotalTime>
  <Words>5162</Words>
  <Application>Microsoft Office PowerPoint</Application>
  <PresentationFormat>Widescreen</PresentationFormat>
  <Paragraphs>375</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Algerian</vt:lpstr>
      <vt:lpstr>Arial</vt:lpstr>
      <vt:lpstr>Garamond</vt:lpstr>
      <vt:lpstr>Wingdings</vt:lpstr>
      <vt:lpstr>Organic</vt:lpstr>
      <vt:lpstr>UNIT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Shah</dc:creator>
  <cp:lastModifiedBy>Shah</cp:lastModifiedBy>
  <cp:revision>12</cp:revision>
  <dcterms:created xsi:type="dcterms:W3CDTF">2023-09-29T08:30:30Z</dcterms:created>
  <dcterms:modified xsi:type="dcterms:W3CDTF">2023-11-19T14:44:32Z</dcterms:modified>
</cp:coreProperties>
</file>