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1" r:id="rId16"/>
    <p:sldId id="270" r:id="rId17"/>
    <p:sldId id="275" r:id="rId18"/>
    <p:sldId id="272" r:id="rId19"/>
    <p:sldId id="276" r:id="rId20"/>
    <p:sldId id="273" r:id="rId21"/>
    <p:sldId id="274"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36E70-73E5-42BC-B2A3-0A00C7D7823A}"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D2371-BA8D-4B21-8917-B54733BA940E}" type="slidenum">
              <a:rPr lang="en-US" smtClean="0"/>
              <a:t>‹#›</a:t>
            </a:fld>
            <a:endParaRPr lang="en-US"/>
          </a:p>
        </p:txBody>
      </p:sp>
    </p:spTree>
    <p:extLst>
      <p:ext uri="{BB962C8B-B14F-4D97-AF65-F5344CB8AC3E}">
        <p14:creationId xmlns:p14="http://schemas.microsoft.com/office/powerpoint/2010/main" val="96917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0194-65CB-8B9B-EE01-B442D141D632}"/>
              </a:ext>
            </a:extLst>
          </p:cNvPr>
          <p:cNvSpPr>
            <a:spLocks noGrp="1"/>
          </p:cNvSpPr>
          <p:nvPr>
            <p:ph type="ctrTitle"/>
          </p:nvPr>
        </p:nvSpPr>
        <p:spPr/>
        <p:txBody>
          <a:bodyPr/>
          <a:lstStyle/>
          <a:p>
            <a:r>
              <a:rPr lang="en-US" b="1" dirty="0">
                <a:latin typeface="Algerian" panose="04020705040A02060702" pitchFamily="82" charset="0"/>
              </a:rPr>
              <a:t>UNIT 4</a:t>
            </a:r>
          </a:p>
        </p:txBody>
      </p:sp>
      <p:sp>
        <p:nvSpPr>
          <p:cNvPr id="3" name="Subtitle 2">
            <a:extLst>
              <a:ext uri="{FF2B5EF4-FFF2-40B4-BE49-F238E27FC236}">
                <a16:creationId xmlns:a16="http://schemas.microsoft.com/office/drawing/2014/main" id="{F8F136F0-DDD5-AEDD-E393-A1F174DF5A25}"/>
              </a:ext>
            </a:extLst>
          </p:cNvPr>
          <p:cNvSpPr>
            <a:spLocks noGrp="1"/>
          </p:cNvSpPr>
          <p:nvPr>
            <p:ph type="subTitle" idx="1"/>
          </p:nvPr>
        </p:nvSpPr>
        <p:spPr/>
        <p:txBody>
          <a:bodyPr>
            <a:normAutofit/>
          </a:bodyPr>
          <a:lstStyle/>
          <a:p>
            <a:r>
              <a:rPr lang="en-US" sz="6000" b="1" dirty="0">
                <a:latin typeface="Algerian" panose="04020705040A02060702" pitchFamily="82" charset="0"/>
              </a:rPr>
              <a:t>Money Market</a:t>
            </a:r>
          </a:p>
        </p:txBody>
      </p:sp>
      <p:sp>
        <p:nvSpPr>
          <p:cNvPr id="4" name="TextBox 3">
            <a:extLst>
              <a:ext uri="{FF2B5EF4-FFF2-40B4-BE49-F238E27FC236}">
                <a16:creationId xmlns:a16="http://schemas.microsoft.com/office/drawing/2014/main" id="{A88835F4-5831-DD18-3813-287982C22862}"/>
              </a:ext>
            </a:extLst>
          </p:cNvPr>
          <p:cNvSpPr txBox="1"/>
          <p:nvPr/>
        </p:nvSpPr>
        <p:spPr>
          <a:xfrm>
            <a:off x="9929004" y="5771072"/>
            <a:ext cx="2087592" cy="923330"/>
          </a:xfrm>
          <a:prstGeom prst="rect">
            <a:avLst/>
          </a:prstGeom>
          <a:noFill/>
        </p:spPr>
        <p:txBody>
          <a:bodyPr wrap="square" rtlCol="0">
            <a:spAutoFit/>
          </a:bodyPr>
          <a:lstStyle/>
          <a:p>
            <a:r>
              <a:rPr lang="en-US" dirty="0"/>
              <a:t>Prepared By:</a:t>
            </a:r>
          </a:p>
          <a:p>
            <a:r>
              <a:rPr lang="en-US" dirty="0"/>
              <a:t>Ms. Asma Anjum</a:t>
            </a:r>
          </a:p>
          <a:p>
            <a:r>
              <a:rPr lang="en-US" dirty="0"/>
              <a:t>Assistant Professor</a:t>
            </a:r>
          </a:p>
        </p:txBody>
      </p:sp>
    </p:spTree>
    <p:extLst>
      <p:ext uri="{BB962C8B-B14F-4D97-AF65-F5344CB8AC3E}">
        <p14:creationId xmlns:p14="http://schemas.microsoft.com/office/powerpoint/2010/main" val="2012992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6B787-67C7-2B68-5767-E19EDA0AA180}"/>
              </a:ext>
            </a:extLst>
          </p:cNvPr>
          <p:cNvSpPr txBox="1"/>
          <p:nvPr/>
        </p:nvSpPr>
        <p:spPr>
          <a:xfrm>
            <a:off x="682925" y="672860"/>
            <a:ext cx="10826150" cy="5355312"/>
          </a:xfrm>
          <a:prstGeom prst="rect">
            <a:avLst/>
          </a:prstGeom>
          <a:noFill/>
        </p:spPr>
        <p:txBody>
          <a:bodyPr wrap="square" rtlCol="0">
            <a:spAutoFit/>
          </a:bodyPr>
          <a:lstStyle/>
          <a:p>
            <a:pPr algn="ctr"/>
            <a:r>
              <a:rPr lang="en-US" sz="3600" b="1" dirty="0">
                <a:latin typeface="Algerian" panose="04020705040A02060702" pitchFamily="82" charset="0"/>
              </a:rPr>
              <a:t>Treasury Bill Markets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Treasury Bills are short-term (up to one year) borrowing instruments of the Government of India or by a central authority of any country which enable investors to park their short-term surplus funds while reducing their market risk.</a:t>
            </a:r>
          </a:p>
          <a:p>
            <a:pPr marL="285750" indent="-285750">
              <a:buFont typeface="Wingdings" panose="05000000000000000000" pitchFamily="2" charset="2"/>
              <a:buChar char="Ø"/>
            </a:pPr>
            <a:r>
              <a:rPr lang="en-US" dirty="0"/>
              <a:t>They are auctioned by the Reserve Bank of India (RBI) at regular intervals and issued at a discount to face value.</a:t>
            </a:r>
          </a:p>
          <a:p>
            <a:pPr marL="285750" indent="-285750">
              <a:buFont typeface="Wingdings" panose="05000000000000000000" pitchFamily="2" charset="2"/>
              <a:buChar char="Ø"/>
            </a:pPr>
            <a:r>
              <a:rPr lang="en-US" dirty="0"/>
              <a:t>Treasury Bills were first issued in India in 1917. </a:t>
            </a:r>
          </a:p>
          <a:p>
            <a:pPr marL="285750" indent="-285750">
              <a:buFont typeface="Wingdings" panose="05000000000000000000" pitchFamily="2" charset="2"/>
              <a:buChar char="Ø"/>
            </a:pPr>
            <a:r>
              <a:rPr lang="en-US" dirty="0"/>
              <a:t>At present, the active T-Bills are 91-days T-Bills, 182-day T-Bills and 364-days T-Bills. </a:t>
            </a:r>
          </a:p>
          <a:p>
            <a:pPr marL="285750" indent="-285750">
              <a:buFont typeface="Wingdings" panose="05000000000000000000" pitchFamily="2" charset="2"/>
              <a:buChar char="Ø"/>
            </a:pPr>
            <a:r>
              <a:rPr lang="en-US" dirty="0"/>
              <a:t>Individuals, Firms, Trusts, Institutions, and banks can purchase T-Bills. </a:t>
            </a:r>
          </a:p>
          <a:p>
            <a:pPr marL="285750" indent="-285750">
              <a:buFont typeface="Wingdings" panose="05000000000000000000" pitchFamily="2" charset="2"/>
              <a:buChar char="Ø"/>
            </a:pPr>
            <a:r>
              <a:rPr lang="en-US" dirty="0"/>
              <a:t>Market forces determine interest on the treasury bills.</a:t>
            </a:r>
          </a:p>
          <a:p>
            <a:pPr algn="ctr"/>
            <a:endParaRPr lang="en-US" b="1" dirty="0">
              <a:solidFill>
                <a:srgbClr val="FF0000"/>
              </a:solidFill>
            </a:endParaRPr>
          </a:p>
          <a:p>
            <a:pPr algn="ctr"/>
            <a:r>
              <a:rPr lang="en-US" sz="2000" b="1" dirty="0">
                <a:solidFill>
                  <a:srgbClr val="FF0000"/>
                </a:solidFill>
              </a:rPr>
              <a:t>How to buy T-bills in India:</a:t>
            </a:r>
          </a:p>
          <a:p>
            <a:r>
              <a:rPr lang="en-US" dirty="0"/>
              <a:t>1. </a:t>
            </a:r>
            <a:r>
              <a:rPr lang="en-US" b="1" dirty="0">
                <a:solidFill>
                  <a:srgbClr val="002060"/>
                </a:solidFill>
              </a:rPr>
              <a:t>Primary Auctions</a:t>
            </a:r>
            <a:r>
              <a:rPr lang="en-US" dirty="0"/>
              <a:t>: We can participate in auctions conducted by the Reserve Bank of India (RBI). The bids are invited from eligible participants, such as banks and certain non-banking financial companies.</a:t>
            </a:r>
          </a:p>
          <a:p>
            <a:r>
              <a:rPr lang="en-US" dirty="0"/>
              <a:t>2</a:t>
            </a:r>
            <a:r>
              <a:rPr lang="en-US" b="1" dirty="0">
                <a:solidFill>
                  <a:srgbClr val="002060"/>
                </a:solidFill>
              </a:rPr>
              <a:t>. Secondary Markets</a:t>
            </a:r>
            <a:r>
              <a:rPr lang="en-US" dirty="0"/>
              <a:t>: After the initial auction, T-Bills are listed and traded on the secondary market. In the secondary market, you can buy T-bills through a broker or by approaching a bank that deals in government securities.</a:t>
            </a:r>
          </a:p>
          <a:p>
            <a:r>
              <a:rPr lang="en-US" dirty="0"/>
              <a:t>3. </a:t>
            </a:r>
            <a:r>
              <a:rPr lang="en-US" b="1" dirty="0">
                <a:solidFill>
                  <a:srgbClr val="002060"/>
                </a:solidFill>
              </a:rPr>
              <a:t>Retail Direct Gilt (RDG) Account</a:t>
            </a:r>
            <a:r>
              <a:rPr lang="en-US" dirty="0"/>
              <a:t>: You can open an RDG account with a registered intermediary, like a bank or a non-banking financial company. This will let you directly transact with government securities, including T-Bills.</a:t>
            </a:r>
          </a:p>
        </p:txBody>
      </p:sp>
    </p:spTree>
    <p:extLst>
      <p:ext uri="{BB962C8B-B14F-4D97-AF65-F5344CB8AC3E}">
        <p14:creationId xmlns:p14="http://schemas.microsoft.com/office/powerpoint/2010/main" val="13386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30B17-8A12-A290-9BD2-2EF8C2D57128}"/>
              </a:ext>
            </a:extLst>
          </p:cNvPr>
          <p:cNvSpPr txBox="1"/>
          <p:nvPr/>
        </p:nvSpPr>
        <p:spPr>
          <a:xfrm>
            <a:off x="713117" y="646982"/>
            <a:ext cx="10765766" cy="5632311"/>
          </a:xfrm>
          <a:prstGeom prst="rect">
            <a:avLst/>
          </a:prstGeom>
          <a:noFill/>
        </p:spPr>
        <p:txBody>
          <a:bodyPr wrap="square" rtlCol="0">
            <a:spAutoFit/>
          </a:bodyPr>
          <a:lstStyle/>
          <a:p>
            <a:pPr algn="ctr"/>
            <a:r>
              <a:rPr lang="en-US" sz="3600" b="1" dirty="0">
                <a:latin typeface="Algerian" panose="04020705040A02060702" pitchFamily="82" charset="0"/>
              </a:rPr>
              <a:t>Certificate of Deposits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CDs is a fixed-income financial instrument governed under the Reserve Bank and India (RBI) issued in a dematerialized form. </a:t>
            </a:r>
          </a:p>
          <a:p>
            <a:pPr marL="285750" indent="-285750">
              <a:buFont typeface="Wingdings" panose="05000000000000000000" pitchFamily="2" charset="2"/>
              <a:buChar char="Ø"/>
            </a:pPr>
            <a:r>
              <a:rPr lang="en-US" dirty="0"/>
              <a:t>The amount at payout is assured from the beginning.</a:t>
            </a:r>
          </a:p>
          <a:p>
            <a:pPr marL="285750" indent="-285750">
              <a:buFont typeface="Wingdings" panose="05000000000000000000" pitchFamily="2" charset="2"/>
              <a:buChar char="Ø"/>
            </a:pPr>
            <a:r>
              <a:rPr lang="en-US" dirty="0"/>
              <a:t>CDs can be issued by any All-India Financial Institution or Scheduled Commercial Bank. </a:t>
            </a:r>
          </a:p>
          <a:p>
            <a:pPr marL="285750" indent="-285750">
              <a:buFont typeface="Wingdings" panose="05000000000000000000" pitchFamily="2" charset="2"/>
              <a:buChar char="Ø"/>
            </a:pPr>
            <a:r>
              <a:rPr lang="en-US" dirty="0"/>
              <a:t>They are issued at a discount provided on face value. </a:t>
            </a:r>
          </a:p>
          <a:p>
            <a:pPr marL="285750" indent="-285750">
              <a:buFont typeface="Wingdings" panose="05000000000000000000" pitchFamily="2" charset="2"/>
              <a:buChar char="Ø"/>
            </a:pPr>
            <a:r>
              <a:rPr lang="en-US" dirty="0"/>
              <a:t>CD’s purpose is to denote in writing that you have deposited money in a bank for a fixed period and that bank will pay you interest on it based on the amount and duration of your deposit.</a:t>
            </a:r>
          </a:p>
          <a:p>
            <a:pPr marL="285750" indent="-285750">
              <a:buFont typeface="Wingdings" panose="05000000000000000000" pitchFamily="2" charset="2"/>
              <a:buChar char="Ø"/>
            </a:pPr>
            <a:r>
              <a:rPr lang="en-US" dirty="0"/>
              <a:t>Fixed deposits are even referred to as CDs or time deposits by certain banks.</a:t>
            </a:r>
          </a:p>
          <a:p>
            <a:pPr marL="285750" indent="-285750">
              <a:buFont typeface="Wingdings" panose="05000000000000000000" pitchFamily="2" charset="2"/>
              <a:buChar char="Ø"/>
            </a:pPr>
            <a:r>
              <a:rPr lang="en-US" dirty="0"/>
              <a:t>CDs issued by Commercial Banks </a:t>
            </a:r>
            <a:r>
              <a:rPr lang="en-US"/>
              <a:t>have a </a:t>
            </a:r>
            <a:r>
              <a:rPr lang="en-US" dirty="0"/>
              <a:t>term period anywhere between 3 months to a year and by financial institutions have a term period ranging from 1–3 years.</a:t>
            </a:r>
          </a:p>
          <a:p>
            <a:pPr marL="285750" indent="-285750">
              <a:buFont typeface="Wingdings" panose="05000000000000000000" pitchFamily="2" charset="2"/>
              <a:buChar char="Ø"/>
            </a:pPr>
            <a:r>
              <a:rPr lang="en-US" dirty="0"/>
              <a:t>No lock-in required for a CDs.</a:t>
            </a:r>
          </a:p>
          <a:p>
            <a:pPr marL="285750" indent="-285750">
              <a:buFont typeface="Wingdings" panose="05000000000000000000" pitchFamily="2" charset="2"/>
              <a:buChar char="Ø"/>
            </a:pPr>
            <a:r>
              <a:rPr lang="en-US" dirty="0"/>
              <a:t>One cannot issue a loan against a CDs.</a:t>
            </a:r>
          </a:p>
          <a:p>
            <a:pPr marL="285750" indent="-285750">
              <a:buFont typeface="Wingdings" panose="05000000000000000000" pitchFamily="2" charset="2"/>
              <a:buChar char="Ø"/>
            </a:pPr>
            <a:r>
              <a:rPr lang="en-US" dirty="0"/>
              <a:t>CDs are fully taxable under the Income Tax Act.</a:t>
            </a:r>
          </a:p>
          <a:p>
            <a:pPr marL="285750" indent="-285750">
              <a:buFont typeface="Wingdings" panose="05000000000000000000" pitchFamily="2" charset="2"/>
              <a:buChar char="Ø"/>
            </a:pPr>
            <a:r>
              <a:rPr lang="en-US" dirty="0"/>
              <a:t>A CD cannot be publicly traded.</a:t>
            </a:r>
          </a:p>
          <a:p>
            <a:pPr marL="285750" indent="-285750">
              <a:buFont typeface="Wingdings" panose="05000000000000000000" pitchFamily="2" charset="2"/>
              <a:buChar char="Ø"/>
            </a:pPr>
            <a:r>
              <a:rPr lang="en-US" dirty="0"/>
              <a:t>Banks are not permitted to buy back a CD before its maturity.</a:t>
            </a:r>
          </a:p>
          <a:p>
            <a:pPr marL="285750" indent="-285750">
              <a:buFont typeface="Wingdings" panose="05000000000000000000" pitchFamily="2" charset="2"/>
              <a:buChar char="Ø"/>
            </a:pPr>
            <a:r>
              <a:rPr lang="en-US" dirty="0"/>
              <a:t>An online </a:t>
            </a:r>
            <a:r>
              <a:rPr lang="en-US" dirty="0" err="1"/>
              <a:t>Demat</a:t>
            </a:r>
            <a:r>
              <a:rPr lang="en-US" dirty="0"/>
              <a:t> account is required to hold dematerialized securities like a CD.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3058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68CCD4-BAAA-1829-17E8-935178D9B4B4}"/>
              </a:ext>
            </a:extLst>
          </p:cNvPr>
          <p:cNvSpPr txBox="1"/>
          <p:nvPr/>
        </p:nvSpPr>
        <p:spPr>
          <a:xfrm>
            <a:off x="674298" y="681487"/>
            <a:ext cx="10843404" cy="5909310"/>
          </a:xfrm>
          <a:prstGeom prst="rect">
            <a:avLst/>
          </a:prstGeom>
          <a:noFill/>
        </p:spPr>
        <p:txBody>
          <a:bodyPr wrap="square" rtlCol="0">
            <a:spAutoFit/>
          </a:bodyPr>
          <a:lstStyle/>
          <a:p>
            <a:pPr algn="ctr"/>
            <a:r>
              <a:rPr lang="en-US" sz="3600" b="1" dirty="0">
                <a:latin typeface="Algerian" panose="04020705040A02060702" pitchFamily="82" charset="0"/>
              </a:rPr>
              <a:t>Commercial Papers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Commercial Paper (CP) is an unsecured money market instrument issued in the form of a promissory note. </a:t>
            </a:r>
          </a:p>
          <a:p>
            <a:pPr marL="285750" indent="-285750">
              <a:buFont typeface="Wingdings" panose="05000000000000000000" pitchFamily="2" charset="2"/>
              <a:buChar char="Ø"/>
            </a:pPr>
            <a:r>
              <a:rPr lang="en-US" dirty="0"/>
              <a:t>It was introduced in India in 1990 to enable highly rated corporate borrowers/ to diversify their sources of short-term borrowings and to provide an additional instrument to investors. </a:t>
            </a:r>
          </a:p>
          <a:p>
            <a:pPr marL="285750" indent="-285750">
              <a:buFont typeface="Wingdings" panose="05000000000000000000" pitchFamily="2" charset="2"/>
              <a:buChar char="Ø"/>
            </a:pPr>
            <a:r>
              <a:rPr lang="en-US" dirty="0"/>
              <a:t>Primary dealers and satellite dealers were also permitted to issue CP to enable them to meet their short-term funding requirements for their operations.</a:t>
            </a:r>
          </a:p>
          <a:p>
            <a:pPr marL="285750" indent="-285750">
              <a:buFont typeface="Wingdings" panose="05000000000000000000" pitchFamily="2" charset="2"/>
              <a:buChar char="Ø"/>
            </a:pPr>
            <a:r>
              <a:rPr lang="en-US" dirty="0"/>
              <a:t>They are unsecured debts of corporates and are issued in the form of promissory notes, redeemable at par to the holder at maturity.</a:t>
            </a:r>
          </a:p>
          <a:p>
            <a:pPr marL="285750" indent="-285750">
              <a:buFont typeface="Wingdings" panose="05000000000000000000" pitchFamily="2" charset="2"/>
              <a:buChar char="Ø"/>
            </a:pPr>
            <a:r>
              <a:rPr lang="en-US" dirty="0"/>
              <a:t>Only corporates who get an investment grade rating can issue CPs, as per RBI rules.</a:t>
            </a:r>
          </a:p>
          <a:p>
            <a:pPr marL="285750" indent="-285750">
              <a:buFont typeface="Wingdings" panose="05000000000000000000" pitchFamily="2" charset="2"/>
              <a:buChar char="Ø"/>
            </a:pPr>
            <a:r>
              <a:rPr lang="en-US" dirty="0"/>
              <a:t>Attracts issuance stamp duty in primary issue</a:t>
            </a:r>
          </a:p>
          <a:p>
            <a:pPr marL="285750" indent="-285750">
              <a:buFont typeface="Wingdings" panose="05000000000000000000" pitchFamily="2" charset="2"/>
              <a:buChar char="Ø"/>
            </a:pPr>
            <a:r>
              <a:rPr lang="en-US" dirty="0"/>
              <a:t>Has to be mandatorily rated by one of the credit rating agencies</a:t>
            </a:r>
          </a:p>
          <a:p>
            <a:pPr marL="285750" indent="-285750">
              <a:buFont typeface="Wingdings" panose="05000000000000000000" pitchFamily="2" charset="2"/>
              <a:buChar char="Ø"/>
            </a:pPr>
            <a:r>
              <a:rPr lang="en-US" dirty="0"/>
              <a:t>It is issued as per RBI guidelines</a:t>
            </a:r>
          </a:p>
          <a:p>
            <a:pPr marL="285750" indent="-285750">
              <a:buFont typeface="Wingdings" panose="05000000000000000000" pitchFamily="2" charset="2"/>
              <a:buChar char="Ø"/>
            </a:pPr>
            <a:r>
              <a:rPr lang="en-US" dirty="0"/>
              <a:t>Its held in </a:t>
            </a:r>
            <a:r>
              <a:rPr lang="en-US" dirty="0" err="1"/>
              <a:t>Demat</a:t>
            </a:r>
            <a:r>
              <a:rPr lang="en-US" dirty="0"/>
              <a:t> form.</a:t>
            </a:r>
          </a:p>
          <a:p>
            <a:pPr marL="285750" indent="-285750">
              <a:buFont typeface="Wingdings" panose="05000000000000000000" pitchFamily="2" charset="2"/>
              <a:buChar char="Ø"/>
            </a:pPr>
            <a:r>
              <a:rPr lang="en-US" dirty="0"/>
              <a:t>CP can be issued in denominations of Rs. 5 lakh or multiples thereof. Amount invested by a single investor should not be less than Rs. 5 lakh (face value).</a:t>
            </a:r>
          </a:p>
          <a:p>
            <a:pPr marL="285750" indent="-285750">
              <a:buFont typeface="Wingdings" panose="05000000000000000000" pitchFamily="2" charset="2"/>
              <a:buChar char="Ø"/>
            </a:pPr>
            <a:r>
              <a:rPr lang="en-US" dirty="0"/>
              <a:t>Issued at discount to face value as may be determined by the issuer.</a:t>
            </a:r>
          </a:p>
          <a:p>
            <a:pPr marL="285750" indent="-285750">
              <a:buFont typeface="Wingdings" panose="05000000000000000000" pitchFamily="2" charset="2"/>
              <a:buChar char="Ø"/>
            </a:pPr>
            <a:r>
              <a:rPr lang="en-US" dirty="0"/>
              <a:t>Bank and FI’s are prohibited from issuance and underwriting of CP’s.</a:t>
            </a:r>
          </a:p>
          <a:p>
            <a:pPr marL="285750" indent="-285750">
              <a:buFont typeface="Wingdings" panose="05000000000000000000" pitchFamily="2" charset="2"/>
              <a:buChar char="Ø"/>
            </a:pPr>
            <a:r>
              <a:rPr lang="en-US" dirty="0"/>
              <a:t>Can be issued for a maturity for a minimum of 15 days and a maximum </a:t>
            </a:r>
            <a:r>
              <a:rPr lang="en-US" dirty="0" err="1"/>
              <a:t>upto</a:t>
            </a:r>
            <a:r>
              <a:rPr lang="en-US" dirty="0"/>
              <a:t> one year from the date of issue.</a:t>
            </a:r>
          </a:p>
          <a:p>
            <a:endParaRPr lang="en-US" dirty="0"/>
          </a:p>
        </p:txBody>
      </p:sp>
    </p:spTree>
    <p:extLst>
      <p:ext uri="{BB962C8B-B14F-4D97-AF65-F5344CB8AC3E}">
        <p14:creationId xmlns:p14="http://schemas.microsoft.com/office/powerpoint/2010/main" val="422213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443CE5-B8FB-C1B7-BE3C-91DC2B2B7141}"/>
              </a:ext>
            </a:extLst>
          </p:cNvPr>
          <p:cNvSpPr txBox="1"/>
          <p:nvPr/>
        </p:nvSpPr>
        <p:spPr>
          <a:xfrm>
            <a:off x="674298" y="733245"/>
            <a:ext cx="10843403" cy="4431983"/>
          </a:xfrm>
          <a:prstGeom prst="rect">
            <a:avLst/>
          </a:prstGeom>
          <a:noFill/>
        </p:spPr>
        <p:txBody>
          <a:bodyPr wrap="square" rtlCol="0">
            <a:spAutoFit/>
          </a:bodyPr>
          <a:lstStyle/>
          <a:p>
            <a:pPr algn="ctr"/>
            <a:r>
              <a:rPr lang="en-US" sz="3600" b="1" dirty="0">
                <a:latin typeface="Algerian" panose="04020705040A02060702" pitchFamily="82" charset="0"/>
              </a:rPr>
              <a:t>How to Calculate Yield</a:t>
            </a:r>
          </a:p>
          <a:p>
            <a:pPr algn="ctr"/>
            <a:endParaRPr lang="en-US" dirty="0"/>
          </a:p>
          <a:p>
            <a:endParaRPr lang="en-US" sz="2400" b="1" dirty="0">
              <a:solidFill>
                <a:srgbClr val="002060"/>
              </a:solidFill>
              <a:latin typeface="Algerian" panose="04020705040A02060702" pitchFamily="82" charset="0"/>
            </a:endParaRPr>
          </a:p>
          <a:p>
            <a:pPr algn="ctr"/>
            <a:endParaRPr lang="en-US" sz="2400" b="1" i="0" dirty="0">
              <a:solidFill>
                <a:srgbClr val="FF0000"/>
              </a:solidFill>
              <a:effectLst/>
              <a:latin typeface="Algerian" panose="04020705040A02060702" pitchFamily="82" charset="0"/>
            </a:endParaRPr>
          </a:p>
          <a:p>
            <a:pPr algn="ctr"/>
            <a:r>
              <a:rPr lang="en-US" sz="2400" b="1" i="0" dirty="0">
                <a:solidFill>
                  <a:srgbClr val="FF0000"/>
                </a:solidFill>
                <a:effectLst/>
                <a:latin typeface="Algerian" panose="04020705040A02060702" pitchFamily="82" charset="0"/>
              </a:rPr>
              <a:t>Price = </a:t>
            </a:r>
            <a:r>
              <a:rPr lang="en-US" sz="2400" b="1" i="0" u="sng" dirty="0">
                <a:solidFill>
                  <a:srgbClr val="FF0000"/>
                </a:solidFill>
                <a:effectLst/>
                <a:latin typeface="Algerian" panose="04020705040A02060702" pitchFamily="82" charset="0"/>
              </a:rPr>
              <a:t>						Face Value						 </a:t>
            </a:r>
          </a:p>
          <a:p>
            <a:pPr algn="ctr"/>
            <a:r>
              <a:rPr lang="en-US" sz="2400" b="1" i="0" dirty="0">
                <a:solidFill>
                  <a:srgbClr val="FF0000"/>
                </a:solidFill>
                <a:effectLst/>
                <a:latin typeface="Algerian" panose="04020705040A02060702" pitchFamily="82" charset="0"/>
              </a:rPr>
              <a:t>			[1 + yield x (no. of days to maturity/365)]</a:t>
            </a:r>
          </a:p>
          <a:p>
            <a:pPr algn="ctr"/>
            <a:endParaRPr lang="en-US" sz="2000" dirty="0">
              <a:solidFill>
                <a:srgbClr val="000000"/>
              </a:solidFill>
              <a:latin typeface="TimesNewRomanPSMT_4a_29"/>
            </a:endParaRPr>
          </a:p>
          <a:p>
            <a:pPr algn="ctr"/>
            <a:endParaRPr lang="en-US" sz="2000" b="0" i="0" dirty="0">
              <a:solidFill>
                <a:srgbClr val="000000"/>
              </a:solidFill>
              <a:effectLst/>
              <a:latin typeface="TimesNewRomanPSMT_4a_29"/>
            </a:endParaRPr>
          </a:p>
          <a:p>
            <a:pPr algn="ctr"/>
            <a:endParaRPr lang="en-US" sz="2000" b="0" i="0" dirty="0">
              <a:solidFill>
                <a:srgbClr val="000000"/>
              </a:solidFill>
              <a:effectLst/>
              <a:latin typeface="TimesNewRomanPSMT_4a_29"/>
            </a:endParaRPr>
          </a:p>
          <a:p>
            <a:pPr algn="ctr"/>
            <a:r>
              <a:rPr lang="en-US" sz="2000" b="0" i="0" dirty="0">
                <a:solidFill>
                  <a:srgbClr val="000000"/>
                </a:solidFill>
                <a:effectLst/>
                <a:latin typeface="TimesNewRomanPSMT_4a_29"/>
              </a:rPr>
              <a:t> </a:t>
            </a:r>
            <a:r>
              <a:rPr lang="en-US" sz="2400" b="1" i="0" dirty="0">
                <a:solidFill>
                  <a:srgbClr val="002060"/>
                </a:solidFill>
                <a:effectLst/>
                <a:latin typeface="Algerian" panose="04020705040A02060702" pitchFamily="82" charset="0"/>
              </a:rPr>
              <a:t>Yield = 	</a:t>
            </a:r>
            <a:r>
              <a:rPr lang="en-US" sz="2400" b="1" u="sng" dirty="0">
                <a:solidFill>
                  <a:srgbClr val="002060"/>
                </a:solidFill>
                <a:latin typeface="Algerian" panose="04020705040A02060702" pitchFamily="82" charset="0"/>
              </a:rPr>
              <a:t>	</a:t>
            </a:r>
            <a:r>
              <a:rPr lang="en-US" sz="2400" b="1" i="0" u="sng" dirty="0">
                <a:solidFill>
                  <a:srgbClr val="002060"/>
                </a:solidFill>
                <a:effectLst/>
                <a:latin typeface="Algerian" panose="04020705040A02060702" pitchFamily="82" charset="0"/>
              </a:rPr>
              <a:t>		(Face value – Price)			</a:t>
            </a:r>
            <a:r>
              <a:rPr lang="en-US" sz="2400" b="1" i="0" dirty="0">
                <a:solidFill>
                  <a:srgbClr val="002060"/>
                </a:solidFill>
                <a:effectLst/>
                <a:latin typeface="Algerian" panose="04020705040A02060702" pitchFamily="82" charset="0"/>
              </a:rPr>
              <a:t> X 365 X 100</a:t>
            </a:r>
            <a:endParaRPr lang="en-US" sz="2400" b="1" u="sng" dirty="0">
              <a:solidFill>
                <a:srgbClr val="002060"/>
              </a:solidFill>
              <a:latin typeface="Algerian" panose="04020705040A02060702" pitchFamily="82" charset="0"/>
            </a:endParaRPr>
          </a:p>
          <a:p>
            <a:pPr algn="ctr"/>
            <a:r>
              <a:rPr lang="en-US" sz="2400" b="1" i="0" dirty="0">
                <a:solidFill>
                  <a:srgbClr val="002060"/>
                </a:solidFill>
                <a:effectLst/>
                <a:latin typeface="Algerian" panose="04020705040A02060702" pitchFamily="82" charset="0"/>
              </a:rPr>
              <a:t>(price x no of days to maturity)</a:t>
            </a:r>
            <a:endParaRPr lang="en-US" sz="2400" b="1" dirty="0">
              <a:solidFill>
                <a:srgbClr val="002060"/>
              </a:solidFill>
              <a:latin typeface="Algerian" panose="04020705040A02060702" pitchFamily="82" charset="0"/>
            </a:endParaRPr>
          </a:p>
          <a:p>
            <a:pPr algn="ctr"/>
            <a:r>
              <a:rPr lang="en-US" sz="2400" b="1" dirty="0">
                <a:solidFill>
                  <a:srgbClr val="FF0000"/>
                </a:solidFill>
                <a:latin typeface="Algerian" panose="04020705040A02060702" pitchFamily="82" charset="0"/>
              </a:rPr>
              <a:t> </a:t>
            </a:r>
          </a:p>
        </p:txBody>
      </p:sp>
    </p:spTree>
    <p:extLst>
      <p:ext uri="{BB962C8B-B14F-4D97-AF65-F5344CB8AC3E}">
        <p14:creationId xmlns:p14="http://schemas.microsoft.com/office/powerpoint/2010/main" val="2868186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E177F-9C54-FFF9-EE5C-34A9D4162694}"/>
              </a:ext>
            </a:extLst>
          </p:cNvPr>
          <p:cNvSpPr txBox="1"/>
          <p:nvPr/>
        </p:nvSpPr>
        <p:spPr>
          <a:xfrm>
            <a:off x="629728" y="603849"/>
            <a:ext cx="10955547" cy="4985980"/>
          </a:xfrm>
          <a:prstGeom prst="rect">
            <a:avLst/>
          </a:prstGeom>
          <a:noFill/>
        </p:spPr>
        <p:txBody>
          <a:bodyPr wrap="square" rtlCol="0">
            <a:spAutoFit/>
          </a:bodyPr>
          <a:lstStyle/>
          <a:p>
            <a:pPr algn="ctr"/>
            <a:r>
              <a:rPr lang="en-US" sz="3600" b="1" dirty="0">
                <a:latin typeface="Algerian" panose="04020705040A02060702" pitchFamily="82" charset="0"/>
              </a:rPr>
              <a:t>Debt Market</a:t>
            </a:r>
          </a:p>
          <a:p>
            <a:endParaRPr lang="en-US" dirty="0"/>
          </a:p>
          <a:p>
            <a:pPr marL="285750" indent="-285750">
              <a:buFont typeface="Wingdings" panose="05000000000000000000" pitchFamily="2" charset="2"/>
              <a:buChar char="Ø"/>
            </a:pPr>
            <a:r>
              <a:rPr lang="en-US" sz="2200" dirty="0"/>
              <a:t>The debt market in India is amongst the largest in Asia. </a:t>
            </a:r>
          </a:p>
          <a:p>
            <a:pPr marL="285750" indent="-285750">
              <a:buFont typeface="Wingdings" panose="05000000000000000000" pitchFamily="2" charset="2"/>
              <a:buChar char="Ø"/>
            </a:pPr>
            <a:r>
              <a:rPr lang="en-US" sz="2200" dirty="0"/>
              <a:t>It includes government securities – the largest component and bonds issued by public sector undertakings, other government bodies, financial institutions, banks and companies. </a:t>
            </a:r>
          </a:p>
          <a:p>
            <a:pPr marL="285750" indent="-285750">
              <a:buFont typeface="Wingdings" panose="05000000000000000000" pitchFamily="2" charset="2"/>
              <a:buChar char="Ø"/>
            </a:pPr>
            <a:r>
              <a:rPr lang="en-US" sz="2200" dirty="0"/>
              <a:t>Debt markets are now considered an alternative route to banking channels for finance.</a:t>
            </a:r>
          </a:p>
          <a:p>
            <a:pPr marL="285750" indent="-285750">
              <a:buFont typeface="Wingdings" panose="05000000000000000000" pitchFamily="2" charset="2"/>
              <a:buChar char="Ø"/>
            </a:pPr>
            <a:r>
              <a:rPr lang="en-US" sz="2200" dirty="0"/>
              <a:t>Debt Instruments are obligations of issuer of such instruments as regards certain future cash flows representing Interest &amp; Principal, which the issuer would pay to the legal owner of the Instruments. </a:t>
            </a:r>
          </a:p>
          <a:p>
            <a:pPr marL="285750" indent="-285750">
              <a:buFont typeface="Wingdings" panose="05000000000000000000" pitchFamily="2" charset="2"/>
              <a:buChar char="Ø"/>
            </a:pPr>
            <a:r>
              <a:rPr lang="en-US" sz="2200" dirty="0"/>
              <a:t>Debt instruments represent agreements to receive certain cash flows as per the terms contained within the agreement.</a:t>
            </a:r>
          </a:p>
          <a:p>
            <a:pPr marL="285750" indent="-285750">
              <a:buFont typeface="Wingdings" panose="05000000000000000000" pitchFamily="2" charset="2"/>
              <a:buChar char="Ø"/>
            </a:pPr>
            <a:r>
              <a:rPr lang="en-US" sz="2200" dirty="0"/>
              <a:t>They can also be said to be a tradable form of loans.</a:t>
            </a:r>
          </a:p>
          <a:p>
            <a:pPr marL="285750" indent="-285750">
              <a:buFont typeface="Wingdings" panose="05000000000000000000" pitchFamily="2" charset="2"/>
              <a:buChar char="Ø"/>
            </a:pPr>
            <a:r>
              <a:rPr lang="en-US" sz="2200" dirty="0"/>
              <a:t>Debt Instruments are of various types like Bonds, Debentures, Commercial Papers, Certificates of Deposit, Government Securities (G secs) etc.</a:t>
            </a:r>
          </a:p>
        </p:txBody>
      </p:sp>
    </p:spTree>
    <p:extLst>
      <p:ext uri="{BB962C8B-B14F-4D97-AF65-F5344CB8AC3E}">
        <p14:creationId xmlns:p14="http://schemas.microsoft.com/office/powerpoint/2010/main" val="216767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DB202-F8A4-FA8E-9676-20FD215BE49C}"/>
              </a:ext>
            </a:extLst>
          </p:cNvPr>
          <p:cNvSpPr txBox="1"/>
          <p:nvPr/>
        </p:nvSpPr>
        <p:spPr>
          <a:xfrm>
            <a:off x="644106" y="707366"/>
            <a:ext cx="10903788" cy="5078313"/>
          </a:xfrm>
          <a:prstGeom prst="rect">
            <a:avLst/>
          </a:prstGeom>
          <a:noFill/>
        </p:spPr>
        <p:txBody>
          <a:bodyPr wrap="square" rtlCol="0">
            <a:spAutoFit/>
          </a:bodyPr>
          <a:lstStyle/>
          <a:p>
            <a:pPr algn="ctr"/>
            <a:r>
              <a:rPr lang="en-US" sz="3600" b="1" i="0" dirty="0">
                <a:effectLst/>
                <a:latin typeface="Algerian" panose="04020705040A02060702" pitchFamily="82" charset="0"/>
              </a:rPr>
              <a:t>Types of Debt Market</a:t>
            </a:r>
          </a:p>
          <a:p>
            <a:pPr algn="l"/>
            <a:endParaRPr lang="en-US" b="1" i="0" dirty="0">
              <a:effectLst/>
            </a:endParaRPr>
          </a:p>
          <a:p>
            <a:pPr algn="l"/>
            <a:r>
              <a:rPr lang="en-US" b="1" i="0" dirty="0">
                <a:effectLst/>
              </a:rPr>
              <a:t>1. Primary</a:t>
            </a:r>
            <a:r>
              <a:rPr lang="en-US" dirty="0"/>
              <a:t>: </a:t>
            </a:r>
            <a:r>
              <a:rPr lang="en-US" b="0" i="0" dirty="0">
                <a:effectLst/>
              </a:rPr>
              <a:t>The primary market is the platform where newly-created debt securities are first issued and sold to raise capital. In this market, governments and corporations initiate debt financing by selling shares, bonds, bills, and notes to investors. The primary market provides a platform for companies to generate funds to finance their operations, infrastructure development, and other projects. The SEBI enforces strict rules in the primary markets to protect investors. Once all the debt securities offered in the initial offering are sold, the primary market is closed. In this way, investors purchase debt securities directly from the issuers, and the money goes directly to the issuer.</a:t>
            </a:r>
          </a:p>
          <a:p>
            <a:pPr algn="l"/>
            <a:endParaRPr lang="en-US" b="0" i="0" dirty="0">
              <a:effectLst/>
            </a:endParaRPr>
          </a:p>
          <a:p>
            <a:pPr algn="l"/>
            <a:r>
              <a:rPr lang="en-US" b="1" i="0" dirty="0">
                <a:effectLst/>
              </a:rPr>
              <a:t>2. Secondary</a:t>
            </a:r>
            <a:r>
              <a:rPr lang="en-US" dirty="0"/>
              <a:t>: Also </a:t>
            </a:r>
            <a:r>
              <a:rPr lang="en-US" b="0" i="0" dirty="0">
                <a:effectLst/>
              </a:rPr>
              <a:t>referred to as the resale market, begins after closing the primary market. In this market, investors buy and sell already-issued debt securities. The price and yield of each bond are determined by the dynamics of the secondary market. Instead of acquiring securities directly from the issuer, investors procure them from other investors.</a:t>
            </a:r>
          </a:p>
          <a:p>
            <a:pPr algn="l"/>
            <a:r>
              <a:rPr lang="en-US" b="0" i="0" dirty="0">
                <a:effectLst/>
              </a:rPr>
              <a:t>Unlike the primary market, where all the debt securities are sold at a fixed price, the secondary market’s price depends on market demand and supply. If the demand for the bond increases, the price will go up, and if the supply increases, the price will go down. All the bonds are traded over the counter (OTC) in the secondary market, which means that these debt securities are not listed on the stock exchange. Investors approach brokers to arrange a sale or purchase. The secondary market is considered more liquid than the primary market, and investors can easily enter or exit the market.</a:t>
            </a:r>
          </a:p>
        </p:txBody>
      </p:sp>
    </p:spTree>
    <p:extLst>
      <p:ext uri="{BB962C8B-B14F-4D97-AF65-F5344CB8AC3E}">
        <p14:creationId xmlns:p14="http://schemas.microsoft.com/office/powerpoint/2010/main" val="94544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4E4D6B-FDE6-8B34-584B-718A615336F9}"/>
              </a:ext>
            </a:extLst>
          </p:cNvPr>
          <p:cNvSpPr txBox="1"/>
          <p:nvPr/>
        </p:nvSpPr>
        <p:spPr>
          <a:xfrm>
            <a:off x="672861" y="664234"/>
            <a:ext cx="11007305" cy="5693866"/>
          </a:xfrm>
          <a:prstGeom prst="rect">
            <a:avLst/>
          </a:prstGeom>
          <a:noFill/>
        </p:spPr>
        <p:txBody>
          <a:bodyPr wrap="square" rtlCol="0">
            <a:spAutoFit/>
          </a:bodyPr>
          <a:lstStyle/>
          <a:p>
            <a:pPr algn="ctr"/>
            <a:r>
              <a:rPr lang="en-US" sz="2600" b="1" dirty="0">
                <a:latin typeface="Algerian" panose="04020705040A02060702" pitchFamily="82" charset="0"/>
              </a:rPr>
              <a:t>Primary &amp; Secondary Market for Government/Debt Securities</a:t>
            </a:r>
          </a:p>
          <a:p>
            <a:endParaRPr lang="en-US" dirty="0"/>
          </a:p>
          <a:p>
            <a:pPr marL="285750" indent="-285750">
              <a:buFont typeface="Wingdings" panose="05000000000000000000" pitchFamily="2" charset="2"/>
              <a:buChar char="Ø"/>
            </a:pPr>
            <a:r>
              <a:rPr lang="en-US" sz="2000" dirty="0"/>
              <a:t>The Negotiated Dealing System (NDS) is a facilitator platform for purchase and sales of Government securities. </a:t>
            </a:r>
          </a:p>
          <a:p>
            <a:pPr marL="285750" indent="-285750">
              <a:buFont typeface="Wingdings" panose="05000000000000000000" pitchFamily="2" charset="2"/>
              <a:buChar char="Ø"/>
            </a:pPr>
            <a:r>
              <a:rPr lang="en-US" sz="2000" dirty="0"/>
              <a:t>The members who maintain their Subsidiary General Ledger (SGL) and or Current Account with RBI can participate in the auctions using this platform. </a:t>
            </a:r>
          </a:p>
          <a:p>
            <a:pPr marL="285750" indent="-285750">
              <a:buFont typeface="Wingdings" panose="05000000000000000000" pitchFamily="2" charset="2"/>
              <a:buChar char="Ø"/>
            </a:pPr>
            <a:r>
              <a:rPr lang="en-US" sz="2000" dirty="0"/>
              <a:t>Participants are primary dealers, commercial banks and a few Financial Institutions permitted to open and maintain Gilt Accounts for their constituents. </a:t>
            </a:r>
          </a:p>
          <a:p>
            <a:pPr marL="285750" indent="-285750">
              <a:buFont typeface="Wingdings" panose="05000000000000000000" pitchFamily="2" charset="2"/>
              <a:buChar char="Ø"/>
            </a:pPr>
            <a:r>
              <a:rPr lang="en-US" sz="2000" dirty="0"/>
              <a:t>These bids for the purchase of government securities can be made when the RBI conducts auctions for them through an electronic platform. </a:t>
            </a:r>
          </a:p>
          <a:p>
            <a:pPr marL="285750" indent="-285750">
              <a:buFont typeface="Wingdings" panose="05000000000000000000" pitchFamily="2" charset="2"/>
              <a:buChar char="Ø"/>
            </a:pPr>
            <a:r>
              <a:rPr lang="en-US" sz="2000" dirty="0"/>
              <a:t>Retail investors now have the opportunity to buy government bonds in the primary market, where the Reserve Bank of India sells new sovereign debt securities. </a:t>
            </a:r>
          </a:p>
          <a:p>
            <a:pPr marL="285750" indent="-285750">
              <a:buFont typeface="Wingdings" panose="05000000000000000000" pitchFamily="2" charset="2"/>
              <a:buChar char="Ø"/>
            </a:pPr>
            <a:r>
              <a:rPr lang="en-US" sz="2000" dirty="0"/>
              <a:t>Specified stock exchanges, in addition to scheduled banks and primary dealers (bond houses), will be permitted to act as aggregators/facilitators for retail investor bids in the non-competitive segment for auctioning dated securities and treasury bills of the Government of India.</a:t>
            </a:r>
          </a:p>
          <a:p>
            <a:pPr marL="285750" indent="-285750">
              <a:buFont typeface="Wingdings" panose="05000000000000000000" pitchFamily="2" charset="2"/>
              <a:buChar char="Ø"/>
            </a:pPr>
            <a:r>
              <a:rPr lang="en-US" sz="2000" dirty="0"/>
              <a:t>The NDS auction process takes place one for the primary market and the other for the secondary market. </a:t>
            </a:r>
          </a:p>
          <a:p>
            <a:pPr marL="285750" indent="-285750">
              <a:buFont typeface="Wingdings" panose="05000000000000000000" pitchFamily="2" charset="2"/>
              <a:buChar char="Ø"/>
            </a:pPr>
            <a:r>
              <a:rPr lang="en-US" sz="2000" dirty="0"/>
              <a:t>In the secondary market (the market for trading the already issued G-Secs), the NDS facilitates the settlement of transactions in G-Secs</a:t>
            </a:r>
          </a:p>
        </p:txBody>
      </p:sp>
    </p:spTree>
    <p:extLst>
      <p:ext uri="{BB962C8B-B14F-4D97-AF65-F5344CB8AC3E}">
        <p14:creationId xmlns:p14="http://schemas.microsoft.com/office/powerpoint/2010/main" val="158244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ADA37C-5991-6361-EC47-0FF8DEC920CB}"/>
              </a:ext>
            </a:extLst>
          </p:cNvPr>
          <p:cNvSpPr txBox="1"/>
          <p:nvPr/>
        </p:nvSpPr>
        <p:spPr>
          <a:xfrm>
            <a:off x="675016" y="720653"/>
            <a:ext cx="10841247" cy="2862322"/>
          </a:xfrm>
          <a:prstGeom prst="rect">
            <a:avLst/>
          </a:prstGeom>
          <a:noFill/>
        </p:spPr>
        <p:txBody>
          <a:bodyPr wrap="square">
            <a:spAutoFit/>
          </a:bodyPr>
          <a:lstStyle/>
          <a:p>
            <a:pPr marL="342900" indent="-342900">
              <a:buFont typeface="Wingdings" panose="05000000000000000000" pitchFamily="2" charset="2"/>
              <a:buChar char="Ø"/>
            </a:pPr>
            <a:r>
              <a:rPr lang="en-US" sz="2000" dirty="0"/>
              <a:t>RBI has launched Negotiated Dealing System-Order Matching system (NDS-OM) in 2005 for enhancing secondary market activity in G-Sec segment. </a:t>
            </a:r>
          </a:p>
          <a:p>
            <a:pPr marL="342900" indent="-342900">
              <a:buFont typeface="Wingdings" panose="05000000000000000000" pitchFamily="2" charset="2"/>
              <a:buChar char="Ø"/>
            </a:pPr>
            <a:r>
              <a:rPr lang="en-US" sz="2000" dirty="0"/>
              <a:t>The NDS-OM is a screen based electronic anonymous order matching system for secondary market trading in Government securities. </a:t>
            </a:r>
          </a:p>
          <a:p>
            <a:pPr marL="342900" indent="-342900">
              <a:buFont typeface="Wingdings" panose="05000000000000000000" pitchFamily="2" charset="2"/>
              <a:buChar char="Ø"/>
            </a:pPr>
            <a:r>
              <a:rPr lang="en-US" sz="2000" dirty="0"/>
              <a:t>Presently, NDS-OM accounts over 75% of all secondary market dealing in Government Securities (</a:t>
            </a:r>
            <a:r>
              <a:rPr lang="en-US" sz="2000" dirty="0" err="1"/>
              <a:t>GSecs</a:t>
            </a:r>
            <a:r>
              <a:rPr lang="en-US" sz="2000" dirty="0"/>
              <a:t>).</a:t>
            </a:r>
          </a:p>
          <a:p>
            <a:pPr marL="342900" indent="-342900">
              <a:buFont typeface="Wingdings" panose="05000000000000000000" pitchFamily="2" charset="2"/>
              <a:buChar char="Ø"/>
            </a:pPr>
            <a:r>
              <a:rPr lang="en-US" sz="2000" dirty="0"/>
              <a:t>This is an order driven electronic system, where the participants can trade anonymously by placing their orders on the system or accepting the orders already placed by other participants. </a:t>
            </a:r>
          </a:p>
          <a:p>
            <a:pPr marL="342900" indent="-342900">
              <a:buFont typeface="Wingdings" panose="05000000000000000000" pitchFamily="2" charset="2"/>
              <a:buChar char="Ø"/>
            </a:pPr>
            <a:r>
              <a:rPr lang="en-US" sz="2000" dirty="0"/>
              <a:t>The Clearing Corporation of India on behalf of the RBI operates the NDS-OM.</a:t>
            </a:r>
          </a:p>
        </p:txBody>
      </p:sp>
    </p:spTree>
    <p:extLst>
      <p:ext uri="{BB962C8B-B14F-4D97-AF65-F5344CB8AC3E}">
        <p14:creationId xmlns:p14="http://schemas.microsoft.com/office/powerpoint/2010/main" val="1124407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AA53C-50E6-3E35-6C2E-3E4D45B679DC}"/>
              </a:ext>
            </a:extLst>
          </p:cNvPr>
          <p:cNvSpPr txBox="1"/>
          <p:nvPr/>
        </p:nvSpPr>
        <p:spPr>
          <a:xfrm>
            <a:off x="672860" y="690113"/>
            <a:ext cx="10860657" cy="4924425"/>
          </a:xfrm>
          <a:prstGeom prst="rect">
            <a:avLst/>
          </a:prstGeom>
          <a:noFill/>
        </p:spPr>
        <p:txBody>
          <a:bodyPr wrap="square" rtlCol="0">
            <a:spAutoFit/>
          </a:bodyPr>
          <a:lstStyle/>
          <a:p>
            <a:pPr algn="ctr"/>
            <a:r>
              <a:rPr lang="en-US" sz="3600" b="1" dirty="0">
                <a:latin typeface="Algerian" panose="04020705040A02060702" pitchFamily="82" charset="0"/>
              </a:rPr>
              <a:t>Auction</a:t>
            </a:r>
          </a:p>
          <a:p>
            <a:endParaRPr lang="en-US" dirty="0"/>
          </a:p>
          <a:p>
            <a:pPr marL="285750" indent="-285750">
              <a:buFont typeface="Wingdings" panose="05000000000000000000" pitchFamily="2" charset="2"/>
              <a:buChar char="Ø"/>
            </a:pPr>
            <a:r>
              <a:rPr lang="en-US" sz="2000" dirty="0"/>
              <a:t>An auction is a system of buying and selling goods or services by offering them for bidding—allowing people to bid and sell to the highest bidder.</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bidders compete against each other, with each subsequent bid being higher than the previous bid.</a:t>
            </a:r>
          </a:p>
          <a:p>
            <a:endParaRPr lang="en-US" sz="2000" dirty="0"/>
          </a:p>
          <a:p>
            <a:pPr marL="285750" indent="-285750">
              <a:buFont typeface="Wingdings" panose="05000000000000000000" pitchFamily="2" charset="2"/>
              <a:buChar char="Ø"/>
            </a:pPr>
            <a:r>
              <a:rPr lang="en-US" sz="2000" dirty="0"/>
              <a:t>Once an item is placed for sale, the auctioneer will start at a relatively low price to attract a large number of bidders.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price increases each time someone makes a new, higher bid until finally, no other bidders are willing to offer more than the most recent bid, and the highest bidder takes the item.</a:t>
            </a:r>
          </a:p>
          <a:p>
            <a:endParaRPr lang="en-US" sz="2000" dirty="0"/>
          </a:p>
          <a:p>
            <a:pPr marL="285750" indent="-285750">
              <a:buFont typeface="Wingdings" panose="05000000000000000000" pitchFamily="2" charset="2"/>
              <a:buChar char="Ø"/>
            </a:pPr>
            <a:r>
              <a:rPr lang="en-US" sz="2000" dirty="0"/>
              <a:t>An auction is considered complete when the vendor accepts the highest bid offered and the buyer pays for the goods or services and takes possession of them.</a:t>
            </a:r>
          </a:p>
        </p:txBody>
      </p:sp>
    </p:spTree>
    <p:extLst>
      <p:ext uri="{BB962C8B-B14F-4D97-AF65-F5344CB8AC3E}">
        <p14:creationId xmlns:p14="http://schemas.microsoft.com/office/powerpoint/2010/main" val="861637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93F68B-1E4B-7495-6B12-8DEA6B311CB1}"/>
              </a:ext>
            </a:extLst>
          </p:cNvPr>
          <p:cNvSpPr txBox="1"/>
          <p:nvPr/>
        </p:nvSpPr>
        <p:spPr>
          <a:xfrm>
            <a:off x="613913" y="612844"/>
            <a:ext cx="10964173" cy="5632311"/>
          </a:xfrm>
          <a:prstGeom prst="rect">
            <a:avLst/>
          </a:prstGeom>
          <a:noFill/>
        </p:spPr>
        <p:txBody>
          <a:bodyPr wrap="square">
            <a:spAutoFit/>
          </a:bodyPr>
          <a:lstStyle/>
          <a:p>
            <a:pPr algn="ctr"/>
            <a:r>
              <a:rPr lang="en-US" sz="3600" b="1" i="0" dirty="0">
                <a:effectLst/>
                <a:latin typeface="Algerian" panose="04020705040A02060702" pitchFamily="82" charset="0"/>
              </a:rPr>
              <a:t>Types of Auction</a:t>
            </a:r>
          </a:p>
          <a:p>
            <a:pPr marL="285750" indent="-285750" algn="l">
              <a:buFont typeface="Wingdings" panose="05000000000000000000" pitchFamily="2" charset="2"/>
              <a:buChar char="Ø"/>
            </a:pPr>
            <a:r>
              <a:rPr lang="en-US" b="1" i="0" dirty="0">
                <a:effectLst/>
              </a:rPr>
              <a:t>English Auction: </a:t>
            </a:r>
            <a:r>
              <a:rPr lang="en-US" dirty="0"/>
              <a:t>A</a:t>
            </a:r>
            <a:r>
              <a:rPr lang="en-US" b="0" i="0" dirty="0">
                <a:effectLst/>
              </a:rPr>
              <a:t>lso known as an open outcry auction and is the most commonly used type today. It is an open ascending price auction where participants bid against each other, with each subsequent bid being higher than the previous bid. This type of auction is commonly used for selling wine, antiques, tobacco, and art.</a:t>
            </a:r>
          </a:p>
          <a:p>
            <a:pPr marL="285750" indent="-285750" algn="l">
              <a:buFont typeface="Wingdings" panose="05000000000000000000" pitchFamily="2" charset="2"/>
              <a:buChar char="Ø"/>
            </a:pPr>
            <a:r>
              <a:rPr lang="en-US" b="1" i="0" dirty="0">
                <a:effectLst/>
              </a:rPr>
              <a:t>Dutch Auction: </a:t>
            </a:r>
            <a:r>
              <a:rPr lang="en-US" b="0" i="0" dirty="0">
                <a:effectLst/>
              </a:rPr>
              <a:t>This is an open descending price auction where the auctioneer starts with a high asking price and lowers the bid until one of the bidders is willing to accept the auctioneer’s price, or when the seller’s reserve price is achieved. Dutch auctions are used for perishable commodities such as flowers, fish, tobacco, and occasionally for investment securities. </a:t>
            </a:r>
          </a:p>
          <a:p>
            <a:pPr marL="285750" indent="-285750" algn="l">
              <a:buFont typeface="Wingdings" panose="05000000000000000000" pitchFamily="2" charset="2"/>
              <a:buChar char="Ø"/>
            </a:pPr>
            <a:r>
              <a:rPr lang="en-US" b="1" i="0" dirty="0">
                <a:effectLst/>
              </a:rPr>
              <a:t>First-price sealed bid Auction:</a:t>
            </a:r>
            <a:r>
              <a:rPr lang="en-US" dirty="0"/>
              <a:t> A</a:t>
            </a:r>
            <a:r>
              <a:rPr lang="en-US" b="0" i="0" dirty="0">
                <a:effectLst/>
              </a:rPr>
              <a:t>lso known as a blind auction, all bidders submit sealed bids simultaneously so that no bidder gets to know the bid of their competitors. Each bidder can only submit a single bid and does not get an opportunity to change their bid price. In a buyer-bid auction, the highest bidder takes ownership of the item at their bid price, whereas in a seller-bid auction, the lowest “bidder” wins the right to sell their goods for the highest bid price accepted by a buyer. The first-price sealed-bid type of auction is often used in government contract tendering, mining leases, military procurement, refinancing credit, and foreign exchange.</a:t>
            </a:r>
          </a:p>
          <a:p>
            <a:pPr marL="285750" indent="-285750" algn="l">
              <a:buFont typeface="Wingdings" panose="05000000000000000000" pitchFamily="2" charset="2"/>
              <a:buChar char="Ø"/>
            </a:pPr>
            <a:r>
              <a:rPr lang="en-US" b="1" i="0" dirty="0">
                <a:effectLst/>
              </a:rPr>
              <a:t>Second-price sealed bid Auction: </a:t>
            </a:r>
            <a:r>
              <a:rPr lang="en-US" dirty="0"/>
              <a:t>It </a:t>
            </a:r>
            <a:r>
              <a:rPr lang="en-US" b="0" i="0" dirty="0">
                <a:effectLst/>
              </a:rPr>
              <a:t>is similar to the first-price sealed bid, except the highest bidder gets the item at the price of the second-highest bidder. For example, if the highest bidder won an auction with a bid of $500, and the previous high bid was $480, then the winning bidder only has to pay $480 for the item being sold. In a seller-bid auction of this type, the lowest bidder sells the item at the second-lowest bid. This kind of auction is used in automated contexts such as real-time bidding for online advertising.</a:t>
            </a:r>
          </a:p>
        </p:txBody>
      </p:sp>
    </p:spTree>
    <p:extLst>
      <p:ext uri="{BB962C8B-B14F-4D97-AF65-F5344CB8AC3E}">
        <p14:creationId xmlns:p14="http://schemas.microsoft.com/office/powerpoint/2010/main" val="143917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34D046-417A-DBA1-7902-3D0D58037077}"/>
              </a:ext>
            </a:extLst>
          </p:cNvPr>
          <p:cNvSpPr txBox="1"/>
          <p:nvPr/>
        </p:nvSpPr>
        <p:spPr>
          <a:xfrm>
            <a:off x="760562" y="692475"/>
            <a:ext cx="10670875" cy="5539978"/>
          </a:xfrm>
          <a:prstGeom prst="rect">
            <a:avLst/>
          </a:prstGeom>
          <a:noFill/>
        </p:spPr>
        <p:txBody>
          <a:bodyPr wrap="square" rtlCol="0">
            <a:spAutoFit/>
          </a:bodyPr>
          <a:lstStyle/>
          <a:p>
            <a:pPr algn="ctr"/>
            <a:r>
              <a:rPr lang="en-US" sz="3600" b="1" dirty="0">
                <a:latin typeface="Algerian" panose="04020705040A02060702" pitchFamily="82" charset="0"/>
              </a:rPr>
              <a:t>Money Market</a:t>
            </a:r>
          </a:p>
          <a:p>
            <a:endParaRPr lang="en-US" dirty="0"/>
          </a:p>
          <a:p>
            <a:pPr marL="285750" indent="-285750">
              <a:buFont typeface="Wingdings" panose="05000000000000000000" pitchFamily="2" charset="2"/>
              <a:buChar char="Ø"/>
            </a:pPr>
            <a:r>
              <a:rPr lang="en-US" sz="2000" dirty="0"/>
              <a:t>Money market is a component of financial markets dealing with debt instruments that allow short-term borrowing for institutions. </a:t>
            </a:r>
          </a:p>
          <a:p>
            <a:pPr marL="285750" indent="-285750">
              <a:buFont typeface="Wingdings" panose="05000000000000000000" pitchFamily="2" charset="2"/>
              <a:buChar char="Ø"/>
            </a:pPr>
            <a:r>
              <a:rPr lang="en-US" sz="2000" dirty="0"/>
              <a:t>Individual investors can invest money is investing in a money market instruments-based mutual fund. </a:t>
            </a:r>
          </a:p>
          <a:p>
            <a:pPr marL="285750" indent="-285750">
              <a:buFont typeface="Wingdings" panose="05000000000000000000" pitchFamily="2" charset="2"/>
              <a:buChar char="Ø"/>
            </a:pPr>
            <a:r>
              <a:rPr lang="en-US" sz="2000" dirty="0"/>
              <a:t>Money market is largely characterized by its debt instruments that have meager returns, high liquidity, and are very safe.</a:t>
            </a:r>
          </a:p>
          <a:p>
            <a:pPr marL="285750" indent="-285750">
              <a:buFont typeface="Wingdings" panose="05000000000000000000" pitchFamily="2" charset="2"/>
              <a:buChar char="Ø"/>
            </a:pPr>
            <a:r>
              <a:rPr lang="en-US" sz="2000" dirty="0"/>
              <a:t>Most money market instruments can be borrowed for a term of 1 day or 1 year. </a:t>
            </a:r>
          </a:p>
          <a:p>
            <a:pPr marL="285750" indent="-285750">
              <a:buFont typeface="Wingdings" panose="05000000000000000000" pitchFamily="2" charset="2"/>
              <a:buChar char="Ø"/>
            </a:pPr>
            <a:r>
              <a:rPr lang="en-US" sz="2000" dirty="0"/>
              <a:t>Institutions and traders usually borrow these instruments in large volumes to meet their short-term cash flow needs.</a:t>
            </a:r>
          </a:p>
          <a:p>
            <a:pPr marL="285750" indent="-285750">
              <a:buFont typeface="Wingdings" panose="05000000000000000000" pitchFamily="2" charset="2"/>
              <a:buChar char="Ø"/>
            </a:pPr>
            <a:r>
              <a:rPr lang="en-US" sz="2000" dirty="0"/>
              <a:t>RBI is the regulator of the money market, which thus helps in regulating the liquidity and money supply in the economy</a:t>
            </a:r>
          </a:p>
          <a:p>
            <a:pPr marL="285750" indent="-285750">
              <a:buFont typeface="Wingdings" panose="05000000000000000000" pitchFamily="2" charset="2"/>
              <a:buChar char="Ø"/>
            </a:pPr>
            <a:r>
              <a:rPr lang="en-US" sz="2000" dirty="0"/>
              <a:t>Participants of such a market include governments, banks, other large organizations, etc. </a:t>
            </a:r>
          </a:p>
          <a:p>
            <a:pPr marL="285750" indent="-285750">
              <a:buFont typeface="Wingdings" panose="05000000000000000000" pitchFamily="2" charset="2"/>
              <a:buChar char="Ø"/>
            </a:pPr>
            <a:r>
              <a:rPr lang="en-US" sz="2000" dirty="0"/>
              <a:t>Most commonly traded money market instruments include commercial papers, treasury bills, bills of exchange, certificates of deposits, repurchase agreements/repo, banker’s acceptance, call money, and more.</a:t>
            </a:r>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10516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64295-10D5-DE8E-BB19-4F0F3A081A0E}"/>
              </a:ext>
            </a:extLst>
          </p:cNvPr>
          <p:cNvSpPr txBox="1"/>
          <p:nvPr/>
        </p:nvSpPr>
        <p:spPr>
          <a:xfrm>
            <a:off x="750498" y="715992"/>
            <a:ext cx="10644996" cy="923330"/>
          </a:xfrm>
          <a:prstGeom prst="rect">
            <a:avLst/>
          </a:prstGeom>
          <a:noFill/>
        </p:spPr>
        <p:txBody>
          <a:bodyPr wrap="square" rtlCol="0">
            <a:spAutoFit/>
          </a:bodyPr>
          <a:lstStyle/>
          <a:p>
            <a:pPr algn="ctr"/>
            <a:r>
              <a:rPr lang="en-US" sz="3600" b="1" dirty="0">
                <a:latin typeface="Algerian" panose="04020705040A02060702" pitchFamily="82" charset="0"/>
              </a:rPr>
              <a:t>Corporate Bonds v/s. Government Bonds</a:t>
            </a:r>
          </a:p>
          <a:p>
            <a:pPr algn="ctr"/>
            <a:endParaRPr lang="en-US" b="1" dirty="0"/>
          </a:p>
        </p:txBody>
      </p:sp>
      <p:graphicFrame>
        <p:nvGraphicFramePr>
          <p:cNvPr id="3" name="Table 2">
            <a:extLst>
              <a:ext uri="{FF2B5EF4-FFF2-40B4-BE49-F238E27FC236}">
                <a16:creationId xmlns:a16="http://schemas.microsoft.com/office/drawing/2014/main" id="{948ADECD-AAE5-5216-EDD7-3BF25E09265C}"/>
              </a:ext>
            </a:extLst>
          </p:cNvPr>
          <p:cNvGraphicFramePr>
            <a:graphicFrameLocks noGrp="1"/>
          </p:cNvGraphicFramePr>
          <p:nvPr>
            <p:extLst>
              <p:ext uri="{D42A27DB-BD31-4B8C-83A1-F6EECF244321}">
                <p14:modId xmlns:p14="http://schemas.microsoft.com/office/powerpoint/2010/main" val="774082717"/>
              </p:ext>
            </p:extLst>
          </p:nvPr>
        </p:nvGraphicFramePr>
        <p:xfrm>
          <a:off x="812321" y="1444549"/>
          <a:ext cx="10521350" cy="4588025"/>
        </p:xfrm>
        <a:graphic>
          <a:graphicData uri="http://schemas.openxmlformats.org/drawingml/2006/table">
            <a:tbl>
              <a:tblPr>
                <a:tableStyleId>{775DCB02-9BB8-47FD-8907-85C794F793BA}</a:tableStyleId>
              </a:tblPr>
              <a:tblGrid>
                <a:gridCol w="1579457">
                  <a:extLst>
                    <a:ext uri="{9D8B030D-6E8A-4147-A177-3AD203B41FA5}">
                      <a16:colId xmlns:a16="http://schemas.microsoft.com/office/drawing/2014/main" val="2779942525"/>
                    </a:ext>
                  </a:extLst>
                </a:gridCol>
                <a:gridCol w="4236953">
                  <a:extLst>
                    <a:ext uri="{9D8B030D-6E8A-4147-A177-3AD203B41FA5}">
                      <a16:colId xmlns:a16="http://schemas.microsoft.com/office/drawing/2014/main" val="2578561782"/>
                    </a:ext>
                  </a:extLst>
                </a:gridCol>
                <a:gridCol w="4704940">
                  <a:extLst>
                    <a:ext uri="{9D8B030D-6E8A-4147-A177-3AD203B41FA5}">
                      <a16:colId xmlns:a16="http://schemas.microsoft.com/office/drawing/2014/main" val="1578285815"/>
                    </a:ext>
                  </a:extLst>
                </a:gridCol>
              </a:tblGrid>
              <a:tr h="413037">
                <a:tc>
                  <a:txBody>
                    <a:bodyPr/>
                    <a:lstStyle/>
                    <a:p>
                      <a:pPr fontAlgn="t"/>
                      <a:r>
                        <a:rPr lang="en-US" sz="1800" b="1" dirty="0">
                          <a:effectLst/>
                          <a:latin typeface="Algerian" panose="04020705040A02060702" pitchFamily="82" charset="0"/>
                        </a:rPr>
                        <a:t>Basis</a:t>
                      </a:r>
                    </a:p>
                  </a:txBody>
                  <a:tcPr marL="32150" marR="32150" marT="32150" marB="32150"/>
                </a:tc>
                <a:tc>
                  <a:txBody>
                    <a:bodyPr/>
                    <a:lstStyle/>
                    <a:p>
                      <a:pPr algn="ctr" fontAlgn="t"/>
                      <a:r>
                        <a:rPr lang="en-US" sz="1800" b="1" dirty="0">
                          <a:effectLst/>
                          <a:latin typeface="Algerian" panose="04020705040A02060702" pitchFamily="82" charset="0"/>
                        </a:rPr>
                        <a:t>Corporate Bonds</a:t>
                      </a:r>
                      <a:endParaRPr lang="en-US" sz="1800" dirty="0">
                        <a:effectLst/>
                        <a:latin typeface="Algerian" panose="04020705040A02060702" pitchFamily="82" charset="0"/>
                      </a:endParaRPr>
                    </a:p>
                  </a:txBody>
                  <a:tcPr marL="32150" marR="32150" marT="32150" marB="32150"/>
                </a:tc>
                <a:tc>
                  <a:txBody>
                    <a:bodyPr/>
                    <a:lstStyle/>
                    <a:p>
                      <a:pPr algn="ctr" fontAlgn="t"/>
                      <a:r>
                        <a:rPr lang="en-US" sz="1800" b="1" dirty="0">
                          <a:effectLst/>
                          <a:latin typeface="Algerian" panose="04020705040A02060702" pitchFamily="82" charset="0"/>
                        </a:rPr>
                        <a:t>Government Bonds</a:t>
                      </a:r>
                      <a:endParaRPr lang="en-US" sz="1800" dirty="0">
                        <a:effectLst/>
                        <a:latin typeface="Algerian" panose="04020705040A02060702" pitchFamily="82" charset="0"/>
                      </a:endParaRPr>
                    </a:p>
                  </a:txBody>
                  <a:tcPr marL="32150" marR="32150" marT="32150" marB="32150"/>
                </a:tc>
                <a:extLst>
                  <a:ext uri="{0D108BD9-81ED-4DB2-BD59-A6C34878D82A}">
                    <a16:rowId xmlns:a16="http://schemas.microsoft.com/office/drawing/2014/main" val="105649602"/>
                  </a:ext>
                </a:extLst>
              </a:tr>
              <a:tr h="586972">
                <a:tc>
                  <a:txBody>
                    <a:bodyPr/>
                    <a:lstStyle/>
                    <a:p>
                      <a:pPr fontAlgn="t"/>
                      <a:r>
                        <a:rPr lang="en-US" sz="1800" b="1" dirty="0">
                          <a:effectLst/>
                          <a:latin typeface="Algerian" panose="04020705040A02060702" pitchFamily="82" charset="0"/>
                        </a:rPr>
                        <a:t>Meaning</a:t>
                      </a:r>
                    </a:p>
                  </a:txBody>
                  <a:tcPr marL="32150" marR="32150" marT="32150" marB="32150"/>
                </a:tc>
                <a:tc>
                  <a:txBody>
                    <a:bodyPr/>
                    <a:lstStyle/>
                    <a:p>
                      <a:pPr fontAlgn="t"/>
                      <a:r>
                        <a:rPr lang="en-US" sz="1800" dirty="0">
                          <a:effectLst/>
                        </a:rPr>
                        <a:t>Corporate Bonds are securities issued by private and public companies whether listed or unlisted.</a:t>
                      </a:r>
                    </a:p>
                  </a:txBody>
                  <a:tcPr marL="32150" marR="32150" marT="32150" marB="32150"/>
                </a:tc>
                <a:tc>
                  <a:txBody>
                    <a:bodyPr/>
                    <a:lstStyle/>
                    <a:p>
                      <a:pPr fontAlgn="t"/>
                      <a:r>
                        <a:rPr lang="en-US" sz="1800" dirty="0">
                          <a:effectLst/>
                        </a:rPr>
                        <a:t>Government Bonds are securities issued by the central government and state government.</a:t>
                      </a:r>
                    </a:p>
                  </a:txBody>
                  <a:tcPr marL="32150" marR="32150" marT="32150" marB="32150"/>
                </a:tc>
                <a:extLst>
                  <a:ext uri="{0D108BD9-81ED-4DB2-BD59-A6C34878D82A}">
                    <a16:rowId xmlns:a16="http://schemas.microsoft.com/office/drawing/2014/main" val="228605013"/>
                  </a:ext>
                </a:extLst>
              </a:tr>
              <a:tr h="586972">
                <a:tc>
                  <a:txBody>
                    <a:bodyPr/>
                    <a:lstStyle/>
                    <a:p>
                      <a:pPr fontAlgn="t"/>
                      <a:r>
                        <a:rPr lang="en-US" sz="1800" b="1">
                          <a:effectLst/>
                          <a:latin typeface="Algerian" panose="04020705040A02060702" pitchFamily="82" charset="0"/>
                        </a:rPr>
                        <a:t>Issuing Authority</a:t>
                      </a:r>
                    </a:p>
                  </a:txBody>
                  <a:tcPr marL="32150" marR="32150" marT="32150" marB="32150"/>
                </a:tc>
                <a:tc>
                  <a:txBody>
                    <a:bodyPr/>
                    <a:lstStyle/>
                    <a:p>
                      <a:pPr fontAlgn="t"/>
                      <a:r>
                        <a:rPr lang="en-US" sz="1800">
                          <a:effectLst/>
                        </a:rPr>
                        <a:t>Private and public sector Companies issue these Securities.</a:t>
                      </a:r>
                    </a:p>
                  </a:txBody>
                  <a:tcPr marL="32150" marR="32150" marT="32150" marB="32150"/>
                </a:tc>
                <a:tc>
                  <a:txBody>
                    <a:bodyPr/>
                    <a:lstStyle/>
                    <a:p>
                      <a:pPr fontAlgn="t"/>
                      <a:r>
                        <a:rPr lang="en-US" sz="1800" dirty="0">
                          <a:effectLst/>
                        </a:rPr>
                        <a:t>On behalf of the government, the Reserve Bank of India issues securities.</a:t>
                      </a:r>
                    </a:p>
                  </a:txBody>
                  <a:tcPr marL="32150" marR="32150" marT="32150" marB="32150"/>
                </a:tc>
                <a:extLst>
                  <a:ext uri="{0D108BD9-81ED-4DB2-BD59-A6C34878D82A}">
                    <a16:rowId xmlns:a16="http://schemas.microsoft.com/office/drawing/2014/main" val="1459731038"/>
                  </a:ext>
                </a:extLst>
              </a:tr>
              <a:tr h="586972">
                <a:tc>
                  <a:txBody>
                    <a:bodyPr/>
                    <a:lstStyle/>
                    <a:p>
                      <a:pPr fontAlgn="t"/>
                      <a:r>
                        <a:rPr lang="en-US" sz="1800" b="1">
                          <a:effectLst/>
                          <a:latin typeface="Algerian" panose="04020705040A02060702" pitchFamily="82" charset="0"/>
                        </a:rPr>
                        <a:t>Regulatory authority</a:t>
                      </a:r>
                    </a:p>
                  </a:txBody>
                  <a:tcPr marL="32150" marR="32150" marT="32150" marB="32150"/>
                </a:tc>
                <a:tc>
                  <a:txBody>
                    <a:bodyPr/>
                    <a:lstStyle/>
                    <a:p>
                      <a:pPr fontAlgn="t"/>
                      <a:r>
                        <a:rPr lang="en-US" sz="1800">
                          <a:effectLst/>
                        </a:rPr>
                        <a:t>Corporate securities are regulated by the Securities Contract (Regulation) Act and SEBI.</a:t>
                      </a:r>
                    </a:p>
                  </a:txBody>
                  <a:tcPr marL="32150" marR="32150" marT="32150" marB="32150"/>
                </a:tc>
                <a:tc>
                  <a:txBody>
                    <a:bodyPr/>
                    <a:lstStyle/>
                    <a:p>
                      <a:pPr fontAlgn="t"/>
                      <a:r>
                        <a:rPr lang="en-US" sz="1800">
                          <a:effectLst/>
                        </a:rPr>
                        <a:t>Government is the regulatory authority.</a:t>
                      </a:r>
                    </a:p>
                  </a:txBody>
                  <a:tcPr marL="32150" marR="32150" marT="32150" marB="32150"/>
                </a:tc>
                <a:extLst>
                  <a:ext uri="{0D108BD9-81ED-4DB2-BD59-A6C34878D82A}">
                    <a16:rowId xmlns:a16="http://schemas.microsoft.com/office/drawing/2014/main" val="3840850208"/>
                  </a:ext>
                </a:extLst>
              </a:tr>
              <a:tr h="0">
                <a:tc>
                  <a:txBody>
                    <a:bodyPr/>
                    <a:lstStyle/>
                    <a:p>
                      <a:pPr fontAlgn="t"/>
                      <a:r>
                        <a:rPr lang="en-US" sz="1800" b="1">
                          <a:effectLst/>
                          <a:latin typeface="Algerian" panose="04020705040A02060702" pitchFamily="82" charset="0"/>
                        </a:rPr>
                        <a:t>Risk Profile</a:t>
                      </a:r>
                    </a:p>
                  </a:txBody>
                  <a:tcPr marL="32150" marR="32150" marT="32150" marB="32150"/>
                </a:tc>
                <a:tc>
                  <a:txBody>
                    <a:bodyPr/>
                    <a:lstStyle/>
                    <a:p>
                      <a:pPr fontAlgn="t"/>
                      <a:r>
                        <a:rPr lang="en-US" sz="1800" dirty="0">
                          <a:effectLst/>
                        </a:rPr>
                        <a:t>Corporate bonds are riskier than government bonds as they have chances of default. But they have been rated by credit rating agencies.</a:t>
                      </a:r>
                    </a:p>
                  </a:txBody>
                  <a:tcPr marL="32150" marR="32150" marT="32150" marB="32150"/>
                </a:tc>
                <a:tc>
                  <a:txBody>
                    <a:bodyPr/>
                    <a:lstStyle/>
                    <a:p>
                      <a:pPr fontAlgn="t"/>
                      <a:r>
                        <a:rPr lang="en-US" sz="1800">
                          <a:effectLst/>
                        </a:rPr>
                        <a:t>Government bonds are the safest investment options as they contain a sovereign guarantee.</a:t>
                      </a:r>
                    </a:p>
                  </a:txBody>
                  <a:tcPr marL="32150" marR="32150" marT="32150" marB="32150"/>
                </a:tc>
                <a:extLst>
                  <a:ext uri="{0D108BD9-81ED-4DB2-BD59-A6C34878D82A}">
                    <a16:rowId xmlns:a16="http://schemas.microsoft.com/office/drawing/2014/main" val="1909448599"/>
                  </a:ext>
                </a:extLst>
              </a:tr>
              <a:tr h="1174588">
                <a:tc>
                  <a:txBody>
                    <a:bodyPr/>
                    <a:lstStyle/>
                    <a:p>
                      <a:pPr fontAlgn="t"/>
                      <a:r>
                        <a:rPr lang="en-US" sz="1800" b="1" dirty="0">
                          <a:effectLst/>
                          <a:latin typeface="Algerian" panose="04020705040A02060702" pitchFamily="82" charset="0"/>
                        </a:rPr>
                        <a:t>Yields</a:t>
                      </a:r>
                    </a:p>
                  </a:txBody>
                  <a:tcPr marL="32150" marR="32150" marT="32150" marB="32150"/>
                </a:tc>
                <a:tc>
                  <a:txBody>
                    <a:bodyPr/>
                    <a:lstStyle/>
                    <a:p>
                      <a:pPr fontAlgn="t"/>
                      <a:r>
                        <a:rPr lang="en-US" sz="1800">
                          <a:effectLst/>
                        </a:rPr>
                        <a:t>Since investing in corporate bonds contains higher risk, it yields better returns compared to government bonds.</a:t>
                      </a:r>
                    </a:p>
                  </a:txBody>
                  <a:tcPr marL="32150" marR="32150" marT="32150" marB="32150"/>
                </a:tc>
                <a:tc>
                  <a:txBody>
                    <a:bodyPr/>
                    <a:lstStyle/>
                    <a:p>
                      <a:pPr fontAlgn="t"/>
                      <a:r>
                        <a:rPr lang="en-US" sz="1800" dirty="0">
                          <a:effectLst/>
                        </a:rPr>
                        <a:t>Government bonds being safe haven assets have lower yields than corporate bonds. But yield also depends upon the duration of the bond and few other economic factors.</a:t>
                      </a:r>
                    </a:p>
                  </a:txBody>
                  <a:tcPr marL="32150" marR="32150" marT="32150" marB="32150"/>
                </a:tc>
                <a:extLst>
                  <a:ext uri="{0D108BD9-81ED-4DB2-BD59-A6C34878D82A}">
                    <a16:rowId xmlns:a16="http://schemas.microsoft.com/office/drawing/2014/main" val="3201415143"/>
                  </a:ext>
                </a:extLst>
              </a:tr>
            </a:tbl>
          </a:graphicData>
        </a:graphic>
      </p:graphicFrame>
    </p:spTree>
    <p:extLst>
      <p:ext uri="{BB962C8B-B14F-4D97-AF65-F5344CB8AC3E}">
        <p14:creationId xmlns:p14="http://schemas.microsoft.com/office/powerpoint/2010/main" val="110702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1242DD-0FDF-9DDC-EBA1-94F8649481EC}"/>
              </a:ext>
            </a:extLst>
          </p:cNvPr>
          <p:cNvSpPr txBox="1"/>
          <p:nvPr/>
        </p:nvSpPr>
        <p:spPr>
          <a:xfrm>
            <a:off x="700177" y="629729"/>
            <a:ext cx="10791645" cy="5632311"/>
          </a:xfrm>
          <a:prstGeom prst="rect">
            <a:avLst/>
          </a:prstGeom>
          <a:noFill/>
        </p:spPr>
        <p:txBody>
          <a:bodyPr wrap="square" rtlCol="0">
            <a:spAutoFit/>
          </a:bodyPr>
          <a:lstStyle/>
          <a:p>
            <a:pPr algn="ctr"/>
            <a:r>
              <a:rPr lang="en-US" sz="3600" b="1" dirty="0">
                <a:latin typeface="Algerian" panose="04020705040A02060702" pitchFamily="82" charset="0"/>
              </a:rPr>
              <a:t>RBI Retail Direct Platform</a:t>
            </a:r>
          </a:p>
          <a:p>
            <a:endParaRPr lang="en-US" dirty="0"/>
          </a:p>
          <a:p>
            <a:pPr marL="285750" indent="-285750">
              <a:buFont typeface="Wingdings" panose="05000000000000000000" pitchFamily="2" charset="2"/>
              <a:buChar char="Ø"/>
            </a:pPr>
            <a:r>
              <a:rPr lang="en-US" dirty="0"/>
              <a:t>As part of continuing efforts to increase retail participation in Government Securities, the RBI Retail Direct facility was announced in the Statement of Developmental and Regulatory Policies dated February 05, 2021 for improving ease of access by retail investors through online access to the Government Securities Market – both primary and secondary - along with the facility to open their gilt securities account (Retail Direct) with the RBI.</a:t>
            </a:r>
          </a:p>
          <a:p>
            <a:pPr marL="285750" indent="-285750">
              <a:buFont typeface="Wingdings" panose="05000000000000000000" pitchFamily="2" charset="2"/>
              <a:buChar char="Ø"/>
            </a:pPr>
            <a:r>
              <a:rPr lang="en-US" dirty="0"/>
              <a:t>In pursuance of this announcement, the RBI Retail Direct scheme, which is a one-stop solution to facilitate investment in Government Securities by individual investors has been issued.</a:t>
            </a:r>
          </a:p>
          <a:p>
            <a:pPr marL="285750" indent="-285750">
              <a:buFont typeface="Wingdings" panose="05000000000000000000" pitchFamily="2" charset="2"/>
              <a:buChar char="Ø"/>
            </a:pPr>
            <a:r>
              <a:rPr lang="en-US" dirty="0"/>
              <a:t>RBI Retail Direct is a comprehensive scheme which provides the following facilities to retail investors in Government Securities market through an online portal:</a:t>
            </a:r>
          </a:p>
          <a:p>
            <a:pPr marL="2114550" lvl="4" indent="-285750">
              <a:buFont typeface="Wingdings" panose="05000000000000000000" pitchFamily="2" charset="2"/>
              <a:buChar char="§"/>
            </a:pPr>
            <a:r>
              <a:rPr lang="en-US" dirty="0"/>
              <a:t>Open and maintain a Retail Direct Gilt Account (RDG Account)</a:t>
            </a:r>
          </a:p>
          <a:p>
            <a:pPr marL="2114550" lvl="4" indent="-285750">
              <a:buFont typeface="Wingdings" panose="05000000000000000000" pitchFamily="2" charset="2"/>
              <a:buChar char="§"/>
            </a:pPr>
            <a:r>
              <a:rPr lang="en-US" dirty="0"/>
              <a:t>Access to primary issuance of Government Securities</a:t>
            </a:r>
          </a:p>
          <a:p>
            <a:pPr marL="2114550" lvl="4" indent="-285750">
              <a:buFont typeface="Wingdings" panose="05000000000000000000" pitchFamily="2" charset="2"/>
              <a:buChar char="§"/>
            </a:pPr>
            <a:r>
              <a:rPr lang="en-US" dirty="0"/>
              <a:t>Access to NDS-OM</a:t>
            </a:r>
          </a:p>
          <a:p>
            <a:pPr marL="285750" indent="-285750">
              <a:buFont typeface="Wingdings" panose="05000000000000000000" pitchFamily="2" charset="2"/>
              <a:buChar char="Ø"/>
            </a:pPr>
            <a:r>
              <a:rPr lang="en-US" dirty="0"/>
              <a:t>Transaction history and balance position of securities holdings in the Retail Direct Gilt Account can be obtained from the link provided. All transaction alerts will be provided through e-mail / SMS.</a:t>
            </a:r>
          </a:p>
          <a:p>
            <a:pPr marL="285750" indent="-285750">
              <a:buFont typeface="Wingdings" panose="05000000000000000000" pitchFamily="2" charset="2"/>
              <a:buChar char="Ø"/>
            </a:pPr>
            <a:r>
              <a:rPr lang="en-US" dirty="0"/>
              <a:t>Nomination Facility in the prescribed format duly signed can be filled up and uploaded. There can be a maximum of two nominees.</a:t>
            </a:r>
          </a:p>
          <a:p>
            <a:pPr marL="285750" indent="-285750">
              <a:buFont typeface="Wingdings" panose="05000000000000000000" pitchFamily="2" charset="2"/>
              <a:buChar char="Ø"/>
            </a:pPr>
            <a:r>
              <a:rPr lang="en-US" dirty="0"/>
              <a:t>Securities held in the RDG Account will be available for pledge/lien.</a:t>
            </a:r>
          </a:p>
          <a:p>
            <a:pPr marL="285750" indent="-285750">
              <a:buFont typeface="Wingdings" panose="05000000000000000000" pitchFamily="2" charset="2"/>
              <a:buChar char="Ø"/>
            </a:pPr>
            <a:r>
              <a:rPr lang="en-US" dirty="0"/>
              <a:t>Retail Direct investors will have an online facility to gift Government Securities to other Retail Direct investors</a:t>
            </a:r>
          </a:p>
        </p:txBody>
      </p:sp>
    </p:spTree>
    <p:extLst>
      <p:ext uri="{BB962C8B-B14F-4D97-AF65-F5344CB8AC3E}">
        <p14:creationId xmlns:p14="http://schemas.microsoft.com/office/powerpoint/2010/main" val="3185347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92326-BED2-CE10-B73E-ACC8B732876E}"/>
              </a:ext>
            </a:extLst>
          </p:cNvPr>
          <p:cNvSpPr txBox="1"/>
          <p:nvPr/>
        </p:nvSpPr>
        <p:spPr>
          <a:xfrm>
            <a:off x="586596" y="741872"/>
            <a:ext cx="10972800"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t>No fee will be charged for opening and maintaining Retail Direct Gilt account with RBI.</a:t>
            </a:r>
          </a:p>
          <a:p>
            <a:pPr marL="285750" indent="-285750">
              <a:buFont typeface="Wingdings" panose="05000000000000000000" pitchFamily="2" charset="2"/>
              <a:buChar char="Ø"/>
            </a:pPr>
            <a:r>
              <a:rPr lang="en-US" dirty="0"/>
              <a:t>No fee will be charged by the aggregator for submitting bids in the primary auctions.</a:t>
            </a:r>
          </a:p>
          <a:p>
            <a:pPr marL="285750" indent="-285750">
              <a:buFont typeface="Wingdings" panose="05000000000000000000" pitchFamily="2" charset="2"/>
              <a:buChar char="Ø"/>
            </a:pPr>
            <a:r>
              <a:rPr lang="en-US" dirty="0"/>
              <a:t>Fee for payment gateway etc., as applicable, will be borne by the registered investor.</a:t>
            </a:r>
          </a:p>
          <a:p>
            <a:pPr marL="285750" indent="-285750">
              <a:buFont typeface="Wingdings" panose="05000000000000000000" pitchFamily="2" charset="2"/>
              <a:buChar char="Ø"/>
            </a:pPr>
            <a:r>
              <a:rPr lang="en-US" dirty="0"/>
              <a:t>Retail investors, as defined under the scheme, can register under the Scheme and maintain a RDG Account, if they have the following:</a:t>
            </a:r>
          </a:p>
          <a:p>
            <a:pPr marL="1657350" lvl="3" indent="-285750">
              <a:buFont typeface="Wingdings" panose="05000000000000000000" pitchFamily="2" charset="2"/>
              <a:buChar char="§"/>
            </a:pPr>
            <a:r>
              <a:rPr lang="en-US" dirty="0"/>
              <a:t>Permanent Account Number (PAN) issued by the Income Tax Department</a:t>
            </a:r>
          </a:p>
          <a:p>
            <a:pPr marL="1657350" lvl="3" indent="-285750">
              <a:buFont typeface="Wingdings" panose="05000000000000000000" pitchFamily="2" charset="2"/>
              <a:buChar char="§"/>
            </a:pPr>
            <a:r>
              <a:rPr lang="en-US" dirty="0"/>
              <a:t>Access to primary issuance of Government Securities</a:t>
            </a:r>
          </a:p>
          <a:p>
            <a:pPr marL="1657350" lvl="3" indent="-285750">
              <a:buFont typeface="Wingdings" panose="05000000000000000000" pitchFamily="2" charset="2"/>
              <a:buChar char="§"/>
            </a:pPr>
            <a:r>
              <a:rPr lang="en-US" dirty="0"/>
              <a:t>Any Officially Valid Documents (OVD) for KYC purpose</a:t>
            </a:r>
          </a:p>
          <a:p>
            <a:pPr marL="1657350" lvl="3" indent="-285750">
              <a:buFont typeface="Wingdings" panose="05000000000000000000" pitchFamily="2" charset="2"/>
              <a:buChar char="§"/>
            </a:pPr>
            <a:r>
              <a:rPr lang="en-US" dirty="0"/>
              <a:t>Valid e-mail ID</a:t>
            </a:r>
          </a:p>
          <a:p>
            <a:pPr marL="1657350" lvl="3" indent="-285750">
              <a:buFont typeface="Wingdings" panose="05000000000000000000" pitchFamily="2" charset="2"/>
              <a:buChar char="§"/>
            </a:pPr>
            <a:r>
              <a:rPr lang="en-US" dirty="0"/>
              <a:t>Registered mobile number</a:t>
            </a:r>
          </a:p>
          <a:p>
            <a:pPr marL="285750" indent="-285750">
              <a:buFont typeface="Wingdings" panose="05000000000000000000" pitchFamily="2" charset="2"/>
              <a:buChar char="Ø"/>
            </a:pPr>
            <a:r>
              <a:rPr lang="en-US" dirty="0"/>
              <a:t>Non-Resident retail investors eligible to invest in Government Securities under Foreign Exchange Management Act, of 1999 are eligible under the scheme.</a:t>
            </a:r>
          </a:p>
          <a:p>
            <a:pPr marL="285750" indent="-285750">
              <a:buFont typeface="Wingdings" panose="05000000000000000000" pitchFamily="2" charset="2"/>
              <a:buChar char="Ø"/>
            </a:pPr>
            <a:r>
              <a:rPr lang="en-US" dirty="0"/>
              <a:t>The RDG account can be opened singly or jointly with another retail investor who meets the eligibility criteria.</a:t>
            </a:r>
          </a:p>
          <a:p>
            <a:pPr marL="285750" indent="-285750">
              <a:buFont typeface="Wingdings" panose="05000000000000000000" pitchFamily="2" charset="2"/>
              <a:buChar char="Ø"/>
            </a:pPr>
            <a:r>
              <a:rPr lang="en-US" dirty="0"/>
              <a:t>Participation and allotment of securities will be as per the non-competitive scheme for participation in the primary auction of Government Securities and procedural guidelines for SGB issuance.</a:t>
            </a:r>
          </a:p>
          <a:p>
            <a:pPr marL="285750" indent="-285750">
              <a:buFont typeface="Wingdings" panose="05000000000000000000" pitchFamily="2" charset="2"/>
              <a:buChar char="Ø"/>
            </a:pPr>
            <a:r>
              <a:rPr lang="en-US" dirty="0"/>
              <a:t>Registered investors can access the secondary market transaction link on the online portal to buy or sell Government Securities through NDS-OM (odd lot segment / RFQ).</a:t>
            </a:r>
          </a:p>
          <a:p>
            <a:pPr marL="285750" indent="-285750">
              <a:buFont typeface="Wingdings" panose="05000000000000000000" pitchFamily="2" charset="2"/>
              <a:buChar char="Ø"/>
            </a:pPr>
            <a:r>
              <a:rPr lang="en-US" dirty="0"/>
              <a:t>Transactions permitted under Value Free Transactions(VFT) guidelines issued by RBI on November 16, 2018, as amended from time to time, as applicable to retail investors, the investors should submit an application on the online portal.</a:t>
            </a:r>
          </a:p>
        </p:txBody>
      </p:sp>
    </p:spTree>
    <p:extLst>
      <p:ext uri="{BB962C8B-B14F-4D97-AF65-F5344CB8AC3E}">
        <p14:creationId xmlns:p14="http://schemas.microsoft.com/office/powerpoint/2010/main" val="84562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4A3E5-3852-98F0-BBA4-37856CDB0C11}"/>
              </a:ext>
            </a:extLst>
          </p:cNvPr>
          <p:cNvSpPr txBox="1"/>
          <p:nvPr/>
        </p:nvSpPr>
        <p:spPr>
          <a:xfrm>
            <a:off x="751936" y="698740"/>
            <a:ext cx="10688128" cy="5509200"/>
          </a:xfrm>
          <a:prstGeom prst="rect">
            <a:avLst/>
          </a:prstGeom>
          <a:noFill/>
        </p:spPr>
        <p:txBody>
          <a:bodyPr wrap="square" rtlCol="0">
            <a:spAutoFit/>
          </a:bodyPr>
          <a:lstStyle/>
          <a:p>
            <a:pPr algn="ctr"/>
            <a:r>
              <a:rPr lang="en-US" sz="3600" b="1" dirty="0">
                <a:latin typeface="Algerian" panose="04020705040A02060702" pitchFamily="82" charset="0"/>
              </a:rPr>
              <a:t>Role of Money Market</a:t>
            </a:r>
          </a:p>
          <a:p>
            <a:endParaRPr lang="en-US" dirty="0"/>
          </a:p>
          <a:p>
            <a:pPr marL="285750" indent="-285750">
              <a:buFont typeface="Wingdings" panose="05000000000000000000" pitchFamily="2" charset="2"/>
              <a:buChar char="Ø"/>
            </a:pPr>
            <a:r>
              <a:rPr lang="en-US" sz="2000" dirty="0"/>
              <a:t>The main objective is to provide borrowers with short-term funds at reasonable rates. And since the securities are all short-term the lenders will also have the benefit of liquidity.</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Turns savings and idle funds of the public into effective investments. This is beneficial for the entire economy</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Allows the Reserve Bank of India to regulate the levels of liquidity in the economy. This is one of the main functions of the RBI.</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Companies and corporations have short-term deficits from time to time. They may also need help with their working capital requirements. The money market will facilitate the funds necessary.</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Helps the government implement monetary policies via their open market operations which are direct and effective in nature.</a:t>
            </a:r>
          </a:p>
          <a:p>
            <a:endParaRPr lang="en-US" dirty="0"/>
          </a:p>
        </p:txBody>
      </p:sp>
    </p:spTree>
    <p:extLst>
      <p:ext uri="{BB962C8B-B14F-4D97-AF65-F5344CB8AC3E}">
        <p14:creationId xmlns:p14="http://schemas.microsoft.com/office/powerpoint/2010/main" val="73375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1B97C-45A4-0C7A-B462-4B1870282B21}"/>
              </a:ext>
            </a:extLst>
          </p:cNvPr>
          <p:cNvSpPr txBox="1"/>
          <p:nvPr/>
        </p:nvSpPr>
        <p:spPr>
          <a:xfrm>
            <a:off x="862642" y="681486"/>
            <a:ext cx="10670875" cy="5262979"/>
          </a:xfrm>
          <a:prstGeom prst="rect">
            <a:avLst/>
          </a:prstGeom>
          <a:noFill/>
        </p:spPr>
        <p:txBody>
          <a:bodyPr wrap="square" rtlCol="0">
            <a:spAutoFit/>
          </a:bodyPr>
          <a:lstStyle/>
          <a:p>
            <a:pPr algn="ctr"/>
            <a:r>
              <a:rPr lang="en-US" sz="3600" b="1" dirty="0">
                <a:latin typeface="Algerian" panose="04020705040A02060702" pitchFamily="82" charset="0"/>
              </a:rPr>
              <a:t>Segments of Money Market</a:t>
            </a:r>
          </a:p>
          <a:p>
            <a:endParaRPr lang="en-US" dirty="0"/>
          </a:p>
          <a:p>
            <a:pPr algn="ctr"/>
            <a:r>
              <a:rPr lang="en-US" sz="2400" b="1" dirty="0">
                <a:solidFill>
                  <a:srgbClr val="FF0000"/>
                </a:solidFill>
              </a:rPr>
              <a:t>The Indian monetary market has two broad categories</a:t>
            </a:r>
          </a:p>
          <a:p>
            <a:endParaRPr lang="en-US" sz="2400" b="1" dirty="0">
              <a:solidFill>
                <a:srgbClr val="FF0000"/>
              </a:solidFill>
            </a:endParaRPr>
          </a:p>
          <a:p>
            <a:pPr marL="285750" indent="-285750">
              <a:buFont typeface="Wingdings" panose="05000000000000000000" pitchFamily="2" charset="2"/>
              <a:buChar char="Ø"/>
            </a:pPr>
            <a:r>
              <a:rPr lang="en-US" sz="2400" b="1" u="sng" dirty="0">
                <a:solidFill>
                  <a:srgbClr val="0070C0"/>
                </a:solidFill>
              </a:rPr>
              <a:t>Organized Sector</a:t>
            </a:r>
            <a:r>
              <a:rPr lang="en-US" sz="2400" dirty="0"/>
              <a:t>: This sector comprises of the government, the RBI, the other commercial banks, rural banks, and even foreign banks. The RBI organizes and controls this sector. Other corporations like the LIC, UTI, </a:t>
            </a:r>
            <a:r>
              <a:rPr lang="en-US" sz="2400" dirty="0" err="1"/>
              <a:t>etc</a:t>
            </a:r>
            <a:r>
              <a:rPr lang="en-US" sz="2400" dirty="0"/>
              <a:t> also participate in this sector but not directly. Other large companies and corporates also participate in this sector through banks.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b="1" u="sng" dirty="0">
                <a:solidFill>
                  <a:srgbClr val="0070C0"/>
                </a:solidFill>
              </a:rPr>
              <a:t>Unorganized Sector</a:t>
            </a:r>
            <a:r>
              <a:rPr lang="en-US" sz="2400" dirty="0"/>
              <a:t>: These are the indigenous banks and the local money lenders and hundis etc. Their activities are not controlled by the RBI or any other body, so they are the unorganized sector.</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910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CA198-5D90-C9B1-6B90-7AD2E6341877}"/>
              </a:ext>
            </a:extLst>
          </p:cNvPr>
          <p:cNvSpPr txBox="1"/>
          <p:nvPr/>
        </p:nvSpPr>
        <p:spPr>
          <a:xfrm>
            <a:off x="747623" y="781991"/>
            <a:ext cx="10696754" cy="1261884"/>
          </a:xfrm>
          <a:prstGeom prst="rect">
            <a:avLst/>
          </a:prstGeom>
          <a:noFill/>
        </p:spPr>
        <p:txBody>
          <a:bodyPr wrap="square">
            <a:spAutoFit/>
          </a:bodyPr>
          <a:lstStyle/>
          <a:p>
            <a:pPr algn="ctr"/>
            <a:r>
              <a:rPr lang="en-US" sz="3600" b="1" i="0" dirty="0">
                <a:effectLst/>
                <a:latin typeface="Algerian" panose="04020705040A02060702" pitchFamily="82" charset="0"/>
              </a:rPr>
              <a:t>Defects in Money Market</a:t>
            </a:r>
          </a:p>
          <a:p>
            <a:pPr algn="ctr"/>
            <a:endParaRPr lang="en-US" sz="2000" b="1" i="0" dirty="0">
              <a:solidFill>
                <a:srgbClr val="FF0000"/>
              </a:solidFill>
              <a:effectLst/>
            </a:endParaRPr>
          </a:p>
          <a:p>
            <a:pPr algn="ctr"/>
            <a:r>
              <a:rPr lang="en-US" sz="2000" b="0" i="0" dirty="0">
                <a:solidFill>
                  <a:srgbClr val="0B0B0B"/>
                </a:solidFill>
                <a:effectLst/>
              </a:rPr>
              <a:t>.</a:t>
            </a:r>
          </a:p>
        </p:txBody>
      </p:sp>
      <p:pic>
        <p:nvPicPr>
          <p:cNvPr id="5" name="Picture 4">
            <a:extLst>
              <a:ext uri="{FF2B5EF4-FFF2-40B4-BE49-F238E27FC236}">
                <a16:creationId xmlns:a16="http://schemas.microsoft.com/office/drawing/2014/main" id="{AE2ADE06-EE79-568C-8646-B815CE4739CE}"/>
              </a:ext>
            </a:extLst>
          </p:cNvPr>
          <p:cNvPicPr>
            <a:picLocks noChangeAspect="1"/>
          </p:cNvPicPr>
          <p:nvPr/>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brightnessContrast bright="20000" contrast="20000"/>
                    </a14:imgEffect>
                  </a14:imgLayer>
                </a14:imgProps>
              </a:ext>
            </a:extLst>
          </a:blip>
          <a:srcRect l="25754" t="45283" r="31510" b="16225"/>
          <a:stretch/>
        </p:blipFill>
        <p:spPr>
          <a:xfrm>
            <a:off x="747623" y="1466491"/>
            <a:ext cx="10696754" cy="4753154"/>
          </a:xfrm>
          <a:prstGeom prst="rect">
            <a:avLst/>
          </a:prstGeom>
          <a:solidFill>
            <a:schemeClr val="accent2">
              <a:lumMod val="60000"/>
              <a:lumOff val="40000"/>
            </a:schemeClr>
          </a:solidFill>
        </p:spPr>
      </p:pic>
    </p:spTree>
    <p:extLst>
      <p:ext uri="{BB962C8B-B14F-4D97-AF65-F5344CB8AC3E}">
        <p14:creationId xmlns:p14="http://schemas.microsoft.com/office/powerpoint/2010/main" val="297942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CF2C4D-365C-1D05-DA85-304156DE87C3}"/>
              </a:ext>
            </a:extLst>
          </p:cNvPr>
          <p:cNvSpPr txBox="1"/>
          <p:nvPr/>
        </p:nvSpPr>
        <p:spPr>
          <a:xfrm>
            <a:off x="717430" y="707366"/>
            <a:ext cx="10757140" cy="5509200"/>
          </a:xfrm>
          <a:prstGeom prst="rect">
            <a:avLst/>
          </a:prstGeom>
          <a:noFill/>
        </p:spPr>
        <p:txBody>
          <a:bodyPr wrap="square" rtlCol="0">
            <a:spAutoFit/>
          </a:bodyPr>
          <a:lstStyle/>
          <a:p>
            <a:pPr algn="ctr"/>
            <a:r>
              <a:rPr lang="en-US" sz="3600" b="1" dirty="0">
                <a:latin typeface="Algerian" panose="04020705040A02060702" pitchFamily="82" charset="0"/>
              </a:rPr>
              <a:t>Call Money Market</a:t>
            </a:r>
          </a:p>
          <a:p>
            <a:endParaRPr lang="en-US" dirty="0"/>
          </a:p>
          <a:p>
            <a:pPr marL="285750" indent="-285750">
              <a:buFont typeface="Wingdings" panose="05000000000000000000" pitchFamily="2" charset="2"/>
              <a:buChar char="Ø"/>
            </a:pPr>
            <a:r>
              <a:rPr lang="en-US" sz="2000" dirty="0"/>
              <a:t>Call money, also known as money at call, is a short-term financial loan that is payable immediately, and in full, when the lender demands it. </a:t>
            </a:r>
          </a:p>
          <a:p>
            <a:pPr marL="285750" indent="-285750">
              <a:buFont typeface="Wingdings" panose="05000000000000000000" pitchFamily="2" charset="2"/>
              <a:buChar char="Ø"/>
            </a:pPr>
            <a:r>
              <a:rPr lang="en-US" sz="2000" dirty="0"/>
              <a:t>Unlike a term loan, which has a set maturity and payment schedule, call money does not have to follow a fixed schedule, nor does the lender have to provide any advance notice of repayment.</a:t>
            </a:r>
          </a:p>
          <a:p>
            <a:pPr marL="285750" indent="-285750">
              <a:buFont typeface="Wingdings" panose="05000000000000000000" pitchFamily="2" charset="2"/>
              <a:buChar char="Ø"/>
            </a:pPr>
            <a:r>
              <a:rPr lang="en-US" sz="2000" dirty="0"/>
              <a:t>Money lent for one day.</a:t>
            </a:r>
          </a:p>
          <a:p>
            <a:pPr marL="285750" indent="-285750">
              <a:buFont typeface="Wingdings" panose="05000000000000000000" pitchFamily="2" charset="2"/>
              <a:buChar char="Ø"/>
            </a:pPr>
            <a:r>
              <a:rPr lang="en-US" sz="2000" dirty="0"/>
              <a:t>all money allows banks to earn interest on their excess funds, which is known as the call money rate (call loan rate/call rate).</a:t>
            </a:r>
          </a:p>
          <a:p>
            <a:pPr marL="285750" indent="-285750">
              <a:buFont typeface="Wingdings" panose="05000000000000000000" pitchFamily="2" charset="2"/>
              <a:buChar char="Ø"/>
            </a:pPr>
            <a:r>
              <a:rPr lang="en-US" sz="2000" dirty="0"/>
              <a:t>The call loan rate is the interest rate charged on a call loan between financial institutions.</a:t>
            </a:r>
          </a:p>
          <a:p>
            <a:pPr marL="285750" indent="-285750">
              <a:buFont typeface="Wingdings" panose="05000000000000000000" pitchFamily="2" charset="2"/>
              <a:buChar char="Ø"/>
            </a:pPr>
            <a:r>
              <a:rPr lang="en-US" sz="2000" dirty="0"/>
              <a:t>Brokers use call money as a short-term source of funding to keep margin accounts open for their customers who want to leverage their investments.</a:t>
            </a:r>
          </a:p>
          <a:p>
            <a:pPr marL="285750" indent="-285750">
              <a:buFont typeface="Wingdings" panose="05000000000000000000" pitchFamily="2" charset="2"/>
              <a:buChar char="Ø"/>
            </a:pPr>
            <a:r>
              <a:rPr lang="en-US" sz="2000" dirty="0"/>
              <a:t>The interest rate charged on loans used to purchase securities, known as margin rates, varies according to the call money rate set by banks.</a:t>
            </a:r>
          </a:p>
          <a:p>
            <a:pPr marL="285750" indent="-285750">
              <a:buFont typeface="Wingdings" panose="05000000000000000000" pitchFamily="2" charset="2"/>
              <a:buChar char="Ø"/>
            </a:pPr>
            <a:r>
              <a:rPr lang="en-US" sz="2000" dirty="0"/>
              <a:t>If the lending bank calls the funds, the broker can issue a margin call, which typically results in the automatic sale of securities in a client's account (to convert the securities to cash) to repay the bank.</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85153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811708-B9FB-F6FF-8047-A33C555A0377}"/>
              </a:ext>
            </a:extLst>
          </p:cNvPr>
          <p:cNvSpPr txBox="1"/>
          <p:nvPr/>
        </p:nvSpPr>
        <p:spPr>
          <a:xfrm>
            <a:off x="764875" y="681487"/>
            <a:ext cx="10662249" cy="5847755"/>
          </a:xfrm>
          <a:prstGeom prst="rect">
            <a:avLst/>
          </a:prstGeom>
          <a:noFill/>
        </p:spPr>
        <p:txBody>
          <a:bodyPr wrap="square" rtlCol="0">
            <a:spAutoFit/>
          </a:bodyPr>
          <a:lstStyle/>
          <a:p>
            <a:pPr algn="ctr"/>
            <a:r>
              <a:rPr lang="en-US" sz="3600" b="1" dirty="0">
                <a:latin typeface="Algerian" panose="04020705040A02060702" pitchFamily="82" charset="0"/>
              </a:rPr>
              <a:t>Repo &amp; Reverse Repo Concept</a:t>
            </a:r>
          </a:p>
          <a:p>
            <a:endParaRPr lang="en-US" dirty="0"/>
          </a:p>
          <a:p>
            <a:pPr marL="285750" indent="-285750">
              <a:buFont typeface="Wingdings" panose="05000000000000000000" pitchFamily="2" charset="2"/>
              <a:buChar char="Ø"/>
            </a:pPr>
            <a:r>
              <a:rPr lang="en-US" dirty="0"/>
              <a:t>Repo Rate and Reverse Repo Rate are two very important terms in an Indian economy. </a:t>
            </a:r>
          </a:p>
          <a:p>
            <a:pPr marL="285750" indent="-285750">
              <a:buFont typeface="Wingdings" panose="05000000000000000000" pitchFamily="2" charset="2"/>
              <a:buChar char="Ø"/>
            </a:pPr>
            <a:r>
              <a:rPr lang="en-US" dirty="0"/>
              <a:t>Both play a very significant role in controlling inflation and stabilizing liquidity. </a:t>
            </a:r>
          </a:p>
          <a:p>
            <a:pPr marL="285750" indent="-285750">
              <a:buFont typeface="Wingdings" panose="05000000000000000000" pitchFamily="2" charset="2"/>
              <a:buChar char="Ø"/>
            </a:pPr>
            <a:r>
              <a:rPr lang="en-US" dirty="0"/>
              <a:t>Repo and Reverse Repo rates ensure that there is no surplus or dearth of money flow in the market. </a:t>
            </a:r>
          </a:p>
          <a:p>
            <a:pPr marL="285750" indent="-285750">
              <a:buFont typeface="Wingdings" panose="05000000000000000000" pitchFamily="2" charset="2"/>
              <a:buChar char="Ø"/>
            </a:pPr>
            <a:r>
              <a:rPr lang="en-US" dirty="0"/>
              <a:t>RBI controls and fixes these rates according to the Monetary Policy of the country. </a:t>
            </a:r>
          </a:p>
          <a:p>
            <a:pPr marL="285750" indent="-285750">
              <a:buFont typeface="Wingdings" panose="05000000000000000000" pitchFamily="2" charset="2"/>
              <a:buChar char="Ø"/>
            </a:pPr>
            <a:r>
              <a:rPr lang="en-US" dirty="0"/>
              <a:t>REPO’ is an abbreviation for ‘Repurchasing Option’. Therefore, when Central Bank lends loans to commercial banks and financial institutions at the Repo Rate and Reverse Repo Rate indicates is vice-versa of Repo Rate i.e., when the Central Bank borrows money from commercial banks, it pays the interest at Reverse Repo Rate.</a:t>
            </a:r>
          </a:p>
          <a:p>
            <a:pPr marL="285750" indent="-285750">
              <a:buFont typeface="Wingdings" panose="05000000000000000000" pitchFamily="2" charset="2"/>
              <a:buChar char="Ø"/>
            </a:pPr>
            <a:r>
              <a:rPr lang="en-US" sz="2000" b="1" dirty="0">
                <a:solidFill>
                  <a:srgbClr val="002060"/>
                </a:solidFill>
              </a:rPr>
              <a:t>Commercial banks borrow loans from RBI against some securities. They pledge government securities, treasury bills, bonds, etc. Banks also offer to repurchase these securities once they pay the principal loan amount and the added interests. The interest is calculated at Repo Rate. It is called Repurchasing Option Rate for the reason that banks offer to buy them back. The agreement between the banks and RBI lays down the terms and conditions. One of the many T&amp;Cs is to repurchase the securities on a given date and price. It is also termed a Repurchasing Agreement.</a:t>
            </a:r>
          </a:p>
          <a:p>
            <a:pPr marL="285750" indent="-285750">
              <a:buFont typeface="Wingdings" panose="05000000000000000000" pitchFamily="2" charset="2"/>
              <a:buChar char="Ø"/>
            </a:pPr>
            <a:r>
              <a:rPr lang="en-US" dirty="0"/>
              <a:t>Banks can take a loan without pledging securities as collateral at the Bank Rate. The difference between Bank Rate and Repo Rate exists mainly on the grounds of collateral provision.</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478181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1E2DA-7C72-CF83-1E89-094C473F3622}"/>
              </a:ext>
            </a:extLst>
          </p:cNvPr>
          <p:cNvSpPr txBox="1"/>
          <p:nvPr/>
        </p:nvSpPr>
        <p:spPr>
          <a:xfrm>
            <a:off x="819509" y="966158"/>
            <a:ext cx="10489721" cy="1908215"/>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solidFill>
                  <a:srgbClr val="002060"/>
                </a:solidFill>
              </a:rPr>
              <a:t>The Central Bank borrows money from commercial banks and pays interests. RBI pledges securities for the short term to banks to voluntarily park their excess money. In other words, RBI pays incentives to the banks to have deposits with it. This rate of interest applies to Repurchase Agreement where RBI rebuys the securities. The securities are Central &amp; State Govt. securities, FI bonds, Corporate and PSU Bonds, etc</a:t>
            </a:r>
            <a:r>
              <a:rPr lang="en-US" dirty="0"/>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86537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CD7E8D-D455-913C-7F94-D8551657F000}"/>
              </a:ext>
            </a:extLst>
          </p:cNvPr>
          <p:cNvGraphicFramePr>
            <a:graphicFrameLocks noGrp="1"/>
          </p:cNvGraphicFramePr>
          <p:nvPr>
            <p:extLst>
              <p:ext uri="{D42A27DB-BD31-4B8C-83A1-F6EECF244321}">
                <p14:modId xmlns:p14="http://schemas.microsoft.com/office/powerpoint/2010/main" val="11301832"/>
              </p:ext>
            </p:extLst>
          </p:nvPr>
        </p:nvGraphicFramePr>
        <p:xfrm>
          <a:off x="698741" y="802257"/>
          <a:ext cx="10788770" cy="5253485"/>
        </p:xfrm>
        <a:graphic>
          <a:graphicData uri="http://schemas.openxmlformats.org/drawingml/2006/table">
            <a:tbl>
              <a:tblPr/>
              <a:tblGrid>
                <a:gridCol w="1692194">
                  <a:extLst>
                    <a:ext uri="{9D8B030D-6E8A-4147-A177-3AD203B41FA5}">
                      <a16:colId xmlns:a16="http://schemas.microsoft.com/office/drawing/2014/main" val="2860520071"/>
                    </a:ext>
                  </a:extLst>
                </a:gridCol>
                <a:gridCol w="4548288">
                  <a:extLst>
                    <a:ext uri="{9D8B030D-6E8A-4147-A177-3AD203B41FA5}">
                      <a16:colId xmlns:a16="http://schemas.microsoft.com/office/drawing/2014/main" val="2572574310"/>
                    </a:ext>
                  </a:extLst>
                </a:gridCol>
                <a:gridCol w="4548288">
                  <a:extLst>
                    <a:ext uri="{9D8B030D-6E8A-4147-A177-3AD203B41FA5}">
                      <a16:colId xmlns:a16="http://schemas.microsoft.com/office/drawing/2014/main" val="741624494"/>
                    </a:ext>
                  </a:extLst>
                </a:gridCol>
              </a:tblGrid>
              <a:tr h="420279">
                <a:tc>
                  <a:txBody>
                    <a:bodyPr/>
                    <a:lstStyle/>
                    <a:p>
                      <a:pPr algn="l" fontAlgn="t"/>
                      <a:r>
                        <a:rPr lang="en-US" sz="1600" b="1" dirty="0">
                          <a:solidFill>
                            <a:srgbClr val="212121"/>
                          </a:solidFill>
                          <a:effectLst/>
                        </a:rPr>
                        <a:t>Parameters</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tc>
                  <a:txBody>
                    <a:bodyPr/>
                    <a:lstStyle/>
                    <a:p>
                      <a:pPr algn="l" fontAlgn="t"/>
                      <a:r>
                        <a:rPr lang="en-US" sz="1600" b="1">
                          <a:solidFill>
                            <a:srgbClr val="212121"/>
                          </a:solidFill>
                          <a:effectLst/>
                        </a:rPr>
                        <a:t>Repo Rate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tc>
                  <a:txBody>
                    <a:bodyPr/>
                    <a:lstStyle/>
                    <a:p>
                      <a:pPr algn="l" fontAlgn="t"/>
                      <a:r>
                        <a:rPr lang="en-US" sz="1600" b="1" dirty="0">
                          <a:solidFill>
                            <a:srgbClr val="212121"/>
                          </a:solidFill>
                          <a:effectLst/>
                        </a:rPr>
                        <a:t>Reverse Repo Rate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extLst>
                  <a:ext uri="{0D108BD9-81ED-4DB2-BD59-A6C34878D82A}">
                    <a16:rowId xmlns:a16="http://schemas.microsoft.com/office/drawing/2014/main" val="1010553535"/>
                  </a:ext>
                </a:extLst>
              </a:tr>
              <a:tr h="420279">
                <a:tc>
                  <a:txBody>
                    <a:bodyPr/>
                    <a:lstStyle/>
                    <a:p>
                      <a:pPr algn="l" fontAlgn="t"/>
                      <a:r>
                        <a:rPr lang="en-US" sz="1600" b="0" dirty="0">
                          <a:solidFill>
                            <a:srgbClr val="212121"/>
                          </a:solidFill>
                          <a:effectLst/>
                        </a:rPr>
                        <a:t>Lender &amp; Borrower</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tc>
                  <a:txBody>
                    <a:bodyPr/>
                    <a:lstStyle/>
                    <a:p>
                      <a:pPr algn="l" fontAlgn="t"/>
                      <a:r>
                        <a:rPr lang="en-US" sz="1600" b="0">
                          <a:solidFill>
                            <a:srgbClr val="212121"/>
                          </a:solidFill>
                          <a:effectLst/>
                        </a:rPr>
                        <a:t>RBI lends, commercial banks borrow</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tc>
                  <a:txBody>
                    <a:bodyPr/>
                    <a:lstStyle/>
                    <a:p>
                      <a:pPr algn="l" fontAlgn="t"/>
                      <a:r>
                        <a:rPr lang="en-US" sz="1600" b="0" dirty="0">
                          <a:solidFill>
                            <a:srgbClr val="212121"/>
                          </a:solidFill>
                          <a:effectLst/>
                        </a:rPr>
                        <a:t>Banks lend, RBI borrows</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extLst>
                  <a:ext uri="{0D108BD9-81ED-4DB2-BD59-A6C34878D82A}">
                    <a16:rowId xmlns:a16="http://schemas.microsoft.com/office/drawing/2014/main" val="1537425460"/>
                  </a:ext>
                </a:extLst>
              </a:tr>
              <a:tr h="711241">
                <a:tc>
                  <a:txBody>
                    <a:bodyPr/>
                    <a:lstStyle/>
                    <a:p>
                      <a:pPr algn="l" fontAlgn="t"/>
                      <a:r>
                        <a:rPr lang="en-US" sz="1600" b="0" dirty="0">
                          <a:solidFill>
                            <a:srgbClr val="212121"/>
                          </a:solidFill>
                          <a:effectLst/>
                        </a:rPr>
                        <a:t>Operation Mechanism</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tc>
                  <a:txBody>
                    <a:bodyPr/>
                    <a:lstStyle/>
                    <a:p>
                      <a:pPr algn="l" fontAlgn="t"/>
                      <a:r>
                        <a:rPr lang="en-US" sz="1600" b="0">
                          <a:solidFill>
                            <a:srgbClr val="212121"/>
                          </a:solidFill>
                          <a:effectLst/>
                        </a:rPr>
                        <a:t>Banks pledge securities to take loans from RBI and buy them back</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tc>
                  <a:txBody>
                    <a:bodyPr/>
                    <a:lstStyle/>
                    <a:p>
                      <a:pPr algn="l" fontAlgn="t"/>
                      <a:r>
                        <a:rPr lang="en-US" sz="1600" b="0" dirty="0">
                          <a:solidFill>
                            <a:srgbClr val="212121"/>
                          </a:solidFill>
                          <a:effectLst/>
                        </a:rPr>
                        <a:t>RBI pledges securities to banks to take loans or have their deposits with them</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extLst>
                  <a:ext uri="{0D108BD9-81ED-4DB2-BD59-A6C34878D82A}">
                    <a16:rowId xmlns:a16="http://schemas.microsoft.com/office/drawing/2014/main" val="4048840719"/>
                  </a:ext>
                </a:extLst>
              </a:tr>
              <a:tr h="420279">
                <a:tc>
                  <a:txBody>
                    <a:bodyPr/>
                    <a:lstStyle/>
                    <a:p>
                      <a:pPr algn="l" fontAlgn="t"/>
                      <a:r>
                        <a:rPr lang="en-US" sz="1600" b="0" dirty="0">
                          <a:solidFill>
                            <a:srgbClr val="212121"/>
                          </a:solidFill>
                          <a:effectLst/>
                        </a:rPr>
                        <a:t>Rate of Interest</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tc>
                  <a:txBody>
                    <a:bodyPr/>
                    <a:lstStyle/>
                    <a:p>
                      <a:pPr algn="l" fontAlgn="t"/>
                      <a:r>
                        <a:rPr lang="en-US" sz="1600" b="0">
                          <a:solidFill>
                            <a:srgbClr val="212121"/>
                          </a:solidFill>
                          <a:effectLst/>
                        </a:rPr>
                        <a:t>Higher than Reverse Repo Rate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tc>
                  <a:txBody>
                    <a:bodyPr/>
                    <a:lstStyle/>
                    <a:p>
                      <a:pPr algn="l" fontAlgn="t"/>
                      <a:r>
                        <a:rPr lang="en-US" sz="1600" b="0" dirty="0">
                          <a:solidFill>
                            <a:srgbClr val="212121"/>
                          </a:solidFill>
                          <a:effectLst/>
                        </a:rPr>
                        <a:t>Comparatively lower than Repo Rate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extLst>
                  <a:ext uri="{0D108BD9-81ED-4DB2-BD59-A6C34878D82A}">
                    <a16:rowId xmlns:a16="http://schemas.microsoft.com/office/drawing/2014/main" val="2707542213"/>
                  </a:ext>
                </a:extLst>
              </a:tr>
              <a:tr h="1147684">
                <a:tc>
                  <a:txBody>
                    <a:bodyPr/>
                    <a:lstStyle/>
                    <a:p>
                      <a:pPr algn="l" fontAlgn="t"/>
                      <a:r>
                        <a:rPr lang="en-US" sz="1600" b="0" dirty="0">
                          <a:solidFill>
                            <a:srgbClr val="212121"/>
                          </a:solidFill>
                          <a:effectLst/>
                        </a:rPr>
                        <a:t>ROI Applicable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tc>
                  <a:txBody>
                    <a:bodyPr/>
                    <a:lstStyle/>
                    <a:p>
                      <a:pPr algn="l" fontAlgn="t"/>
                      <a:r>
                        <a:rPr lang="en-US" sz="1600" b="0">
                          <a:solidFill>
                            <a:srgbClr val="212121"/>
                          </a:solidFill>
                          <a:effectLst/>
                        </a:rPr>
                        <a:t>On the Repurchase Agreement where banks repay the loan to RBI with interest as per Repo Rate to buy back the securities</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tc>
                  <a:txBody>
                    <a:bodyPr/>
                    <a:lstStyle/>
                    <a:p>
                      <a:pPr algn="l" fontAlgn="t"/>
                      <a:r>
                        <a:rPr lang="en-US" sz="1600" b="0" dirty="0">
                          <a:solidFill>
                            <a:srgbClr val="212121"/>
                          </a:solidFill>
                          <a:effectLst/>
                        </a:rPr>
                        <a:t>On the Reverse Repurchase Agreement where banks withdraw back their money from RBI after the latter interest as per Reverse Repo Rate to buy back the securities</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extLst>
                  <a:ext uri="{0D108BD9-81ED-4DB2-BD59-A6C34878D82A}">
                    <a16:rowId xmlns:a16="http://schemas.microsoft.com/office/drawing/2014/main" val="3117552385"/>
                  </a:ext>
                </a:extLst>
              </a:tr>
              <a:tr h="420279">
                <a:tc>
                  <a:txBody>
                    <a:bodyPr/>
                    <a:lstStyle/>
                    <a:p>
                      <a:pPr algn="l" fontAlgn="t"/>
                      <a:r>
                        <a:rPr lang="en-US" sz="1600" b="0" dirty="0">
                          <a:solidFill>
                            <a:srgbClr val="212121"/>
                          </a:solidFill>
                          <a:effectLst/>
                        </a:rPr>
                        <a:t>Purpose/Objective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tc>
                  <a:txBody>
                    <a:bodyPr/>
                    <a:lstStyle/>
                    <a:p>
                      <a:pPr algn="l" fontAlgn="t"/>
                      <a:r>
                        <a:rPr lang="en-US" sz="1600" b="0">
                          <a:solidFill>
                            <a:srgbClr val="212121"/>
                          </a:solidFill>
                          <a:effectLst/>
                        </a:rPr>
                        <a:t>Controls inflation and deficiency of money</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tc>
                  <a:txBody>
                    <a:bodyPr/>
                    <a:lstStyle/>
                    <a:p>
                      <a:pPr algn="l" fontAlgn="t"/>
                      <a:r>
                        <a:rPr lang="en-US" sz="1600" b="0" dirty="0">
                          <a:solidFill>
                            <a:srgbClr val="212121"/>
                          </a:solidFill>
                          <a:effectLst/>
                        </a:rPr>
                        <a:t>Controls overabundance of funds and cash flow</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extLst>
                  <a:ext uri="{0D108BD9-81ED-4DB2-BD59-A6C34878D82A}">
                    <a16:rowId xmlns:a16="http://schemas.microsoft.com/office/drawing/2014/main" val="3961046231"/>
                  </a:ext>
                </a:extLst>
              </a:tr>
              <a:tr h="856722">
                <a:tc>
                  <a:txBody>
                    <a:bodyPr/>
                    <a:lstStyle/>
                    <a:p>
                      <a:pPr algn="l" fontAlgn="t"/>
                      <a:r>
                        <a:rPr lang="en-US" sz="1600" b="0" dirty="0">
                          <a:solidFill>
                            <a:srgbClr val="212121"/>
                          </a:solidFill>
                          <a:effectLst/>
                        </a:rPr>
                        <a:t>Impact of Increase in Rate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tc>
                  <a:txBody>
                    <a:bodyPr/>
                    <a:lstStyle/>
                    <a:p>
                      <a:pPr algn="l" fontAlgn="t"/>
                      <a:r>
                        <a:rPr lang="en-US" sz="1600" b="0">
                          <a:solidFill>
                            <a:srgbClr val="212121"/>
                          </a:solidFill>
                          <a:effectLst/>
                        </a:rPr>
                        <a:t>Discourages banks to borrow. When the rate of loans rise for banks, bank loans for customers also get expensive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tc>
                  <a:txBody>
                    <a:bodyPr/>
                    <a:lstStyle/>
                    <a:p>
                      <a:pPr algn="l" fontAlgn="t"/>
                      <a:r>
                        <a:rPr lang="en-US" sz="1600" b="0" dirty="0">
                          <a:solidFill>
                            <a:srgbClr val="212121"/>
                          </a:solidFill>
                          <a:effectLst/>
                        </a:rPr>
                        <a:t>Money supply in the market falls short as banks deposit their money in RBI to draw more interest</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1F8"/>
                    </a:solidFill>
                  </a:tcPr>
                </a:tc>
                <a:extLst>
                  <a:ext uri="{0D108BD9-81ED-4DB2-BD59-A6C34878D82A}">
                    <a16:rowId xmlns:a16="http://schemas.microsoft.com/office/drawing/2014/main" val="2468463317"/>
                  </a:ext>
                </a:extLst>
              </a:tr>
              <a:tr h="856722">
                <a:tc>
                  <a:txBody>
                    <a:bodyPr/>
                    <a:lstStyle/>
                    <a:p>
                      <a:pPr algn="l" fontAlgn="t"/>
                      <a:r>
                        <a:rPr lang="en-US" sz="1600" b="0" dirty="0">
                          <a:solidFill>
                            <a:srgbClr val="212121"/>
                          </a:solidFill>
                          <a:effectLst/>
                        </a:rPr>
                        <a:t>Impact of Decrease in Rate</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tc>
                  <a:txBody>
                    <a:bodyPr/>
                    <a:lstStyle/>
                    <a:p>
                      <a:pPr algn="l" fontAlgn="t"/>
                      <a:r>
                        <a:rPr lang="en-US" sz="1600" b="0">
                          <a:solidFill>
                            <a:srgbClr val="212121"/>
                          </a:solidFill>
                          <a:effectLst/>
                        </a:rPr>
                        <a:t>It supports lending to banks. As the cost of funds decreases, banks lend to customers at lower loan rates</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tc>
                  <a:txBody>
                    <a:bodyPr/>
                    <a:lstStyle/>
                    <a:p>
                      <a:pPr algn="l" fontAlgn="t"/>
                      <a:r>
                        <a:rPr lang="en-US" sz="1600" b="0" dirty="0">
                          <a:solidFill>
                            <a:srgbClr val="212121"/>
                          </a:solidFill>
                          <a:effectLst/>
                        </a:rPr>
                        <a:t>There is a superfluity of funds as banks reduce deposits with RBI and lend more in the market</a:t>
                      </a:r>
                    </a:p>
                  </a:txBody>
                  <a:tcPr marL="40835" marR="40835" marT="40835" marB="408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extLst>
                  <a:ext uri="{0D108BD9-81ED-4DB2-BD59-A6C34878D82A}">
                    <a16:rowId xmlns:a16="http://schemas.microsoft.com/office/drawing/2014/main" val="3161983082"/>
                  </a:ext>
                </a:extLst>
              </a:tr>
            </a:tbl>
          </a:graphicData>
        </a:graphic>
      </p:graphicFrame>
    </p:spTree>
    <p:extLst>
      <p:ext uri="{BB962C8B-B14F-4D97-AF65-F5344CB8AC3E}">
        <p14:creationId xmlns:p14="http://schemas.microsoft.com/office/powerpoint/2010/main" val="33400126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288</TotalTime>
  <Words>3900</Words>
  <Application>Microsoft Office PowerPoint</Application>
  <PresentationFormat>Widescreen</PresentationFormat>
  <Paragraphs>226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Garamond</vt:lpstr>
      <vt:lpstr>TimesNewRomanPSMT_4a_29</vt:lpstr>
      <vt:lpstr>Wingdings</vt:lpstr>
      <vt:lpstr>Organic</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Shah</dc:creator>
  <cp:lastModifiedBy>Shah</cp:lastModifiedBy>
  <cp:revision>9</cp:revision>
  <dcterms:created xsi:type="dcterms:W3CDTF">2023-11-05T13:47:30Z</dcterms:created>
  <dcterms:modified xsi:type="dcterms:W3CDTF">2023-11-19T14:42:35Z</dcterms:modified>
</cp:coreProperties>
</file>