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9" r:id="rId20"/>
    <p:sldId id="282" r:id="rId21"/>
    <p:sldId id="283" r:id="rId22"/>
    <p:sldId id="284" r:id="rId23"/>
    <p:sldId id="285" r:id="rId24"/>
    <p:sldId id="286" r:id="rId25"/>
    <p:sldId id="287" r:id="rId26"/>
    <p:sldId id="288"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06"/>
    <a:srgbClr val="00ACD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1382" autoAdjust="0"/>
  </p:normalViewPr>
  <p:slideViewPr>
    <p:cSldViewPr snapToGrid="0">
      <p:cViewPr varScale="1">
        <p:scale>
          <a:sx n="63" d="100"/>
          <a:sy n="63" d="100"/>
        </p:scale>
        <p:origin x="73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10:07:04.398"/>
    </inkml:context>
    <inkml:brush xml:id="br0">
      <inkml:brushProperty name="width" value="0.05" units="cm"/>
      <inkml:brushProperty name="height" value="0.05" units="cm"/>
      <inkml:brushProperty name="color" value="#00A0D7"/>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10:08:11.279"/>
    </inkml:context>
    <inkml:brush xml:id="br0">
      <inkml:brushProperty name="width" value="0.05" units="cm"/>
      <inkml:brushProperty name="height" value="0.05" units="cm"/>
      <inkml:brushProperty name="color" value="#00A0D7"/>
    </inkml:brush>
  </inkml:definitions>
  <inkml:trace contextRef="#ctx0" brushRef="#br0">91 264 128,'-4'6'504,"-38"66"5187,21-20-4718,22-52-952,-1 0 0,0 0 1,0 0-1,0 0 0,0 0 0,0 0 1,0 0-1,0 0 0,0 0 0,0 0 1,0 0-1,0 0 0,1 0 1,-1 0-1,0 0 0,0 0 0,0 0 1,0 0-1,0 0 0,0 1 0,0-1 1,0 0-1,0 0 0,0 0 1,0 0-1,0 0 0,0 0 0,0 0 1,0 0-1,0 0 0,0 0 0,0 0 1,0 0-1,0 1 0,0-1 0,0 0 1,0 0-1,0 0 0,0 0 1,0 0-1,0 0 0,0 0 0,0 0 1,0 0-1,0 0 0,0 0 0,0 1 1,9-12 352,8-17 535,-14 21-568,0-1 0,0 1 1,-1 0-1,0-1 0,0 0 1,-1 0-1,0 1 0,-1-1 1,0 0-1,0 0 0,0 0 1,-1 0-1,0 1 0,-1-1 1,-2-7-1,3 13-324,0 0 0,0 0 0,-1 0 1,1 1-1,-1-1 0,1 1 0,-1-1 0,0 1 1,1 0-1,-1-1 0,0 1 0,0 0 0,0 0 0,0 1 1,0-1-1,0 0 0,-3 0 0,4 0-11,0 1-1,0 0 0,0-1 1,1 1-1,-1 0 0,0 0 1,0 0-1,0 0 0,1 0 1,-1 0-1,0 0 0,0 0 1,0 0-1,0 0 0,1 0 1,-1 1-1,0-1 0,0 0 1,1 0-1,-1 1 0,0-1 1,0 1-1,1-1 0,-1 0 1,0 1-1,1 0 0,-1-1 1,0 1-1,1-1 0,-1 1 1,1 0-1,-1-1 0,1 1 1,0 0-1,-1-1 0,1 1 1,0 0-1,-1 0 0,1-1 1,0 1-1,0 0 0,-1 0 1,1 0-1,0 0 0,0 0 1,1-1-6,1 0 0,-1 0 0,0 0 0,0-1 0,0 1 0,1-1 0,-1 1 0,0-1 0,0 1 0,0-1 0,0 0 0,0 1 0,0-1 0,0 0 0,1-1 0,10-10-2,0-1 1,16-23 0,-3 5 26,11-14 210,28-30 1258,-80 94-759,-20 30 0,0 1-1114,31-43 301,1-1 1,0 1-1,-5 12 0,-13 22 1034,22-40-593,3-21-12735,-1 9 8875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10:18:45.791"/>
    </inkml:context>
    <inkml:brush xml:id="br0">
      <inkml:brushProperty name="width" value="0.05" units="cm"/>
      <inkml:brushProperty name="height" value="0.05" units="cm"/>
      <inkml:brushProperty name="color" value="#00A0D7"/>
    </inkml:brush>
  </inkml:definitions>
  <inkml:trace contextRef="#ctx0" brushRef="#br0">0 93 128,'8'4'0,"-8"-4"0,1 0 0,0 1 0,0-1 0,0 0 0,-1 1 0,1-1 0,0 0 0,0 1 0,-1-1 0,1 1 0,0-1 0,-1 1 0,1 0 0,0-1 0,-1 1 0,1-1 0,-1 1 0,1 0 0,-1 0 0,0-1 0,1 1 0,-1 0 0,0 0 0,1 0 0,-1-1 0,0 1 0,0 1 0,6 37 197,2 1 0,1-2-1,27 70 1,-28-86-216,9 26 302,3 0-1,1-1 1,35 54 0,-54-97-4,1 1 0,0-1 0,0 0 1,0-1-1,1 1 0,-1-1 1,1 1-1,7 4 0,-9-7-64,1 1 0,-1-1-1,1 0 1,-1 0 0,1-1-1,0 1 1,-1 0 0,1-1 0,0 0-1,0 0 1,-1 0 0,1 0-1,0 0 1,-1 0 0,1-1 0,0 1-1,4-2 1,5-2 121,1-1 0,-1-1 0,0 0 0,-1-1 0,1 0 0,-1 0 1,13-13-1,69-70-119,-61 57-115,7-7 191,2 2 1,1 2-1,65-42 0,-62 49-165,265-160 726,-213 137-321,-96 51-1284,2 0 1801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10:18:56.492"/>
    </inkml:context>
    <inkml:brush xml:id="br0">
      <inkml:brushProperty name="width" value="0.05" units="cm"/>
      <inkml:brushProperty name="height" value="0.05" units="cm"/>
      <inkml:brushProperty name="color" value="#00A0D7"/>
    </inkml:brush>
  </inkml:definitions>
  <inkml:trace contextRef="#ctx0" brushRef="#br0">1 440 128,'14'1'0,"-12"-1"0,0 1 0,0-1 0,0 0 0,0 0 0,0 0 0,0 0 0,0 0 0,-1 0 0,1-1 0,0 1 0,2-1 0,-5 1 0,1 1 0,-1 0 0,0-1 0,0 1 0,1 0 0,-1 0 0,1-1 0,-1 1 0,0 0 0,1 0 0,-1 0 0,1 0 0,0 0 0,-1 0 0,1 0 0,0 0 0,0 0 0,-1 2 0,-1 29 0,8 30 0,-1-38 0,0-1 0,16 42 0,-20-62 96,0-1-1,0 1 1,1-1 0,-1 1-1,1-1 1,0 0 0,-1 0-1,1 1 1,0-1 0,0 0-1,1-1 1,-1 1 0,0 0-1,1-1 1,-1 1 0,1-1-1,-1 0 1,5 2 0,-2-2-11,0 0 1,0 0 0,0 0-1,1-1 1,-1 0 0,0 0-1,0 0 1,1 0 0,6-3-1,6-1 16,-1-1 0,0-1 0,0-1 0,31-17 0,25-21 897,96-79 1,-74 51 353,1 3-724,39-29 466,124-116 0,-256 212-1078,-1 0-122,1 1 0,0-1 0,-1 0 0,1 0 0,-1 0 0,0-1 0,3-4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0:02:35.627"/>
    </inkml:context>
    <inkml:brush xml:id="br0">
      <inkml:brushProperty name="width" value="0.05" units="cm"/>
      <inkml:brushProperty name="height" value="0.05" units="cm"/>
    </inkml:brush>
  </inkml:definitions>
  <inkml:trace contextRef="#ctx0" brushRef="#br0">0 1 128,'16'7'0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0:02:35.968"/>
    </inkml:context>
    <inkml:brush xml:id="br0">
      <inkml:brushProperty name="width" value="0.05" units="cm"/>
      <inkml:brushProperty name="height" value="0.05" units="cm"/>
    </inkml:brush>
  </inkml:definitions>
  <inkml:trace contextRef="#ctx0" brushRef="#br0">0 1 128,'16'5'0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0:02:36.591"/>
    </inkml:context>
    <inkml:brush xml:id="br0">
      <inkml:brushProperty name="width" value="0.05" units="cm"/>
      <inkml:brushProperty name="height" value="0.05" units="cm"/>
    </inkml:brush>
  </inkml:definitions>
  <inkml:trace contextRef="#ctx0" brushRef="#br0">48 130 128,'30'7'878,"0"-2"0,0-2-1,0 0 1,56-4 0,121-23-1865,-14 1 772,-157 21 1630,56 5-1,-25 6-802,-39-4 138,48 1 0,-81-5-1110,0-1 1,1 1 0,-1 0-1,0 0 1,-6 4-1,-8 0 426,-43 8 60,-1-3 1,-89 3-1,-129-13-101,55-2 958,122 10-1389,93-5 231,16-1 147,-5-2 18,19 4 59,1 0 0,-1-2-1,33 1 1,66-7 99,-62 1-107,176-16 929,78 0 471,-303 18-1468,-7-1-48,-6 0-186,-22-4 263,-1 1 0,-54-2 0,46 5-8,-238-2 535,175 4-55,62 2-826,-62 8 0,90-6 281,13-2 83,-2-2-17,8 3 43,0 0 0,0 0 0,0-1 0,0-1 0,1 0 1,-1 0-1,0 0 0,1-1 0,9-2 0,89-14 388,-100 15-423,430-110 1382,-437 110-1383,40-13 1235,-44 12-1000,-12-1-171,-19 0 15,15 4-61,0 1 0,0 1 0,0 1 0,-23 7 0,19-4-205,11-2-801,11-5 632,1 1 0,-1-1-1,1 1 1,-1-1 0,1 1 0,-1-1-1,1 1 1,-1 0 0,1-1 0,-1 1-1,1 0 1,0-1 0,-1 1 0,1 0-1,0 0 1,0-1 0,0 1 0,-1 0-1,1 0 1,0-1 0,0 1 0,0 0-1,0 0 1,0 0 0,0-1 0,1 1-1,-1 0 1,0 0 0,0-1 0,1 2-1,3 9 910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6T10:08:15.624"/>
    </inkml:context>
    <inkml:brush xml:id="br0">
      <inkml:brushProperty name="width" value="0.05" units="cm"/>
      <inkml:brushProperty name="height" value="0.05" units="cm"/>
    </inkml:brush>
  </inkml:definitions>
  <inkml:trace contextRef="#ctx0" brushRef="#br0">25 25 128,'11'0'0,"8"-2"0,-12-1 0,-7-1 0,-9 2 1280,4 2-640,-2 0-256,2 0 0,-1-3-512,1 1 128,2-1 640,-3 1-1024,1-2-256,0 4 512,0 0-1024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10:07:22.214"/>
    </inkml:context>
    <inkml:brush xml:id="br0">
      <inkml:brushProperty name="width" value="0.05" units="cm"/>
      <inkml:brushProperty name="height" value="0.05" units="cm"/>
      <inkml:brushProperty name="color" value="#00A0D7"/>
    </inkml:brush>
  </inkml:definitions>
  <inkml:trace contextRef="#ctx0" brushRef="#br0">281 199 128,'0'25'0,"-19"-46"2389,17 21-2348,1 1 0,0-1 1,-1 1-1,1 0 0,0 0 0,-1-1 0,1 1 0,0 0 0,0 0 0,0 0 0,0 0 0,0 1 1,0-1-1,0 0 0,0 0 0,0 1 0,0-1 0,0 3 0,-17 33 1408,13-27-1055,-66 158 2434,-22 88-3289,82-225 611,1-9-186,8-18 134,5-12-138,158-455-3902,-92 243 6604,-56 175 455,-10 30-1167,-11 26-1385,-18 52-613,-26 93 1,9-24-221,-31 49 217,22-58 81,44-103-2,-7 14 67,15-32-79,1-3-8,11-18-27,8-18-208,18-30-229,-15 28 115,-2-1-1,-2-1 1,-2 0 0,14-51-1,-23 66 1008,0 4 583,-13 44-817,-17 53-219,-44 100 1,37-99-1797,16-38-2351,-9 42 0,17-54 2761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10:07:23.192"/>
    </inkml:context>
    <inkml:brush xml:id="br0">
      <inkml:brushProperty name="width" value="0.05" units="cm"/>
      <inkml:brushProperty name="height" value="0.05" units="cm"/>
      <inkml:brushProperty name="color" value="#00A0D7"/>
    </inkml:brush>
  </inkml:definitions>
  <inkml:trace contextRef="#ctx0" brushRef="#br0">1 6 128,'13'-6'981,"-12"6"-980,-1 0 1,0 0-1,0 0 0,1 0 0,-1 0 0,0 0 0,0 0 1,1 0-1,-1 0 0,0 1 0,0-1 0,0 0 0,1 0 1,-1 0-1,0 0 0,0 0 0,0 1 0,1-1 0,-1 0 1,0 0-1,0 0 0,0 0 0,0 1 0,0-1 0,1 0 1,-1 0-1,0 1 0,0-1 0,0 0 0,0 0 1,0 0-1,0 1 0,0-1 0,0 0 0,0 0 0,0 1 1,0-1-1,0 0 0,0 1 0,4 16-9,-2-12 12,17 59-4,2-1 0,4-1 0,2-1 0,49 80 0,-70-132-2,-1 0-1,1-1 1,1 1 0,7 7 0,-11-14 21,0 1 0,0-1 0,1 1 1,-1-1-1,0 0 0,1 0 0,0-1 1,-1 1-1,1-1 0,0 0 0,0 0 1,-1 0-1,1 0 0,5 0 0,7-1 291,0 0 0,0-1-1,0-1 1,0 0-1,-1-2 1,1 1 0,-1-2-1,26-11 1,11-8 1112,54-35 0,-64 35-738,101-65-265,-116 69-364,-1 0 1,0-2-1,22-25 0,-40 38 87,1 0 1,1 1-1,0 1 1,0 0-1,0 0 0,1 1 1,0 0-1,0 1 1,18-6-1,41-8-1329,1 7-6239,-51 10 7895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10:07:24.822"/>
    </inkml:context>
    <inkml:brush xml:id="br0">
      <inkml:brushProperty name="width" value="0.05" units="cm"/>
      <inkml:brushProperty name="height" value="0.05" units="cm"/>
      <inkml:brushProperty name="color" value="#00A0D7"/>
    </inkml:brush>
  </inkml:definitions>
  <inkml:trace contextRef="#ctx0" brushRef="#br0">1 170 128,'49'-5'0,"-43"3"-108,-9 1 94,-16 1 321,5 3 532,30 1 633,-2-3-1105,0-1 0,-1-1 1,1 0-1,0-1 0,0 0 0,20-7 0,-12 3-57,126-35 1034,-22 5 149,32 4-220,-108 23-1138,127-12 655,-93 13-940,-57 7-2963,-15 1-451,-5 0 2028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10:08:07.341"/>
    </inkml:context>
    <inkml:brush xml:id="br0">
      <inkml:brushProperty name="width" value="0.05" units="cm"/>
      <inkml:brushProperty name="height" value="0.05" units="cm"/>
      <inkml:brushProperty name="color" value="#00A0D7"/>
    </inkml:brush>
  </inkml:definitions>
  <inkml:trace contextRef="#ctx0" brushRef="#br0">329 0 128,'-3'13'341,"-4"24"1857,6-11 4884,0-23-7104,1 0-1,-1 0 1,0 0 0,0-1-1,0 1 1,0 0-1,-1-1 1,1 1 0,-1-1-1,0 1 1,1-1 0,-1 0-1,-4 4 1,3-4-41,1 1 1,0-1-1,0 1 1,0 0-1,0 0 1,0 0-1,1 0 1,-1 0-1,-1 6 0,-2 8 3351,1-25-1830,4 7-1440,0 0 0,-1 0 0,1 0 0,0 0 0,-1 0 0,1 0 0,0 0 0,-1 0 0,1 0 0,-1 0 0,0 0 0,1 0-1,-1 0 1,0 0 0,1 0 0,-1 1 0,0-1 0,0 0 0,0 1 0,0-1 0,1 0 0,-1 1 0,0-1 0,0 1-1,0 0 1,0-1 0,-2 1 0,-3 1-15,1 1 0,-1-1 0,0 2 0,1-1 0,-1 1 0,1-1 0,0 1 0,-9 8 0,-37 34-8,-71 88-230,107-120 214,17-23 15,19-27 12,1 4 420,2 1 1,45-46 0,-67 73 246,-14 12-464,-16 14-89,17-9-281,0 0-1,0 1 1,1 1-1,1-1 1,0 2-1,-7 15 1,16-29 158,0-1 1,-1 0 0,1 0 0,0 0 0,0 0 0,0 0 0,0 0 0,0 0 0,0 1 0,0-1 0,0 0-1,0 0 1,0 0 0,0 0 0,0 0 0,0 1 0,0-1 0,0 0 0,0 0 0,0 0 0,0 0-1,0 0 1,0 1 0,0-1 0,0 0 0,0 0 0,0 0 0,0 0 0,0 0 0,0 0 0,0 0 0,0 1-1,1-1 1,-1 0 0,0 0 0,0 0 0,0 0 0,0 0 0,0 0 0,0 0 0,0 0 0,1 0 0,-1 1-1,0-1 1,0 0 0,0 0 0,0 0 0,0 0 0,0 0 0,1 0 0,-1 0 0,0 0 0,0 0 0,13-2 159,13-7 375,-14 4-478,-1-1 1,0-1-1,0 0 1,0 0-1,-1-1 1,0 0-1,-1-1 1,10-10-1,-18 18 522,-12 25-21,5-13-964,0-1 0,-1 1 0,0-1 0,-1 0 0,-12 13 1,5-3-12413,10-11 13482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10:08:07.804"/>
    </inkml:context>
    <inkml:brush xml:id="br0">
      <inkml:brushProperty name="width" value="0.05" units="cm"/>
      <inkml:brushProperty name="height" value="0.05" units="cm"/>
      <inkml:brushProperty name="color" value="#00A0D7"/>
    </inkml:brush>
  </inkml:definitions>
  <inkml:trace contextRef="#ctx0" brushRef="#br0">12 10 128,'-6'-4'0,"1"-1"0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10:08:08.623"/>
    </inkml:context>
    <inkml:brush xml:id="br0">
      <inkml:brushProperty name="width" value="0.05" units="cm"/>
      <inkml:brushProperty name="height" value="0.05" units="cm"/>
      <inkml:brushProperty name="color" value="#00A0D7"/>
    </inkml:brush>
  </inkml:definitions>
  <inkml:trace contextRef="#ctx0" brushRef="#br0">16 135 128,'7'-4'0,"-8"8"0,-7 14 1828,7-17-1427,1 1-1,-1 0 1,1-1 0,-1 1 0,0-1 0,0 1 0,0-1 0,0 1 0,0-1 0,-5 6 4770,7-9-5104,-1 1 1,1-1-1,0 1 1,0 0-1,0-1 1,0 1-1,0 0 1,0-1-1,0 1 1,1 0-1,-1 0 1,0 0-1,1 0 1,-1 0-1,0 0 0,1 1 1,1-2-1,11-8 660,1 1 2539,-6 5-3076,0-4 290,-27 23-342,17-13-99,6-4 17,6-4-1,62-58 286,-72 65-317,0 0 0,-1 1 0,0-1 0,1 1-1,-1-1 1,0 0 0,0 1 0,0-1 0,0 1 0,0-1-1,0 0 1,0 1 0,0-1 0,-1 1 0,1-1 0,-1 2-1,1-3-23,0 0 0,0 0 0,0 0 0,0 0 0,0 0 0,0 0 0,-1 0 0,1 0 0,0 0 0,0 0 0,0 1 0,0-1 0,0 0 0,0 0 0,0 0 0,0 0 0,0 0 0,0 0 0,0 0 0,0 0 0,0 0 0,0 0 0,0 0 0,0 0 0,0 0 0,0 1 0,0-1 0,0 0 0,0 0 0,0 0 0,0 0 0,0 0 0,0 0 0,0 0 0,0 0 0,0 0 0,0 0 0,0 1 0,0-1 0,0 0 0,0 0 0,0 0 0,0 0 0,0 0 0,0 0 0,0 0 0,0 0 0,0 0 0,0 0 0,0 0 0,0 0 0,0 0 0,1 0 0,-1 0 0,0 0 0,0 1 0,0-1 0,0 0 0,0 0 0,0 0 0,0 0 0,0 0 0,0 0 0,0 0 0,0 0 0,1 0 0,-1 0 0,0 0 0,10-3 0,13-6 0,-21 8 0,37-17-443,-15 6-1148,31-10-1,-15 3-7752,-20 8 7083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10:08:10.180"/>
    </inkml:context>
    <inkml:brush xml:id="br0">
      <inkml:brushProperty name="width" value="0.05" units="cm"/>
      <inkml:brushProperty name="height" value="0.05" units="cm"/>
      <inkml:brushProperty name="color" value="#00A0D7"/>
    </inkml:brush>
  </inkml:definitions>
  <inkml:trace contextRef="#ctx0" brushRef="#br0">28 244 128,'4'1'393,"17"-1"8986,-21 0-9287,0 0 0,0 0 0,0 0 0,0 0 1,0 0-1,0 0 0,0-1 0,0 1 0,0 0 0,0 0 0,0 0 0,-5 12 39,5-8-137,0 1 1,0 0 0,0-1-1,1 1 1,0-1 0,0 1-1,0-1 1,0 1 0,0-1-1,1 0 1,3 6 0,-4-8 3,0 0 0,0-1 0,0 1 0,0-1 0,0 0 0,0 1 0,1-1 0,-1 0 0,0 0 0,1 0 0,-1 0 0,1 0 0,-1 0 0,1 0 0,0 0 0,-1-1 0,1 1 0,0-1 0,0 1 0,-1-1 0,1 0 0,0 1 0,0-1 0,0 0 0,-1 0 0,1 0 0,0-1 0,0 1 0,0 0 0,-1-1 0,3 0 0,4-2 0,-1 0 0,1-1 0,-1 0 1,1 0-1,-1 0 0,0-1 0,-1 0 0,1-1 1,-1 1-1,0-1 0,-1-1 0,1 1 1,-1-1-1,5-8 0,-1-1 46,-1 1-1,0-2 1,-1 1-1,0-1 1,6-29-1,-11 38 243,-1-1 0,0 1 0,-1-1 0,0 1 0,-2-16 0,2 20-223,0 1-1,-1-1 0,0 1 1,1 0-1,-1-1 0,0 1 0,-1 0 1,1 0-1,-1 0 0,1 0 1,-1 0-1,0 0 0,0 0 0,0 1 1,0-1-1,-1 1 0,-2-3 1,4 5-46,1 0 0,-1 0 0,0 0 0,1 0 0,-1 0 0,0 0 0,1 1 0,-1-1 0,0 0 0,1 1 1,-1-1-1,0 0 0,1 1 0,-1-1 0,1 0 0,-1 1 0,1-1 0,-1 1 0,1-1 0,-1 1 1,1 0-1,-1-1 0,1 1 0,0-1 0,-1 1 0,1 0 0,0-1 0,0 1 0,-1 0 0,1 0 0,-2 3 72,-6 9-5,1 1-1,1-1 0,0 1 1,1 1-1,0-1 0,1 1 1,-4 30-1,4-8 86,3-1 0,2 45 0,-1-80-169,0-1 0,0 1 0,0 0 0,0-1 0,0 1 0,0-1 0,0 1 0,0-1 0,0 1 0,0 0 0,0-1 0,1 1 0,-1-1 0,0 1 0,0-1 0,1 1 0,-1-1 0,0 1 0,1-1 0,-1 1 0,0-1 0,1 1 0,-1-1 0,1 1 0,0-1 0,-1 0 0,1 0 0,0 0 0,-1 0 0,1 0 0,0 0 0,-1 0 0,1-1 0,-1 1 0,1 0 0,0 0 0,-1-1 0,1 1 0,-1 0 0,1-1 0,-1 1 0,1-1 0,-1 1 0,1-1 0,-1 0 0,23-29 0,-16 17 0,-1 0 0,0 0 0,-1 0 0,0-1 0,-1 0 0,0 0 0,-2 0 0,1 0 0,-2 0 0,1-24 0,-2 37 0,-1 0 0,1 0 0,0 0 0,0-1 0,-1 1 0,1 0 0,0 0 0,-1 0 0,1 0 0,-1 0 0,0 0 0,1 0 0,-1 0 0,0 0 0,0 0 0,1 0 0,-1 0 0,0 0 0,0 0 0,0 1 0,0-1 0,0 0 0,0 1 0,0-1 0,-1 1 0,1-1 0,0 1 0,0-1 0,0 1 0,0 0 0,-1 0 0,1-1 0,0 1 0,0 0 0,0 0 0,-1 0 0,1 1 0,0-1 0,-2 0 0,-2 1 0,0 0 0,0 0 0,0 0 0,0 1 0,1-1 0,-1 1 0,0 0 0,1 0 0,-7 5 0,-1 3-6,0 0 1,0 1 0,1 1-1,1-1 1,-17 26 0,10-10-43,-28 58 0,43-81 33,0 1-7,-1 0 0,1 0 0,0 1 0,0-1 0,0 0 0,1 1 0,0-1 1,0 1-1,0 0 0,1-1 0,0 9 0,0-14 20,0 1 0,0-1-1,0 1 1,0-1 0,1 1-1,-1-1 1,0 1 0,0-1-1,0 1 1,1-1 0,-1 1-1,0-1 1,0 0 0,1 1-1,-1-1 1,0 1 0,1-1-1,-1 0 1,1 1 0,-1-1-1,0 0 1,1 1 0,-1-1-1,1 0 1,-1 0 0,1 0-1,-1 1 1,1-1 0,-1 0-1,1 0 1,0 0 0,18-5-121,16-20-42,-22 15 165,7-6 0,27-29 0,-46 44 32,0-1 0,1 0 0,-1 0 0,0 0 0,0 0 0,0 0 0,0-1 0,0 1 0,-1 0 0,1 0 0,-1-1 0,1 1 0,-1 0 0,0 0 0,0-1 0,0 1 0,0 0 0,0-1 0,-1 1 0,1 0 0,-1-1 0,1 1 0,-2-4 0,1 5-6,1 0 0,-1 0 1,1 0-1,-1 0 1,0 1-1,1-1 0,-1 0 1,0 0-1,0 0 1,0 0-1,0 1 0,0-1 1,1 0-1,-1 1 1,0-1-1,0 1 0,-1-1 1,1 1-1,-1-1 1,0 1-15,1 0 1,-1 0-1,1 0 1,-1 0 0,0 0-1,1 0 1,-1 1 0,1-1-1,-1 1 1,1-1-1,-1 1 1,1-1 0,0 1-1,-1 0 1,1 0 0,0 0-1,-1 0 1,0 1-1,-4 2-1191,1 1-1,0 0 1,0 0-1,1 1 1,-8 10-1,10-13 672,1-1 0,-1 1-1,1 0 1,-1 0 0,1 0-1,0 0 1,0 0 0,1 0 0,-1 0-1,1 0 1,-1 1 0,1-1-1,0 0 1,0 0 0,1 6-1,1 3 1000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4T10:08:10.707"/>
    </inkml:context>
    <inkml:brush xml:id="br0">
      <inkml:brushProperty name="width" value="0.05" units="cm"/>
      <inkml:brushProperty name="height" value="0.05" units="cm"/>
      <inkml:brushProperty name="color" value="#00A0D7"/>
    </inkml:brush>
  </inkml:definitions>
  <inkml:trace contextRef="#ctx0" brushRef="#br0">0 4 128,'6'0'0,"1"-3"0,0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3F0DB-A8E3-432D-BC92-EEE7BB97802F}" type="datetimeFigureOut">
              <a:rPr lang="en-US" smtClean="0"/>
              <a:t>8/5/2023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C8F77-8D4F-4A91-9F80-D6123489EA82}" type="slidenum">
              <a:rPr lang="en-US" smtClean="0"/>
              <a:t>‹#›</a:t>
            </a:fld>
            <a:endParaRPr lang="en-US"/>
          </a:p>
        </p:txBody>
      </p:sp>
    </p:spTree>
    <p:extLst>
      <p:ext uri="{BB962C8B-B14F-4D97-AF65-F5344CB8AC3E}">
        <p14:creationId xmlns:p14="http://schemas.microsoft.com/office/powerpoint/2010/main" val="154733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DD754FA-D11A-45BA-AA6F-F2224592AC6D}" type="datetime1">
              <a:rPr lang="en-US" smtClean="0"/>
              <a:t>8/5/2023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 Oxford University Press 2017. All rights reserved.</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3080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FD224-6851-4450-8E59-AC200C0939B7}" type="datetime1">
              <a:rPr lang="en-US" smtClean="0"/>
              <a:t>8/5/2023</a:t>
            </a:fld>
            <a:endParaRPr lang="en-US"/>
          </a:p>
        </p:txBody>
      </p:sp>
      <p:sp>
        <p:nvSpPr>
          <p:cNvPr id="5" name="Footer Placeholder 4"/>
          <p:cNvSpPr>
            <a:spLocks noGrp="1"/>
          </p:cNvSpPr>
          <p:nvPr>
            <p:ph type="ftr" sz="quarter" idx="11"/>
          </p:nvPr>
        </p:nvSpPr>
        <p:spPr/>
        <p:txBody>
          <a:bodyPr/>
          <a:lstStyle/>
          <a:p>
            <a:r>
              <a:rPr lang="en-US"/>
              <a:t>© Oxford University Press 2017. All rights reserved.</a:t>
            </a:r>
          </a:p>
        </p:txBody>
      </p:sp>
      <p:sp>
        <p:nvSpPr>
          <p:cNvPr id="6" name="Slide Number Placeholder 5"/>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84294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727821E-6542-4349-BA5D-A76E677F6BD6}" type="datetime1">
              <a:rPr lang="en-US" smtClean="0"/>
              <a:t>8/5/2023</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 Oxford University Press 2017. All rights reserved.</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0333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CD459-F0B5-4137-97B7-25FEE9DB1A5C}" type="datetime1">
              <a:rPr lang="en-US" smtClean="0"/>
              <a:t>8/5/2023</a:t>
            </a:fld>
            <a:endParaRPr lang="en-US"/>
          </a:p>
        </p:txBody>
      </p:sp>
      <p:sp>
        <p:nvSpPr>
          <p:cNvPr id="5" name="Footer Placeholder 4"/>
          <p:cNvSpPr>
            <a:spLocks noGrp="1"/>
          </p:cNvSpPr>
          <p:nvPr>
            <p:ph type="ftr" sz="quarter" idx="11"/>
          </p:nvPr>
        </p:nvSpPr>
        <p:spPr/>
        <p:txBody>
          <a:bodyPr/>
          <a:lstStyle/>
          <a:p>
            <a:r>
              <a:rPr lang="en-US"/>
              <a:t>© Oxford University Press 2017. All rights reserved.</a:t>
            </a:r>
          </a:p>
        </p:txBody>
      </p:sp>
      <p:sp>
        <p:nvSpPr>
          <p:cNvPr id="6" name="Slide Number Placeholder 5"/>
          <p:cNvSpPr>
            <a:spLocks noGrp="1"/>
          </p:cNvSpPr>
          <p:nvPr>
            <p:ph type="sldNum" sz="quarter" idx="12"/>
          </p:nvPr>
        </p:nvSpPr>
        <p:spPr>
          <a:xfrm>
            <a:off x="10558300" y="5956137"/>
            <a:ext cx="1052508" cy="365125"/>
          </a:xfrm>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90323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924DBE6-9034-4FF6-B407-DDFD9FF1799D}" type="datetime1">
              <a:rPr lang="en-US" smtClean="0"/>
              <a:t>8/5/2023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 Oxford University Press 2017. All rights reserved.</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411451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7E4E92-4D93-4F64-8BC9-4493C5711362}" type="datetime1">
              <a:rPr lang="en-US" smtClean="0"/>
              <a:t>8/5/2023</a:t>
            </a:fld>
            <a:endParaRPr lang="en-US"/>
          </a:p>
        </p:txBody>
      </p:sp>
      <p:sp>
        <p:nvSpPr>
          <p:cNvPr id="6" name="Footer Placeholder 5"/>
          <p:cNvSpPr>
            <a:spLocks noGrp="1"/>
          </p:cNvSpPr>
          <p:nvPr>
            <p:ph type="ftr" sz="quarter" idx="11"/>
          </p:nvPr>
        </p:nvSpPr>
        <p:spPr/>
        <p:txBody>
          <a:bodyPr/>
          <a:lstStyle/>
          <a:p>
            <a:r>
              <a:rPr lang="en-US"/>
              <a:t>© Oxford University Press 2017. All rights reserved.</a:t>
            </a:r>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127003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76F4E-D238-4B55-B764-3D1A323877C4}" type="datetime1">
              <a:rPr lang="en-US" smtClean="0"/>
              <a:t>8/5/2023</a:t>
            </a:fld>
            <a:endParaRPr lang="en-US"/>
          </a:p>
        </p:txBody>
      </p:sp>
      <p:sp>
        <p:nvSpPr>
          <p:cNvPr id="8" name="Footer Placeholder 7"/>
          <p:cNvSpPr>
            <a:spLocks noGrp="1"/>
          </p:cNvSpPr>
          <p:nvPr>
            <p:ph type="ftr" sz="quarter" idx="11"/>
          </p:nvPr>
        </p:nvSpPr>
        <p:spPr/>
        <p:txBody>
          <a:bodyPr/>
          <a:lstStyle/>
          <a:p>
            <a:r>
              <a:rPr lang="en-US"/>
              <a:t>© Oxford University Press 2017. All rights reserved.</a:t>
            </a:r>
          </a:p>
        </p:txBody>
      </p:sp>
      <p:sp>
        <p:nvSpPr>
          <p:cNvPr id="9" name="Slide Number Placeholder 8"/>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26252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7D205E-21D3-49F6-8420-61A4EB34310D}" type="datetime1">
              <a:rPr lang="en-US" smtClean="0"/>
              <a:t>8/5/2023</a:t>
            </a:fld>
            <a:endParaRPr lang="en-US"/>
          </a:p>
        </p:txBody>
      </p:sp>
      <p:sp>
        <p:nvSpPr>
          <p:cNvPr id="4" name="Footer Placeholder 3"/>
          <p:cNvSpPr>
            <a:spLocks noGrp="1"/>
          </p:cNvSpPr>
          <p:nvPr>
            <p:ph type="ftr" sz="quarter" idx="11"/>
          </p:nvPr>
        </p:nvSpPr>
        <p:spPr/>
        <p:txBody>
          <a:bodyPr/>
          <a:lstStyle/>
          <a:p>
            <a:r>
              <a:rPr lang="en-US"/>
              <a:t>© Oxford University Press 2017. All rights reserved.</a:t>
            </a:r>
          </a:p>
        </p:txBody>
      </p:sp>
      <p:sp>
        <p:nvSpPr>
          <p:cNvPr id="5" name="Slide Number Placeholder 4"/>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395664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22575-9132-4D48-925D-2C4E03066820}" type="datetime1">
              <a:rPr lang="en-US" smtClean="0"/>
              <a:t>8/5/2023</a:t>
            </a:fld>
            <a:endParaRPr lang="en-US"/>
          </a:p>
        </p:txBody>
      </p:sp>
      <p:sp>
        <p:nvSpPr>
          <p:cNvPr id="3" name="Footer Placeholder 2"/>
          <p:cNvSpPr>
            <a:spLocks noGrp="1"/>
          </p:cNvSpPr>
          <p:nvPr>
            <p:ph type="ftr" sz="quarter" idx="11"/>
          </p:nvPr>
        </p:nvSpPr>
        <p:spPr/>
        <p:txBody>
          <a:bodyPr/>
          <a:lstStyle/>
          <a:p>
            <a:r>
              <a:rPr lang="en-US"/>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94851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9AAC42C-3CEA-4A47-953C-8B621F48D9D3}" type="datetime1">
              <a:rPr lang="en-US" smtClean="0"/>
              <a:t>8/5/2023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 Oxford University Press 2017. All rights reserved.</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133112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ED353-640F-42F4-98F4-8C6F235768BE}" type="datetime1">
              <a:rPr lang="en-US" smtClean="0"/>
              <a:t>8/5/2023</a:t>
            </a:fld>
            <a:endParaRPr lang="en-US"/>
          </a:p>
        </p:txBody>
      </p:sp>
      <p:sp>
        <p:nvSpPr>
          <p:cNvPr id="6" name="Footer Placeholder 5"/>
          <p:cNvSpPr>
            <a:spLocks noGrp="1"/>
          </p:cNvSpPr>
          <p:nvPr>
            <p:ph type="ftr" sz="quarter" idx="11"/>
          </p:nvPr>
        </p:nvSpPr>
        <p:spPr/>
        <p:txBody>
          <a:bodyPr/>
          <a:lstStyle/>
          <a:p>
            <a:r>
              <a:rPr lang="en-US"/>
              <a:t>© Oxford University Press 2017. All rights reserved.</a:t>
            </a:r>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421397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9DC53A5-B380-443D-9385-8B3EAD5E7A71}" type="datetime1">
              <a:rPr lang="en-US" smtClean="0"/>
              <a:t>8/5/2023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 Oxford University Press 2017. All rights reserved.</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4EAA311-F8B8-413B-ACCD-5A57951484C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230958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customXml" Target="../ink/ink12.xml"/><Relationship Id="rId4" Type="http://schemas.openxmlformats.org/officeDocument/2006/relationships/image" Target="../media/image55.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8" Type="http://schemas.openxmlformats.org/officeDocument/2006/relationships/image" Target="../media/image105.png"/><Relationship Id="rId3" Type="http://schemas.openxmlformats.org/officeDocument/2006/relationships/image" Target="../media/image12.emf"/><Relationship Id="rId17" Type="http://schemas.openxmlformats.org/officeDocument/2006/relationships/customXml" Target="../ink/ink15.xml"/><Relationship Id="rId2" Type="http://schemas.openxmlformats.org/officeDocument/2006/relationships/image" Target="../media/image11.emf"/><Relationship Id="rId16" Type="http://schemas.openxmlformats.org/officeDocument/2006/relationships/customXml" Target="../ink/ink14.xml"/><Relationship Id="rId1" Type="http://schemas.openxmlformats.org/officeDocument/2006/relationships/slideLayout" Target="../slideLayouts/slideLayout7.xml"/><Relationship Id="rId15" Type="http://schemas.openxmlformats.org/officeDocument/2006/relationships/image" Target="../media/image104.png"/><Relationship Id="rId4" Type="http://schemas.openxmlformats.org/officeDocument/2006/relationships/customXml" Target="../ink/ink13.xml"/></Relationships>
</file>

<file path=ppt/slides/_rels/slide15.xml.rels><?xml version="1.0" encoding="UTF-8" standalone="yes"?>
<Relationships xmlns="http://schemas.openxmlformats.org/package/2006/relationships"><Relationship Id="rId3" Type="http://schemas.openxmlformats.org/officeDocument/2006/relationships/customXml" Target="../ink/ink16.xml"/><Relationship Id="rId38" Type="http://schemas.openxmlformats.org/officeDocument/2006/relationships/image" Target="../media/image123.png"/><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8" Type="http://schemas.openxmlformats.org/officeDocument/2006/relationships/image" Target="../media/image14.png"/><Relationship Id="rId51" Type="http://schemas.openxmlformats.org/officeDocument/2006/relationships/customXml" Target="../ink/ink7.xml"/><Relationship Id="rId3" Type="http://schemas.openxmlformats.org/officeDocument/2006/relationships/customXml" Target="../ink/ink1.xml"/><Relationship Id="rId21" Type="http://schemas.openxmlformats.org/officeDocument/2006/relationships/customXml" Target="../ink/ink5.xml"/><Relationship Id="rId50" Type="http://schemas.openxmlformats.org/officeDocument/2006/relationships/image" Target="../media/image30.png"/><Relationship Id="rId55" Type="http://schemas.openxmlformats.org/officeDocument/2006/relationships/customXml" Target="../ink/ink9.xml"/><Relationship Id="rId7" Type="http://schemas.openxmlformats.org/officeDocument/2006/relationships/customXml" Target="../ink/ink2.xml"/><Relationship Id="rId17" Type="http://schemas.openxmlformats.org/officeDocument/2006/relationships/customXml" Target="../ink/ink3.xml"/><Relationship Id="rId2" Type="http://schemas.openxmlformats.org/officeDocument/2006/relationships/image" Target="../media/image4.emf"/><Relationship Id="rId16" Type="http://schemas.openxmlformats.org/officeDocument/2006/relationships/image" Target="../media/image13.png"/><Relationship Id="rId20" Type="http://schemas.openxmlformats.org/officeDocument/2006/relationships/image" Target="../media/image15.png"/><Relationship Id="rId54"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8.png"/><Relationship Id="rId53" Type="http://schemas.openxmlformats.org/officeDocument/2006/relationships/customXml" Target="../ink/ink8.xml"/><Relationship Id="rId58" Type="http://schemas.openxmlformats.org/officeDocument/2006/relationships/image" Target="../media/image34.png"/><Relationship Id="rId49" Type="http://schemas.openxmlformats.org/officeDocument/2006/relationships/customXml" Target="../ink/ink6.xml"/><Relationship Id="rId57" Type="http://schemas.openxmlformats.org/officeDocument/2006/relationships/customXml" Target="../ink/ink10.xml"/><Relationship Id="rId19" Type="http://schemas.openxmlformats.org/officeDocument/2006/relationships/customXml" Target="../ink/ink4.xml"/><Relationship Id="rId52" Type="http://schemas.openxmlformats.org/officeDocument/2006/relationships/image" Target="../media/image31.png"/><Relationship Id="rId48" Type="http://schemas.openxmlformats.org/officeDocument/2006/relationships/image" Target="../media/image29.png"/><Relationship Id="rId56"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a:t>
            </a:fld>
            <a:endParaRPr lang="en-US"/>
          </a:p>
        </p:txBody>
      </p:sp>
      <p:sp>
        <p:nvSpPr>
          <p:cNvPr id="5" name="Rectangle 4"/>
          <p:cNvSpPr/>
          <p:nvPr/>
        </p:nvSpPr>
        <p:spPr>
          <a:xfrm>
            <a:off x="1728716" y="2365134"/>
            <a:ext cx="8734568" cy="1785104"/>
          </a:xfrm>
          <a:prstGeom prst="rect">
            <a:avLst/>
          </a:prstGeom>
        </p:spPr>
        <p:txBody>
          <a:bodyPr wrap="square">
            <a:spAutoFit/>
          </a:bodyPr>
          <a:lstStyle/>
          <a:p>
            <a:pPr algn="ctr">
              <a:lnSpc>
                <a:spcPct val="150000"/>
              </a:lnSpc>
            </a:pPr>
            <a:r>
              <a:rPr lang="en-US" sz="4400" b="1" dirty="0">
                <a:solidFill>
                  <a:schemeClr val="accent1">
                    <a:lumMod val="75000"/>
                  </a:schemeClr>
                </a:solidFill>
                <a:latin typeface="Gill Sans Std"/>
              </a:rPr>
              <a:t>CHAPTER 3</a:t>
            </a:r>
          </a:p>
          <a:p>
            <a:r>
              <a:rPr lang="en-US" sz="4400" dirty="0"/>
              <a:t> </a:t>
            </a:r>
            <a:r>
              <a:rPr lang="en-US" sz="4400" b="1" dirty="0"/>
              <a:t>Basics of Python Programming </a:t>
            </a:r>
            <a:endParaRPr lang="en-US" sz="4400" dirty="0">
              <a:solidFill>
                <a:schemeClr val="accent1">
                  <a:lumMod val="75000"/>
                </a:schemeClr>
              </a:solidFill>
            </a:endParaRP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Oxford University Press 2017. All rights reserved.</a:t>
            </a:r>
            <a:endParaRPr lang="en-US" dirty="0"/>
          </a:p>
        </p:txBody>
      </p:sp>
    </p:spTree>
    <p:extLst>
      <p:ext uri="{BB962C8B-B14F-4D97-AF65-F5344CB8AC3E}">
        <p14:creationId xmlns:p14="http://schemas.microsoft.com/office/powerpoint/2010/main" val="2975537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Raw Strings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10</a:t>
            </a:fld>
            <a:endParaRPr lang="en-US"/>
          </a:p>
        </p:txBody>
      </p:sp>
      <p:sp>
        <p:nvSpPr>
          <p:cNvPr id="6" name="Rectangle 5"/>
          <p:cNvSpPr/>
          <p:nvPr/>
        </p:nvSpPr>
        <p:spPr>
          <a:xfrm>
            <a:off x="273132" y="1706332"/>
            <a:ext cx="11797084" cy="1338828"/>
          </a:xfrm>
          <a:prstGeom prst="rect">
            <a:avLst/>
          </a:prstGeom>
        </p:spPr>
        <p:txBody>
          <a:bodyPr wrap="square" numCol="1">
            <a:spAutoFit/>
          </a:bodyPr>
          <a:lstStyle/>
          <a:p>
            <a:pPr>
              <a:lnSpc>
                <a:spcPct val="150000"/>
              </a:lnSpc>
            </a:pPr>
            <a:r>
              <a:rPr lang="en-US" b="1" dirty="0">
                <a:solidFill>
                  <a:schemeClr val="accent1">
                    <a:lumMod val="75000"/>
                  </a:schemeClr>
                </a:solidFill>
              </a:rPr>
              <a:t>If you want to specify a string that should not handle any escape sequences and want to display exactly as specified then you need to specify that string as a </a:t>
            </a:r>
            <a:r>
              <a:rPr lang="en-US" b="1" i="1" dirty="0">
                <a:solidFill>
                  <a:schemeClr val="accent1">
                    <a:lumMod val="75000"/>
                  </a:schemeClr>
                </a:solidFill>
              </a:rPr>
              <a:t>raw string</a:t>
            </a:r>
            <a:r>
              <a:rPr lang="en-US" b="1" dirty="0">
                <a:solidFill>
                  <a:schemeClr val="accent1">
                    <a:lumMod val="75000"/>
                  </a:schemeClr>
                </a:solidFill>
              </a:rPr>
              <a:t>.  A </a:t>
            </a:r>
            <a:r>
              <a:rPr lang="en-US" b="1" dirty="0">
                <a:solidFill>
                  <a:srgbClr val="C00000"/>
                </a:solidFill>
              </a:rPr>
              <a:t>raw string </a:t>
            </a:r>
            <a:r>
              <a:rPr lang="en-US" b="1" dirty="0">
                <a:solidFill>
                  <a:schemeClr val="accent1">
                    <a:lumMod val="75000"/>
                  </a:schemeClr>
                </a:solidFill>
              </a:rPr>
              <a:t>is specified by prefixing r or R to the string. </a:t>
            </a:r>
          </a:p>
        </p:txBody>
      </p:sp>
      <p:pic>
        <p:nvPicPr>
          <p:cNvPr id="5" name="Picture 4"/>
          <p:cNvPicPr>
            <a:picLocks noChangeAspect="1"/>
          </p:cNvPicPr>
          <p:nvPr/>
        </p:nvPicPr>
        <p:blipFill>
          <a:blip r:embed="rId2"/>
          <a:stretch>
            <a:fillRect/>
          </a:stretch>
        </p:blipFill>
        <p:spPr>
          <a:xfrm>
            <a:off x="380010" y="3933727"/>
            <a:ext cx="4217324" cy="749484"/>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
        <p:nvSpPr>
          <p:cNvPr id="8" name="TextBox 7"/>
          <p:cNvSpPr txBox="1"/>
          <p:nvPr/>
        </p:nvSpPr>
        <p:spPr>
          <a:xfrm>
            <a:off x="273132" y="3348051"/>
            <a:ext cx="1141017" cy="369332"/>
          </a:xfrm>
          <a:prstGeom prst="rect">
            <a:avLst/>
          </a:prstGeom>
          <a:noFill/>
        </p:spPr>
        <p:txBody>
          <a:bodyPr wrap="square" rtlCol="0">
            <a:spAutoFit/>
          </a:bodyPr>
          <a:lstStyle/>
          <a:p>
            <a:r>
              <a:rPr lang="en-IN" dirty="0"/>
              <a:t>Example:</a:t>
            </a:r>
          </a:p>
        </p:txBody>
      </p:sp>
    </p:spTree>
    <p:extLst>
      <p:ext uri="{BB962C8B-B14F-4D97-AF65-F5344CB8AC3E}">
        <p14:creationId xmlns:p14="http://schemas.microsoft.com/office/powerpoint/2010/main" val="360189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Variables and Identifiers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11</a:t>
            </a:fld>
            <a:endParaRPr lang="en-US"/>
          </a:p>
        </p:txBody>
      </p:sp>
      <p:sp>
        <p:nvSpPr>
          <p:cNvPr id="6" name="Rectangle 5"/>
          <p:cNvSpPr/>
          <p:nvPr/>
        </p:nvSpPr>
        <p:spPr>
          <a:xfrm>
            <a:off x="415636" y="1706332"/>
            <a:ext cx="11329060" cy="4662815"/>
          </a:xfrm>
          <a:prstGeom prst="rect">
            <a:avLst/>
          </a:prstGeom>
        </p:spPr>
        <p:txBody>
          <a:bodyPr wrap="square" numCol="1">
            <a:spAutoFit/>
          </a:bodyPr>
          <a:lstStyle/>
          <a:p>
            <a:pPr algn="just">
              <a:lnSpc>
                <a:spcPct val="150000"/>
              </a:lnSpc>
            </a:pPr>
            <a:r>
              <a:rPr lang="en-US" b="1" dirty="0">
                <a:solidFill>
                  <a:schemeClr val="accent1">
                    <a:lumMod val="75000"/>
                  </a:schemeClr>
                </a:solidFill>
              </a:rPr>
              <a:t>Variable means its value can vary. You can store any piece of information in a variable. Variables are nothing but just parts of your computer’s memory where information is stored. To be identified easily, each variable is given an appropriate name. </a:t>
            </a:r>
          </a:p>
          <a:p>
            <a:pPr algn="just">
              <a:lnSpc>
                <a:spcPct val="150000"/>
              </a:lnSpc>
            </a:pPr>
            <a:r>
              <a:rPr lang="en-US" b="1" i="1" dirty="0">
                <a:solidFill>
                  <a:schemeClr val="accent1">
                    <a:lumMod val="75000"/>
                  </a:schemeClr>
                </a:solidFill>
              </a:rPr>
              <a:t>Identifiers </a:t>
            </a:r>
            <a:r>
              <a:rPr lang="en-US" b="1" dirty="0">
                <a:solidFill>
                  <a:schemeClr val="accent1">
                    <a:lumMod val="75000"/>
                  </a:schemeClr>
                </a:solidFill>
              </a:rPr>
              <a:t>are names given to identify something. This something can be a variable, function, class, module or other object. For naming any identifier, there are some basic rules like:</a:t>
            </a:r>
          </a:p>
          <a:p>
            <a:pPr algn="just">
              <a:lnSpc>
                <a:spcPct val="150000"/>
              </a:lnSpc>
            </a:pPr>
            <a:r>
              <a:rPr lang="en-US" b="1" dirty="0">
                <a:solidFill>
                  <a:schemeClr val="accent1">
                    <a:lumMod val="75000"/>
                  </a:schemeClr>
                </a:solidFill>
              </a:rPr>
              <a:t>• The </a:t>
            </a:r>
            <a:r>
              <a:rPr lang="en-US" b="1" dirty="0">
                <a:solidFill>
                  <a:srgbClr val="C00000"/>
                </a:solidFill>
              </a:rPr>
              <a:t>first character </a:t>
            </a:r>
            <a:r>
              <a:rPr lang="en-US" b="1" dirty="0">
                <a:solidFill>
                  <a:schemeClr val="accent1">
                    <a:lumMod val="75000"/>
                  </a:schemeClr>
                </a:solidFill>
              </a:rPr>
              <a:t>of an identifier must be an underscore ('_') or a letter (upper or lowercase). </a:t>
            </a:r>
          </a:p>
          <a:p>
            <a:pPr algn="just">
              <a:lnSpc>
                <a:spcPct val="150000"/>
              </a:lnSpc>
            </a:pPr>
            <a:r>
              <a:rPr lang="en-US" b="1" dirty="0">
                <a:solidFill>
                  <a:schemeClr val="accent1">
                    <a:lumMod val="75000"/>
                  </a:schemeClr>
                </a:solidFill>
              </a:rPr>
              <a:t>• The rest of the identifier name can be underscores ('</a:t>
            </a:r>
            <a:r>
              <a:rPr lang="en-US" b="1" dirty="0">
                <a:solidFill>
                  <a:srgbClr val="C00000"/>
                </a:solidFill>
              </a:rPr>
              <a:t>_</a:t>
            </a:r>
            <a:r>
              <a:rPr lang="en-US" b="1" dirty="0">
                <a:solidFill>
                  <a:schemeClr val="accent1">
                    <a:lumMod val="75000"/>
                  </a:schemeClr>
                </a:solidFill>
              </a:rPr>
              <a:t>'), letters (</a:t>
            </a:r>
            <a:r>
              <a:rPr lang="en-US" b="1" dirty="0">
                <a:solidFill>
                  <a:srgbClr val="C00000"/>
                </a:solidFill>
              </a:rPr>
              <a:t>upper or lowercase</a:t>
            </a:r>
            <a:r>
              <a:rPr lang="en-US" b="1" dirty="0">
                <a:solidFill>
                  <a:schemeClr val="accent1">
                    <a:lumMod val="75000"/>
                  </a:schemeClr>
                </a:solidFill>
              </a:rPr>
              <a:t>), or digits (</a:t>
            </a:r>
            <a:r>
              <a:rPr lang="en-US" b="1" dirty="0">
                <a:solidFill>
                  <a:srgbClr val="C00000"/>
                </a:solidFill>
              </a:rPr>
              <a:t>0-9</a:t>
            </a:r>
            <a:r>
              <a:rPr lang="en-US" b="1" dirty="0">
                <a:solidFill>
                  <a:schemeClr val="accent1">
                    <a:lumMod val="75000"/>
                  </a:schemeClr>
                </a:solidFill>
              </a:rPr>
              <a:t>). </a:t>
            </a:r>
          </a:p>
          <a:p>
            <a:pPr algn="just">
              <a:lnSpc>
                <a:spcPct val="150000"/>
              </a:lnSpc>
            </a:pPr>
            <a:r>
              <a:rPr lang="en-US" b="1" dirty="0">
                <a:solidFill>
                  <a:schemeClr val="accent1">
                    <a:lumMod val="75000"/>
                  </a:schemeClr>
                </a:solidFill>
              </a:rPr>
              <a:t>• Identifier names are </a:t>
            </a:r>
            <a:r>
              <a:rPr lang="en-US" b="1" dirty="0">
                <a:solidFill>
                  <a:srgbClr val="C00000"/>
                </a:solidFill>
              </a:rPr>
              <a:t>case-sensitive</a:t>
            </a:r>
            <a:r>
              <a:rPr lang="en-US" b="1" dirty="0">
                <a:solidFill>
                  <a:schemeClr val="accent1">
                    <a:lumMod val="75000"/>
                  </a:schemeClr>
                </a:solidFill>
              </a:rPr>
              <a:t>. For example, </a:t>
            </a:r>
            <a:r>
              <a:rPr lang="en-US" b="1" dirty="0" err="1">
                <a:solidFill>
                  <a:schemeClr val="accent1">
                    <a:lumMod val="75000"/>
                  </a:schemeClr>
                </a:solidFill>
              </a:rPr>
              <a:t>myvar</a:t>
            </a:r>
            <a:r>
              <a:rPr lang="en-US" b="1" dirty="0">
                <a:solidFill>
                  <a:schemeClr val="accent1">
                    <a:lumMod val="75000"/>
                  </a:schemeClr>
                </a:solidFill>
              </a:rPr>
              <a:t> and </a:t>
            </a:r>
            <a:r>
              <a:rPr lang="en-US" b="1" dirty="0" err="1">
                <a:solidFill>
                  <a:schemeClr val="accent1">
                    <a:lumMod val="75000"/>
                  </a:schemeClr>
                </a:solidFill>
              </a:rPr>
              <a:t>myVar</a:t>
            </a:r>
            <a:r>
              <a:rPr lang="en-US" b="1" dirty="0">
                <a:solidFill>
                  <a:schemeClr val="accent1">
                    <a:lumMod val="75000"/>
                  </a:schemeClr>
                </a:solidFill>
              </a:rPr>
              <a:t> are not the same. </a:t>
            </a:r>
          </a:p>
          <a:p>
            <a:pPr algn="just">
              <a:lnSpc>
                <a:spcPct val="150000"/>
              </a:lnSpc>
            </a:pPr>
            <a:r>
              <a:rPr lang="en-US" b="1" dirty="0">
                <a:solidFill>
                  <a:schemeClr val="accent1">
                    <a:lumMod val="75000"/>
                  </a:schemeClr>
                </a:solidFill>
              </a:rPr>
              <a:t>• </a:t>
            </a:r>
            <a:r>
              <a:rPr lang="en-US" b="1" dirty="0">
                <a:solidFill>
                  <a:srgbClr val="C00000"/>
                </a:solidFill>
              </a:rPr>
              <a:t>Punctuation characters </a:t>
            </a:r>
            <a:r>
              <a:rPr lang="en-US" b="1" dirty="0">
                <a:solidFill>
                  <a:schemeClr val="accent1">
                    <a:lumMod val="75000"/>
                  </a:schemeClr>
                </a:solidFill>
              </a:rPr>
              <a:t>such as @, $, and %</a:t>
            </a:r>
            <a:r>
              <a:rPr lang="en-US" b="1" dirty="0">
                <a:solidFill>
                  <a:srgbClr val="C00000"/>
                </a:solidFill>
              </a:rPr>
              <a:t> </a:t>
            </a:r>
            <a:r>
              <a:rPr lang="en-US" b="1" dirty="0">
                <a:solidFill>
                  <a:schemeClr val="accent1">
                    <a:lumMod val="75000"/>
                  </a:schemeClr>
                </a:solidFill>
              </a:rPr>
              <a:t>are not allowed within identifiers. </a:t>
            </a:r>
          </a:p>
          <a:p>
            <a:pPr algn="just">
              <a:lnSpc>
                <a:spcPct val="150000"/>
              </a:lnSpc>
            </a:pPr>
            <a:r>
              <a:rPr lang="en-US" b="1" i="1" dirty="0">
                <a:solidFill>
                  <a:srgbClr val="C00000"/>
                </a:solidFill>
              </a:rPr>
              <a:t>Examples of valid identifier names </a:t>
            </a:r>
            <a:r>
              <a:rPr lang="en-US" b="1" dirty="0">
                <a:solidFill>
                  <a:schemeClr val="accent1">
                    <a:lumMod val="75000"/>
                  </a:schemeClr>
                </a:solidFill>
              </a:rPr>
              <a:t>are sum, __</a:t>
            </a:r>
            <a:r>
              <a:rPr lang="en-US" b="1" dirty="0" err="1">
                <a:solidFill>
                  <a:schemeClr val="accent1">
                    <a:lumMod val="75000"/>
                  </a:schemeClr>
                </a:solidFill>
              </a:rPr>
              <a:t>my_var</a:t>
            </a:r>
            <a:r>
              <a:rPr lang="en-US" b="1" dirty="0">
                <a:solidFill>
                  <a:schemeClr val="accent1">
                    <a:lumMod val="75000"/>
                  </a:schemeClr>
                </a:solidFill>
              </a:rPr>
              <a:t>, num1, r, var_20, First, etc. </a:t>
            </a:r>
          </a:p>
          <a:p>
            <a:pPr algn="just">
              <a:lnSpc>
                <a:spcPct val="150000"/>
              </a:lnSpc>
            </a:pPr>
            <a:r>
              <a:rPr lang="en-US" b="1" i="1" dirty="0">
                <a:solidFill>
                  <a:srgbClr val="C00000"/>
                </a:solidFill>
              </a:rPr>
              <a:t>Examples of invalid identifier names </a:t>
            </a:r>
            <a:r>
              <a:rPr lang="en-US" b="1" dirty="0">
                <a:solidFill>
                  <a:schemeClr val="accent1">
                    <a:lumMod val="75000"/>
                  </a:schemeClr>
                </a:solidFill>
              </a:rPr>
              <a:t>are 1num, my-</a:t>
            </a:r>
            <a:r>
              <a:rPr lang="en-US" b="1" dirty="0" err="1">
                <a:solidFill>
                  <a:schemeClr val="accent1">
                    <a:lumMod val="75000"/>
                  </a:schemeClr>
                </a:solidFill>
              </a:rPr>
              <a:t>var</a:t>
            </a:r>
            <a:r>
              <a:rPr lang="en-US" b="1" dirty="0">
                <a:solidFill>
                  <a:schemeClr val="accent1">
                    <a:lumMod val="75000"/>
                  </a:schemeClr>
                </a:solidFill>
              </a:rPr>
              <a:t>, %check, Basic Sal, H#R&amp;A, etc.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256937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Assigning or Initializing Values to Variables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12</a:t>
            </a:fld>
            <a:endParaRPr lang="en-US"/>
          </a:p>
        </p:txBody>
      </p:sp>
      <p:sp>
        <p:nvSpPr>
          <p:cNvPr id="6" name="Rectangle 5"/>
          <p:cNvSpPr/>
          <p:nvPr/>
        </p:nvSpPr>
        <p:spPr>
          <a:xfrm>
            <a:off x="185739" y="1612527"/>
            <a:ext cx="11715750" cy="2031325"/>
          </a:xfrm>
          <a:prstGeom prst="rect">
            <a:avLst/>
          </a:prstGeom>
        </p:spPr>
        <p:txBody>
          <a:bodyPr wrap="square" numCol="1">
            <a:spAutoFit/>
          </a:bodyPr>
          <a:lstStyle/>
          <a:p>
            <a:pPr algn="just">
              <a:lnSpc>
                <a:spcPct val="150000"/>
              </a:lnSpc>
            </a:pPr>
            <a:r>
              <a:rPr lang="en-US" b="1" dirty="0">
                <a:solidFill>
                  <a:schemeClr val="accent1">
                    <a:lumMod val="75000"/>
                  </a:schemeClr>
                </a:solidFill>
              </a:rPr>
              <a:t>In Python, programmers need not explicitly declare variables to reserve memory space. The declaration is done automatically when a value is assigned to the variable using the equal sign (=). The operand on the left side of equal sign is the name of the variable and the operand on its right side is the value to be stored in that variable. </a:t>
            </a:r>
          </a:p>
          <a:p>
            <a:endParaRPr lang="en-US" b="1" dirty="0">
              <a:solidFill>
                <a:schemeClr val="accent1">
                  <a:lumMod val="75000"/>
                </a:schemeClr>
              </a:solidFill>
            </a:endParaRP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
        <p:nvSpPr>
          <p:cNvPr id="8" name="TextBox 7"/>
          <p:cNvSpPr txBox="1"/>
          <p:nvPr/>
        </p:nvSpPr>
        <p:spPr>
          <a:xfrm>
            <a:off x="185739" y="3459186"/>
            <a:ext cx="1141017" cy="369332"/>
          </a:xfrm>
          <a:prstGeom prst="rect">
            <a:avLst/>
          </a:prstGeom>
          <a:noFill/>
        </p:spPr>
        <p:txBody>
          <a:bodyPr wrap="square" rtlCol="0">
            <a:spAutoFit/>
          </a:bodyPr>
          <a:lstStyle/>
          <a:p>
            <a:r>
              <a:rPr lang="en-IN" dirty="0"/>
              <a:t>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370" y="3162304"/>
            <a:ext cx="7833260" cy="3158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9C82BBB2-928B-40C2-8F26-10EBB8199753}"/>
                  </a:ext>
                </a:extLst>
              </p14:cNvPr>
              <p14:cNvContentPartPr/>
              <p14:nvPr/>
            </p14:nvContentPartPr>
            <p14:xfrm>
              <a:off x="2120924" y="3285916"/>
              <a:ext cx="435240" cy="235080"/>
            </p14:xfrm>
          </p:contentPart>
        </mc:Choice>
        <mc:Fallback xmlns="">
          <p:pic>
            <p:nvPicPr>
              <p:cNvPr id="3" name="Ink 2">
                <a:extLst>
                  <a:ext uri="{FF2B5EF4-FFF2-40B4-BE49-F238E27FC236}">
                    <a16:creationId xmlns:a16="http://schemas.microsoft.com/office/drawing/2014/main" id="{9C82BBB2-928B-40C2-8F26-10EBB8199753}"/>
                  </a:ext>
                </a:extLst>
              </p:cNvPr>
              <p:cNvPicPr/>
              <p:nvPr/>
            </p:nvPicPr>
            <p:blipFill>
              <a:blip r:embed="rId4"/>
              <a:stretch>
                <a:fillRect/>
              </a:stretch>
            </p:blipFill>
            <p:spPr>
              <a:xfrm>
                <a:off x="2111924" y="3276916"/>
                <a:ext cx="45288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C36BE11D-1532-4E0B-8B13-11CA2D147946}"/>
                  </a:ext>
                </a:extLst>
              </p14:cNvPr>
              <p14:cNvContentPartPr/>
              <p14:nvPr/>
            </p14:nvContentPartPr>
            <p14:xfrm>
              <a:off x="1914644" y="3823756"/>
              <a:ext cx="408240" cy="254880"/>
            </p14:xfrm>
          </p:contentPart>
        </mc:Choice>
        <mc:Fallback xmlns="">
          <p:pic>
            <p:nvPicPr>
              <p:cNvPr id="14" name="Ink 13">
                <a:extLst>
                  <a:ext uri="{FF2B5EF4-FFF2-40B4-BE49-F238E27FC236}">
                    <a16:creationId xmlns:a16="http://schemas.microsoft.com/office/drawing/2014/main" id="{C36BE11D-1532-4E0B-8B13-11CA2D147946}"/>
                  </a:ext>
                </a:extLst>
              </p:cNvPr>
              <p:cNvPicPr/>
              <p:nvPr/>
            </p:nvPicPr>
            <p:blipFill>
              <a:blip r:embed="rId6"/>
              <a:stretch>
                <a:fillRect/>
              </a:stretch>
            </p:blipFill>
            <p:spPr>
              <a:xfrm>
                <a:off x="1906004" y="3814756"/>
                <a:ext cx="425880" cy="272520"/>
              </a:xfrm>
              <a:prstGeom prst="rect">
                <a:avLst/>
              </a:prstGeom>
            </p:spPr>
          </p:pic>
        </mc:Fallback>
      </mc:AlternateContent>
    </p:spTree>
    <p:extLst>
      <p:ext uri="{BB962C8B-B14F-4D97-AF65-F5344CB8AC3E}">
        <p14:creationId xmlns:p14="http://schemas.microsoft.com/office/powerpoint/2010/main" val="1961769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Data Type Boolean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13</a:t>
            </a:fld>
            <a:endParaRPr lang="en-US"/>
          </a:p>
        </p:txBody>
      </p:sp>
      <p:sp>
        <p:nvSpPr>
          <p:cNvPr id="6" name="Rectangle 5"/>
          <p:cNvSpPr/>
          <p:nvPr/>
        </p:nvSpPr>
        <p:spPr>
          <a:xfrm>
            <a:off x="221309" y="1706332"/>
            <a:ext cx="11730038" cy="1338828"/>
          </a:xfrm>
          <a:prstGeom prst="rect">
            <a:avLst/>
          </a:prstGeom>
        </p:spPr>
        <p:txBody>
          <a:bodyPr wrap="square" numCol="1">
            <a:spAutoFit/>
          </a:bodyPr>
          <a:lstStyle/>
          <a:p>
            <a:pPr>
              <a:lnSpc>
                <a:spcPct val="150000"/>
              </a:lnSpc>
            </a:pPr>
            <a:r>
              <a:rPr lang="en-US" b="1" dirty="0">
                <a:solidFill>
                  <a:schemeClr val="accent1">
                    <a:lumMod val="75000"/>
                  </a:schemeClr>
                </a:solidFill>
              </a:rPr>
              <a:t>Boolean is another data type in Python.  A variable of Boolean type can have one of the two values- True or False. Similar to other variables, the Boolean variables are also created while we assign a value to them or when we use a relational operator on them.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3211972"/>
            <a:ext cx="8458200" cy="2939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21309" y="3098296"/>
            <a:ext cx="1141017" cy="369332"/>
          </a:xfrm>
          <a:prstGeom prst="rect">
            <a:avLst/>
          </a:prstGeom>
          <a:noFill/>
        </p:spPr>
        <p:txBody>
          <a:bodyPr wrap="square" rtlCol="0">
            <a:spAutoFit/>
          </a:bodyPr>
          <a:lstStyle/>
          <a:p>
            <a:r>
              <a:rPr lang="en-IN" dirty="0"/>
              <a:t>Examples:</a:t>
            </a:r>
          </a:p>
        </p:txBody>
      </p:sp>
    </p:spTree>
    <p:extLst>
      <p:ext uri="{BB962C8B-B14F-4D97-AF65-F5344CB8AC3E}">
        <p14:creationId xmlns:p14="http://schemas.microsoft.com/office/powerpoint/2010/main" val="669865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Input Operation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14</a:t>
            </a:fld>
            <a:endParaRPr lang="en-US"/>
          </a:p>
        </p:txBody>
      </p:sp>
      <p:sp>
        <p:nvSpPr>
          <p:cNvPr id="6" name="Rectangle 5"/>
          <p:cNvSpPr/>
          <p:nvPr/>
        </p:nvSpPr>
        <p:spPr>
          <a:xfrm>
            <a:off x="195097" y="1639373"/>
            <a:ext cx="11415713" cy="1338828"/>
          </a:xfrm>
          <a:prstGeom prst="rect">
            <a:avLst/>
          </a:prstGeom>
        </p:spPr>
        <p:txBody>
          <a:bodyPr wrap="square" numCol="1">
            <a:spAutoFit/>
          </a:bodyPr>
          <a:lstStyle/>
          <a:p>
            <a:pPr>
              <a:lnSpc>
                <a:spcPct val="150000"/>
              </a:lnSpc>
            </a:pPr>
            <a:r>
              <a:rPr lang="en-US" b="1" dirty="0">
                <a:solidFill>
                  <a:schemeClr val="accent1">
                    <a:lumMod val="75000"/>
                  </a:schemeClr>
                </a:solidFill>
              </a:rPr>
              <a:t>To take input from the users, Python makes use of the </a:t>
            </a:r>
            <a:r>
              <a:rPr lang="en-US" b="1" dirty="0">
                <a:solidFill>
                  <a:srgbClr val="FF0000"/>
                </a:solidFill>
              </a:rPr>
              <a:t>input() function</a:t>
            </a:r>
            <a:r>
              <a:rPr lang="en-US" b="1" dirty="0">
                <a:solidFill>
                  <a:schemeClr val="accent1">
                    <a:lumMod val="75000"/>
                  </a:schemeClr>
                </a:solidFill>
              </a:rPr>
              <a:t>. The input() function prompts the user to provide some information on which the program can work and give the result. However, we must always remember that the input function takes user’s input as a string. </a:t>
            </a:r>
          </a:p>
        </p:txBody>
      </p:sp>
      <p:pic>
        <p:nvPicPr>
          <p:cNvPr id="5" name="Picture 4"/>
          <p:cNvPicPr>
            <a:picLocks noChangeAspect="1"/>
          </p:cNvPicPr>
          <p:nvPr/>
        </p:nvPicPr>
        <p:blipFill>
          <a:blip r:embed="rId2"/>
          <a:stretch>
            <a:fillRect/>
          </a:stretch>
        </p:blipFill>
        <p:spPr>
          <a:xfrm>
            <a:off x="2479001" y="3152193"/>
            <a:ext cx="6148147" cy="990844"/>
          </a:xfrm>
          <a:prstGeom prst="rect">
            <a:avLst/>
          </a:prstGeom>
        </p:spPr>
      </p:pic>
      <p:pic>
        <p:nvPicPr>
          <p:cNvPr id="7" name="Picture 6"/>
          <p:cNvPicPr>
            <a:picLocks noChangeAspect="1"/>
          </p:cNvPicPr>
          <p:nvPr/>
        </p:nvPicPr>
        <p:blipFill>
          <a:blip r:embed="rId3"/>
          <a:stretch>
            <a:fillRect/>
          </a:stretch>
        </p:blipFill>
        <p:spPr>
          <a:xfrm>
            <a:off x="2479001" y="4143037"/>
            <a:ext cx="6148147" cy="1397344"/>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
        <p:nvSpPr>
          <p:cNvPr id="9" name="TextBox 8"/>
          <p:cNvSpPr txBox="1"/>
          <p:nvPr/>
        </p:nvSpPr>
        <p:spPr>
          <a:xfrm>
            <a:off x="485775" y="3024779"/>
            <a:ext cx="1141017" cy="369332"/>
          </a:xfrm>
          <a:prstGeom prst="rect">
            <a:avLst/>
          </a:prstGeom>
          <a:noFill/>
        </p:spPr>
        <p:txBody>
          <a:bodyPr wrap="square" rtlCol="0">
            <a:spAutoFit/>
          </a:bodyPr>
          <a:lstStyle/>
          <a:p>
            <a:r>
              <a:rPr lang="en-IN" dirty="0"/>
              <a:t>Example:</a:t>
            </a:r>
          </a:p>
        </p:txBody>
      </p:sp>
      <p:grpSp>
        <p:nvGrpSpPr>
          <p:cNvPr id="20" name="Group 19">
            <a:extLst>
              <a:ext uri="{FF2B5EF4-FFF2-40B4-BE49-F238E27FC236}">
                <a16:creationId xmlns:a16="http://schemas.microsoft.com/office/drawing/2014/main" id="{C1E718B0-90E6-49A8-A0A7-EBC828D87F7F}"/>
              </a:ext>
            </a:extLst>
          </p:cNvPr>
          <p:cNvGrpSpPr/>
          <p:nvPr/>
        </p:nvGrpSpPr>
        <p:grpSpPr>
          <a:xfrm>
            <a:off x="4287720" y="5052200"/>
            <a:ext cx="343080" cy="70200"/>
            <a:chOff x="4287720" y="5052200"/>
            <a:chExt cx="343080" cy="70200"/>
          </a:xfrm>
        </p:grpSpPr>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0D3614A1-B9D9-4E8B-A232-74BEA742CF5F}"/>
                    </a:ext>
                  </a:extLst>
                </p14:cNvPr>
                <p14:cNvContentPartPr/>
                <p14:nvPr/>
              </p14:nvContentPartPr>
              <p14:xfrm>
                <a:off x="4314360" y="5095040"/>
                <a:ext cx="6120" cy="2880"/>
              </p14:xfrm>
            </p:contentPart>
          </mc:Choice>
          <mc:Fallback xmlns="">
            <p:pic>
              <p:nvPicPr>
                <p:cNvPr id="16" name="Ink 15">
                  <a:extLst>
                    <a:ext uri="{FF2B5EF4-FFF2-40B4-BE49-F238E27FC236}">
                      <a16:creationId xmlns:a16="http://schemas.microsoft.com/office/drawing/2014/main" id="{0D3614A1-B9D9-4E8B-A232-74BEA742CF5F}"/>
                    </a:ext>
                  </a:extLst>
                </p:cNvPr>
                <p:cNvPicPr/>
                <p:nvPr/>
              </p:nvPicPr>
              <p:blipFill>
                <a:blip r:embed="rId15"/>
                <a:stretch>
                  <a:fillRect/>
                </a:stretch>
              </p:blipFill>
              <p:spPr>
                <a:xfrm>
                  <a:off x="4305360" y="5086400"/>
                  <a:ext cx="2376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B5E9B0A1-5D52-44DC-B080-3C2403C12EF0}"/>
                    </a:ext>
                  </a:extLst>
                </p14:cNvPr>
                <p14:cNvContentPartPr/>
                <p14:nvPr/>
              </p14:nvContentPartPr>
              <p14:xfrm>
                <a:off x="4309320" y="5095040"/>
                <a:ext cx="6120" cy="2160"/>
              </p14:xfrm>
            </p:contentPart>
          </mc:Choice>
          <mc:Fallback xmlns="">
            <p:pic>
              <p:nvPicPr>
                <p:cNvPr id="17" name="Ink 16">
                  <a:extLst>
                    <a:ext uri="{FF2B5EF4-FFF2-40B4-BE49-F238E27FC236}">
                      <a16:creationId xmlns:a16="http://schemas.microsoft.com/office/drawing/2014/main" id="{B5E9B0A1-5D52-44DC-B080-3C2403C12EF0}"/>
                    </a:ext>
                  </a:extLst>
                </p:cNvPr>
                <p:cNvPicPr/>
                <p:nvPr/>
              </p:nvPicPr>
              <p:blipFill>
                <a:blip r:embed="rId15"/>
                <a:stretch>
                  <a:fillRect/>
                </a:stretch>
              </p:blipFill>
              <p:spPr>
                <a:xfrm>
                  <a:off x="4300320" y="5086400"/>
                  <a:ext cx="2376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4D58EADC-76DB-4754-95B7-9385EB92BB3F}"/>
                    </a:ext>
                  </a:extLst>
                </p14:cNvPr>
                <p14:cNvContentPartPr/>
                <p14:nvPr/>
              </p14:nvContentPartPr>
              <p14:xfrm>
                <a:off x="4287720" y="5052200"/>
                <a:ext cx="343080" cy="70200"/>
              </p14:xfrm>
            </p:contentPart>
          </mc:Choice>
          <mc:Fallback xmlns="">
            <p:pic>
              <p:nvPicPr>
                <p:cNvPr id="19" name="Ink 18">
                  <a:extLst>
                    <a:ext uri="{FF2B5EF4-FFF2-40B4-BE49-F238E27FC236}">
                      <a16:creationId xmlns:a16="http://schemas.microsoft.com/office/drawing/2014/main" id="{4D58EADC-76DB-4754-95B7-9385EB92BB3F}"/>
                    </a:ext>
                  </a:extLst>
                </p:cNvPr>
                <p:cNvPicPr/>
                <p:nvPr/>
              </p:nvPicPr>
              <p:blipFill>
                <a:blip r:embed="rId18"/>
                <a:stretch>
                  <a:fillRect/>
                </a:stretch>
              </p:blipFill>
              <p:spPr>
                <a:xfrm>
                  <a:off x="4278720" y="5043560"/>
                  <a:ext cx="360720" cy="87840"/>
                </a:xfrm>
                <a:prstGeom prst="rect">
                  <a:avLst/>
                </a:prstGeom>
              </p:spPr>
            </p:pic>
          </mc:Fallback>
        </mc:AlternateContent>
      </p:grpSp>
    </p:spTree>
    <p:extLst>
      <p:ext uri="{BB962C8B-B14F-4D97-AF65-F5344CB8AC3E}">
        <p14:creationId xmlns:p14="http://schemas.microsoft.com/office/powerpoint/2010/main" val="3403973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Comments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15</a:t>
            </a:fld>
            <a:endParaRPr lang="en-US"/>
          </a:p>
        </p:txBody>
      </p:sp>
      <p:sp>
        <p:nvSpPr>
          <p:cNvPr id="6" name="Rectangle 5"/>
          <p:cNvSpPr/>
          <p:nvPr/>
        </p:nvSpPr>
        <p:spPr>
          <a:xfrm>
            <a:off x="195097" y="1615656"/>
            <a:ext cx="11415713" cy="2585323"/>
          </a:xfrm>
          <a:prstGeom prst="rect">
            <a:avLst/>
          </a:prstGeom>
        </p:spPr>
        <p:txBody>
          <a:bodyPr wrap="square" numCol="1">
            <a:spAutoFit/>
          </a:bodyPr>
          <a:lstStyle/>
          <a:p>
            <a:pPr algn="just">
              <a:lnSpc>
                <a:spcPct val="150000"/>
              </a:lnSpc>
            </a:pPr>
            <a:r>
              <a:rPr lang="en-US" b="1" dirty="0">
                <a:solidFill>
                  <a:srgbClr val="C00000"/>
                </a:solidFill>
              </a:rPr>
              <a:t>Comments </a:t>
            </a:r>
            <a:r>
              <a:rPr lang="en-US" b="1" dirty="0">
                <a:solidFill>
                  <a:schemeClr val="accent1">
                    <a:lumMod val="75000"/>
                  </a:schemeClr>
                </a:solidFill>
              </a:rPr>
              <a:t>are the non-executable statements in a program. They are just added to describe the statements in the program code. Comments make the program easily readable and understandable by the programmer as well as other users who are seeing the code. The interpreter simply ignores the comments. </a:t>
            </a:r>
          </a:p>
          <a:p>
            <a:pPr algn="just">
              <a:lnSpc>
                <a:spcPct val="150000"/>
              </a:lnSpc>
            </a:pPr>
            <a:r>
              <a:rPr lang="en-US" b="1" dirty="0">
                <a:solidFill>
                  <a:schemeClr val="accent1">
                    <a:lumMod val="75000"/>
                  </a:schemeClr>
                </a:solidFill>
              </a:rPr>
              <a:t>In Python, a hash sign (#) that is not inside a string literal begins a comment. All characters following the # and up to the end of the line are part of the comment </a:t>
            </a:r>
          </a:p>
        </p:txBody>
      </p:sp>
      <p:pic>
        <p:nvPicPr>
          <p:cNvPr id="5" name="Picture 4"/>
          <p:cNvPicPr>
            <a:picLocks noChangeAspect="1"/>
          </p:cNvPicPr>
          <p:nvPr/>
        </p:nvPicPr>
        <p:blipFill>
          <a:blip r:embed="rId2"/>
          <a:stretch>
            <a:fillRect/>
          </a:stretch>
        </p:blipFill>
        <p:spPr>
          <a:xfrm>
            <a:off x="4310063" y="4434793"/>
            <a:ext cx="4573002" cy="1968985"/>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
        <p:nvSpPr>
          <p:cNvPr id="8" name="TextBox 7"/>
          <p:cNvSpPr txBox="1"/>
          <p:nvPr/>
        </p:nvSpPr>
        <p:spPr>
          <a:xfrm>
            <a:off x="388143" y="4434793"/>
            <a:ext cx="1141017" cy="369332"/>
          </a:xfrm>
          <a:prstGeom prst="rect">
            <a:avLst/>
          </a:prstGeom>
          <a:noFill/>
        </p:spPr>
        <p:txBody>
          <a:bodyPr wrap="square" rtlCol="0">
            <a:spAutoFit/>
          </a:bodyPr>
          <a:lstStyle/>
          <a:p>
            <a:r>
              <a:rPr lang="en-IN" dirty="0"/>
              <a:t>Example:</a:t>
            </a:r>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4B9D56C0-C4AD-49B5-A7CD-9F1D2B5DCCB4}"/>
                  </a:ext>
                </a:extLst>
              </p14:cNvPr>
              <p14:cNvContentPartPr/>
              <p14:nvPr/>
            </p14:nvContentPartPr>
            <p14:xfrm>
              <a:off x="4341360" y="5055440"/>
              <a:ext cx="22320" cy="9360"/>
            </p14:xfrm>
          </p:contentPart>
        </mc:Choice>
        <mc:Fallback xmlns="">
          <p:pic>
            <p:nvPicPr>
              <p:cNvPr id="28" name="Ink 27">
                <a:extLst>
                  <a:ext uri="{FF2B5EF4-FFF2-40B4-BE49-F238E27FC236}">
                    <a16:creationId xmlns:a16="http://schemas.microsoft.com/office/drawing/2014/main" id="{4B9D56C0-C4AD-49B5-A7CD-9F1D2B5DCCB4}"/>
                  </a:ext>
                </a:extLst>
              </p:cNvPr>
              <p:cNvPicPr/>
              <p:nvPr/>
            </p:nvPicPr>
            <p:blipFill>
              <a:blip r:embed="rId38"/>
              <a:stretch>
                <a:fillRect/>
              </a:stretch>
            </p:blipFill>
            <p:spPr>
              <a:xfrm>
                <a:off x="4332720" y="5046440"/>
                <a:ext cx="39960" cy="27000"/>
              </a:xfrm>
              <a:prstGeom prst="rect">
                <a:avLst/>
              </a:prstGeom>
            </p:spPr>
          </p:pic>
        </mc:Fallback>
      </mc:AlternateContent>
    </p:spTree>
    <p:extLst>
      <p:ext uri="{BB962C8B-B14F-4D97-AF65-F5344CB8AC3E}">
        <p14:creationId xmlns:p14="http://schemas.microsoft.com/office/powerpoint/2010/main" val="722866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Indentation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16</a:t>
            </a:fld>
            <a:endParaRPr lang="en-US"/>
          </a:p>
        </p:txBody>
      </p:sp>
      <p:sp>
        <p:nvSpPr>
          <p:cNvPr id="6" name="Rectangle 5"/>
          <p:cNvSpPr/>
          <p:nvPr/>
        </p:nvSpPr>
        <p:spPr>
          <a:xfrm>
            <a:off x="195097" y="1625262"/>
            <a:ext cx="11551426" cy="1338828"/>
          </a:xfrm>
          <a:prstGeom prst="rect">
            <a:avLst/>
          </a:prstGeom>
        </p:spPr>
        <p:txBody>
          <a:bodyPr wrap="square" numCol="1">
            <a:spAutoFit/>
          </a:bodyPr>
          <a:lstStyle/>
          <a:p>
            <a:pPr algn="just">
              <a:lnSpc>
                <a:spcPct val="150000"/>
              </a:lnSpc>
            </a:pPr>
            <a:r>
              <a:rPr lang="en-US" b="1" dirty="0">
                <a:solidFill>
                  <a:schemeClr val="accent1">
                    <a:lumMod val="75000"/>
                  </a:schemeClr>
                </a:solidFill>
              </a:rPr>
              <a:t>Whitespace at the beginning of the line is called </a:t>
            </a:r>
            <a:r>
              <a:rPr lang="en-US" b="1" i="1" dirty="0">
                <a:solidFill>
                  <a:schemeClr val="accent1">
                    <a:lumMod val="75000"/>
                  </a:schemeClr>
                </a:solidFill>
              </a:rPr>
              <a:t>indentation</a:t>
            </a:r>
            <a:r>
              <a:rPr lang="en-US" b="1" dirty="0">
                <a:solidFill>
                  <a:schemeClr val="accent1">
                    <a:lumMod val="75000"/>
                  </a:schemeClr>
                </a:solidFill>
              </a:rPr>
              <a:t>. These </a:t>
            </a:r>
            <a:r>
              <a:rPr lang="en-US" b="1" i="1" dirty="0">
                <a:solidFill>
                  <a:schemeClr val="accent1">
                    <a:lumMod val="75000"/>
                  </a:schemeClr>
                </a:solidFill>
              </a:rPr>
              <a:t>whitespaces or the</a:t>
            </a:r>
            <a:r>
              <a:rPr lang="en-US" b="1" i="1" dirty="0">
                <a:solidFill>
                  <a:srgbClr val="C00000"/>
                </a:solidFill>
              </a:rPr>
              <a:t> indentation</a:t>
            </a:r>
            <a:r>
              <a:rPr lang="en-US" b="1" dirty="0">
                <a:solidFill>
                  <a:srgbClr val="C00000"/>
                </a:solidFill>
              </a:rPr>
              <a:t> </a:t>
            </a:r>
            <a:r>
              <a:rPr lang="en-US" b="1" dirty="0">
                <a:solidFill>
                  <a:schemeClr val="accent1">
                    <a:lumMod val="75000"/>
                  </a:schemeClr>
                </a:solidFill>
              </a:rPr>
              <a:t>are very important in Python. In a Python program, the leading whitespace including spaces and tabs at the beginning of the logical line determines the indentation level of that logical line. </a:t>
            </a:r>
          </a:p>
        </p:txBody>
      </p:sp>
      <p:pic>
        <p:nvPicPr>
          <p:cNvPr id="5" name="Picture 4"/>
          <p:cNvPicPr>
            <a:picLocks noChangeAspect="1"/>
          </p:cNvPicPr>
          <p:nvPr/>
        </p:nvPicPr>
        <p:blipFill>
          <a:blip r:embed="rId2"/>
          <a:stretch>
            <a:fillRect/>
          </a:stretch>
        </p:blipFill>
        <p:spPr>
          <a:xfrm>
            <a:off x="2230362" y="3408179"/>
            <a:ext cx="7926537" cy="2184938"/>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
        <p:nvSpPr>
          <p:cNvPr id="8" name="TextBox 7"/>
          <p:cNvSpPr txBox="1"/>
          <p:nvPr/>
        </p:nvSpPr>
        <p:spPr>
          <a:xfrm>
            <a:off x="388143" y="3223513"/>
            <a:ext cx="1141017" cy="369332"/>
          </a:xfrm>
          <a:prstGeom prst="rect">
            <a:avLst/>
          </a:prstGeom>
          <a:noFill/>
        </p:spPr>
        <p:txBody>
          <a:bodyPr wrap="square" rtlCol="0">
            <a:spAutoFit/>
          </a:bodyPr>
          <a:lstStyle/>
          <a:p>
            <a:r>
              <a:rPr lang="en-IN" dirty="0"/>
              <a:t>Example:</a:t>
            </a:r>
          </a:p>
        </p:txBody>
      </p:sp>
    </p:spTree>
    <p:extLst>
      <p:ext uri="{BB962C8B-B14F-4D97-AF65-F5344CB8AC3E}">
        <p14:creationId xmlns:p14="http://schemas.microsoft.com/office/powerpoint/2010/main" val="1851695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Arithmetic Operators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17</a:t>
            </a:fld>
            <a:endParaRPr lang="en-US"/>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545" y="1686297"/>
            <a:ext cx="8674677" cy="4634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4204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Comparison Operators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18</a:t>
            </a:fld>
            <a:endParaRPr lang="en-US"/>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86" y="1745674"/>
            <a:ext cx="9630888" cy="4573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5015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Logical Operators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19</a:t>
            </a:fld>
            <a:endParaRPr lang="en-US"/>
          </a:p>
        </p:txBody>
      </p:sp>
      <p:sp>
        <p:nvSpPr>
          <p:cNvPr id="6" name="Rectangle 5"/>
          <p:cNvSpPr/>
          <p:nvPr/>
        </p:nvSpPr>
        <p:spPr>
          <a:xfrm>
            <a:off x="142503" y="1455973"/>
            <a:ext cx="11863449" cy="5078313"/>
          </a:xfrm>
          <a:prstGeom prst="rect">
            <a:avLst/>
          </a:prstGeom>
        </p:spPr>
        <p:txBody>
          <a:bodyPr wrap="square" numCol="1">
            <a:spAutoFit/>
          </a:bodyPr>
          <a:lstStyle/>
          <a:p>
            <a:pPr algn="just">
              <a:lnSpc>
                <a:spcPct val="150000"/>
              </a:lnSpc>
            </a:pPr>
            <a:r>
              <a:rPr lang="en-US" b="1" dirty="0">
                <a:solidFill>
                  <a:srgbClr val="C00000"/>
                </a:solidFill>
              </a:rPr>
              <a:t>Logical AND (&amp;&amp;) operator </a:t>
            </a:r>
            <a:r>
              <a:rPr lang="en-US" b="1" dirty="0">
                <a:solidFill>
                  <a:schemeClr val="accent1">
                    <a:lumMod val="75000"/>
                  </a:schemeClr>
                </a:solidFill>
              </a:rPr>
              <a:t>is used to simultaneously evaluate two conditions or expressions with relational operators. If expressions on both the sides (left and right side) of the logical operator are true, then the whole expression is true. For example, If we have an expression (a&gt;b) &amp;&amp; (b&gt;c), then the whole expression is true only if both expressions are true. That is, if b is greater than a and c. </a:t>
            </a:r>
          </a:p>
          <a:p>
            <a:pPr algn="just">
              <a:lnSpc>
                <a:spcPct val="150000"/>
              </a:lnSpc>
            </a:pPr>
            <a:r>
              <a:rPr lang="en-US" b="1" dirty="0">
                <a:solidFill>
                  <a:srgbClr val="C00000"/>
                </a:solidFill>
              </a:rPr>
              <a:t>Logical OR (||) operator </a:t>
            </a:r>
            <a:r>
              <a:rPr lang="en-US" b="1" dirty="0">
                <a:solidFill>
                  <a:schemeClr val="accent1">
                    <a:lumMod val="75000"/>
                  </a:schemeClr>
                </a:solidFill>
              </a:rPr>
              <a:t>is used to simultaneously evaluate two conditions or expressions with relational operators. If one or both the expressions of the logical operator is true, then the whole expression is true. For example, If we have an expression (a&gt;b) || (b&gt;c), then the whole expression is true if either b is greater than a or b is greater than c. </a:t>
            </a:r>
          </a:p>
          <a:p>
            <a:pPr algn="just">
              <a:lnSpc>
                <a:spcPct val="150000"/>
              </a:lnSpc>
            </a:pPr>
            <a:r>
              <a:rPr lang="en-US" b="1" dirty="0">
                <a:solidFill>
                  <a:srgbClr val="C00000"/>
                </a:solidFill>
              </a:rPr>
              <a:t>Logical not (!) operator </a:t>
            </a:r>
            <a:r>
              <a:rPr lang="en-US" b="1" dirty="0">
                <a:solidFill>
                  <a:schemeClr val="accent1">
                    <a:lumMod val="75000"/>
                  </a:schemeClr>
                </a:solidFill>
              </a:rPr>
              <a:t>takes a single expression and negates the value of the expression. Logical NOT produces a zero if the expression evaluates to a non-zero value and produces a 1 if the expression produces a zero. In other words, it just reverses the value of the expression. For example, a = 10, b b = !a; Now, the value of b = 0. The value of a is not zero, therefore, !a = 0. The value of !a is assigned to b, hence, the result.</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271070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Features of Python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a:t>
            </a:fld>
            <a:endParaRPr lang="en-US"/>
          </a:p>
        </p:txBody>
      </p:sp>
      <p:sp>
        <p:nvSpPr>
          <p:cNvPr id="6" name="Rectangle 5"/>
          <p:cNvSpPr/>
          <p:nvPr/>
        </p:nvSpPr>
        <p:spPr>
          <a:xfrm>
            <a:off x="534572" y="1706332"/>
            <a:ext cx="11138872" cy="4662815"/>
          </a:xfrm>
          <a:prstGeom prst="rect">
            <a:avLst/>
          </a:prstGeom>
        </p:spPr>
        <p:txBody>
          <a:bodyPr wrap="square" numCol="2">
            <a:spAutoFit/>
          </a:bodyPr>
          <a:lstStyle/>
          <a:p>
            <a:pPr marL="285750" indent="-285750">
              <a:lnSpc>
                <a:spcPct val="150000"/>
              </a:lnSpc>
              <a:buFont typeface="Arial" panose="020B0604020202020204" pitchFamily="34" charset="0"/>
              <a:buChar char="•"/>
            </a:pPr>
            <a:r>
              <a:rPr lang="en-US" b="1" dirty="0">
                <a:solidFill>
                  <a:schemeClr val="accent1">
                    <a:lumMod val="75000"/>
                  </a:schemeClr>
                </a:solidFill>
              </a:rPr>
              <a:t>Simple </a:t>
            </a:r>
          </a:p>
          <a:p>
            <a:pPr marL="285750" indent="-285750">
              <a:lnSpc>
                <a:spcPct val="150000"/>
              </a:lnSpc>
              <a:buFont typeface="Arial" panose="020B0604020202020204" pitchFamily="34" charset="0"/>
              <a:buChar char="•"/>
            </a:pPr>
            <a:r>
              <a:rPr lang="en-US" b="1" dirty="0">
                <a:solidFill>
                  <a:schemeClr val="accent1">
                    <a:lumMod val="75000"/>
                  </a:schemeClr>
                </a:solidFill>
              </a:rPr>
              <a:t>Easy to Learn </a:t>
            </a:r>
          </a:p>
          <a:p>
            <a:pPr marL="285750" indent="-285750">
              <a:lnSpc>
                <a:spcPct val="150000"/>
              </a:lnSpc>
              <a:buFont typeface="Arial" panose="020B0604020202020204" pitchFamily="34" charset="0"/>
              <a:buChar char="•"/>
            </a:pPr>
            <a:r>
              <a:rPr lang="en-US" b="1" dirty="0">
                <a:solidFill>
                  <a:schemeClr val="accent1">
                    <a:lumMod val="75000"/>
                  </a:schemeClr>
                </a:solidFill>
              </a:rPr>
              <a:t>Versatile </a:t>
            </a:r>
          </a:p>
          <a:p>
            <a:pPr marL="285750" indent="-285750">
              <a:lnSpc>
                <a:spcPct val="150000"/>
              </a:lnSpc>
              <a:buFont typeface="Arial" panose="020B0604020202020204" pitchFamily="34" charset="0"/>
              <a:buChar char="•"/>
            </a:pPr>
            <a:r>
              <a:rPr lang="en-US" b="1" dirty="0">
                <a:solidFill>
                  <a:schemeClr val="accent1">
                    <a:lumMod val="75000"/>
                  </a:schemeClr>
                </a:solidFill>
              </a:rPr>
              <a:t>Free and Open Source </a:t>
            </a:r>
          </a:p>
          <a:p>
            <a:pPr marL="285750" indent="-285750">
              <a:lnSpc>
                <a:spcPct val="150000"/>
              </a:lnSpc>
              <a:buFont typeface="Arial" panose="020B0604020202020204" pitchFamily="34" charset="0"/>
              <a:buChar char="•"/>
            </a:pPr>
            <a:r>
              <a:rPr lang="en-US" b="1" dirty="0">
                <a:solidFill>
                  <a:schemeClr val="accent1">
                    <a:lumMod val="75000"/>
                  </a:schemeClr>
                </a:solidFill>
              </a:rPr>
              <a:t>High-level Language </a:t>
            </a:r>
          </a:p>
          <a:p>
            <a:pPr marL="285750" indent="-285750">
              <a:lnSpc>
                <a:spcPct val="150000"/>
              </a:lnSpc>
              <a:buFont typeface="Arial" panose="020B0604020202020204" pitchFamily="34" charset="0"/>
              <a:buChar char="•"/>
            </a:pPr>
            <a:r>
              <a:rPr lang="en-US" b="1" dirty="0">
                <a:solidFill>
                  <a:schemeClr val="accent1">
                    <a:lumMod val="75000"/>
                  </a:schemeClr>
                </a:solidFill>
              </a:rPr>
              <a:t>Interactive </a:t>
            </a:r>
          </a:p>
          <a:p>
            <a:pPr marL="285750" indent="-285750">
              <a:lnSpc>
                <a:spcPct val="150000"/>
              </a:lnSpc>
              <a:buFont typeface="Arial" panose="020B0604020202020204" pitchFamily="34" charset="0"/>
              <a:buChar char="•"/>
            </a:pPr>
            <a:r>
              <a:rPr lang="en-US" b="1" dirty="0">
                <a:solidFill>
                  <a:schemeClr val="accent1">
                    <a:lumMod val="75000"/>
                  </a:schemeClr>
                </a:solidFill>
              </a:rPr>
              <a:t>Portable </a:t>
            </a:r>
          </a:p>
          <a:p>
            <a:pPr marL="285750" indent="-285750">
              <a:lnSpc>
                <a:spcPct val="150000"/>
              </a:lnSpc>
              <a:buFont typeface="Arial" panose="020B0604020202020204" pitchFamily="34" charset="0"/>
              <a:buChar char="•"/>
            </a:pPr>
            <a:r>
              <a:rPr lang="en-US" b="1" dirty="0">
                <a:solidFill>
                  <a:schemeClr val="accent1">
                    <a:lumMod val="75000"/>
                  </a:schemeClr>
                </a:solidFill>
              </a:rPr>
              <a:t>Object Oriented </a:t>
            </a:r>
          </a:p>
          <a:p>
            <a:pPr marL="285750" indent="-285750">
              <a:lnSpc>
                <a:spcPct val="150000"/>
              </a:lnSpc>
              <a:buFont typeface="Arial" panose="020B0604020202020204" pitchFamily="34" charset="0"/>
              <a:buChar char="•"/>
            </a:pPr>
            <a:r>
              <a:rPr lang="en-US" b="1" dirty="0">
                <a:solidFill>
                  <a:schemeClr val="accent1">
                    <a:lumMod val="75000"/>
                  </a:schemeClr>
                </a:solidFill>
              </a:rPr>
              <a:t>Interpreted </a:t>
            </a:r>
          </a:p>
          <a:p>
            <a:pPr marL="285750" indent="-285750">
              <a:lnSpc>
                <a:spcPct val="150000"/>
              </a:lnSpc>
              <a:buFont typeface="Arial" panose="020B0604020202020204" pitchFamily="34" charset="0"/>
              <a:buChar char="•"/>
            </a:pPr>
            <a:r>
              <a:rPr lang="en-US" b="1" dirty="0">
                <a:solidFill>
                  <a:schemeClr val="accent1">
                    <a:lumMod val="75000"/>
                  </a:schemeClr>
                </a:solidFill>
              </a:rPr>
              <a:t>Dynamic </a:t>
            </a:r>
          </a:p>
          <a:p>
            <a:pPr marL="285750" indent="-285750">
              <a:lnSpc>
                <a:spcPct val="150000"/>
              </a:lnSpc>
              <a:buFont typeface="Arial" panose="020B0604020202020204" pitchFamily="34" charset="0"/>
              <a:buChar char="•"/>
            </a:pPr>
            <a:r>
              <a:rPr lang="en-US" b="1" dirty="0">
                <a:solidFill>
                  <a:schemeClr val="accent1">
                    <a:lumMod val="75000"/>
                  </a:schemeClr>
                </a:solidFill>
              </a:rPr>
              <a:t>Extensible </a:t>
            </a:r>
          </a:p>
          <a:p>
            <a:pPr marL="285750" indent="-285750">
              <a:lnSpc>
                <a:spcPct val="150000"/>
              </a:lnSpc>
              <a:buFont typeface="Arial" panose="020B0604020202020204" pitchFamily="34" charset="0"/>
              <a:buChar char="•"/>
            </a:pPr>
            <a:r>
              <a:rPr lang="en-US" b="1" dirty="0">
                <a:solidFill>
                  <a:schemeClr val="accent1">
                    <a:lumMod val="75000"/>
                  </a:schemeClr>
                </a:solidFill>
              </a:rPr>
              <a:t>Embeddable </a:t>
            </a:r>
          </a:p>
          <a:p>
            <a:pPr marL="285750" indent="-285750">
              <a:lnSpc>
                <a:spcPct val="150000"/>
              </a:lnSpc>
              <a:buFont typeface="Arial" panose="020B0604020202020204" pitchFamily="34" charset="0"/>
              <a:buChar char="•"/>
            </a:pPr>
            <a:r>
              <a:rPr lang="en-US" b="1" dirty="0">
                <a:solidFill>
                  <a:schemeClr val="accent1">
                    <a:lumMod val="75000"/>
                  </a:schemeClr>
                </a:solidFill>
              </a:rPr>
              <a:t>Extensive </a:t>
            </a:r>
          </a:p>
          <a:p>
            <a:pPr marL="285750" indent="-285750">
              <a:lnSpc>
                <a:spcPct val="150000"/>
              </a:lnSpc>
              <a:buFont typeface="Arial" panose="020B0604020202020204" pitchFamily="34" charset="0"/>
              <a:buChar char="•"/>
            </a:pPr>
            <a:r>
              <a:rPr lang="en-US" b="1" dirty="0">
                <a:solidFill>
                  <a:schemeClr val="accent1">
                    <a:lumMod val="75000"/>
                  </a:schemeClr>
                </a:solidFill>
              </a:rPr>
              <a:t>Easy maintenance </a:t>
            </a:r>
          </a:p>
          <a:p>
            <a:pPr marL="285750" indent="-285750">
              <a:lnSpc>
                <a:spcPct val="150000"/>
              </a:lnSpc>
              <a:buFont typeface="Arial" panose="020B0604020202020204" pitchFamily="34" charset="0"/>
              <a:buChar char="•"/>
            </a:pPr>
            <a:r>
              <a:rPr lang="en-US" b="1" dirty="0">
                <a:solidFill>
                  <a:schemeClr val="accent1">
                    <a:lumMod val="75000"/>
                  </a:schemeClr>
                </a:solidFill>
              </a:rPr>
              <a:t>Secure </a:t>
            </a:r>
          </a:p>
          <a:p>
            <a:pPr marL="285750" indent="-285750">
              <a:lnSpc>
                <a:spcPct val="150000"/>
              </a:lnSpc>
              <a:buFont typeface="Arial" panose="020B0604020202020204" pitchFamily="34" charset="0"/>
              <a:buChar char="•"/>
            </a:pPr>
            <a:r>
              <a:rPr lang="en-US" b="1" dirty="0">
                <a:solidFill>
                  <a:schemeClr val="accent1">
                    <a:lumMod val="75000"/>
                  </a:schemeClr>
                </a:solidFill>
              </a:rPr>
              <a:t>Robust </a:t>
            </a:r>
          </a:p>
          <a:p>
            <a:pPr marL="285750" indent="-285750">
              <a:lnSpc>
                <a:spcPct val="150000"/>
              </a:lnSpc>
              <a:buFont typeface="Arial" panose="020B0604020202020204" pitchFamily="34" charset="0"/>
              <a:buChar char="•"/>
            </a:pPr>
            <a:r>
              <a:rPr lang="en-US" b="1" dirty="0">
                <a:solidFill>
                  <a:schemeClr val="accent1">
                    <a:lumMod val="75000"/>
                  </a:schemeClr>
                </a:solidFill>
              </a:rPr>
              <a:t>Multi-threaded </a:t>
            </a:r>
          </a:p>
          <a:p>
            <a:pPr marL="285750" indent="-285750">
              <a:lnSpc>
                <a:spcPct val="150000"/>
              </a:lnSpc>
              <a:buFont typeface="Arial" panose="020B0604020202020204" pitchFamily="34" charset="0"/>
              <a:buChar char="•"/>
            </a:pPr>
            <a:r>
              <a:rPr lang="en-US" b="1" dirty="0">
                <a:solidFill>
                  <a:schemeClr val="accent1">
                    <a:lumMod val="75000"/>
                  </a:schemeClr>
                </a:solidFill>
              </a:rPr>
              <a:t>Garbage Collection </a:t>
            </a:r>
          </a:p>
          <a:p>
            <a:pPr marL="285750" indent="-285750">
              <a:lnSpc>
                <a:spcPct val="150000"/>
              </a:lnSpc>
              <a:buFont typeface="Arial" panose="020B0604020202020204" pitchFamily="34" charset="0"/>
              <a:buChar char="•"/>
            </a:pPr>
            <a:endParaRPr lang="en-US" b="1" dirty="0">
              <a:solidFill>
                <a:schemeClr val="accent1">
                  <a:lumMod val="75000"/>
                </a:schemeClr>
              </a:solidFill>
            </a:endParaRPr>
          </a:p>
          <a:p>
            <a:pPr marL="285750" indent="-285750">
              <a:lnSpc>
                <a:spcPct val="150000"/>
              </a:lnSpc>
              <a:buFont typeface="Arial" panose="020B0604020202020204" pitchFamily="34" charset="0"/>
              <a:buChar char="•"/>
            </a:pPr>
            <a:endParaRPr lang="en-US" b="1" dirty="0"/>
          </a:p>
          <a:p>
            <a:pPr>
              <a:lnSpc>
                <a:spcPct val="150000"/>
              </a:lnSpc>
            </a:pPr>
            <a:endParaRPr lang="en-US" b="1" dirty="0"/>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683195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Expressions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20</a:t>
            </a:fld>
            <a:endParaRPr lang="en-US"/>
          </a:p>
        </p:txBody>
      </p:sp>
      <p:sp>
        <p:nvSpPr>
          <p:cNvPr id="6" name="Rectangle 5"/>
          <p:cNvSpPr/>
          <p:nvPr/>
        </p:nvSpPr>
        <p:spPr>
          <a:xfrm>
            <a:off x="196948" y="1508300"/>
            <a:ext cx="11754399" cy="5493812"/>
          </a:xfrm>
          <a:prstGeom prst="rect">
            <a:avLst/>
          </a:prstGeom>
        </p:spPr>
        <p:txBody>
          <a:bodyPr wrap="square" numCol="1">
            <a:spAutoFit/>
          </a:bodyPr>
          <a:lstStyle/>
          <a:p>
            <a:pPr algn="just">
              <a:lnSpc>
                <a:spcPct val="150000"/>
              </a:lnSpc>
            </a:pPr>
            <a:r>
              <a:rPr lang="en-US" b="1" dirty="0">
                <a:solidFill>
                  <a:schemeClr val="accent1">
                    <a:lumMod val="75000"/>
                  </a:schemeClr>
                </a:solidFill>
              </a:rPr>
              <a:t>An</a:t>
            </a:r>
            <a:r>
              <a:rPr lang="en-US" b="1" dirty="0">
                <a:solidFill>
                  <a:srgbClr val="C00000"/>
                </a:solidFill>
              </a:rPr>
              <a:t> expression </a:t>
            </a:r>
            <a:r>
              <a:rPr lang="en-US" b="1" dirty="0">
                <a:solidFill>
                  <a:schemeClr val="accent1">
                    <a:lumMod val="75000"/>
                  </a:schemeClr>
                </a:solidFill>
              </a:rPr>
              <a:t>is any legal combination of symbols (like variables, constants and operators) that represents a value. In Python, an expression must have at least one operand (variable or constant) and can have one or more operators. On evaluating an expression, we get a value. </a:t>
            </a:r>
            <a:r>
              <a:rPr lang="en-US" b="1" i="1" dirty="0">
                <a:solidFill>
                  <a:schemeClr val="accent1">
                    <a:lumMod val="75000"/>
                  </a:schemeClr>
                </a:solidFill>
              </a:rPr>
              <a:t>Operan</a:t>
            </a:r>
            <a:r>
              <a:rPr lang="en-US" b="1" dirty="0">
                <a:solidFill>
                  <a:schemeClr val="accent1">
                    <a:lumMod val="75000"/>
                  </a:schemeClr>
                </a:solidFill>
              </a:rPr>
              <a:t>d is the value on which operator is applied.</a:t>
            </a:r>
          </a:p>
          <a:p>
            <a:pPr>
              <a:lnSpc>
                <a:spcPct val="150000"/>
              </a:lnSpc>
            </a:pPr>
            <a:r>
              <a:rPr lang="en-US" b="1" i="1" dirty="0">
                <a:solidFill>
                  <a:srgbClr val="C00000"/>
                </a:solidFill>
              </a:rPr>
              <a:t>Constant Expressions</a:t>
            </a:r>
            <a:r>
              <a:rPr lang="en-US" b="1" dirty="0">
                <a:solidFill>
                  <a:srgbClr val="C00000"/>
                </a:solidFill>
              </a:rPr>
              <a:t>: </a:t>
            </a:r>
            <a:r>
              <a:rPr lang="en-US" b="1" dirty="0">
                <a:solidFill>
                  <a:schemeClr val="accent1">
                    <a:lumMod val="75000"/>
                  </a:schemeClr>
                </a:solidFill>
              </a:rPr>
              <a:t>One that involves only constants. Example: 8 + 9 – 2 </a:t>
            </a:r>
          </a:p>
          <a:p>
            <a:pPr>
              <a:lnSpc>
                <a:spcPct val="150000"/>
              </a:lnSpc>
            </a:pPr>
            <a:r>
              <a:rPr lang="en-US" b="1" i="1" dirty="0">
                <a:solidFill>
                  <a:srgbClr val="C00000"/>
                </a:solidFill>
              </a:rPr>
              <a:t>Integral Expressions: </a:t>
            </a:r>
            <a:r>
              <a:rPr lang="en-US" b="1" dirty="0">
                <a:solidFill>
                  <a:schemeClr val="accent1">
                    <a:lumMod val="75000"/>
                  </a:schemeClr>
                </a:solidFill>
              </a:rPr>
              <a:t>One that produces an integer result after evaluating the expression. Example: </a:t>
            </a:r>
          </a:p>
          <a:p>
            <a:pPr>
              <a:lnSpc>
                <a:spcPct val="150000"/>
              </a:lnSpc>
            </a:pPr>
            <a:r>
              <a:rPr lang="en-US" b="1" dirty="0">
                <a:solidFill>
                  <a:schemeClr val="accent1">
                    <a:lumMod val="75000"/>
                  </a:schemeClr>
                </a:solidFill>
              </a:rPr>
              <a:t>a = 10 </a:t>
            </a:r>
          </a:p>
          <a:p>
            <a:pPr>
              <a:lnSpc>
                <a:spcPct val="150000"/>
              </a:lnSpc>
            </a:pPr>
            <a:r>
              <a:rPr lang="en-US" b="1" dirty="0">
                <a:solidFill>
                  <a:schemeClr val="accent1">
                    <a:lumMod val="75000"/>
                  </a:schemeClr>
                </a:solidFill>
              </a:rPr>
              <a:t>• </a:t>
            </a:r>
            <a:r>
              <a:rPr lang="en-US" b="1" i="1" dirty="0">
                <a:solidFill>
                  <a:schemeClr val="accent1">
                    <a:lumMod val="75000"/>
                  </a:schemeClr>
                </a:solidFill>
              </a:rPr>
              <a:t>Float</a:t>
            </a:r>
            <a:r>
              <a:rPr lang="en-US" b="1" i="1" dirty="0">
                <a:solidFill>
                  <a:srgbClr val="C00000"/>
                </a:solidFill>
              </a:rPr>
              <a:t>ing Point Expressions: </a:t>
            </a:r>
            <a:r>
              <a:rPr lang="en-US" b="1" dirty="0">
                <a:solidFill>
                  <a:schemeClr val="accent1">
                    <a:lumMod val="75000"/>
                  </a:schemeClr>
                </a:solidFill>
              </a:rPr>
              <a:t>One that produces floating point results. Example: a * b / 2 </a:t>
            </a:r>
          </a:p>
          <a:p>
            <a:pPr>
              <a:lnSpc>
                <a:spcPct val="150000"/>
              </a:lnSpc>
            </a:pPr>
            <a:r>
              <a:rPr lang="en-US" b="1" dirty="0">
                <a:solidFill>
                  <a:schemeClr val="accent1">
                    <a:lumMod val="75000"/>
                  </a:schemeClr>
                </a:solidFill>
              </a:rPr>
              <a:t>• </a:t>
            </a:r>
            <a:r>
              <a:rPr lang="en-US" b="1" i="1" dirty="0">
                <a:solidFill>
                  <a:srgbClr val="C00000"/>
                </a:solidFill>
              </a:rPr>
              <a:t>Relational Expressions: </a:t>
            </a:r>
            <a:r>
              <a:rPr lang="en-US" b="1" i="1" dirty="0">
                <a:solidFill>
                  <a:schemeClr val="accent1">
                    <a:lumMod val="75000"/>
                  </a:schemeClr>
                </a:solidFill>
              </a:rPr>
              <a:t>One that returns either true or false value. </a:t>
            </a:r>
            <a:r>
              <a:rPr lang="en-US" b="1" dirty="0">
                <a:solidFill>
                  <a:schemeClr val="accent1">
                    <a:lumMod val="75000"/>
                  </a:schemeClr>
                </a:solidFill>
              </a:rPr>
              <a:t>Example: c = a&gt;b </a:t>
            </a:r>
          </a:p>
          <a:p>
            <a:pPr>
              <a:lnSpc>
                <a:spcPct val="150000"/>
              </a:lnSpc>
            </a:pPr>
            <a:r>
              <a:rPr lang="en-US" b="1" dirty="0">
                <a:solidFill>
                  <a:schemeClr val="accent1">
                    <a:lumMod val="75000"/>
                  </a:schemeClr>
                </a:solidFill>
              </a:rPr>
              <a:t>• </a:t>
            </a:r>
            <a:r>
              <a:rPr lang="en-US" b="1" i="1" dirty="0">
                <a:solidFill>
                  <a:srgbClr val="C00000"/>
                </a:solidFill>
              </a:rPr>
              <a:t>Logical Expressions: </a:t>
            </a:r>
            <a:r>
              <a:rPr lang="en-US" b="1" dirty="0">
                <a:solidFill>
                  <a:schemeClr val="accent1">
                    <a:lumMod val="75000"/>
                  </a:schemeClr>
                </a:solidFill>
              </a:rPr>
              <a:t>One that combines two or more relational expressions and returns a value as </a:t>
            </a:r>
            <a:r>
              <a:rPr lang="en-US" b="1" i="1" dirty="0">
                <a:solidFill>
                  <a:schemeClr val="accent1">
                    <a:lumMod val="75000"/>
                  </a:schemeClr>
                </a:solidFill>
              </a:rPr>
              <a:t>True </a:t>
            </a:r>
            <a:r>
              <a:rPr lang="en-US" b="1" dirty="0">
                <a:solidFill>
                  <a:schemeClr val="accent1">
                    <a:lumMod val="75000"/>
                  </a:schemeClr>
                </a:solidFill>
              </a:rPr>
              <a:t>or </a:t>
            </a:r>
            <a:r>
              <a:rPr lang="en-US" b="1" i="1" dirty="0">
                <a:solidFill>
                  <a:schemeClr val="accent1">
                    <a:lumMod val="75000"/>
                  </a:schemeClr>
                </a:solidFill>
              </a:rPr>
              <a:t>False</a:t>
            </a:r>
            <a:r>
              <a:rPr lang="en-US" b="1" dirty="0">
                <a:solidFill>
                  <a:schemeClr val="accent1">
                    <a:lumMod val="75000"/>
                  </a:schemeClr>
                </a:solidFill>
              </a:rPr>
              <a:t>. Example: a&gt;b &amp;&amp; y! = 0 </a:t>
            </a:r>
          </a:p>
          <a:p>
            <a:pPr>
              <a:lnSpc>
                <a:spcPct val="150000"/>
              </a:lnSpc>
            </a:pPr>
            <a:r>
              <a:rPr lang="en-US" b="1" dirty="0">
                <a:solidFill>
                  <a:srgbClr val="C00000"/>
                </a:solidFill>
              </a:rPr>
              <a:t>• </a:t>
            </a:r>
            <a:r>
              <a:rPr lang="en-US" b="1" i="1" dirty="0">
                <a:solidFill>
                  <a:srgbClr val="C00000"/>
                </a:solidFill>
              </a:rPr>
              <a:t>Bitwise Expressions: </a:t>
            </a:r>
            <a:r>
              <a:rPr lang="en-US" b="1" dirty="0">
                <a:solidFill>
                  <a:schemeClr val="accent1">
                    <a:lumMod val="75000"/>
                  </a:schemeClr>
                </a:solidFill>
              </a:rPr>
              <a:t>One that manipulates data at bit level. Example: x = </a:t>
            </a:r>
            <a:r>
              <a:rPr lang="en-US" b="1" dirty="0" err="1">
                <a:solidFill>
                  <a:schemeClr val="accent1">
                    <a:lumMod val="75000"/>
                  </a:schemeClr>
                </a:solidFill>
              </a:rPr>
              <a:t>y&amp;z</a:t>
            </a:r>
            <a:r>
              <a:rPr lang="en-US" b="1" dirty="0">
                <a:solidFill>
                  <a:schemeClr val="accent1">
                    <a:lumMod val="75000"/>
                  </a:schemeClr>
                </a:solidFill>
              </a:rPr>
              <a:t> </a:t>
            </a:r>
          </a:p>
          <a:p>
            <a:pPr>
              <a:lnSpc>
                <a:spcPct val="150000"/>
              </a:lnSpc>
            </a:pPr>
            <a:r>
              <a:rPr lang="en-US" b="1" dirty="0">
                <a:solidFill>
                  <a:schemeClr val="accent1">
                    <a:lumMod val="75000"/>
                  </a:schemeClr>
                </a:solidFill>
              </a:rPr>
              <a:t>• </a:t>
            </a:r>
            <a:r>
              <a:rPr lang="en-US" b="1" i="1" dirty="0">
                <a:solidFill>
                  <a:srgbClr val="C00000"/>
                </a:solidFill>
              </a:rPr>
              <a:t>Assignment Expressions: </a:t>
            </a:r>
            <a:r>
              <a:rPr lang="en-US" b="1" dirty="0">
                <a:solidFill>
                  <a:schemeClr val="accent1">
                    <a:lumMod val="75000"/>
                  </a:schemeClr>
                </a:solidFill>
              </a:rPr>
              <a:t>One that assigns a value to a variable. Example: c = a + b or c = 10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4121463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Operations on Strings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21</a:t>
            </a:fld>
            <a:endParaRPr lang="en-US"/>
          </a:p>
        </p:txBody>
      </p:sp>
      <p:pic>
        <p:nvPicPr>
          <p:cNvPr id="5" name="Picture 4"/>
          <p:cNvPicPr>
            <a:picLocks noChangeAspect="1"/>
          </p:cNvPicPr>
          <p:nvPr/>
        </p:nvPicPr>
        <p:blipFill>
          <a:blip r:embed="rId2"/>
          <a:stretch>
            <a:fillRect/>
          </a:stretch>
        </p:blipFill>
        <p:spPr>
          <a:xfrm>
            <a:off x="2183542" y="1875367"/>
            <a:ext cx="7824915" cy="558938"/>
          </a:xfrm>
          <a:prstGeom prst="rect">
            <a:avLst/>
          </a:prstGeom>
        </p:spPr>
      </p:pic>
      <p:pic>
        <p:nvPicPr>
          <p:cNvPr id="6" name="Picture 5"/>
          <p:cNvPicPr>
            <a:picLocks noChangeAspect="1"/>
          </p:cNvPicPr>
          <p:nvPr/>
        </p:nvPicPr>
        <p:blipFill>
          <a:blip r:embed="rId3"/>
          <a:stretch>
            <a:fillRect/>
          </a:stretch>
        </p:blipFill>
        <p:spPr>
          <a:xfrm>
            <a:off x="2183542" y="2669915"/>
            <a:ext cx="4827058" cy="584344"/>
          </a:xfrm>
          <a:prstGeom prst="rect">
            <a:avLst/>
          </a:prstGeom>
        </p:spPr>
      </p:pic>
      <p:pic>
        <p:nvPicPr>
          <p:cNvPr id="7" name="Picture 6"/>
          <p:cNvPicPr>
            <a:picLocks noChangeAspect="1"/>
          </p:cNvPicPr>
          <p:nvPr/>
        </p:nvPicPr>
        <p:blipFill>
          <a:blip r:embed="rId4"/>
          <a:stretch>
            <a:fillRect/>
          </a:stretch>
        </p:blipFill>
        <p:spPr>
          <a:xfrm>
            <a:off x="2183542" y="3288375"/>
            <a:ext cx="6198958" cy="2388188"/>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
        <p:nvSpPr>
          <p:cNvPr id="9" name="TextBox 8"/>
          <p:cNvSpPr txBox="1"/>
          <p:nvPr/>
        </p:nvSpPr>
        <p:spPr>
          <a:xfrm>
            <a:off x="388142" y="1875367"/>
            <a:ext cx="1141017" cy="369332"/>
          </a:xfrm>
          <a:prstGeom prst="rect">
            <a:avLst/>
          </a:prstGeom>
          <a:noFill/>
        </p:spPr>
        <p:txBody>
          <a:bodyPr wrap="square" rtlCol="0">
            <a:spAutoFit/>
          </a:bodyPr>
          <a:lstStyle/>
          <a:p>
            <a:r>
              <a:rPr lang="en-IN" dirty="0"/>
              <a:t>Examples:</a:t>
            </a:r>
          </a:p>
        </p:txBody>
      </p:sp>
    </p:spTree>
    <p:extLst>
      <p:ext uri="{BB962C8B-B14F-4D97-AF65-F5344CB8AC3E}">
        <p14:creationId xmlns:p14="http://schemas.microsoft.com/office/powerpoint/2010/main" val="458773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Slice Operations on Strings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22</a:t>
            </a:fld>
            <a:endParaRPr lang="en-US"/>
          </a:p>
        </p:txBody>
      </p:sp>
      <p:sp>
        <p:nvSpPr>
          <p:cNvPr id="5" name="Rectangle 4"/>
          <p:cNvSpPr/>
          <p:nvPr/>
        </p:nvSpPr>
        <p:spPr>
          <a:xfrm>
            <a:off x="195097" y="1550504"/>
            <a:ext cx="11752064" cy="2169825"/>
          </a:xfrm>
          <a:prstGeom prst="rect">
            <a:avLst/>
          </a:prstGeom>
        </p:spPr>
        <p:txBody>
          <a:bodyPr wrap="square" numCol="1">
            <a:spAutoFit/>
          </a:bodyPr>
          <a:lstStyle/>
          <a:p>
            <a:pPr>
              <a:lnSpc>
                <a:spcPct val="150000"/>
              </a:lnSpc>
            </a:pPr>
            <a:r>
              <a:rPr lang="en-US" b="1" dirty="0">
                <a:solidFill>
                  <a:schemeClr val="accent1">
                    <a:lumMod val="75000"/>
                  </a:schemeClr>
                </a:solidFill>
              </a:rPr>
              <a:t>You can extract subsets of strings by using the </a:t>
            </a:r>
            <a:r>
              <a:rPr lang="en-US" b="1" dirty="0">
                <a:solidFill>
                  <a:srgbClr val="C00000"/>
                </a:solidFill>
              </a:rPr>
              <a:t>slice operator </a:t>
            </a:r>
            <a:r>
              <a:rPr lang="en-US" b="1" dirty="0">
                <a:solidFill>
                  <a:schemeClr val="accent1">
                    <a:lumMod val="75000"/>
                  </a:schemeClr>
                </a:solidFill>
              </a:rPr>
              <a:t>([ ] and [:]).  You need to specify index or the range of index of characters to be extracted. The index of the first character is 0 and the index of the last character is n-1, where n is the number of characters in the string. </a:t>
            </a:r>
          </a:p>
          <a:p>
            <a:pPr>
              <a:lnSpc>
                <a:spcPct val="150000"/>
              </a:lnSpc>
            </a:pPr>
            <a:r>
              <a:rPr lang="en-US" b="1" dirty="0">
                <a:solidFill>
                  <a:schemeClr val="accent1">
                    <a:lumMod val="75000"/>
                  </a:schemeClr>
                </a:solidFill>
              </a:rPr>
              <a:t>If you want to extract characters starting from the end of the string, then you must specify the index as a negative number. For example, the index of the last character is -1.</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
        <p:nvSpPr>
          <p:cNvPr id="8" name="TextBox 7"/>
          <p:cNvSpPr txBox="1"/>
          <p:nvPr/>
        </p:nvSpPr>
        <p:spPr>
          <a:xfrm>
            <a:off x="195097" y="3704480"/>
            <a:ext cx="1141017" cy="369332"/>
          </a:xfrm>
          <a:prstGeom prst="rect">
            <a:avLst/>
          </a:prstGeom>
          <a:noFill/>
        </p:spPr>
        <p:txBody>
          <a:bodyPr wrap="square" rtlCol="0">
            <a:spAutoFit/>
          </a:bodyPr>
          <a:lstStyle/>
          <a:p>
            <a:r>
              <a:rPr lang="en-IN" dirty="0"/>
              <a:t>Examples: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435" y="3704480"/>
            <a:ext cx="5334577" cy="272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0821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Lists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23</a:t>
            </a:fld>
            <a:endParaRPr lang="en-US"/>
          </a:p>
        </p:txBody>
      </p:sp>
      <p:sp>
        <p:nvSpPr>
          <p:cNvPr id="5" name="Rectangle 4"/>
          <p:cNvSpPr/>
          <p:nvPr/>
        </p:nvSpPr>
        <p:spPr>
          <a:xfrm>
            <a:off x="195097" y="1550504"/>
            <a:ext cx="11842005" cy="1754326"/>
          </a:xfrm>
          <a:prstGeom prst="rect">
            <a:avLst/>
          </a:prstGeom>
        </p:spPr>
        <p:txBody>
          <a:bodyPr wrap="square" numCol="1">
            <a:spAutoFit/>
          </a:bodyPr>
          <a:lstStyle/>
          <a:p>
            <a:pPr>
              <a:lnSpc>
                <a:spcPct val="150000"/>
              </a:lnSpc>
            </a:pPr>
            <a:r>
              <a:rPr lang="en-US" b="1" dirty="0">
                <a:solidFill>
                  <a:srgbClr val="C00000"/>
                </a:solidFill>
              </a:rPr>
              <a:t>Lists</a:t>
            </a:r>
            <a:r>
              <a:rPr lang="en-US" b="1" dirty="0">
                <a:solidFill>
                  <a:schemeClr val="accent1">
                    <a:lumMod val="75000"/>
                  </a:schemeClr>
                </a:solidFill>
              </a:rPr>
              <a:t> are the most versatile data type of Python language.  A list consist of items separated by commas and enclosed within square brackets The values stored in a list are accessed using indexes. The index of the first element being 0 and n-1 as that of the last element, where n is the total number of elements in the list. Like strings, you can also use the slice, concatenation and repetition operations on lists.</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
        <p:nvSpPr>
          <p:cNvPr id="8" name="TextBox 7"/>
          <p:cNvSpPr txBox="1"/>
          <p:nvPr/>
        </p:nvSpPr>
        <p:spPr>
          <a:xfrm>
            <a:off x="195097" y="3223513"/>
            <a:ext cx="1141017" cy="369332"/>
          </a:xfrm>
          <a:prstGeom prst="rect">
            <a:avLst/>
          </a:prstGeom>
          <a:noFill/>
        </p:spPr>
        <p:txBody>
          <a:bodyPr wrap="square" rtlCol="0">
            <a:spAutoFit/>
          </a:bodyPr>
          <a:lstStyle/>
          <a:p>
            <a:r>
              <a:rPr lang="en-IN" dirty="0"/>
              <a:t>Examples:</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957" y="3223513"/>
            <a:ext cx="6781800" cy="3189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7113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Tuples</a:t>
            </a:r>
            <a:endParaRPr lang="en-US" sz="3200" dirty="0"/>
          </a:p>
        </p:txBody>
      </p:sp>
      <p:sp>
        <p:nvSpPr>
          <p:cNvPr id="3" name="Footer Placeholder 2"/>
          <p:cNvSpPr>
            <a:spLocks noGrp="1"/>
          </p:cNvSpPr>
          <p:nvPr>
            <p:ph type="ftr" sz="quarter" idx="11"/>
          </p:nvPr>
        </p:nvSpPr>
        <p:spPr>
          <a:xfrm>
            <a:off x="7625950" y="6342721"/>
            <a:ext cx="6917210" cy="365125"/>
          </a:xfrm>
        </p:spPr>
        <p:txBody>
          <a:bodyPr/>
          <a:lstStyle/>
          <a:p>
            <a:r>
              <a:rPr lang="en-US" dirty="0"/>
              <a:t>© Oxford University Press 2017. All rights reserved.</a:t>
            </a:r>
          </a:p>
        </p:txBody>
      </p:sp>
      <p:sp>
        <p:nvSpPr>
          <p:cNvPr id="4" name="Slide Number Placeholder 3"/>
          <p:cNvSpPr>
            <a:spLocks noGrp="1"/>
          </p:cNvSpPr>
          <p:nvPr>
            <p:ph type="sldNum" sz="quarter" idx="12"/>
          </p:nvPr>
        </p:nvSpPr>
        <p:spPr/>
        <p:txBody>
          <a:bodyPr/>
          <a:lstStyle/>
          <a:p>
            <a:fld id="{04EAA311-F8B8-413B-ACCD-5A57951484CD}" type="slidenum">
              <a:rPr lang="en-US" smtClean="0"/>
              <a:t>24</a:t>
            </a:fld>
            <a:endParaRPr lang="en-US"/>
          </a:p>
        </p:txBody>
      </p:sp>
      <p:sp>
        <p:nvSpPr>
          <p:cNvPr id="5" name="Rectangle 4"/>
          <p:cNvSpPr/>
          <p:nvPr/>
        </p:nvSpPr>
        <p:spPr>
          <a:xfrm>
            <a:off x="179883" y="1589955"/>
            <a:ext cx="11721606" cy="1338828"/>
          </a:xfrm>
          <a:prstGeom prst="rect">
            <a:avLst/>
          </a:prstGeom>
        </p:spPr>
        <p:txBody>
          <a:bodyPr wrap="square" numCol="1">
            <a:spAutoFit/>
          </a:bodyPr>
          <a:lstStyle/>
          <a:p>
            <a:pPr algn="just">
              <a:lnSpc>
                <a:spcPct val="150000"/>
              </a:lnSpc>
            </a:pPr>
            <a:r>
              <a:rPr lang="en-US" b="1" dirty="0">
                <a:solidFill>
                  <a:schemeClr val="accent1">
                    <a:lumMod val="75000"/>
                  </a:schemeClr>
                </a:solidFill>
              </a:rPr>
              <a:t>A </a:t>
            </a:r>
            <a:r>
              <a:rPr lang="en-US" b="1" dirty="0">
                <a:solidFill>
                  <a:srgbClr val="C00000"/>
                </a:solidFill>
              </a:rPr>
              <a:t>tuple</a:t>
            </a:r>
            <a:r>
              <a:rPr lang="en-US" b="1" dirty="0">
                <a:solidFill>
                  <a:schemeClr val="accent1">
                    <a:lumMod val="75000"/>
                  </a:schemeClr>
                </a:solidFill>
              </a:rPr>
              <a:t> is similar to the list as it also consists of a number of values separated by commas and enclosed within parentheses. The main difference between lists and tuples is that you can change the values in a list but not in a tuple. This means that while tuple is a read only data type, the list is not. </a:t>
            </a:r>
          </a:p>
        </p:txBody>
      </p:sp>
      <p:sp>
        <p:nvSpPr>
          <p:cNvPr id="8" name="TextBox 7"/>
          <p:cNvSpPr txBox="1"/>
          <p:nvPr/>
        </p:nvSpPr>
        <p:spPr>
          <a:xfrm>
            <a:off x="179883" y="3218135"/>
            <a:ext cx="1141017" cy="369332"/>
          </a:xfrm>
          <a:prstGeom prst="rect">
            <a:avLst/>
          </a:prstGeom>
          <a:noFill/>
        </p:spPr>
        <p:txBody>
          <a:bodyPr wrap="square" rtlCol="0">
            <a:spAutoFit/>
          </a:bodyPr>
          <a:lstStyle/>
          <a:p>
            <a:r>
              <a:rPr lang="en-IN" dirty="0"/>
              <a:t>Examples: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917" y="3045160"/>
            <a:ext cx="7201332" cy="3367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1146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Dictionary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25</a:t>
            </a:fld>
            <a:endParaRPr lang="en-US"/>
          </a:p>
        </p:txBody>
      </p:sp>
      <p:sp>
        <p:nvSpPr>
          <p:cNvPr id="5" name="Rectangle 4"/>
          <p:cNvSpPr/>
          <p:nvPr/>
        </p:nvSpPr>
        <p:spPr>
          <a:xfrm>
            <a:off x="164893" y="1628418"/>
            <a:ext cx="11736596" cy="1754326"/>
          </a:xfrm>
          <a:prstGeom prst="rect">
            <a:avLst/>
          </a:prstGeom>
        </p:spPr>
        <p:txBody>
          <a:bodyPr wrap="square" numCol="1">
            <a:spAutoFit/>
          </a:bodyPr>
          <a:lstStyle/>
          <a:p>
            <a:pPr algn="just">
              <a:lnSpc>
                <a:spcPct val="150000"/>
              </a:lnSpc>
            </a:pPr>
            <a:r>
              <a:rPr lang="en-US" b="1" dirty="0">
                <a:solidFill>
                  <a:schemeClr val="accent1">
                    <a:lumMod val="75000"/>
                  </a:schemeClr>
                </a:solidFill>
              </a:rPr>
              <a:t>Python’s dictionaries stores data in key-value pairs. The key values are usually strings and value can be of any data type. The key value pairs are enclosed with curly braces ({ }). Each key value pair separated from the other using a colon (:). To access any value in the dictionary, you just need to specify its key in square braces ([]).Basically dictionaries are used for fast retrieval of data </a:t>
            </a:r>
          </a:p>
        </p:txBody>
      </p:sp>
      <p:pic>
        <p:nvPicPr>
          <p:cNvPr id="6" name="Picture 5"/>
          <p:cNvPicPr>
            <a:picLocks noChangeAspect="1"/>
          </p:cNvPicPr>
          <p:nvPr/>
        </p:nvPicPr>
        <p:blipFill>
          <a:blip r:embed="rId2"/>
          <a:stretch>
            <a:fillRect/>
          </a:stretch>
        </p:blipFill>
        <p:spPr>
          <a:xfrm>
            <a:off x="2623320" y="3629358"/>
            <a:ext cx="7215181" cy="2273860"/>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
        <p:nvSpPr>
          <p:cNvPr id="8" name="TextBox 7"/>
          <p:cNvSpPr txBox="1"/>
          <p:nvPr/>
        </p:nvSpPr>
        <p:spPr>
          <a:xfrm>
            <a:off x="164893" y="3460658"/>
            <a:ext cx="1141017" cy="369332"/>
          </a:xfrm>
          <a:prstGeom prst="rect">
            <a:avLst/>
          </a:prstGeom>
          <a:noFill/>
        </p:spPr>
        <p:txBody>
          <a:bodyPr wrap="square" rtlCol="0">
            <a:spAutoFit/>
          </a:bodyPr>
          <a:lstStyle/>
          <a:p>
            <a:r>
              <a:rPr lang="en-IN" dirty="0"/>
              <a:t>Example:</a:t>
            </a:r>
          </a:p>
        </p:txBody>
      </p:sp>
    </p:spTree>
    <p:extLst>
      <p:ext uri="{BB962C8B-B14F-4D97-AF65-F5344CB8AC3E}">
        <p14:creationId xmlns:p14="http://schemas.microsoft.com/office/powerpoint/2010/main" val="1675843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53996"/>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Type Conversion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26</a:t>
            </a:fld>
            <a:endParaRPr lang="en-US"/>
          </a:p>
        </p:txBody>
      </p:sp>
      <p:sp>
        <p:nvSpPr>
          <p:cNvPr id="5" name="Rectangle 4"/>
          <p:cNvSpPr/>
          <p:nvPr/>
        </p:nvSpPr>
        <p:spPr>
          <a:xfrm>
            <a:off x="209861" y="1544551"/>
            <a:ext cx="11678215" cy="1200329"/>
          </a:xfrm>
          <a:prstGeom prst="rect">
            <a:avLst/>
          </a:prstGeom>
        </p:spPr>
        <p:txBody>
          <a:bodyPr wrap="square" numCol="1">
            <a:spAutoFit/>
          </a:bodyPr>
          <a:lstStyle/>
          <a:p>
            <a:pPr>
              <a:lnSpc>
                <a:spcPct val="150000"/>
              </a:lnSpc>
            </a:pPr>
            <a:r>
              <a:rPr lang="en-US" b="1" dirty="0">
                <a:solidFill>
                  <a:schemeClr val="accent1">
                    <a:lumMod val="75000"/>
                  </a:schemeClr>
                </a:solidFill>
              </a:rPr>
              <a:t>In Python, it is just not possible to complete certain operations that involves different types of data. For example, it is not possible to perform "2" + 4 since one operand is an integer and the other is of string type. </a:t>
            </a:r>
          </a:p>
          <a:p>
            <a:r>
              <a:rPr lang="en-US" dirty="0"/>
              <a:t>	</a:t>
            </a:r>
          </a:p>
        </p:txBody>
      </p:sp>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
        <p:nvSpPr>
          <p:cNvPr id="9" name="TextBox 8"/>
          <p:cNvSpPr txBox="1"/>
          <p:nvPr/>
        </p:nvSpPr>
        <p:spPr>
          <a:xfrm>
            <a:off x="273132" y="2453524"/>
            <a:ext cx="1141017" cy="369332"/>
          </a:xfrm>
          <a:prstGeom prst="rect">
            <a:avLst/>
          </a:prstGeom>
          <a:noFill/>
        </p:spPr>
        <p:txBody>
          <a:bodyPr wrap="square" rtlCol="0">
            <a:spAutoFit/>
          </a:bodyPr>
          <a:lstStyle/>
          <a:p>
            <a:r>
              <a:rPr lang="en-IN" dirty="0"/>
              <a:t>Example:</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164" y="3112248"/>
            <a:ext cx="9271610" cy="3209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148" y="2529911"/>
            <a:ext cx="952302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785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Type Casting </a:t>
            </a:r>
            <a:r>
              <a:rPr lang="en-US" sz="3200" b="1" dirty="0" err="1"/>
              <a:t>vs</a:t>
            </a:r>
            <a:r>
              <a:rPr lang="en-US" sz="3200" b="1" dirty="0"/>
              <a:t> Type Coercion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27</a:t>
            </a:fld>
            <a:endParaRPr lang="en-US"/>
          </a:p>
        </p:txBody>
      </p:sp>
      <p:sp>
        <p:nvSpPr>
          <p:cNvPr id="5" name="Rectangle 4"/>
          <p:cNvSpPr/>
          <p:nvPr/>
        </p:nvSpPr>
        <p:spPr>
          <a:xfrm>
            <a:off x="320635" y="1706332"/>
            <a:ext cx="11580854" cy="2585323"/>
          </a:xfrm>
          <a:prstGeom prst="rect">
            <a:avLst/>
          </a:prstGeom>
        </p:spPr>
        <p:txBody>
          <a:bodyPr wrap="square" numCol="1">
            <a:spAutoFit/>
          </a:bodyPr>
          <a:lstStyle/>
          <a:p>
            <a:pPr algn="just">
              <a:lnSpc>
                <a:spcPct val="150000"/>
              </a:lnSpc>
            </a:pPr>
            <a:r>
              <a:rPr lang="en-US" b="1" dirty="0">
                <a:solidFill>
                  <a:schemeClr val="accent1">
                    <a:lumMod val="75000"/>
                  </a:schemeClr>
                </a:solidFill>
              </a:rPr>
              <a:t>In the last slide, we have done explicit conversion of a value from one data type to another. This is known as </a:t>
            </a:r>
            <a:r>
              <a:rPr lang="en-US" b="1" i="1" dirty="0">
                <a:solidFill>
                  <a:srgbClr val="C00000"/>
                </a:solidFill>
              </a:rPr>
              <a:t>type casting</a:t>
            </a:r>
            <a:r>
              <a:rPr lang="en-US" b="1" dirty="0">
                <a:solidFill>
                  <a:schemeClr val="accent1">
                    <a:lumMod val="75000"/>
                  </a:schemeClr>
                </a:solidFill>
              </a:rPr>
              <a:t>. </a:t>
            </a:r>
          </a:p>
          <a:p>
            <a:pPr algn="just">
              <a:lnSpc>
                <a:spcPct val="150000"/>
              </a:lnSpc>
            </a:pPr>
            <a:r>
              <a:rPr lang="en-US" b="1" dirty="0">
                <a:solidFill>
                  <a:schemeClr val="accent1">
                    <a:lumMod val="75000"/>
                  </a:schemeClr>
                </a:solidFill>
              </a:rPr>
              <a:t>However, in most of the programming languages including Python, there is an implicit conversion of data types either during compilation or during run-time. This is also known </a:t>
            </a:r>
            <a:r>
              <a:rPr lang="en-US" b="1" i="1" dirty="0">
                <a:solidFill>
                  <a:srgbClr val="C00000"/>
                </a:solidFill>
              </a:rPr>
              <a:t>type coercion</a:t>
            </a:r>
            <a:r>
              <a:rPr lang="en-US" b="1" dirty="0">
                <a:solidFill>
                  <a:schemeClr val="accent1">
                    <a:lumMod val="75000"/>
                  </a:schemeClr>
                </a:solidFill>
              </a:rPr>
              <a:t>. For example, in an expression that has integer and floating point numbers (like 21 + 2.1 gives 23.1), the compiler will automatically convert the integer into floating point number so that fractional part is not lost. </a:t>
            </a:r>
            <a:r>
              <a:rPr lang="en-US" dirty="0"/>
              <a:t>	</a:t>
            </a: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110878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Limitations of Python</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a:t>
            </a:fld>
            <a:endParaRPr lang="en-US"/>
          </a:p>
        </p:txBody>
      </p:sp>
      <p:sp>
        <p:nvSpPr>
          <p:cNvPr id="6" name="Rectangle 5"/>
          <p:cNvSpPr/>
          <p:nvPr/>
        </p:nvSpPr>
        <p:spPr>
          <a:xfrm>
            <a:off x="237507" y="1641945"/>
            <a:ext cx="11748388" cy="5078313"/>
          </a:xfrm>
          <a:prstGeom prst="rect">
            <a:avLst/>
          </a:prstGeom>
        </p:spPr>
        <p:txBody>
          <a:bodyPr wrap="square" numCol="1">
            <a:spAutoFit/>
          </a:bodyPr>
          <a:lstStyle/>
          <a:p>
            <a:pPr>
              <a:lnSpc>
                <a:spcPct val="150000"/>
              </a:lnSpc>
            </a:pPr>
            <a:r>
              <a:rPr lang="en-US" b="1" dirty="0">
                <a:solidFill>
                  <a:schemeClr val="accent1">
                    <a:lumMod val="75000"/>
                  </a:schemeClr>
                </a:solidFill>
              </a:rPr>
              <a:t>Parallel processing can be done in Python but not as elegantly as done in some other languages (like JavaScript and Go Lang).</a:t>
            </a:r>
          </a:p>
          <a:p>
            <a:pPr>
              <a:lnSpc>
                <a:spcPct val="150000"/>
              </a:lnSpc>
            </a:pPr>
            <a:r>
              <a:rPr lang="en-US" b="1" dirty="0">
                <a:solidFill>
                  <a:schemeClr val="accent1">
                    <a:lumMod val="75000"/>
                  </a:schemeClr>
                </a:solidFill>
              </a:rPr>
              <a:t>• Being an interpreted language, Python is slow as compared to C/C++. Python is not a very good choice for those developing a high-graphic 3d game that takes up a lot of CPU.</a:t>
            </a:r>
          </a:p>
          <a:p>
            <a:pPr>
              <a:lnSpc>
                <a:spcPct val="150000"/>
              </a:lnSpc>
            </a:pPr>
            <a:r>
              <a:rPr lang="en-US" b="1" dirty="0">
                <a:solidFill>
                  <a:schemeClr val="accent1">
                    <a:lumMod val="75000"/>
                  </a:schemeClr>
                </a:solidFill>
              </a:rPr>
              <a:t>• As compared to other languages, Python is evolving continuously and there is little substantial documentation available for the language.</a:t>
            </a:r>
          </a:p>
          <a:p>
            <a:pPr>
              <a:lnSpc>
                <a:spcPct val="150000"/>
              </a:lnSpc>
            </a:pPr>
            <a:r>
              <a:rPr lang="en-US" b="1" dirty="0">
                <a:solidFill>
                  <a:schemeClr val="accent1">
                    <a:lumMod val="75000"/>
                  </a:schemeClr>
                </a:solidFill>
              </a:rPr>
              <a:t>• As of now, there are few users of Python as compared to those using C, C++ or Java.</a:t>
            </a:r>
          </a:p>
          <a:p>
            <a:pPr>
              <a:lnSpc>
                <a:spcPct val="150000"/>
              </a:lnSpc>
            </a:pPr>
            <a:r>
              <a:rPr lang="en-US" b="1" dirty="0">
                <a:solidFill>
                  <a:schemeClr val="accent1">
                    <a:lumMod val="75000"/>
                  </a:schemeClr>
                </a:solidFill>
              </a:rPr>
              <a:t>• It lacks true multiprocessor support.</a:t>
            </a:r>
          </a:p>
          <a:p>
            <a:pPr>
              <a:lnSpc>
                <a:spcPct val="150000"/>
              </a:lnSpc>
            </a:pPr>
            <a:r>
              <a:rPr lang="en-US" b="1" dirty="0">
                <a:solidFill>
                  <a:schemeClr val="accent1">
                    <a:lumMod val="75000"/>
                  </a:schemeClr>
                </a:solidFill>
              </a:rPr>
              <a:t>• It has very limited commercial support point.</a:t>
            </a:r>
          </a:p>
          <a:p>
            <a:pPr>
              <a:lnSpc>
                <a:spcPct val="150000"/>
              </a:lnSpc>
            </a:pPr>
            <a:r>
              <a:rPr lang="en-US" b="1" dirty="0">
                <a:solidFill>
                  <a:schemeClr val="accent1">
                    <a:lumMod val="75000"/>
                  </a:schemeClr>
                </a:solidFill>
              </a:rPr>
              <a:t>• Python is slower than C or C++ when it comes to computation heavy tasks and desktop applications.</a:t>
            </a:r>
          </a:p>
          <a:p>
            <a:pPr>
              <a:lnSpc>
                <a:spcPct val="150000"/>
              </a:lnSpc>
            </a:pPr>
            <a:r>
              <a:rPr lang="en-US" b="1" dirty="0">
                <a:solidFill>
                  <a:schemeClr val="accent1">
                    <a:lumMod val="75000"/>
                  </a:schemeClr>
                </a:solidFill>
              </a:rPr>
              <a:t>• It is difficult to pack up a big Python application into a single executable file. This makes it difficult to distribute Python to non-technical.</a:t>
            </a:r>
            <a:endParaRPr lang="en-US" b="1" dirty="0"/>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61573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Applications of Python</a:t>
            </a:r>
            <a:endParaRPr lang="en-US" sz="3200" dirty="0"/>
          </a:p>
        </p:txBody>
      </p:sp>
      <p:sp>
        <p:nvSpPr>
          <p:cNvPr id="4" name="Slide Number Placeholder 3"/>
          <p:cNvSpPr>
            <a:spLocks noGrp="1"/>
          </p:cNvSpPr>
          <p:nvPr>
            <p:ph type="sldNum" sz="quarter" idx="12"/>
          </p:nvPr>
        </p:nvSpPr>
        <p:spPr>
          <a:xfrm>
            <a:off x="11633971" y="6321262"/>
            <a:ext cx="317376" cy="365125"/>
          </a:xfrm>
        </p:spPr>
        <p:txBody>
          <a:bodyPr/>
          <a:lstStyle/>
          <a:p>
            <a:fld id="{04EAA311-F8B8-413B-ACCD-5A57951484CD}" type="slidenum">
              <a:rPr lang="en-US" smtClean="0"/>
              <a:t>4</a:t>
            </a:fld>
            <a:endParaRPr lang="en-US" dirty="0"/>
          </a:p>
        </p:txBody>
      </p:sp>
      <p:sp>
        <p:nvSpPr>
          <p:cNvPr id="6" name="Rectangle 5"/>
          <p:cNvSpPr/>
          <p:nvPr/>
        </p:nvSpPr>
        <p:spPr>
          <a:xfrm>
            <a:off x="199929" y="1608074"/>
            <a:ext cx="11592730" cy="5078313"/>
          </a:xfrm>
          <a:prstGeom prst="rect">
            <a:avLst/>
          </a:prstGeom>
        </p:spPr>
        <p:txBody>
          <a:bodyPr wrap="square" numCol="1">
            <a:spAutoFit/>
          </a:bodyPr>
          <a:lstStyle/>
          <a:p>
            <a:pPr algn="just">
              <a:lnSpc>
                <a:spcPct val="150000"/>
              </a:lnSpc>
            </a:pPr>
            <a:r>
              <a:rPr lang="en-US" b="1" dirty="0">
                <a:solidFill>
                  <a:schemeClr val="accent1">
                    <a:lumMod val="75000"/>
                  </a:schemeClr>
                </a:solidFill>
              </a:rPr>
              <a:t>• </a:t>
            </a:r>
            <a:r>
              <a:rPr lang="en-US" b="1" dirty="0">
                <a:solidFill>
                  <a:srgbClr val="C00000"/>
                </a:solidFill>
              </a:rPr>
              <a:t>Embedded scripting language: </a:t>
            </a:r>
            <a:r>
              <a:rPr lang="en-US" b="1" dirty="0">
                <a:solidFill>
                  <a:schemeClr val="accent1">
                    <a:lumMod val="75000"/>
                  </a:schemeClr>
                </a:solidFill>
              </a:rPr>
              <a:t>Python is used as an embedded scripting language for various testing/ building/ deployment/ monitoring frameworks, scientific apps, and quick scripts. </a:t>
            </a:r>
          </a:p>
          <a:p>
            <a:pPr algn="just">
              <a:lnSpc>
                <a:spcPct val="150000"/>
              </a:lnSpc>
            </a:pPr>
            <a:r>
              <a:rPr lang="en-US" b="1" dirty="0">
                <a:solidFill>
                  <a:schemeClr val="accent1">
                    <a:lumMod val="75000"/>
                  </a:schemeClr>
                </a:solidFill>
              </a:rPr>
              <a:t>• </a:t>
            </a:r>
            <a:r>
              <a:rPr lang="en-US" b="1" dirty="0">
                <a:solidFill>
                  <a:srgbClr val="C00000"/>
                </a:solidFill>
              </a:rPr>
              <a:t>3D Software: </a:t>
            </a:r>
            <a:r>
              <a:rPr lang="en-US" b="1" dirty="0">
                <a:solidFill>
                  <a:schemeClr val="accent1">
                    <a:lumMod val="75000"/>
                  </a:schemeClr>
                </a:solidFill>
              </a:rPr>
              <a:t>3D software like Maya uses Python for automating small user tasks, or for doing more complex integration such as talking to databases and asset management systems. </a:t>
            </a:r>
          </a:p>
          <a:p>
            <a:pPr algn="just">
              <a:lnSpc>
                <a:spcPct val="150000"/>
              </a:lnSpc>
            </a:pPr>
            <a:r>
              <a:rPr lang="en-US" b="1" dirty="0">
                <a:solidFill>
                  <a:schemeClr val="accent1">
                    <a:lumMod val="75000"/>
                  </a:schemeClr>
                </a:solidFill>
              </a:rPr>
              <a:t>• </a:t>
            </a:r>
            <a:r>
              <a:rPr lang="en-US" b="1" dirty="0">
                <a:solidFill>
                  <a:srgbClr val="C00000"/>
                </a:solidFill>
              </a:rPr>
              <a:t>Web development: </a:t>
            </a:r>
            <a:r>
              <a:rPr lang="en-US" b="1" dirty="0">
                <a:solidFill>
                  <a:schemeClr val="accent1">
                    <a:lumMod val="75000"/>
                  </a:schemeClr>
                </a:solidFill>
              </a:rPr>
              <a:t>Python is an easily extensible language that provides good integration with database and other web standards. </a:t>
            </a:r>
          </a:p>
          <a:p>
            <a:pPr>
              <a:lnSpc>
                <a:spcPct val="150000"/>
              </a:lnSpc>
            </a:pPr>
            <a:r>
              <a:rPr lang="en-US" b="1" i="1" dirty="0">
                <a:solidFill>
                  <a:srgbClr val="C00000"/>
                </a:solidFill>
              </a:rPr>
              <a:t>GUI-based desktop applications: </a:t>
            </a:r>
            <a:r>
              <a:rPr lang="en-US" b="1" dirty="0">
                <a:solidFill>
                  <a:schemeClr val="accent1">
                    <a:lumMod val="75000"/>
                  </a:schemeClr>
                </a:solidFill>
              </a:rPr>
              <a:t>Simple syntax, modular architecture, rich text processing tools and the ability to work on multiple operating systems makes Python a preferred choice for developing desktop-based applications. </a:t>
            </a:r>
          </a:p>
          <a:p>
            <a:pPr>
              <a:lnSpc>
                <a:spcPct val="150000"/>
              </a:lnSpc>
            </a:pPr>
            <a:r>
              <a:rPr lang="en-US" b="1" dirty="0">
                <a:solidFill>
                  <a:schemeClr val="accent1">
                    <a:lumMod val="75000"/>
                  </a:schemeClr>
                </a:solidFill>
              </a:rPr>
              <a:t>• </a:t>
            </a:r>
            <a:r>
              <a:rPr lang="en-US" b="1" i="1" dirty="0">
                <a:solidFill>
                  <a:srgbClr val="C00000"/>
                </a:solidFill>
              </a:rPr>
              <a:t>Image processing and graphic design applications: </a:t>
            </a:r>
            <a:r>
              <a:rPr lang="en-US" b="1" dirty="0">
                <a:solidFill>
                  <a:schemeClr val="accent1">
                    <a:lumMod val="75000"/>
                  </a:schemeClr>
                </a:solidFill>
              </a:rPr>
              <a:t>Python is used to make 2D imaging software such as </a:t>
            </a:r>
            <a:r>
              <a:rPr lang="en-US" b="1" dirty="0" err="1">
                <a:solidFill>
                  <a:schemeClr val="accent1">
                    <a:lumMod val="75000"/>
                  </a:schemeClr>
                </a:solidFill>
              </a:rPr>
              <a:t>Inkscape</a:t>
            </a:r>
            <a:r>
              <a:rPr lang="en-US" b="1" dirty="0">
                <a:solidFill>
                  <a:schemeClr val="accent1">
                    <a:lumMod val="75000"/>
                  </a:schemeClr>
                </a:solidFill>
              </a:rPr>
              <a:t>, GIMP, Paint Shop Pro and </a:t>
            </a:r>
            <a:r>
              <a:rPr lang="en-US" b="1" dirty="0" err="1">
                <a:solidFill>
                  <a:schemeClr val="accent1">
                    <a:lumMod val="75000"/>
                  </a:schemeClr>
                </a:solidFill>
              </a:rPr>
              <a:t>Scribus</a:t>
            </a:r>
            <a:r>
              <a:rPr lang="en-US" b="1" dirty="0">
                <a:solidFill>
                  <a:schemeClr val="accent1">
                    <a:lumMod val="75000"/>
                  </a:schemeClr>
                </a:solidFill>
              </a:rPr>
              <a:t>. It is also used to make 3D animation packages, like Blender, 3ds Max, Cinema 4D, Houdini, </a:t>
            </a:r>
            <a:r>
              <a:rPr lang="en-US" b="1" dirty="0" err="1">
                <a:solidFill>
                  <a:schemeClr val="accent1">
                    <a:lumMod val="75000"/>
                  </a:schemeClr>
                </a:solidFill>
              </a:rPr>
              <a:t>Lightwave</a:t>
            </a:r>
            <a:r>
              <a:rPr lang="en-US" b="1" dirty="0">
                <a:solidFill>
                  <a:schemeClr val="accent1">
                    <a:lumMod val="75000"/>
                  </a:schemeClr>
                </a:solidFill>
              </a:rPr>
              <a:t> and Maya.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183692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Applications of Python</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5</a:t>
            </a:fld>
            <a:endParaRPr lang="en-US"/>
          </a:p>
        </p:txBody>
      </p:sp>
      <p:sp>
        <p:nvSpPr>
          <p:cNvPr id="6" name="Rectangle 5"/>
          <p:cNvSpPr/>
          <p:nvPr/>
        </p:nvSpPr>
        <p:spPr>
          <a:xfrm>
            <a:off x="285008" y="1706333"/>
            <a:ext cx="11616480" cy="5078313"/>
          </a:xfrm>
          <a:prstGeom prst="rect">
            <a:avLst/>
          </a:prstGeom>
        </p:spPr>
        <p:txBody>
          <a:bodyPr wrap="square" numCol="1">
            <a:spAutoFit/>
          </a:bodyPr>
          <a:lstStyle/>
          <a:p>
            <a:pPr algn="just">
              <a:lnSpc>
                <a:spcPct val="150000"/>
              </a:lnSpc>
            </a:pPr>
            <a:r>
              <a:rPr lang="en-US" b="1" dirty="0">
                <a:solidFill>
                  <a:schemeClr val="accent1">
                    <a:lumMod val="75000"/>
                  </a:schemeClr>
                </a:solidFill>
              </a:rPr>
              <a:t>• </a:t>
            </a:r>
            <a:r>
              <a:rPr lang="en-US" b="1" i="1" dirty="0">
                <a:solidFill>
                  <a:srgbClr val="C00000"/>
                </a:solidFill>
              </a:rPr>
              <a:t>Scientific and computational applications: </a:t>
            </a:r>
            <a:r>
              <a:rPr lang="en-US" b="1" dirty="0">
                <a:solidFill>
                  <a:schemeClr val="accent1">
                    <a:lumMod val="75000"/>
                  </a:schemeClr>
                </a:solidFill>
              </a:rPr>
              <a:t>Features like high speed, productivity and availability of tools, such as Scientific Python and Numeric Python, have made Python a preferred language to perform computation and processing of scientific data. 3D modeling software, such as </a:t>
            </a:r>
            <a:r>
              <a:rPr lang="en-US" b="1" dirty="0" err="1">
                <a:solidFill>
                  <a:schemeClr val="accent1">
                    <a:lumMod val="75000"/>
                  </a:schemeClr>
                </a:solidFill>
              </a:rPr>
              <a:t>FreeCAD</a:t>
            </a:r>
            <a:r>
              <a:rPr lang="en-US" b="1" dirty="0">
                <a:solidFill>
                  <a:schemeClr val="accent1">
                    <a:lumMod val="75000"/>
                  </a:schemeClr>
                </a:solidFill>
              </a:rPr>
              <a:t>, and finite element method software, like </a:t>
            </a:r>
            <a:r>
              <a:rPr lang="en-US" b="1" dirty="0" err="1">
                <a:solidFill>
                  <a:schemeClr val="accent1">
                    <a:lumMod val="75000"/>
                  </a:schemeClr>
                </a:solidFill>
              </a:rPr>
              <a:t>Abaqus</a:t>
            </a:r>
            <a:r>
              <a:rPr lang="en-US" b="1" dirty="0">
                <a:solidFill>
                  <a:schemeClr val="accent1">
                    <a:lumMod val="75000"/>
                  </a:schemeClr>
                </a:solidFill>
              </a:rPr>
              <a:t>, are coded in Python. </a:t>
            </a:r>
          </a:p>
          <a:p>
            <a:pPr algn="just">
              <a:lnSpc>
                <a:spcPct val="150000"/>
              </a:lnSpc>
            </a:pPr>
            <a:r>
              <a:rPr lang="en-US" b="1" i="1" dirty="0">
                <a:solidFill>
                  <a:srgbClr val="C00000"/>
                </a:solidFill>
              </a:rPr>
              <a:t>Games: </a:t>
            </a:r>
            <a:r>
              <a:rPr lang="en-US" b="1" dirty="0">
                <a:solidFill>
                  <a:schemeClr val="accent1">
                    <a:lumMod val="75000"/>
                  </a:schemeClr>
                </a:solidFill>
              </a:rPr>
              <a:t>Python has various modules, libraries, and platforms that support development of games. Games like Civilization-IV, Disney's </a:t>
            </a:r>
            <a:r>
              <a:rPr lang="en-US" b="1" dirty="0" err="1">
                <a:solidFill>
                  <a:schemeClr val="accent1">
                    <a:lumMod val="75000"/>
                  </a:schemeClr>
                </a:solidFill>
              </a:rPr>
              <a:t>Toontown</a:t>
            </a:r>
            <a:r>
              <a:rPr lang="en-US" b="1" dirty="0">
                <a:solidFill>
                  <a:schemeClr val="accent1">
                    <a:lumMod val="75000"/>
                  </a:schemeClr>
                </a:solidFill>
              </a:rPr>
              <a:t> Online, Vega Strike, etc. are coded using Python. </a:t>
            </a:r>
          </a:p>
          <a:p>
            <a:pPr algn="just">
              <a:lnSpc>
                <a:spcPct val="150000"/>
              </a:lnSpc>
            </a:pPr>
            <a:r>
              <a:rPr lang="en-US" b="1" dirty="0">
                <a:solidFill>
                  <a:schemeClr val="accent1">
                    <a:lumMod val="75000"/>
                  </a:schemeClr>
                </a:solidFill>
              </a:rPr>
              <a:t>• </a:t>
            </a:r>
            <a:r>
              <a:rPr lang="en-US" b="1" i="1" dirty="0">
                <a:solidFill>
                  <a:srgbClr val="C00000"/>
                </a:solidFill>
              </a:rPr>
              <a:t>Enterprise and business applications: </a:t>
            </a:r>
            <a:r>
              <a:rPr lang="en-US" b="1" dirty="0">
                <a:solidFill>
                  <a:schemeClr val="accent1">
                    <a:lumMod val="75000"/>
                  </a:schemeClr>
                </a:solidFill>
              </a:rPr>
              <a:t>Simple and reliable syntax, modules and libraries, extensibility, scalability together make Python a suitable coding language for customizing larger applications. For example, </a:t>
            </a:r>
            <a:r>
              <a:rPr lang="en-US" b="1" dirty="0" err="1">
                <a:solidFill>
                  <a:schemeClr val="accent1">
                    <a:lumMod val="75000"/>
                  </a:schemeClr>
                </a:solidFill>
              </a:rPr>
              <a:t>Reddit</a:t>
            </a:r>
            <a:r>
              <a:rPr lang="en-US" b="1" dirty="0">
                <a:solidFill>
                  <a:schemeClr val="accent1">
                    <a:lumMod val="75000"/>
                  </a:schemeClr>
                </a:solidFill>
              </a:rPr>
              <a:t> which was originally written in Common Lips, was rewritten in Python in 2005. A large part of  </a:t>
            </a:r>
            <a:r>
              <a:rPr lang="en-US" b="1" dirty="0" err="1">
                <a:solidFill>
                  <a:schemeClr val="accent1">
                    <a:lumMod val="75000"/>
                  </a:schemeClr>
                </a:solidFill>
              </a:rPr>
              <a:t>Youtube</a:t>
            </a:r>
            <a:r>
              <a:rPr lang="en-US" b="1" dirty="0">
                <a:solidFill>
                  <a:schemeClr val="accent1">
                    <a:lumMod val="75000"/>
                  </a:schemeClr>
                </a:solidFill>
              </a:rPr>
              <a:t> code is also written in Python. </a:t>
            </a:r>
          </a:p>
          <a:p>
            <a:pPr algn="just">
              <a:lnSpc>
                <a:spcPct val="150000"/>
              </a:lnSpc>
            </a:pPr>
            <a:r>
              <a:rPr lang="en-US" b="1" dirty="0">
                <a:solidFill>
                  <a:schemeClr val="accent1">
                    <a:lumMod val="75000"/>
                  </a:schemeClr>
                </a:solidFill>
              </a:rPr>
              <a:t>• </a:t>
            </a:r>
            <a:r>
              <a:rPr lang="en-US" b="1" i="1" dirty="0">
                <a:solidFill>
                  <a:srgbClr val="C00000"/>
                </a:solidFill>
              </a:rPr>
              <a:t>Operating Systems: </a:t>
            </a:r>
            <a:r>
              <a:rPr lang="en-US" b="1" dirty="0">
                <a:solidFill>
                  <a:schemeClr val="accent1">
                    <a:lumMod val="75000"/>
                  </a:schemeClr>
                </a:solidFill>
              </a:rPr>
              <a:t>Python forms an integral part of Linux distributions. </a:t>
            </a:r>
          </a:p>
          <a:p>
            <a:pPr algn="just">
              <a:lnSpc>
                <a:spcPct val="150000"/>
              </a:lnSpc>
            </a:pPr>
            <a:endParaRPr lang="en-US" b="1" dirty="0">
              <a:solidFill>
                <a:schemeClr val="accent1">
                  <a:lumMod val="75000"/>
                </a:schemeClr>
              </a:solidFill>
            </a:endParaRP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272583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Writing and Executing First Python Program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6</a:t>
            </a:fld>
            <a:endParaRPr lang="en-US"/>
          </a:p>
        </p:txBody>
      </p:sp>
      <p:sp>
        <p:nvSpPr>
          <p:cNvPr id="6" name="Rectangle 5"/>
          <p:cNvSpPr/>
          <p:nvPr/>
        </p:nvSpPr>
        <p:spPr>
          <a:xfrm>
            <a:off x="195097" y="1731326"/>
            <a:ext cx="11415713" cy="3831818"/>
          </a:xfrm>
          <a:prstGeom prst="rect">
            <a:avLst/>
          </a:prstGeom>
        </p:spPr>
        <p:txBody>
          <a:bodyPr wrap="square" numCol="1">
            <a:spAutoFit/>
          </a:bodyPr>
          <a:lstStyle/>
          <a:p>
            <a:pPr>
              <a:lnSpc>
                <a:spcPct val="150000"/>
              </a:lnSpc>
            </a:pPr>
            <a:r>
              <a:rPr lang="en-US" b="1" dirty="0">
                <a:solidFill>
                  <a:srgbClr val="C00000"/>
                </a:solidFill>
              </a:rPr>
              <a:t>Step 1: </a:t>
            </a:r>
            <a:r>
              <a:rPr lang="en-US" b="1" dirty="0">
                <a:solidFill>
                  <a:schemeClr val="accent1">
                    <a:lumMod val="75000"/>
                  </a:schemeClr>
                </a:solidFill>
              </a:rPr>
              <a:t>Open an editor. </a:t>
            </a:r>
          </a:p>
          <a:p>
            <a:pPr>
              <a:lnSpc>
                <a:spcPct val="150000"/>
              </a:lnSpc>
            </a:pPr>
            <a:r>
              <a:rPr lang="en-US" b="1" dirty="0">
                <a:solidFill>
                  <a:srgbClr val="C00000"/>
                </a:solidFill>
              </a:rPr>
              <a:t>Step 2: </a:t>
            </a:r>
            <a:r>
              <a:rPr lang="en-US" b="1" dirty="0">
                <a:solidFill>
                  <a:schemeClr val="accent1">
                    <a:lumMod val="75000"/>
                  </a:schemeClr>
                </a:solidFill>
              </a:rPr>
              <a:t>Write the instructions </a:t>
            </a:r>
          </a:p>
          <a:p>
            <a:pPr>
              <a:lnSpc>
                <a:spcPct val="150000"/>
              </a:lnSpc>
            </a:pPr>
            <a:r>
              <a:rPr lang="en-US" b="1" dirty="0">
                <a:solidFill>
                  <a:srgbClr val="C00000"/>
                </a:solidFill>
              </a:rPr>
              <a:t>Step 3: </a:t>
            </a:r>
            <a:r>
              <a:rPr lang="en-US" b="1" dirty="0">
                <a:solidFill>
                  <a:schemeClr val="accent1">
                    <a:lumMod val="75000"/>
                  </a:schemeClr>
                </a:solidFill>
              </a:rPr>
              <a:t>Save it as a file with the filename having the extension .</a:t>
            </a:r>
            <a:r>
              <a:rPr lang="en-US" b="1" dirty="0" err="1">
                <a:solidFill>
                  <a:schemeClr val="accent1">
                    <a:lumMod val="75000"/>
                  </a:schemeClr>
                </a:solidFill>
              </a:rPr>
              <a:t>py</a:t>
            </a:r>
            <a:r>
              <a:rPr lang="en-US" b="1" dirty="0">
                <a:solidFill>
                  <a:schemeClr val="accent1">
                    <a:lumMod val="75000"/>
                  </a:schemeClr>
                </a:solidFill>
              </a:rPr>
              <a:t>. </a:t>
            </a:r>
          </a:p>
          <a:p>
            <a:pPr>
              <a:lnSpc>
                <a:spcPct val="150000"/>
              </a:lnSpc>
            </a:pPr>
            <a:r>
              <a:rPr lang="en-US" b="1" dirty="0">
                <a:solidFill>
                  <a:srgbClr val="C00000"/>
                </a:solidFill>
              </a:rPr>
              <a:t>Step 4: </a:t>
            </a:r>
            <a:r>
              <a:rPr lang="en-US" b="1" dirty="0">
                <a:solidFill>
                  <a:schemeClr val="accent1">
                    <a:lumMod val="75000"/>
                  </a:schemeClr>
                </a:solidFill>
              </a:rPr>
              <a:t>Run the interpreter with the command python program_name.py or use IDLE to run the programs. </a:t>
            </a:r>
          </a:p>
          <a:p>
            <a:pPr>
              <a:lnSpc>
                <a:spcPct val="150000"/>
              </a:lnSpc>
            </a:pPr>
            <a:r>
              <a:rPr lang="en-US" b="1" dirty="0">
                <a:solidFill>
                  <a:schemeClr val="accent1">
                    <a:lumMod val="75000"/>
                  </a:schemeClr>
                </a:solidFill>
              </a:rPr>
              <a:t>To execute the program at the </a:t>
            </a:r>
            <a:r>
              <a:rPr lang="en-US" b="1" i="1" dirty="0">
                <a:solidFill>
                  <a:schemeClr val="accent1">
                    <a:lumMod val="75000"/>
                  </a:schemeClr>
                </a:solidFill>
              </a:rPr>
              <a:t>command prompt</a:t>
            </a:r>
            <a:r>
              <a:rPr lang="en-US" b="1" dirty="0">
                <a:solidFill>
                  <a:schemeClr val="accent1">
                    <a:lumMod val="75000"/>
                  </a:schemeClr>
                </a:solidFill>
              </a:rPr>
              <a:t>, simply change your working directory to C:\Python34 (or move to the directory where you have saved Python) then type python program_name.py. </a:t>
            </a:r>
          </a:p>
          <a:p>
            <a:pPr>
              <a:lnSpc>
                <a:spcPct val="150000"/>
              </a:lnSpc>
            </a:pPr>
            <a:r>
              <a:rPr lang="en-US" b="1" dirty="0">
                <a:solidFill>
                  <a:schemeClr val="accent1">
                    <a:lumMod val="75000"/>
                  </a:schemeClr>
                </a:solidFill>
              </a:rPr>
              <a:t>If you want to execute the program in Python shell, then just press F5 key or click on Run Menu and then select Run Module.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Tree>
    <p:extLst>
      <p:ext uri="{BB962C8B-B14F-4D97-AF65-F5344CB8AC3E}">
        <p14:creationId xmlns:p14="http://schemas.microsoft.com/office/powerpoint/2010/main" val="13373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Literal Constants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7</a:t>
            </a:fld>
            <a:endParaRPr lang="en-US"/>
          </a:p>
        </p:txBody>
      </p:sp>
      <p:sp>
        <p:nvSpPr>
          <p:cNvPr id="6" name="Rectangle 5"/>
          <p:cNvSpPr/>
          <p:nvPr/>
        </p:nvSpPr>
        <p:spPr>
          <a:xfrm>
            <a:off x="202406" y="1551391"/>
            <a:ext cx="11787187" cy="3416320"/>
          </a:xfrm>
          <a:prstGeom prst="rect">
            <a:avLst/>
          </a:prstGeom>
        </p:spPr>
        <p:txBody>
          <a:bodyPr wrap="square" numCol="1">
            <a:spAutoFit/>
          </a:bodyPr>
          <a:lstStyle/>
          <a:p>
            <a:pPr>
              <a:lnSpc>
                <a:spcPct val="150000"/>
              </a:lnSpc>
            </a:pPr>
            <a:r>
              <a:rPr lang="en-US" b="1" dirty="0">
                <a:solidFill>
                  <a:schemeClr val="accent1">
                    <a:lumMod val="75000"/>
                  </a:schemeClr>
                </a:solidFill>
              </a:rPr>
              <a:t>The value of a literal constant can be used directly in programs. For example, 7, 3.9, 'A', and "Hello" are literal constants. </a:t>
            </a:r>
          </a:p>
          <a:p>
            <a:pPr>
              <a:lnSpc>
                <a:spcPct val="150000"/>
              </a:lnSpc>
            </a:pPr>
            <a:r>
              <a:rPr lang="en-US" b="1" dirty="0">
                <a:solidFill>
                  <a:srgbClr val="C00000"/>
                </a:solidFill>
              </a:rPr>
              <a:t>Numbers </a:t>
            </a:r>
            <a:r>
              <a:rPr lang="en-US" b="1" dirty="0">
                <a:solidFill>
                  <a:schemeClr val="accent1">
                    <a:lumMod val="75000"/>
                  </a:schemeClr>
                </a:solidFill>
              </a:rPr>
              <a:t>refers to a numeric value. You can use four types of numbers in Python program- integers, long integers, floating point and complex numbers. </a:t>
            </a:r>
          </a:p>
          <a:p>
            <a:pPr>
              <a:lnSpc>
                <a:spcPct val="150000"/>
              </a:lnSpc>
            </a:pPr>
            <a:r>
              <a:rPr lang="en-US" b="1" dirty="0">
                <a:solidFill>
                  <a:schemeClr val="accent1">
                    <a:lumMod val="75000"/>
                  </a:schemeClr>
                </a:solidFill>
              </a:rPr>
              <a:t>• Numbers like 5 or other whole numbers are referred to as </a:t>
            </a:r>
            <a:r>
              <a:rPr lang="en-US" b="1" i="1" dirty="0">
                <a:solidFill>
                  <a:schemeClr val="accent1">
                    <a:lumMod val="75000"/>
                  </a:schemeClr>
                </a:solidFill>
              </a:rPr>
              <a:t>integers</a:t>
            </a:r>
            <a:r>
              <a:rPr lang="en-US" b="1" dirty="0">
                <a:solidFill>
                  <a:schemeClr val="accent1">
                    <a:lumMod val="75000"/>
                  </a:schemeClr>
                </a:solidFill>
              </a:rPr>
              <a:t>. Bigger whole numbers are called </a:t>
            </a:r>
            <a:r>
              <a:rPr lang="en-US" b="1" i="1" dirty="0">
                <a:solidFill>
                  <a:schemeClr val="accent1">
                    <a:lumMod val="75000"/>
                  </a:schemeClr>
                </a:solidFill>
              </a:rPr>
              <a:t>long integers</a:t>
            </a:r>
            <a:r>
              <a:rPr lang="en-US" b="1" dirty="0">
                <a:solidFill>
                  <a:schemeClr val="accent1">
                    <a:lumMod val="75000"/>
                  </a:schemeClr>
                </a:solidFill>
              </a:rPr>
              <a:t>. For example, 535633629843L is a long integer. </a:t>
            </a:r>
          </a:p>
          <a:p>
            <a:pPr>
              <a:lnSpc>
                <a:spcPct val="150000"/>
              </a:lnSpc>
            </a:pPr>
            <a:r>
              <a:rPr lang="en-US" b="1" dirty="0">
                <a:solidFill>
                  <a:schemeClr val="accent1">
                    <a:lumMod val="75000"/>
                  </a:schemeClr>
                </a:solidFill>
              </a:rPr>
              <a:t>• Numbers like are 3.23 and 91.5E-2 are termed as </a:t>
            </a:r>
            <a:r>
              <a:rPr lang="en-US" b="1" i="1" dirty="0">
                <a:solidFill>
                  <a:schemeClr val="accent1">
                    <a:lumMod val="75000"/>
                  </a:schemeClr>
                </a:solidFill>
              </a:rPr>
              <a:t>floating point numbers</a:t>
            </a:r>
            <a:r>
              <a:rPr lang="en-US" b="1" dirty="0">
                <a:solidFill>
                  <a:schemeClr val="accent1">
                    <a:lumMod val="75000"/>
                  </a:schemeClr>
                </a:solidFill>
              </a:rPr>
              <a:t>. </a:t>
            </a:r>
          </a:p>
          <a:p>
            <a:pPr>
              <a:lnSpc>
                <a:spcPct val="150000"/>
              </a:lnSpc>
            </a:pPr>
            <a:r>
              <a:rPr lang="en-US" b="1" dirty="0">
                <a:solidFill>
                  <a:schemeClr val="accent1">
                    <a:lumMod val="75000"/>
                  </a:schemeClr>
                </a:solidFill>
              </a:rPr>
              <a:t>• Numbers of a + bi form (like -3 + 7i) are </a:t>
            </a:r>
            <a:r>
              <a:rPr lang="en-US" b="1" i="1" dirty="0">
                <a:solidFill>
                  <a:schemeClr val="accent1">
                    <a:lumMod val="75000"/>
                  </a:schemeClr>
                </a:solidFill>
              </a:rPr>
              <a:t>complex numbers</a:t>
            </a:r>
            <a:r>
              <a:rPr lang="en-US" b="1" dirty="0">
                <a:solidFill>
                  <a:schemeClr val="accent1">
                    <a:lumMod val="75000"/>
                  </a:schemeClr>
                </a:solidFill>
              </a:rPr>
              <a:t>. </a:t>
            </a:r>
          </a:p>
        </p:txBody>
      </p:sp>
      <p:pic>
        <p:nvPicPr>
          <p:cNvPr id="5" name="Picture 4"/>
          <p:cNvPicPr>
            <a:picLocks noChangeAspect="1"/>
          </p:cNvPicPr>
          <p:nvPr/>
        </p:nvPicPr>
        <p:blipFill>
          <a:blip r:embed="rId2"/>
          <a:stretch>
            <a:fillRect/>
          </a:stretch>
        </p:blipFill>
        <p:spPr>
          <a:xfrm>
            <a:off x="1484416" y="4897178"/>
            <a:ext cx="7815330" cy="851110"/>
          </a:xfrm>
          <a:prstGeom prst="rect">
            <a:avLst/>
          </a:prstGeom>
        </p:spPr>
      </p:pic>
      <p:pic>
        <p:nvPicPr>
          <p:cNvPr id="7" name="Picture 6"/>
          <p:cNvPicPr>
            <a:picLocks noChangeAspect="1"/>
          </p:cNvPicPr>
          <p:nvPr/>
        </p:nvPicPr>
        <p:blipFill>
          <a:blip r:embed="rId3"/>
          <a:stretch>
            <a:fillRect/>
          </a:stretch>
        </p:blipFill>
        <p:spPr>
          <a:xfrm>
            <a:off x="1484417" y="5559074"/>
            <a:ext cx="7815330" cy="762188"/>
          </a:xfrm>
          <a:prstGeom prst="rect">
            <a:avLst/>
          </a:prstGeom>
        </p:spPr>
      </p:pic>
      <p:pic>
        <p:nvPicPr>
          <p:cNvPr id="8" name="Picture 7"/>
          <p:cNvPicPr>
            <a:picLocks noChangeAspect="1"/>
          </p:cNvPicPr>
          <p:nvPr/>
        </p:nvPicPr>
        <p:blipFill>
          <a:blip r:embed="rId4"/>
          <a:stretch>
            <a:fillRect/>
          </a:stretch>
        </p:blipFill>
        <p:spPr>
          <a:xfrm>
            <a:off x="9299746" y="5046435"/>
            <a:ext cx="2134068" cy="1238624"/>
          </a:xfrm>
          <a:prstGeom prst="rect">
            <a:avLst/>
          </a:prstGeom>
        </p:spPr>
      </p:pic>
      <p:sp>
        <p:nvSpPr>
          <p:cNvPr id="9"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
        <p:nvSpPr>
          <p:cNvPr id="10" name="TextBox 9"/>
          <p:cNvSpPr txBox="1"/>
          <p:nvPr/>
        </p:nvSpPr>
        <p:spPr>
          <a:xfrm>
            <a:off x="202406" y="4971536"/>
            <a:ext cx="1141017" cy="369332"/>
          </a:xfrm>
          <a:prstGeom prst="rect">
            <a:avLst/>
          </a:prstGeom>
          <a:noFill/>
        </p:spPr>
        <p:txBody>
          <a:bodyPr wrap="square" rtlCol="0">
            <a:spAutoFit/>
          </a:bodyPr>
          <a:lstStyle/>
          <a:p>
            <a:r>
              <a:rPr lang="en-IN" dirty="0"/>
              <a:t>Examples:</a:t>
            </a:r>
          </a:p>
        </p:txBody>
      </p:sp>
    </p:spTree>
    <p:extLst>
      <p:ext uri="{BB962C8B-B14F-4D97-AF65-F5344CB8AC3E}">
        <p14:creationId xmlns:p14="http://schemas.microsoft.com/office/powerpoint/2010/main" val="61993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Literal Constants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8</a:t>
            </a:fld>
            <a:endParaRPr lang="en-US"/>
          </a:p>
        </p:txBody>
      </p:sp>
      <p:sp>
        <p:nvSpPr>
          <p:cNvPr id="6" name="Rectangle 5"/>
          <p:cNvSpPr/>
          <p:nvPr/>
        </p:nvSpPr>
        <p:spPr>
          <a:xfrm>
            <a:off x="214313" y="1706332"/>
            <a:ext cx="11687175" cy="2862322"/>
          </a:xfrm>
          <a:prstGeom prst="rect">
            <a:avLst/>
          </a:prstGeom>
        </p:spPr>
        <p:txBody>
          <a:bodyPr wrap="square" numCol="1">
            <a:spAutoFit/>
          </a:bodyPr>
          <a:lstStyle/>
          <a:p>
            <a:r>
              <a:rPr lang="en-US" b="1" dirty="0">
                <a:solidFill>
                  <a:srgbClr val="C00000"/>
                </a:solidFill>
              </a:rPr>
              <a:t>Strings </a:t>
            </a:r>
          </a:p>
          <a:p>
            <a:pPr>
              <a:lnSpc>
                <a:spcPct val="150000"/>
              </a:lnSpc>
            </a:pPr>
            <a:r>
              <a:rPr lang="en-US" b="1" dirty="0">
                <a:solidFill>
                  <a:schemeClr val="accent1">
                    <a:lumMod val="75000"/>
                  </a:schemeClr>
                </a:solidFill>
              </a:rPr>
              <a:t>A </a:t>
            </a:r>
            <a:r>
              <a:rPr lang="en-US" b="1" i="1" dirty="0">
                <a:solidFill>
                  <a:schemeClr val="accent1">
                    <a:lumMod val="75000"/>
                  </a:schemeClr>
                </a:solidFill>
              </a:rPr>
              <a:t>string </a:t>
            </a:r>
            <a:r>
              <a:rPr lang="en-US" b="1" dirty="0">
                <a:solidFill>
                  <a:schemeClr val="accent1">
                    <a:lumMod val="75000"/>
                  </a:schemeClr>
                </a:solidFill>
              </a:rPr>
              <a:t>is a group of characters. </a:t>
            </a:r>
          </a:p>
          <a:p>
            <a:pPr>
              <a:lnSpc>
                <a:spcPct val="150000"/>
              </a:lnSpc>
            </a:pPr>
            <a:r>
              <a:rPr lang="en-US" b="1" dirty="0">
                <a:solidFill>
                  <a:schemeClr val="accent1">
                    <a:lumMod val="75000"/>
                  </a:schemeClr>
                </a:solidFill>
              </a:rPr>
              <a:t>• </a:t>
            </a:r>
            <a:r>
              <a:rPr lang="en-US" b="1" i="1" dirty="0">
                <a:solidFill>
                  <a:srgbClr val="C00000"/>
                </a:solidFill>
              </a:rPr>
              <a:t>Using Single Quotes ('): </a:t>
            </a:r>
            <a:r>
              <a:rPr lang="en-US" b="1" dirty="0">
                <a:solidFill>
                  <a:schemeClr val="accent1">
                    <a:lumMod val="75000"/>
                  </a:schemeClr>
                </a:solidFill>
              </a:rPr>
              <a:t>For example, a string can be written as 'HELLO'. </a:t>
            </a:r>
          </a:p>
          <a:p>
            <a:pPr>
              <a:lnSpc>
                <a:spcPct val="150000"/>
              </a:lnSpc>
            </a:pPr>
            <a:r>
              <a:rPr lang="en-US" b="1" dirty="0">
                <a:solidFill>
                  <a:schemeClr val="accent1">
                    <a:lumMod val="75000"/>
                  </a:schemeClr>
                </a:solidFill>
              </a:rPr>
              <a:t>• </a:t>
            </a:r>
            <a:r>
              <a:rPr lang="en-US" b="1" i="1" dirty="0">
                <a:solidFill>
                  <a:srgbClr val="C00000"/>
                </a:solidFill>
              </a:rPr>
              <a:t>Using Double Quotes ("): </a:t>
            </a:r>
            <a:r>
              <a:rPr lang="en-US" b="1" dirty="0">
                <a:solidFill>
                  <a:schemeClr val="accent1">
                    <a:lumMod val="75000"/>
                  </a:schemeClr>
                </a:solidFill>
              </a:rPr>
              <a:t>Strings in double quotes are exactly same as those in single quotes. Therefore, 'HELLO' is same as "HELLO". </a:t>
            </a:r>
          </a:p>
          <a:p>
            <a:pPr>
              <a:lnSpc>
                <a:spcPct val="150000"/>
              </a:lnSpc>
            </a:pPr>
            <a:r>
              <a:rPr lang="en-US" b="1" dirty="0">
                <a:solidFill>
                  <a:schemeClr val="accent1">
                    <a:lumMod val="75000"/>
                  </a:schemeClr>
                </a:solidFill>
              </a:rPr>
              <a:t>• </a:t>
            </a:r>
            <a:r>
              <a:rPr lang="en-US" b="1" i="1" dirty="0">
                <a:solidFill>
                  <a:srgbClr val="C00000"/>
                </a:solidFill>
              </a:rPr>
              <a:t>Using Triple Quotes (''' '''): </a:t>
            </a:r>
            <a:r>
              <a:rPr lang="en-US" b="1" dirty="0">
                <a:solidFill>
                  <a:schemeClr val="accent1">
                    <a:lumMod val="75000"/>
                  </a:schemeClr>
                </a:solidFill>
              </a:rPr>
              <a:t>You can specify multi-line strings using triple quotes. You can use as many single quotes and double quotes as you want in a string within triple quotes. </a:t>
            </a:r>
          </a:p>
        </p:txBody>
      </p:sp>
      <p:pic>
        <p:nvPicPr>
          <p:cNvPr id="5" name="Picture 4"/>
          <p:cNvPicPr>
            <a:picLocks noChangeAspect="1"/>
          </p:cNvPicPr>
          <p:nvPr/>
        </p:nvPicPr>
        <p:blipFill>
          <a:blip r:embed="rId2"/>
          <a:stretch>
            <a:fillRect/>
          </a:stretch>
        </p:blipFill>
        <p:spPr>
          <a:xfrm>
            <a:off x="474957" y="5156202"/>
            <a:ext cx="10467094" cy="787594"/>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
        <p:nvSpPr>
          <p:cNvPr id="8" name="TextBox 7"/>
          <p:cNvSpPr txBox="1"/>
          <p:nvPr/>
        </p:nvSpPr>
        <p:spPr>
          <a:xfrm>
            <a:off x="368079" y="4622927"/>
            <a:ext cx="1141017" cy="369332"/>
          </a:xfrm>
          <a:prstGeom prst="rect">
            <a:avLst/>
          </a:prstGeom>
          <a:noFill/>
        </p:spPr>
        <p:txBody>
          <a:bodyPr wrap="square" rtlCol="0">
            <a:spAutoFit/>
          </a:bodyPr>
          <a:lstStyle/>
          <a:p>
            <a:r>
              <a:rPr lang="en-IN" dirty="0"/>
              <a:t>Examples:</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F036AD97-DE1F-45F1-8B1A-A6F6EE0B599B}"/>
                  </a:ext>
                </a:extLst>
              </p14:cNvPr>
              <p14:cNvContentPartPr/>
              <p14:nvPr/>
            </p14:nvContentPartPr>
            <p14:xfrm>
              <a:off x="7838276" y="3847345"/>
              <a:ext cx="360" cy="360"/>
            </p14:xfrm>
          </p:contentPart>
        </mc:Choice>
        <mc:Fallback xmlns="">
          <p:pic>
            <p:nvPicPr>
              <p:cNvPr id="9" name="Ink 8">
                <a:extLst>
                  <a:ext uri="{FF2B5EF4-FFF2-40B4-BE49-F238E27FC236}">
                    <a16:creationId xmlns:a16="http://schemas.microsoft.com/office/drawing/2014/main" id="{F036AD97-DE1F-45F1-8B1A-A6F6EE0B599B}"/>
                  </a:ext>
                </a:extLst>
              </p:cNvPr>
              <p:cNvPicPr/>
              <p:nvPr/>
            </p:nvPicPr>
            <p:blipFill>
              <a:blip r:embed="rId6"/>
              <a:stretch>
                <a:fillRect/>
              </a:stretch>
            </p:blipFill>
            <p:spPr>
              <a:xfrm>
                <a:off x="7829636" y="38383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0E0E1B24-DF06-446E-9163-3660519CE09A}"/>
                  </a:ext>
                </a:extLst>
              </p14:cNvPr>
              <p14:cNvContentPartPr/>
              <p14:nvPr/>
            </p14:nvContentPartPr>
            <p14:xfrm>
              <a:off x="2014556" y="5262505"/>
              <a:ext cx="101520" cy="284400"/>
            </p14:xfrm>
          </p:contentPart>
        </mc:Choice>
        <mc:Fallback xmlns="">
          <p:pic>
            <p:nvPicPr>
              <p:cNvPr id="15" name="Ink 14">
                <a:extLst>
                  <a:ext uri="{FF2B5EF4-FFF2-40B4-BE49-F238E27FC236}">
                    <a16:creationId xmlns:a16="http://schemas.microsoft.com/office/drawing/2014/main" id="{0E0E1B24-DF06-446E-9163-3660519CE09A}"/>
                  </a:ext>
                </a:extLst>
              </p:cNvPr>
              <p:cNvPicPr/>
              <p:nvPr/>
            </p:nvPicPr>
            <p:blipFill>
              <a:blip r:embed="rId16"/>
              <a:stretch>
                <a:fillRect/>
              </a:stretch>
            </p:blipFill>
            <p:spPr>
              <a:xfrm>
                <a:off x="2005916" y="5253865"/>
                <a:ext cx="11916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02679B7B-6657-470E-B30E-505412427124}"/>
                  </a:ext>
                </a:extLst>
              </p14:cNvPr>
              <p14:cNvContentPartPr/>
              <p14:nvPr/>
            </p14:nvContentPartPr>
            <p14:xfrm>
              <a:off x="548276" y="5948305"/>
              <a:ext cx="434520" cy="178920"/>
            </p14:xfrm>
          </p:contentPart>
        </mc:Choice>
        <mc:Fallback xmlns="">
          <p:pic>
            <p:nvPicPr>
              <p:cNvPr id="16" name="Ink 15">
                <a:extLst>
                  <a:ext uri="{FF2B5EF4-FFF2-40B4-BE49-F238E27FC236}">
                    <a16:creationId xmlns:a16="http://schemas.microsoft.com/office/drawing/2014/main" id="{02679B7B-6657-470E-B30E-505412427124}"/>
                  </a:ext>
                </a:extLst>
              </p:cNvPr>
              <p:cNvPicPr/>
              <p:nvPr/>
            </p:nvPicPr>
            <p:blipFill>
              <a:blip r:embed="rId18"/>
              <a:stretch>
                <a:fillRect/>
              </a:stretch>
            </p:blipFill>
            <p:spPr>
              <a:xfrm>
                <a:off x="539636" y="5939305"/>
                <a:ext cx="4521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1F2AA898-2BE7-46EC-98B8-44CD68D9139A}"/>
                  </a:ext>
                </a:extLst>
              </p14:cNvPr>
              <p14:cNvContentPartPr/>
              <p14:nvPr/>
            </p14:nvContentPartPr>
            <p14:xfrm>
              <a:off x="5024876" y="5555545"/>
              <a:ext cx="347040" cy="61200"/>
            </p14:xfrm>
          </p:contentPart>
        </mc:Choice>
        <mc:Fallback xmlns="">
          <p:pic>
            <p:nvPicPr>
              <p:cNvPr id="17" name="Ink 16">
                <a:extLst>
                  <a:ext uri="{FF2B5EF4-FFF2-40B4-BE49-F238E27FC236}">
                    <a16:creationId xmlns:a16="http://schemas.microsoft.com/office/drawing/2014/main" id="{1F2AA898-2BE7-46EC-98B8-44CD68D9139A}"/>
                  </a:ext>
                </a:extLst>
              </p:cNvPr>
              <p:cNvPicPr/>
              <p:nvPr/>
            </p:nvPicPr>
            <p:blipFill>
              <a:blip r:embed="rId20"/>
              <a:stretch>
                <a:fillRect/>
              </a:stretch>
            </p:blipFill>
            <p:spPr>
              <a:xfrm>
                <a:off x="5016236" y="5546905"/>
                <a:ext cx="36468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7" name="Ink 36">
                <a:extLst>
                  <a:ext uri="{FF2B5EF4-FFF2-40B4-BE49-F238E27FC236}">
                    <a16:creationId xmlns:a16="http://schemas.microsoft.com/office/drawing/2014/main" id="{7EB05CA4-E0C9-42E6-B0D4-FB2B059D47E2}"/>
                  </a:ext>
                </a:extLst>
              </p14:cNvPr>
              <p14:cNvContentPartPr/>
              <p14:nvPr/>
            </p14:nvContentPartPr>
            <p14:xfrm>
              <a:off x="4057916" y="5608105"/>
              <a:ext cx="118440" cy="128520"/>
            </p14:xfrm>
          </p:contentPart>
        </mc:Choice>
        <mc:Fallback xmlns="">
          <p:pic>
            <p:nvPicPr>
              <p:cNvPr id="37" name="Ink 36">
                <a:extLst>
                  <a:ext uri="{FF2B5EF4-FFF2-40B4-BE49-F238E27FC236}">
                    <a16:creationId xmlns:a16="http://schemas.microsoft.com/office/drawing/2014/main" id="{7EB05CA4-E0C9-42E6-B0D4-FB2B059D47E2}"/>
                  </a:ext>
                </a:extLst>
              </p:cNvPr>
              <p:cNvPicPr/>
              <p:nvPr/>
            </p:nvPicPr>
            <p:blipFill>
              <a:blip r:embed="rId48"/>
              <a:stretch>
                <a:fillRect/>
              </a:stretch>
            </p:blipFill>
            <p:spPr>
              <a:xfrm>
                <a:off x="4048916" y="5599105"/>
                <a:ext cx="136080" cy="146160"/>
              </a:xfrm>
              <a:prstGeom prst="rect">
                <a:avLst/>
              </a:prstGeom>
            </p:spPr>
          </p:pic>
        </mc:Fallback>
      </mc:AlternateContent>
      <p:grpSp>
        <p:nvGrpSpPr>
          <p:cNvPr id="40" name="Group 39">
            <a:extLst>
              <a:ext uri="{FF2B5EF4-FFF2-40B4-BE49-F238E27FC236}">
                <a16:creationId xmlns:a16="http://schemas.microsoft.com/office/drawing/2014/main" id="{BA5B5139-FCE5-4652-AA19-5E9F71507036}"/>
              </a:ext>
            </a:extLst>
          </p:cNvPr>
          <p:cNvGrpSpPr/>
          <p:nvPr/>
        </p:nvGrpSpPr>
        <p:grpSpPr>
          <a:xfrm>
            <a:off x="4810316" y="5629345"/>
            <a:ext cx="127800" cy="63000"/>
            <a:chOff x="4810316" y="5629345"/>
            <a:chExt cx="127800" cy="63000"/>
          </a:xfrm>
        </p:grpSpPr>
        <mc:AlternateContent xmlns:mc="http://schemas.openxmlformats.org/markup-compatibility/2006" xmlns:p14="http://schemas.microsoft.com/office/powerpoint/2010/main">
          <mc:Choice Requires="p14">
            <p:contentPart p14:bwMode="auto" r:id="rId49">
              <p14:nvContentPartPr>
                <p14:cNvPr id="38" name="Ink 37">
                  <a:extLst>
                    <a:ext uri="{FF2B5EF4-FFF2-40B4-BE49-F238E27FC236}">
                      <a16:creationId xmlns:a16="http://schemas.microsoft.com/office/drawing/2014/main" id="{945853BF-C4A9-4FB6-89BE-9B653C2C1F49}"/>
                    </a:ext>
                  </a:extLst>
                </p14:cNvPr>
                <p14:cNvContentPartPr/>
                <p14:nvPr/>
              </p14:nvContentPartPr>
              <p14:xfrm>
                <a:off x="4824356" y="5650945"/>
                <a:ext cx="4320" cy="3600"/>
              </p14:xfrm>
            </p:contentPart>
          </mc:Choice>
          <mc:Fallback xmlns="">
            <p:pic>
              <p:nvPicPr>
                <p:cNvPr id="38" name="Ink 37">
                  <a:extLst>
                    <a:ext uri="{FF2B5EF4-FFF2-40B4-BE49-F238E27FC236}">
                      <a16:creationId xmlns:a16="http://schemas.microsoft.com/office/drawing/2014/main" id="{945853BF-C4A9-4FB6-89BE-9B653C2C1F49}"/>
                    </a:ext>
                  </a:extLst>
                </p:cNvPr>
                <p:cNvPicPr/>
                <p:nvPr/>
              </p:nvPicPr>
              <p:blipFill>
                <a:blip r:embed="rId50"/>
                <a:stretch>
                  <a:fillRect/>
                </a:stretch>
              </p:blipFill>
              <p:spPr>
                <a:xfrm>
                  <a:off x="4815716" y="5642305"/>
                  <a:ext cx="219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9" name="Ink 38">
                  <a:extLst>
                    <a:ext uri="{FF2B5EF4-FFF2-40B4-BE49-F238E27FC236}">
                      <a16:creationId xmlns:a16="http://schemas.microsoft.com/office/drawing/2014/main" id="{97CB01D5-532D-4ABD-A125-B75587852BBF}"/>
                    </a:ext>
                  </a:extLst>
                </p14:cNvPr>
                <p14:cNvContentPartPr/>
                <p14:nvPr/>
              </p14:nvContentPartPr>
              <p14:xfrm>
                <a:off x="4810316" y="5629345"/>
                <a:ext cx="127800" cy="63000"/>
              </p14:xfrm>
            </p:contentPart>
          </mc:Choice>
          <mc:Fallback xmlns="">
            <p:pic>
              <p:nvPicPr>
                <p:cNvPr id="39" name="Ink 38">
                  <a:extLst>
                    <a:ext uri="{FF2B5EF4-FFF2-40B4-BE49-F238E27FC236}">
                      <a16:creationId xmlns:a16="http://schemas.microsoft.com/office/drawing/2014/main" id="{97CB01D5-532D-4ABD-A125-B75587852BBF}"/>
                    </a:ext>
                  </a:extLst>
                </p:cNvPr>
                <p:cNvPicPr/>
                <p:nvPr/>
              </p:nvPicPr>
              <p:blipFill>
                <a:blip r:embed="rId52"/>
                <a:stretch>
                  <a:fillRect/>
                </a:stretch>
              </p:blipFill>
              <p:spPr>
                <a:xfrm>
                  <a:off x="4801316" y="5620705"/>
                  <a:ext cx="145440" cy="80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3">
            <p14:nvContentPartPr>
              <p14:cNvPr id="41" name="Ink 40">
                <a:extLst>
                  <a:ext uri="{FF2B5EF4-FFF2-40B4-BE49-F238E27FC236}">
                    <a16:creationId xmlns:a16="http://schemas.microsoft.com/office/drawing/2014/main" id="{605C8D09-AF70-4A26-BEB1-27E76A4C1D63}"/>
                  </a:ext>
                </a:extLst>
              </p14:cNvPr>
              <p14:cNvContentPartPr/>
              <p14:nvPr/>
            </p14:nvContentPartPr>
            <p14:xfrm>
              <a:off x="1340996" y="5597305"/>
              <a:ext cx="97920" cy="145440"/>
            </p14:xfrm>
          </p:contentPart>
        </mc:Choice>
        <mc:Fallback xmlns="">
          <p:pic>
            <p:nvPicPr>
              <p:cNvPr id="41" name="Ink 40">
                <a:extLst>
                  <a:ext uri="{FF2B5EF4-FFF2-40B4-BE49-F238E27FC236}">
                    <a16:creationId xmlns:a16="http://schemas.microsoft.com/office/drawing/2014/main" id="{605C8D09-AF70-4A26-BEB1-27E76A4C1D63}"/>
                  </a:ext>
                </a:extLst>
              </p:cNvPr>
              <p:cNvPicPr/>
              <p:nvPr/>
            </p:nvPicPr>
            <p:blipFill>
              <a:blip r:embed="rId54"/>
              <a:stretch>
                <a:fillRect/>
              </a:stretch>
            </p:blipFill>
            <p:spPr>
              <a:xfrm>
                <a:off x="1331996" y="5588665"/>
                <a:ext cx="115560" cy="163080"/>
              </a:xfrm>
              <a:prstGeom prst="rect">
                <a:avLst/>
              </a:prstGeom>
            </p:spPr>
          </p:pic>
        </mc:Fallback>
      </mc:AlternateContent>
      <p:grpSp>
        <p:nvGrpSpPr>
          <p:cNvPr id="47" name="Group 46">
            <a:extLst>
              <a:ext uri="{FF2B5EF4-FFF2-40B4-BE49-F238E27FC236}">
                <a16:creationId xmlns:a16="http://schemas.microsoft.com/office/drawing/2014/main" id="{E026499E-0DA7-4B05-A760-C8C166B54FC5}"/>
              </a:ext>
            </a:extLst>
          </p:cNvPr>
          <p:cNvGrpSpPr/>
          <p:nvPr/>
        </p:nvGrpSpPr>
        <p:grpSpPr>
          <a:xfrm>
            <a:off x="627476" y="5635825"/>
            <a:ext cx="73440" cy="143280"/>
            <a:chOff x="627476" y="5635825"/>
            <a:chExt cx="73440" cy="143280"/>
          </a:xfrm>
        </p:grpSpPr>
        <mc:AlternateContent xmlns:mc="http://schemas.openxmlformats.org/markup-compatibility/2006" xmlns:p14="http://schemas.microsoft.com/office/powerpoint/2010/main">
          <mc:Choice Requires="p14">
            <p:contentPart p14:bwMode="auto" r:id="rId55">
              <p14:nvContentPartPr>
                <p14:cNvPr id="42" name="Ink 41">
                  <a:extLst>
                    <a:ext uri="{FF2B5EF4-FFF2-40B4-BE49-F238E27FC236}">
                      <a16:creationId xmlns:a16="http://schemas.microsoft.com/office/drawing/2014/main" id="{BDE8CDBA-8E83-41E4-A3EF-C5D4B761EC2B}"/>
                    </a:ext>
                  </a:extLst>
                </p14:cNvPr>
                <p14:cNvContentPartPr/>
                <p14:nvPr/>
              </p14:nvContentPartPr>
              <p14:xfrm>
                <a:off x="693356" y="5647705"/>
                <a:ext cx="7560" cy="1800"/>
              </p14:xfrm>
            </p:contentPart>
          </mc:Choice>
          <mc:Fallback xmlns="">
            <p:pic>
              <p:nvPicPr>
                <p:cNvPr id="42" name="Ink 41">
                  <a:extLst>
                    <a:ext uri="{FF2B5EF4-FFF2-40B4-BE49-F238E27FC236}">
                      <a16:creationId xmlns:a16="http://schemas.microsoft.com/office/drawing/2014/main" id="{BDE8CDBA-8E83-41E4-A3EF-C5D4B761EC2B}"/>
                    </a:ext>
                  </a:extLst>
                </p:cNvPr>
                <p:cNvPicPr/>
                <p:nvPr/>
              </p:nvPicPr>
              <p:blipFill>
                <a:blip r:embed="rId56"/>
                <a:stretch>
                  <a:fillRect/>
                </a:stretch>
              </p:blipFill>
              <p:spPr>
                <a:xfrm>
                  <a:off x="684356" y="5639065"/>
                  <a:ext cx="252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3" name="Ink 42">
                  <a:extLst>
                    <a:ext uri="{FF2B5EF4-FFF2-40B4-BE49-F238E27FC236}">
                      <a16:creationId xmlns:a16="http://schemas.microsoft.com/office/drawing/2014/main" id="{84357E74-4D54-4B90-98B3-6E5D2A29630E}"/>
                    </a:ext>
                  </a:extLst>
                </p14:cNvPr>
                <p14:cNvContentPartPr/>
                <p14:nvPr/>
              </p14:nvContentPartPr>
              <p14:xfrm>
                <a:off x="627476" y="5635825"/>
                <a:ext cx="70920" cy="143280"/>
              </p14:xfrm>
            </p:contentPart>
          </mc:Choice>
          <mc:Fallback xmlns="">
            <p:pic>
              <p:nvPicPr>
                <p:cNvPr id="43" name="Ink 42">
                  <a:extLst>
                    <a:ext uri="{FF2B5EF4-FFF2-40B4-BE49-F238E27FC236}">
                      <a16:creationId xmlns:a16="http://schemas.microsoft.com/office/drawing/2014/main" id="{84357E74-4D54-4B90-98B3-6E5D2A29630E}"/>
                    </a:ext>
                  </a:extLst>
                </p:cNvPr>
                <p:cNvPicPr/>
                <p:nvPr/>
              </p:nvPicPr>
              <p:blipFill>
                <a:blip r:embed="rId58"/>
                <a:stretch>
                  <a:fillRect/>
                </a:stretch>
              </p:blipFill>
              <p:spPr>
                <a:xfrm>
                  <a:off x="618476" y="5626825"/>
                  <a:ext cx="88560" cy="160920"/>
                </a:xfrm>
                <a:prstGeom prst="rect">
                  <a:avLst/>
                </a:prstGeom>
              </p:spPr>
            </p:pic>
          </mc:Fallback>
        </mc:AlternateContent>
      </p:grpSp>
    </p:spTree>
    <p:extLst>
      <p:ext uri="{BB962C8B-B14F-4D97-AF65-F5344CB8AC3E}">
        <p14:creationId xmlns:p14="http://schemas.microsoft.com/office/powerpoint/2010/main" val="2846829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Escape Sequences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9</a:t>
            </a:fld>
            <a:endParaRPr lang="en-US"/>
          </a:p>
        </p:txBody>
      </p:sp>
      <p:sp>
        <p:nvSpPr>
          <p:cNvPr id="6" name="Rectangle 5"/>
          <p:cNvSpPr/>
          <p:nvPr/>
        </p:nvSpPr>
        <p:spPr>
          <a:xfrm>
            <a:off x="195098" y="1550504"/>
            <a:ext cx="11756250" cy="923330"/>
          </a:xfrm>
          <a:prstGeom prst="rect">
            <a:avLst/>
          </a:prstGeom>
        </p:spPr>
        <p:txBody>
          <a:bodyPr wrap="square" numCol="1">
            <a:spAutoFit/>
          </a:bodyPr>
          <a:lstStyle/>
          <a:p>
            <a:pPr>
              <a:lnSpc>
                <a:spcPct val="150000"/>
              </a:lnSpc>
            </a:pPr>
            <a:r>
              <a:rPr lang="en-US" b="1" dirty="0">
                <a:solidFill>
                  <a:schemeClr val="accent1">
                    <a:lumMod val="75000"/>
                  </a:schemeClr>
                </a:solidFill>
              </a:rPr>
              <a:t>Some characters (like ", \) cannot be directly included in a string. Such characters must be escaped by placing a backslash before them.</a:t>
            </a:r>
          </a:p>
        </p:txBody>
      </p:sp>
      <p:pic>
        <p:nvPicPr>
          <p:cNvPr id="5" name="Picture 4"/>
          <p:cNvPicPr>
            <a:picLocks noChangeAspect="1"/>
          </p:cNvPicPr>
          <p:nvPr/>
        </p:nvPicPr>
        <p:blipFill>
          <a:blip r:embed="rId2"/>
          <a:stretch>
            <a:fillRect/>
          </a:stretch>
        </p:blipFill>
        <p:spPr>
          <a:xfrm>
            <a:off x="2890824" y="2358887"/>
            <a:ext cx="6605447" cy="774891"/>
          </a:xfrm>
          <a:prstGeom prst="rect">
            <a:avLst/>
          </a:prstGeom>
        </p:spPr>
      </p:pic>
      <p:pic>
        <p:nvPicPr>
          <p:cNvPr id="7" name="Picture 6"/>
          <p:cNvPicPr>
            <a:picLocks noChangeAspect="1"/>
          </p:cNvPicPr>
          <p:nvPr/>
        </p:nvPicPr>
        <p:blipFill>
          <a:blip r:embed="rId3"/>
          <a:stretch>
            <a:fillRect/>
          </a:stretch>
        </p:blipFill>
        <p:spPr>
          <a:xfrm>
            <a:off x="1165761" y="3196248"/>
            <a:ext cx="9603304" cy="1460860"/>
          </a:xfrm>
          <a:prstGeom prst="rect">
            <a:avLst/>
          </a:prstGeom>
        </p:spPr>
      </p:pic>
      <p:pic>
        <p:nvPicPr>
          <p:cNvPr id="8" name="Picture 7"/>
          <p:cNvPicPr>
            <a:picLocks noChangeAspect="1"/>
          </p:cNvPicPr>
          <p:nvPr/>
        </p:nvPicPr>
        <p:blipFill>
          <a:blip r:embed="rId4"/>
          <a:stretch>
            <a:fillRect/>
          </a:stretch>
        </p:blipFill>
        <p:spPr>
          <a:xfrm>
            <a:off x="1165762" y="4571999"/>
            <a:ext cx="9603304" cy="1840675"/>
          </a:xfrm>
          <a:prstGeom prst="rect">
            <a:avLst/>
          </a:prstGeom>
        </p:spPr>
      </p:pic>
      <p:sp>
        <p:nvSpPr>
          <p:cNvPr id="9"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Oxford University Press 2017. All rights reserved.</a:t>
            </a:r>
          </a:p>
        </p:txBody>
      </p:sp>
      <p:sp>
        <p:nvSpPr>
          <p:cNvPr id="10" name="TextBox 9"/>
          <p:cNvSpPr txBox="1"/>
          <p:nvPr/>
        </p:nvSpPr>
        <p:spPr>
          <a:xfrm>
            <a:off x="1165761" y="2577080"/>
            <a:ext cx="1141017" cy="369332"/>
          </a:xfrm>
          <a:prstGeom prst="rect">
            <a:avLst/>
          </a:prstGeom>
          <a:noFill/>
        </p:spPr>
        <p:txBody>
          <a:bodyPr wrap="square" rtlCol="0">
            <a:spAutoFit/>
          </a:bodyPr>
          <a:lstStyle/>
          <a:p>
            <a:r>
              <a:rPr lang="en-IN" dirty="0"/>
              <a:t>Example:</a:t>
            </a:r>
          </a:p>
        </p:txBody>
      </p:sp>
    </p:spTree>
    <p:extLst>
      <p:ext uri="{BB962C8B-B14F-4D97-AF65-F5344CB8AC3E}">
        <p14:creationId xmlns:p14="http://schemas.microsoft.com/office/powerpoint/2010/main" val="377797943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662</TotalTime>
  <Words>2799</Words>
  <Application>Microsoft Office PowerPoint</Application>
  <PresentationFormat>Widescreen</PresentationFormat>
  <Paragraphs>186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Gill Sans MT</vt:lpstr>
      <vt:lpstr>Gill Sans Std</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satish goel</cp:lastModifiedBy>
  <cp:revision>308</cp:revision>
  <dcterms:created xsi:type="dcterms:W3CDTF">2017-05-19T08:19:07Z</dcterms:created>
  <dcterms:modified xsi:type="dcterms:W3CDTF">2023-08-04T18:57:13Z</dcterms:modified>
</cp:coreProperties>
</file>