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6" r:id="rId1"/>
  </p:sldMasterIdLst>
  <p:notesMasterIdLst>
    <p:notesMasterId r:id="rId18"/>
  </p:notesMasterIdLst>
  <p:sldIdLst>
    <p:sldId id="257" r:id="rId2"/>
    <p:sldId id="272" r:id="rId3"/>
    <p:sldId id="258" r:id="rId4"/>
    <p:sldId id="259" r:id="rId5"/>
    <p:sldId id="260" r:id="rId6"/>
    <p:sldId id="261" r:id="rId7"/>
    <p:sldId id="262" r:id="rId8"/>
    <p:sldId id="273" r:id="rId9"/>
    <p:sldId id="263"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006"/>
    <a:srgbClr val="00ACD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868"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D3F0DB-A8E3-432D-BC92-EEE7BB97802F}" type="datetimeFigureOut">
              <a:rPr lang="en-US" smtClean="0"/>
              <a:t>8/5/2023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2C8F77-8D4F-4A91-9F80-D6123489EA82}" type="slidenum">
              <a:rPr lang="en-US" smtClean="0"/>
              <a:t>‹#›</a:t>
            </a:fld>
            <a:endParaRPr lang="en-US"/>
          </a:p>
        </p:txBody>
      </p:sp>
    </p:spTree>
    <p:extLst>
      <p:ext uri="{BB962C8B-B14F-4D97-AF65-F5344CB8AC3E}">
        <p14:creationId xmlns:p14="http://schemas.microsoft.com/office/powerpoint/2010/main" val="15473395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2C8F77-8D4F-4A91-9F80-D6123489EA82}" type="slidenum">
              <a:rPr lang="en-US" smtClean="0"/>
              <a:t>12</a:t>
            </a:fld>
            <a:endParaRPr lang="en-US"/>
          </a:p>
        </p:txBody>
      </p:sp>
    </p:spTree>
    <p:extLst>
      <p:ext uri="{BB962C8B-B14F-4D97-AF65-F5344CB8AC3E}">
        <p14:creationId xmlns:p14="http://schemas.microsoft.com/office/powerpoint/2010/main" val="4229340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0DD754FA-D11A-45BA-AA6F-F2224592AC6D}" type="datetime1">
              <a:rPr lang="en-US" smtClean="0"/>
              <a:t>8/5/2023</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r>
              <a:rPr lang="en-US"/>
              <a:t>© Oxford University Press 2017. All rights reserved.</a:t>
            </a:r>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04EAA311-F8B8-413B-ACCD-5A57951484CD}" type="slidenum">
              <a:rPr lang="en-US" smtClean="0"/>
              <a:t>‹#›</a:t>
            </a:fld>
            <a:endParaRPr lang="en-US"/>
          </a:p>
        </p:txBody>
      </p:sp>
    </p:spTree>
    <p:extLst>
      <p:ext uri="{BB962C8B-B14F-4D97-AF65-F5344CB8AC3E}">
        <p14:creationId xmlns:p14="http://schemas.microsoft.com/office/powerpoint/2010/main" val="2030807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5FD224-6851-4450-8E59-AC200C0939B7}" type="datetime1">
              <a:rPr lang="en-US" smtClean="0"/>
              <a:t>8/5/2023</a:t>
            </a:fld>
            <a:endParaRPr lang="en-US"/>
          </a:p>
        </p:txBody>
      </p:sp>
      <p:sp>
        <p:nvSpPr>
          <p:cNvPr id="5" name="Footer Placeholder 4"/>
          <p:cNvSpPr>
            <a:spLocks noGrp="1"/>
          </p:cNvSpPr>
          <p:nvPr>
            <p:ph type="ftr" sz="quarter" idx="11"/>
          </p:nvPr>
        </p:nvSpPr>
        <p:spPr/>
        <p:txBody>
          <a:bodyPr/>
          <a:lstStyle/>
          <a:p>
            <a:r>
              <a:rPr lang="en-US"/>
              <a:t>© Oxford University Press 2017. All rights reserved.</a:t>
            </a:r>
          </a:p>
        </p:txBody>
      </p:sp>
      <p:sp>
        <p:nvSpPr>
          <p:cNvPr id="6" name="Slide Number Placeholder 5"/>
          <p:cNvSpPr>
            <a:spLocks noGrp="1"/>
          </p:cNvSpPr>
          <p:nvPr>
            <p:ph type="sldNum" sz="quarter" idx="12"/>
          </p:nvPr>
        </p:nvSpPr>
        <p:spPr/>
        <p:txBody>
          <a:bodyPr/>
          <a:lstStyle/>
          <a:p>
            <a:fld id="{04EAA311-F8B8-413B-ACCD-5A57951484CD}" type="slidenum">
              <a:rPr lang="en-US" smtClean="0"/>
              <a:t>‹#›</a:t>
            </a:fld>
            <a:endParaRPr lang="en-US"/>
          </a:p>
        </p:txBody>
      </p:sp>
    </p:spTree>
    <p:extLst>
      <p:ext uri="{BB962C8B-B14F-4D97-AF65-F5344CB8AC3E}">
        <p14:creationId xmlns:p14="http://schemas.microsoft.com/office/powerpoint/2010/main" val="842944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4727821E-6542-4349-BA5D-A76E677F6BD6}" type="datetime1">
              <a:rPr lang="en-US" smtClean="0"/>
              <a:t>8/5/2023</a:t>
            </a:fld>
            <a:endParaRPr lang="en-US"/>
          </a:p>
        </p:txBody>
      </p:sp>
      <p:sp>
        <p:nvSpPr>
          <p:cNvPr id="5" name="Footer Placeholder 4"/>
          <p:cNvSpPr>
            <a:spLocks noGrp="1"/>
          </p:cNvSpPr>
          <p:nvPr>
            <p:ph type="ftr" sz="quarter" idx="11"/>
          </p:nvPr>
        </p:nvSpPr>
        <p:spPr>
          <a:xfrm>
            <a:off x="774923" y="5951811"/>
            <a:ext cx="7896279" cy="365125"/>
          </a:xfrm>
        </p:spPr>
        <p:txBody>
          <a:bodyPr/>
          <a:lstStyle/>
          <a:p>
            <a:r>
              <a:rPr lang="en-US"/>
              <a:t>© Oxford University Press 2017. All rights reserved.</a:t>
            </a:r>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04EAA311-F8B8-413B-ACCD-5A57951484CD}" type="slidenum">
              <a:rPr lang="en-US" smtClean="0"/>
              <a:t>‹#›</a:t>
            </a:fld>
            <a:endParaRPr lang="en-US"/>
          </a:p>
        </p:txBody>
      </p:sp>
    </p:spTree>
    <p:extLst>
      <p:ext uri="{BB962C8B-B14F-4D97-AF65-F5344CB8AC3E}">
        <p14:creationId xmlns:p14="http://schemas.microsoft.com/office/powerpoint/2010/main" val="2003338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DCD459-F0B5-4137-97B7-25FEE9DB1A5C}" type="datetime1">
              <a:rPr lang="en-US" smtClean="0"/>
              <a:t>8/5/2023</a:t>
            </a:fld>
            <a:endParaRPr lang="en-US"/>
          </a:p>
        </p:txBody>
      </p:sp>
      <p:sp>
        <p:nvSpPr>
          <p:cNvPr id="5" name="Footer Placeholder 4"/>
          <p:cNvSpPr>
            <a:spLocks noGrp="1"/>
          </p:cNvSpPr>
          <p:nvPr>
            <p:ph type="ftr" sz="quarter" idx="11"/>
          </p:nvPr>
        </p:nvSpPr>
        <p:spPr/>
        <p:txBody>
          <a:bodyPr/>
          <a:lstStyle/>
          <a:p>
            <a:r>
              <a:rPr lang="en-US"/>
              <a:t>© Oxford University Press 2017. All rights reserved.</a:t>
            </a:r>
          </a:p>
        </p:txBody>
      </p:sp>
      <p:sp>
        <p:nvSpPr>
          <p:cNvPr id="6" name="Slide Number Placeholder 5"/>
          <p:cNvSpPr>
            <a:spLocks noGrp="1"/>
          </p:cNvSpPr>
          <p:nvPr>
            <p:ph type="sldNum" sz="quarter" idx="12"/>
          </p:nvPr>
        </p:nvSpPr>
        <p:spPr>
          <a:xfrm>
            <a:off x="10558300" y="5956137"/>
            <a:ext cx="1052508" cy="365125"/>
          </a:xfrm>
        </p:spPr>
        <p:txBody>
          <a:bodyPr/>
          <a:lstStyle/>
          <a:p>
            <a:fld id="{04EAA311-F8B8-413B-ACCD-5A57951484CD}" type="slidenum">
              <a:rPr lang="en-US" smtClean="0"/>
              <a:t>‹#›</a:t>
            </a:fld>
            <a:endParaRPr lang="en-US"/>
          </a:p>
        </p:txBody>
      </p:sp>
    </p:spTree>
    <p:extLst>
      <p:ext uri="{BB962C8B-B14F-4D97-AF65-F5344CB8AC3E}">
        <p14:creationId xmlns:p14="http://schemas.microsoft.com/office/powerpoint/2010/main" val="903235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924DBE6-9034-4FF6-B407-DDFD9FF1799D}" type="datetime1">
              <a:rPr lang="en-US" smtClean="0"/>
              <a:t>8/5/2023</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en-US"/>
              <a:t>© Oxford University Press 2017. All rights reserved.</a:t>
            </a:r>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04EAA311-F8B8-413B-ACCD-5A57951484CD}" type="slidenum">
              <a:rPr lang="en-US" smtClean="0"/>
              <a:t>‹#›</a:t>
            </a:fld>
            <a:endParaRPr lang="en-US"/>
          </a:p>
        </p:txBody>
      </p:sp>
    </p:spTree>
    <p:extLst>
      <p:ext uri="{BB962C8B-B14F-4D97-AF65-F5344CB8AC3E}">
        <p14:creationId xmlns:p14="http://schemas.microsoft.com/office/powerpoint/2010/main" val="4114518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7E4E92-4D93-4F64-8BC9-4493C5711362}" type="datetime1">
              <a:rPr lang="en-US" smtClean="0"/>
              <a:t>8/5/2023</a:t>
            </a:fld>
            <a:endParaRPr lang="en-US"/>
          </a:p>
        </p:txBody>
      </p:sp>
      <p:sp>
        <p:nvSpPr>
          <p:cNvPr id="6" name="Footer Placeholder 5"/>
          <p:cNvSpPr>
            <a:spLocks noGrp="1"/>
          </p:cNvSpPr>
          <p:nvPr>
            <p:ph type="ftr" sz="quarter" idx="11"/>
          </p:nvPr>
        </p:nvSpPr>
        <p:spPr/>
        <p:txBody>
          <a:bodyPr/>
          <a:lstStyle/>
          <a:p>
            <a:r>
              <a:rPr lang="en-US"/>
              <a:t>© Oxford University Press 2017. All rights reserved.</a:t>
            </a:r>
          </a:p>
        </p:txBody>
      </p:sp>
      <p:sp>
        <p:nvSpPr>
          <p:cNvPr id="7" name="Slide Number Placeholder 6"/>
          <p:cNvSpPr>
            <a:spLocks noGrp="1"/>
          </p:cNvSpPr>
          <p:nvPr>
            <p:ph type="sldNum" sz="quarter" idx="12"/>
          </p:nvPr>
        </p:nvSpPr>
        <p:spPr/>
        <p:txBody>
          <a:bodyPr/>
          <a:lstStyle/>
          <a:p>
            <a:fld id="{04EAA311-F8B8-413B-ACCD-5A57951484CD}" type="slidenum">
              <a:rPr lang="en-US" smtClean="0"/>
              <a:t>‹#›</a:t>
            </a:fld>
            <a:endParaRPr lang="en-US"/>
          </a:p>
        </p:txBody>
      </p:sp>
    </p:spTree>
    <p:extLst>
      <p:ext uri="{BB962C8B-B14F-4D97-AF65-F5344CB8AC3E}">
        <p14:creationId xmlns:p14="http://schemas.microsoft.com/office/powerpoint/2010/main" val="1270033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176F4E-D238-4B55-B764-3D1A323877C4}" type="datetime1">
              <a:rPr lang="en-US" smtClean="0"/>
              <a:t>8/5/2023</a:t>
            </a:fld>
            <a:endParaRPr lang="en-US"/>
          </a:p>
        </p:txBody>
      </p:sp>
      <p:sp>
        <p:nvSpPr>
          <p:cNvPr id="8" name="Footer Placeholder 7"/>
          <p:cNvSpPr>
            <a:spLocks noGrp="1"/>
          </p:cNvSpPr>
          <p:nvPr>
            <p:ph type="ftr" sz="quarter" idx="11"/>
          </p:nvPr>
        </p:nvSpPr>
        <p:spPr/>
        <p:txBody>
          <a:bodyPr/>
          <a:lstStyle/>
          <a:p>
            <a:r>
              <a:rPr lang="en-US"/>
              <a:t>© Oxford University Press 2017. All rights reserved.</a:t>
            </a:r>
          </a:p>
        </p:txBody>
      </p:sp>
      <p:sp>
        <p:nvSpPr>
          <p:cNvPr id="9" name="Slide Number Placeholder 8"/>
          <p:cNvSpPr>
            <a:spLocks noGrp="1"/>
          </p:cNvSpPr>
          <p:nvPr>
            <p:ph type="sldNum" sz="quarter" idx="12"/>
          </p:nvPr>
        </p:nvSpPr>
        <p:spPr/>
        <p:txBody>
          <a:bodyPr/>
          <a:lstStyle/>
          <a:p>
            <a:fld id="{04EAA311-F8B8-413B-ACCD-5A57951484CD}" type="slidenum">
              <a:rPr lang="en-US" smtClean="0"/>
              <a:t>‹#›</a:t>
            </a:fld>
            <a:endParaRPr lang="en-US"/>
          </a:p>
        </p:txBody>
      </p:sp>
    </p:spTree>
    <p:extLst>
      <p:ext uri="{BB962C8B-B14F-4D97-AF65-F5344CB8AC3E}">
        <p14:creationId xmlns:p14="http://schemas.microsoft.com/office/powerpoint/2010/main" val="2262522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A7D205E-21D3-49F6-8420-61A4EB34310D}" type="datetime1">
              <a:rPr lang="en-US" smtClean="0"/>
              <a:t>8/5/2023</a:t>
            </a:fld>
            <a:endParaRPr lang="en-US"/>
          </a:p>
        </p:txBody>
      </p:sp>
      <p:sp>
        <p:nvSpPr>
          <p:cNvPr id="4" name="Footer Placeholder 3"/>
          <p:cNvSpPr>
            <a:spLocks noGrp="1"/>
          </p:cNvSpPr>
          <p:nvPr>
            <p:ph type="ftr" sz="quarter" idx="11"/>
          </p:nvPr>
        </p:nvSpPr>
        <p:spPr/>
        <p:txBody>
          <a:bodyPr/>
          <a:lstStyle/>
          <a:p>
            <a:r>
              <a:rPr lang="en-US"/>
              <a:t>© Oxford University Press 2017. All rights reserved.</a:t>
            </a:r>
          </a:p>
        </p:txBody>
      </p:sp>
      <p:sp>
        <p:nvSpPr>
          <p:cNvPr id="5" name="Slide Number Placeholder 4"/>
          <p:cNvSpPr>
            <a:spLocks noGrp="1"/>
          </p:cNvSpPr>
          <p:nvPr>
            <p:ph type="sldNum" sz="quarter" idx="12"/>
          </p:nvPr>
        </p:nvSpPr>
        <p:spPr/>
        <p:txBody>
          <a:bodyPr/>
          <a:lstStyle/>
          <a:p>
            <a:fld id="{04EAA311-F8B8-413B-ACCD-5A57951484CD}" type="slidenum">
              <a:rPr lang="en-US" smtClean="0"/>
              <a:t>‹#›</a:t>
            </a:fld>
            <a:endParaRPr lang="en-US"/>
          </a:p>
        </p:txBody>
      </p:sp>
    </p:spTree>
    <p:extLst>
      <p:ext uri="{BB962C8B-B14F-4D97-AF65-F5344CB8AC3E}">
        <p14:creationId xmlns:p14="http://schemas.microsoft.com/office/powerpoint/2010/main" val="3956645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C22575-9132-4D48-925D-2C4E03066820}" type="datetime1">
              <a:rPr lang="en-US" smtClean="0"/>
              <a:t>8/5/2023</a:t>
            </a:fld>
            <a:endParaRPr lang="en-US"/>
          </a:p>
        </p:txBody>
      </p:sp>
      <p:sp>
        <p:nvSpPr>
          <p:cNvPr id="3" name="Footer Placeholder 2"/>
          <p:cNvSpPr>
            <a:spLocks noGrp="1"/>
          </p:cNvSpPr>
          <p:nvPr>
            <p:ph type="ftr" sz="quarter" idx="11"/>
          </p:nvPr>
        </p:nvSpPr>
        <p:spPr/>
        <p:txBody>
          <a:bodyPr/>
          <a:lstStyle/>
          <a:p>
            <a:r>
              <a:rPr lang="en-US"/>
              <a:t>© Oxford University Press 2017. All rights reserved.</a:t>
            </a:r>
          </a:p>
        </p:txBody>
      </p:sp>
      <p:sp>
        <p:nvSpPr>
          <p:cNvPr id="4" name="Slide Number Placeholder 3"/>
          <p:cNvSpPr>
            <a:spLocks noGrp="1"/>
          </p:cNvSpPr>
          <p:nvPr>
            <p:ph type="sldNum" sz="quarter" idx="12"/>
          </p:nvPr>
        </p:nvSpPr>
        <p:spPr/>
        <p:txBody>
          <a:bodyPr/>
          <a:lstStyle/>
          <a:p>
            <a:fld id="{04EAA311-F8B8-413B-ACCD-5A57951484CD}" type="slidenum">
              <a:rPr lang="en-US" smtClean="0"/>
              <a:t>‹#›</a:t>
            </a:fld>
            <a:endParaRPr lang="en-US"/>
          </a:p>
        </p:txBody>
      </p:sp>
    </p:spTree>
    <p:extLst>
      <p:ext uri="{BB962C8B-B14F-4D97-AF65-F5344CB8AC3E}">
        <p14:creationId xmlns:p14="http://schemas.microsoft.com/office/powerpoint/2010/main" val="2948519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E9AAC42C-3CEA-4A47-953C-8B621F48D9D3}" type="datetime1">
              <a:rPr lang="en-US" smtClean="0"/>
              <a:t>8/5/2023</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r>
              <a:rPr lang="en-US"/>
              <a:t>© Oxford University Press 2017. All rights reserved.</a:t>
            </a:r>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04EAA311-F8B8-413B-ACCD-5A57951484CD}" type="slidenum">
              <a:rPr lang="en-US" smtClean="0"/>
              <a:t>‹#›</a:t>
            </a:fld>
            <a:endParaRPr lang="en-US"/>
          </a:p>
        </p:txBody>
      </p:sp>
    </p:spTree>
    <p:extLst>
      <p:ext uri="{BB962C8B-B14F-4D97-AF65-F5344CB8AC3E}">
        <p14:creationId xmlns:p14="http://schemas.microsoft.com/office/powerpoint/2010/main" val="1331123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4ED353-640F-42F4-98F4-8C6F235768BE}" type="datetime1">
              <a:rPr lang="en-US" smtClean="0"/>
              <a:t>8/5/2023</a:t>
            </a:fld>
            <a:endParaRPr lang="en-US"/>
          </a:p>
        </p:txBody>
      </p:sp>
      <p:sp>
        <p:nvSpPr>
          <p:cNvPr id="6" name="Footer Placeholder 5"/>
          <p:cNvSpPr>
            <a:spLocks noGrp="1"/>
          </p:cNvSpPr>
          <p:nvPr>
            <p:ph type="ftr" sz="quarter" idx="11"/>
          </p:nvPr>
        </p:nvSpPr>
        <p:spPr/>
        <p:txBody>
          <a:bodyPr/>
          <a:lstStyle/>
          <a:p>
            <a:r>
              <a:rPr lang="en-US"/>
              <a:t>© Oxford University Press 2017. All rights reserved.</a:t>
            </a:r>
          </a:p>
        </p:txBody>
      </p:sp>
      <p:sp>
        <p:nvSpPr>
          <p:cNvPr id="7" name="Slide Number Placeholder 6"/>
          <p:cNvSpPr>
            <a:spLocks noGrp="1"/>
          </p:cNvSpPr>
          <p:nvPr>
            <p:ph type="sldNum" sz="quarter" idx="12"/>
          </p:nvPr>
        </p:nvSpPr>
        <p:spPr/>
        <p:txBody>
          <a:bodyPr/>
          <a:lstStyle/>
          <a:p>
            <a:fld id="{04EAA311-F8B8-413B-ACCD-5A57951484CD}" type="slidenum">
              <a:rPr lang="en-US" smtClean="0"/>
              <a:t>‹#›</a:t>
            </a:fld>
            <a:endParaRPr lang="en-US"/>
          </a:p>
        </p:txBody>
      </p:sp>
    </p:spTree>
    <p:extLst>
      <p:ext uri="{BB962C8B-B14F-4D97-AF65-F5344CB8AC3E}">
        <p14:creationId xmlns:p14="http://schemas.microsoft.com/office/powerpoint/2010/main" val="4213974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19DC53A5-B380-443D-9385-8B3EAD5E7A71}" type="datetime1">
              <a:rPr lang="en-US" smtClean="0"/>
              <a:t>8/5/2023</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r>
              <a:rPr lang="en-US"/>
              <a:t>© Oxford University Press 2017. All rights reserved.</a:t>
            </a:r>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04EAA311-F8B8-413B-ACCD-5A57951484CD}"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032309584"/>
      </p:ext>
    </p:extLst>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7.xml"/><Relationship Id="rId4" Type="http://schemas.openxmlformats.org/officeDocument/2006/relationships/image" Target="../media/image12.emf"/></Relationships>
</file>

<file path=ppt/slides/_rels/slide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3" name="Footer Placeholder 2"/>
          <p:cNvSpPr>
            <a:spLocks noGrp="1"/>
          </p:cNvSpPr>
          <p:nvPr>
            <p:ph type="ftr" sz="quarter" idx="11"/>
          </p:nvPr>
        </p:nvSpPr>
        <p:spPr>
          <a:xfrm>
            <a:off x="8316038" y="6321262"/>
            <a:ext cx="3294772" cy="365125"/>
          </a:xfrm>
        </p:spPr>
        <p:txBody>
          <a:bodyPr/>
          <a:lstStyle/>
          <a:p>
            <a:r>
              <a:rPr lang="en-US" dirty="0"/>
              <a:t>© Oxford University Press 2017. All rights reserved.</a:t>
            </a:r>
          </a:p>
        </p:txBody>
      </p:sp>
      <p:sp>
        <p:nvSpPr>
          <p:cNvPr id="4" name="Slide Number Placeholder 3"/>
          <p:cNvSpPr>
            <a:spLocks noGrp="1"/>
          </p:cNvSpPr>
          <p:nvPr>
            <p:ph type="sldNum" sz="quarter" idx="12"/>
          </p:nvPr>
        </p:nvSpPr>
        <p:spPr/>
        <p:txBody>
          <a:bodyPr/>
          <a:lstStyle/>
          <a:p>
            <a:fld id="{04EAA311-F8B8-413B-ACCD-5A57951484CD}" type="slidenum">
              <a:rPr lang="en-US" smtClean="0"/>
              <a:t>1</a:t>
            </a:fld>
            <a:endParaRPr lang="en-US"/>
          </a:p>
        </p:txBody>
      </p:sp>
      <p:sp>
        <p:nvSpPr>
          <p:cNvPr id="5" name="Rectangle 4"/>
          <p:cNvSpPr/>
          <p:nvPr/>
        </p:nvSpPr>
        <p:spPr>
          <a:xfrm>
            <a:off x="2050106" y="2624192"/>
            <a:ext cx="8562808" cy="2004331"/>
          </a:xfrm>
          <a:prstGeom prst="rect">
            <a:avLst/>
          </a:prstGeom>
        </p:spPr>
        <p:txBody>
          <a:bodyPr wrap="square">
            <a:spAutoFit/>
          </a:bodyPr>
          <a:lstStyle/>
          <a:p>
            <a:pPr algn="ctr">
              <a:lnSpc>
                <a:spcPct val="150000"/>
              </a:lnSpc>
            </a:pPr>
            <a:r>
              <a:rPr lang="en-US" sz="4400" b="1" dirty="0">
                <a:solidFill>
                  <a:schemeClr val="accent1">
                    <a:lumMod val="75000"/>
                  </a:schemeClr>
                </a:solidFill>
                <a:latin typeface="Gill Sans Std"/>
              </a:rPr>
              <a:t>CHAPTER 4</a:t>
            </a:r>
          </a:p>
          <a:p>
            <a:pPr algn="ctr">
              <a:lnSpc>
                <a:spcPct val="150000"/>
              </a:lnSpc>
            </a:pPr>
            <a:r>
              <a:rPr lang="en-US" sz="4400" dirty="0"/>
              <a:t> </a:t>
            </a:r>
            <a:r>
              <a:rPr lang="en-US" sz="4400" b="1" dirty="0"/>
              <a:t>Decision Control Statements </a:t>
            </a:r>
            <a:endParaRPr lang="en-US" sz="4400" dirty="0">
              <a:solidFill>
                <a:schemeClr val="accent1">
                  <a:lumMod val="75000"/>
                </a:schemeClr>
              </a:solidFill>
            </a:endParaRPr>
          </a:p>
        </p:txBody>
      </p:sp>
    </p:spTree>
    <p:extLst>
      <p:ext uri="{BB962C8B-B14F-4D97-AF65-F5344CB8AC3E}">
        <p14:creationId xmlns:p14="http://schemas.microsoft.com/office/powerpoint/2010/main" val="2975537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Range() Function</a:t>
            </a:r>
            <a:endParaRPr lang="en-US" sz="3200" dirty="0"/>
          </a:p>
        </p:txBody>
      </p:sp>
      <p:sp>
        <p:nvSpPr>
          <p:cNvPr id="3" name="Footer Placeholder 2"/>
          <p:cNvSpPr>
            <a:spLocks noGrp="1"/>
          </p:cNvSpPr>
          <p:nvPr>
            <p:ph type="ftr" sz="quarter" idx="11"/>
          </p:nvPr>
        </p:nvSpPr>
        <p:spPr>
          <a:xfrm>
            <a:off x="7891975" y="6299680"/>
            <a:ext cx="3718835" cy="365125"/>
          </a:xfrm>
        </p:spPr>
        <p:txBody>
          <a:bodyPr/>
          <a:lstStyle/>
          <a:p>
            <a:r>
              <a:rPr lang="en-US" dirty="0"/>
              <a:t>© Oxford University Press 2017. All rights reserved.</a:t>
            </a:r>
          </a:p>
        </p:txBody>
      </p:sp>
      <p:sp>
        <p:nvSpPr>
          <p:cNvPr id="4" name="Slide Number Placeholder 3"/>
          <p:cNvSpPr>
            <a:spLocks noGrp="1"/>
          </p:cNvSpPr>
          <p:nvPr>
            <p:ph type="sldNum" sz="quarter" idx="12"/>
          </p:nvPr>
        </p:nvSpPr>
        <p:spPr/>
        <p:txBody>
          <a:bodyPr/>
          <a:lstStyle/>
          <a:p>
            <a:fld id="{04EAA311-F8B8-413B-ACCD-5A57951484CD}" type="slidenum">
              <a:rPr lang="en-US" smtClean="0"/>
              <a:t>10</a:t>
            </a:fld>
            <a:endParaRPr lang="en-US"/>
          </a:p>
        </p:txBody>
      </p:sp>
      <p:sp>
        <p:nvSpPr>
          <p:cNvPr id="5" name="Rectangle 4"/>
          <p:cNvSpPr/>
          <p:nvPr/>
        </p:nvSpPr>
        <p:spPr>
          <a:xfrm>
            <a:off x="166686" y="1550504"/>
            <a:ext cx="11858625" cy="2585323"/>
          </a:xfrm>
          <a:prstGeom prst="rect">
            <a:avLst/>
          </a:prstGeom>
        </p:spPr>
        <p:txBody>
          <a:bodyPr wrap="square">
            <a:spAutoFit/>
          </a:bodyPr>
          <a:lstStyle/>
          <a:p>
            <a:pPr algn="just">
              <a:lnSpc>
                <a:spcPct val="150000"/>
              </a:lnSpc>
            </a:pPr>
            <a:r>
              <a:rPr lang="en-US" b="1" dirty="0">
                <a:solidFill>
                  <a:schemeClr val="accent1">
                    <a:lumMod val="75000"/>
                  </a:schemeClr>
                </a:solidFill>
              </a:rPr>
              <a:t>If range() function is given a single argument, it produces an object with values from 0 to argument-1. For example: range(10) is equal to writing range(0, 10).</a:t>
            </a:r>
          </a:p>
          <a:p>
            <a:pPr algn="just">
              <a:lnSpc>
                <a:spcPct val="150000"/>
              </a:lnSpc>
            </a:pPr>
            <a:r>
              <a:rPr lang="en-US" b="1" dirty="0">
                <a:solidFill>
                  <a:schemeClr val="accent1">
                    <a:lumMod val="75000"/>
                  </a:schemeClr>
                </a:solidFill>
              </a:rPr>
              <a:t>• If range() is called with two arguments, it produces values from the first to the second. For example, range(0,10). </a:t>
            </a:r>
          </a:p>
          <a:p>
            <a:pPr algn="just">
              <a:lnSpc>
                <a:spcPct val="150000"/>
              </a:lnSpc>
            </a:pPr>
            <a:r>
              <a:rPr lang="en-US" b="1" dirty="0">
                <a:solidFill>
                  <a:schemeClr val="accent1">
                    <a:lumMod val="75000"/>
                  </a:schemeClr>
                </a:solidFill>
              </a:rPr>
              <a:t>• If range() has three arguments then the third argument specifies the interval of the sequence produced. In this case, the third argument must be an integer. For example, range(1,20,3).</a:t>
            </a:r>
          </a:p>
        </p:txBody>
      </p:sp>
      <p:pic>
        <p:nvPicPr>
          <p:cNvPr id="6" name="Picture 5"/>
          <p:cNvPicPr>
            <a:picLocks noChangeAspect="1"/>
          </p:cNvPicPr>
          <p:nvPr/>
        </p:nvPicPr>
        <p:blipFill>
          <a:blip r:embed="rId2"/>
          <a:stretch>
            <a:fillRect/>
          </a:stretch>
        </p:blipFill>
        <p:spPr>
          <a:xfrm>
            <a:off x="283366" y="4762602"/>
            <a:ext cx="10162227" cy="1365243"/>
          </a:xfrm>
          <a:prstGeom prst="rect">
            <a:avLst/>
          </a:prstGeom>
        </p:spPr>
      </p:pic>
      <p:sp>
        <p:nvSpPr>
          <p:cNvPr id="7" name="TextBox 6"/>
          <p:cNvSpPr txBox="1"/>
          <p:nvPr/>
        </p:nvSpPr>
        <p:spPr>
          <a:xfrm>
            <a:off x="166686" y="4212811"/>
            <a:ext cx="2414319" cy="369332"/>
          </a:xfrm>
          <a:prstGeom prst="rect">
            <a:avLst/>
          </a:prstGeom>
          <a:noFill/>
        </p:spPr>
        <p:txBody>
          <a:bodyPr wrap="square" rtlCol="0">
            <a:spAutoFit/>
          </a:bodyPr>
          <a:lstStyle/>
          <a:p>
            <a:r>
              <a:rPr lang="en-IN" dirty="0"/>
              <a:t>Examples:</a:t>
            </a:r>
          </a:p>
        </p:txBody>
      </p:sp>
    </p:spTree>
    <p:extLst>
      <p:ext uri="{BB962C8B-B14F-4D97-AF65-F5344CB8AC3E}">
        <p14:creationId xmlns:p14="http://schemas.microsoft.com/office/powerpoint/2010/main" val="807600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Condition-controlled and Counter-controlled Loops </a:t>
            </a:r>
            <a:endParaRPr lang="en-US" sz="3200" dirty="0"/>
          </a:p>
        </p:txBody>
      </p:sp>
      <p:sp>
        <p:nvSpPr>
          <p:cNvPr id="3" name="Footer Placeholder 2"/>
          <p:cNvSpPr>
            <a:spLocks noGrp="1"/>
          </p:cNvSpPr>
          <p:nvPr>
            <p:ph type="ftr" sz="quarter" idx="11"/>
          </p:nvPr>
        </p:nvSpPr>
        <p:spPr>
          <a:xfrm>
            <a:off x="8032869" y="6321262"/>
            <a:ext cx="3690557" cy="365125"/>
          </a:xfrm>
        </p:spPr>
        <p:txBody>
          <a:bodyPr/>
          <a:lstStyle/>
          <a:p>
            <a:r>
              <a:rPr lang="en-US"/>
              <a:t>© Oxford University Press 2017. All rights reserved.</a:t>
            </a:r>
          </a:p>
        </p:txBody>
      </p:sp>
      <p:sp>
        <p:nvSpPr>
          <p:cNvPr id="4" name="Slide Number Placeholder 3"/>
          <p:cNvSpPr>
            <a:spLocks noGrp="1"/>
          </p:cNvSpPr>
          <p:nvPr>
            <p:ph type="sldNum" sz="quarter" idx="12"/>
          </p:nvPr>
        </p:nvSpPr>
        <p:spPr/>
        <p:txBody>
          <a:bodyPr/>
          <a:lstStyle/>
          <a:p>
            <a:fld id="{04EAA311-F8B8-413B-ACCD-5A57951484CD}" type="slidenum">
              <a:rPr lang="en-US" smtClean="0"/>
              <a:t>11</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6887" y="1805049"/>
            <a:ext cx="8658225" cy="26580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6886" y="4463082"/>
            <a:ext cx="8658225" cy="16190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66752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70684"/>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Nested Loops </a:t>
            </a:r>
            <a:endParaRPr lang="en-US" sz="3200" dirty="0"/>
          </a:p>
        </p:txBody>
      </p:sp>
      <p:sp>
        <p:nvSpPr>
          <p:cNvPr id="3" name="Footer Placeholder 2"/>
          <p:cNvSpPr>
            <a:spLocks noGrp="1"/>
          </p:cNvSpPr>
          <p:nvPr>
            <p:ph type="ftr" sz="quarter" idx="11"/>
          </p:nvPr>
        </p:nvSpPr>
        <p:spPr>
          <a:xfrm>
            <a:off x="8097674" y="6321262"/>
            <a:ext cx="3513136" cy="365125"/>
          </a:xfrm>
        </p:spPr>
        <p:txBody>
          <a:bodyPr/>
          <a:lstStyle/>
          <a:p>
            <a:r>
              <a:rPr lang="en-US" dirty="0"/>
              <a:t>© Oxford University Press 2017. All rights reserved.</a:t>
            </a:r>
          </a:p>
        </p:txBody>
      </p:sp>
      <p:sp>
        <p:nvSpPr>
          <p:cNvPr id="4" name="Slide Number Placeholder 3"/>
          <p:cNvSpPr>
            <a:spLocks noGrp="1"/>
          </p:cNvSpPr>
          <p:nvPr>
            <p:ph type="sldNum" sz="quarter" idx="12"/>
          </p:nvPr>
        </p:nvSpPr>
        <p:spPr/>
        <p:txBody>
          <a:bodyPr/>
          <a:lstStyle/>
          <a:p>
            <a:fld id="{04EAA311-F8B8-413B-ACCD-5A57951484CD}" type="slidenum">
              <a:rPr lang="en-US" smtClean="0"/>
              <a:t>12</a:t>
            </a:fld>
            <a:endParaRPr lang="en-US"/>
          </a:p>
        </p:txBody>
      </p:sp>
      <p:sp>
        <p:nvSpPr>
          <p:cNvPr id="5" name="Rectangle 4"/>
          <p:cNvSpPr/>
          <p:nvPr/>
        </p:nvSpPr>
        <p:spPr>
          <a:xfrm>
            <a:off x="200026" y="1495329"/>
            <a:ext cx="11801474" cy="2169825"/>
          </a:xfrm>
          <a:prstGeom prst="rect">
            <a:avLst/>
          </a:prstGeom>
        </p:spPr>
        <p:txBody>
          <a:bodyPr wrap="square">
            <a:spAutoFit/>
          </a:bodyPr>
          <a:lstStyle/>
          <a:p>
            <a:pPr algn="just">
              <a:lnSpc>
                <a:spcPct val="150000"/>
              </a:lnSpc>
            </a:pPr>
            <a:r>
              <a:rPr lang="en-US" b="1" dirty="0">
                <a:solidFill>
                  <a:schemeClr val="accent1">
                    <a:lumMod val="75000"/>
                  </a:schemeClr>
                </a:solidFill>
              </a:rPr>
              <a:t>Python allows its users to have nested loops, that is, loops that can be placed inside other loops. Although this feature will work with any loop like while loop as well as for loop. </a:t>
            </a:r>
          </a:p>
          <a:p>
            <a:pPr algn="just">
              <a:lnSpc>
                <a:spcPct val="150000"/>
              </a:lnSpc>
            </a:pPr>
            <a:r>
              <a:rPr lang="en-US" b="1" dirty="0">
                <a:solidFill>
                  <a:schemeClr val="accent1">
                    <a:lumMod val="75000"/>
                  </a:schemeClr>
                </a:solidFill>
              </a:rPr>
              <a:t>A for loop can be used to control the number of times a particular set of statements will be executed. Another outer loop could be used to control the number of times that a whole loop is repeated. </a:t>
            </a:r>
          </a:p>
          <a:p>
            <a:pPr algn="just">
              <a:lnSpc>
                <a:spcPct val="150000"/>
              </a:lnSpc>
            </a:pPr>
            <a:r>
              <a:rPr lang="en-US" b="1" dirty="0">
                <a:solidFill>
                  <a:schemeClr val="accent1">
                    <a:lumMod val="75000"/>
                  </a:schemeClr>
                </a:solidFill>
              </a:rPr>
              <a:t>Loops should be properly indented to identify which statements are contained within each for statement. </a:t>
            </a:r>
          </a:p>
        </p:txBody>
      </p:sp>
      <p:pic>
        <p:nvPicPr>
          <p:cNvPr id="6" name="Picture 5"/>
          <p:cNvPicPr>
            <a:picLocks noChangeAspect="1"/>
          </p:cNvPicPr>
          <p:nvPr/>
        </p:nvPicPr>
        <p:blipFill>
          <a:blip r:embed="rId3"/>
          <a:stretch>
            <a:fillRect/>
          </a:stretch>
        </p:blipFill>
        <p:spPr>
          <a:xfrm>
            <a:off x="1705970" y="3945493"/>
            <a:ext cx="3712191" cy="2375769"/>
          </a:xfrm>
          <a:prstGeom prst="rect">
            <a:avLst/>
          </a:prstGeom>
        </p:spPr>
      </p:pic>
      <p:sp>
        <p:nvSpPr>
          <p:cNvPr id="7" name="TextBox 6"/>
          <p:cNvSpPr txBox="1"/>
          <p:nvPr/>
        </p:nvSpPr>
        <p:spPr>
          <a:xfrm>
            <a:off x="200026" y="3892192"/>
            <a:ext cx="2414319" cy="369332"/>
          </a:xfrm>
          <a:prstGeom prst="rect">
            <a:avLst/>
          </a:prstGeom>
          <a:noFill/>
        </p:spPr>
        <p:txBody>
          <a:bodyPr wrap="square" rtlCol="0">
            <a:spAutoFit/>
          </a:bodyPr>
          <a:lstStyle/>
          <a:p>
            <a:r>
              <a:rPr lang="en-IN" dirty="0"/>
              <a:t>Example:</a:t>
            </a:r>
          </a:p>
        </p:txBody>
      </p:sp>
    </p:spTree>
    <p:extLst>
      <p:ext uri="{BB962C8B-B14F-4D97-AF65-F5344CB8AC3E}">
        <p14:creationId xmlns:p14="http://schemas.microsoft.com/office/powerpoint/2010/main" val="2588251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70684"/>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The Break Statement </a:t>
            </a:r>
            <a:endParaRPr lang="en-US" sz="3200" dirty="0"/>
          </a:p>
        </p:txBody>
      </p:sp>
      <p:sp>
        <p:nvSpPr>
          <p:cNvPr id="3" name="Footer Placeholder 2"/>
          <p:cNvSpPr>
            <a:spLocks noGrp="1"/>
          </p:cNvSpPr>
          <p:nvPr>
            <p:ph type="ftr" sz="quarter" idx="11"/>
          </p:nvPr>
        </p:nvSpPr>
        <p:spPr>
          <a:xfrm>
            <a:off x="8516701" y="6321262"/>
            <a:ext cx="3351284" cy="365125"/>
          </a:xfrm>
        </p:spPr>
        <p:txBody>
          <a:bodyPr/>
          <a:lstStyle/>
          <a:p>
            <a:r>
              <a:rPr lang="en-US"/>
              <a:t>© Oxford University Press 2017. All rights reserved.</a:t>
            </a:r>
          </a:p>
        </p:txBody>
      </p:sp>
      <p:sp>
        <p:nvSpPr>
          <p:cNvPr id="4" name="Slide Number Placeholder 3"/>
          <p:cNvSpPr>
            <a:spLocks noGrp="1"/>
          </p:cNvSpPr>
          <p:nvPr>
            <p:ph type="sldNum" sz="quarter" idx="12"/>
          </p:nvPr>
        </p:nvSpPr>
        <p:spPr/>
        <p:txBody>
          <a:bodyPr/>
          <a:lstStyle/>
          <a:p>
            <a:fld id="{04EAA311-F8B8-413B-ACCD-5A57951484CD}" type="slidenum">
              <a:rPr lang="en-US" smtClean="0"/>
              <a:t>13</a:t>
            </a:fld>
            <a:endParaRPr lang="en-US"/>
          </a:p>
        </p:txBody>
      </p:sp>
      <p:sp>
        <p:nvSpPr>
          <p:cNvPr id="5" name="Rectangle 4"/>
          <p:cNvSpPr/>
          <p:nvPr/>
        </p:nvSpPr>
        <p:spPr>
          <a:xfrm>
            <a:off x="216694" y="1580168"/>
            <a:ext cx="11758612" cy="1338828"/>
          </a:xfrm>
          <a:prstGeom prst="rect">
            <a:avLst/>
          </a:prstGeom>
        </p:spPr>
        <p:txBody>
          <a:bodyPr wrap="square">
            <a:spAutoFit/>
          </a:bodyPr>
          <a:lstStyle/>
          <a:p>
            <a:pPr algn="just">
              <a:lnSpc>
                <a:spcPct val="150000"/>
              </a:lnSpc>
            </a:pPr>
            <a:r>
              <a:rPr lang="en-US" b="1" dirty="0">
                <a:solidFill>
                  <a:schemeClr val="accent1">
                    <a:lumMod val="75000"/>
                  </a:schemeClr>
                </a:solidFill>
              </a:rPr>
              <a:t>The </a:t>
            </a:r>
            <a:r>
              <a:rPr lang="en-US" b="1" i="1" dirty="0">
                <a:solidFill>
                  <a:schemeClr val="accent1">
                    <a:lumMod val="75000"/>
                  </a:schemeClr>
                </a:solidFill>
              </a:rPr>
              <a:t>break </a:t>
            </a:r>
            <a:r>
              <a:rPr lang="en-US" b="1" dirty="0">
                <a:solidFill>
                  <a:schemeClr val="accent1">
                    <a:lumMod val="75000"/>
                  </a:schemeClr>
                </a:solidFill>
              </a:rPr>
              <a:t>statement is used to terminate the execution of the nearest enclosing loop in which it appears. The break statement is widely used with for loop and while loop. When compiler encounters a break statement, the control passes to the statement that follows the loop in which the break statement appears. </a:t>
            </a:r>
          </a:p>
        </p:txBody>
      </p:sp>
      <p:pic>
        <p:nvPicPr>
          <p:cNvPr id="6" name="Picture 5"/>
          <p:cNvPicPr>
            <a:picLocks noChangeAspect="1"/>
          </p:cNvPicPr>
          <p:nvPr/>
        </p:nvPicPr>
        <p:blipFill>
          <a:blip r:embed="rId2"/>
          <a:stretch>
            <a:fillRect/>
          </a:stretch>
        </p:blipFill>
        <p:spPr>
          <a:xfrm>
            <a:off x="156796" y="3371765"/>
            <a:ext cx="2884509" cy="2670275"/>
          </a:xfrm>
          <a:prstGeom prst="rect">
            <a:avLst/>
          </a:prstGeom>
        </p:spPr>
      </p:pic>
      <p:pic>
        <p:nvPicPr>
          <p:cNvPr id="7" name="Picture 6"/>
          <p:cNvPicPr>
            <a:picLocks noChangeAspect="1"/>
          </p:cNvPicPr>
          <p:nvPr/>
        </p:nvPicPr>
        <p:blipFill>
          <a:blip r:embed="rId3"/>
          <a:stretch>
            <a:fillRect/>
          </a:stretch>
        </p:blipFill>
        <p:spPr>
          <a:xfrm>
            <a:off x="3128962" y="3071910"/>
            <a:ext cx="8846343" cy="2970130"/>
          </a:xfrm>
          <a:prstGeom prst="rect">
            <a:avLst/>
          </a:prstGeom>
        </p:spPr>
      </p:pic>
      <p:sp>
        <p:nvSpPr>
          <p:cNvPr id="8" name="TextBox 7"/>
          <p:cNvSpPr txBox="1"/>
          <p:nvPr/>
        </p:nvSpPr>
        <p:spPr>
          <a:xfrm>
            <a:off x="69138" y="3020097"/>
            <a:ext cx="2414319" cy="369332"/>
          </a:xfrm>
          <a:prstGeom prst="rect">
            <a:avLst/>
          </a:prstGeom>
          <a:noFill/>
        </p:spPr>
        <p:txBody>
          <a:bodyPr wrap="square" rtlCol="0">
            <a:spAutoFit/>
          </a:bodyPr>
          <a:lstStyle/>
          <a:p>
            <a:r>
              <a:rPr lang="en-IN" dirty="0"/>
              <a:t>Example:</a:t>
            </a:r>
          </a:p>
        </p:txBody>
      </p:sp>
    </p:spTree>
    <p:extLst>
      <p:ext uri="{BB962C8B-B14F-4D97-AF65-F5344CB8AC3E}">
        <p14:creationId xmlns:p14="http://schemas.microsoft.com/office/powerpoint/2010/main" val="1728923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70684"/>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The Continue Statement </a:t>
            </a:r>
            <a:endParaRPr lang="en-US" sz="3200" dirty="0"/>
          </a:p>
        </p:txBody>
      </p:sp>
      <p:sp>
        <p:nvSpPr>
          <p:cNvPr id="3" name="Footer Placeholder 2"/>
          <p:cNvSpPr>
            <a:spLocks noGrp="1"/>
          </p:cNvSpPr>
          <p:nvPr>
            <p:ph type="ftr" sz="quarter" idx="11"/>
          </p:nvPr>
        </p:nvSpPr>
        <p:spPr>
          <a:xfrm>
            <a:off x="8252697" y="6470812"/>
            <a:ext cx="3358113" cy="365125"/>
          </a:xfrm>
        </p:spPr>
        <p:txBody>
          <a:bodyPr/>
          <a:lstStyle/>
          <a:p>
            <a:r>
              <a:rPr lang="en-US" dirty="0"/>
              <a:t>© Oxford University Press 2017. All rights reserved.</a:t>
            </a:r>
          </a:p>
        </p:txBody>
      </p:sp>
      <p:sp>
        <p:nvSpPr>
          <p:cNvPr id="4" name="Slide Number Placeholder 3"/>
          <p:cNvSpPr>
            <a:spLocks noGrp="1"/>
          </p:cNvSpPr>
          <p:nvPr>
            <p:ph type="sldNum" sz="quarter" idx="12"/>
          </p:nvPr>
        </p:nvSpPr>
        <p:spPr/>
        <p:txBody>
          <a:bodyPr/>
          <a:lstStyle/>
          <a:p>
            <a:fld id="{04EAA311-F8B8-413B-ACCD-5A57951484CD}" type="slidenum">
              <a:rPr lang="en-US" smtClean="0"/>
              <a:t>14</a:t>
            </a:fld>
            <a:endParaRPr lang="en-US"/>
          </a:p>
        </p:txBody>
      </p:sp>
      <p:sp>
        <p:nvSpPr>
          <p:cNvPr id="5" name="Rectangle 4"/>
          <p:cNvSpPr/>
          <p:nvPr/>
        </p:nvSpPr>
        <p:spPr>
          <a:xfrm>
            <a:off x="118752" y="1479067"/>
            <a:ext cx="11910951" cy="1338828"/>
          </a:xfrm>
          <a:prstGeom prst="rect">
            <a:avLst/>
          </a:prstGeom>
        </p:spPr>
        <p:txBody>
          <a:bodyPr wrap="square">
            <a:spAutoFit/>
          </a:bodyPr>
          <a:lstStyle/>
          <a:p>
            <a:pPr algn="just">
              <a:lnSpc>
                <a:spcPct val="150000"/>
              </a:lnSpc>
            </a:pPr>
            <a:r>
              <a:rPr lang="en-US" b="1" dirty="0">
                <a:solidFill>
                  <a:schemeClr val="accent1">
                    <a:lumMod val="75000"/>
                  </a:schemeClr>
                </a:solidFill>
              </a:rPr>
              <a:t>Like the break statement, the continue statement can only appear in the body of a loop. When the compiler encounters a continue statement then the rest of the statements in the loop are skipped and the control is unconditionally transferred to the loop-continuation portion of the nearest enclosing loop. </a:t>
            </a:r>
          </a:p>
        </p:txBody>
      </p:sp>
      <p:pic>
        <p:nvPicPr>
          <p:cNvPr id="6" name="Picture 5"/>
          <p:cNvPicPr>
            <a:picLocks noChangeAspect="1"/>
          </p:cNvPicPr>
          <p:nvPr/>
        </p:nvPicPr>
        <p:blipFill>
          <a:blip r:embed="rId2"/>
          <a:stretch>
            <a:fillRect/>
          </a:stretch>
        </p:blipFill>
        <p:spPr>
          <a:xfrm>
            <a:off x="397120" y="3255089"/>
            <a:ext cx="2743801" cy="2883610"/>
          </a:xfrm>
          <a:prstGeom prst="rect">
            <a:avLst/>
          </a:prstGeom>
        </p:spPr>
      </p:pic>
      <p:sp>
        <p:nvSpPr>
          <p:cNvPr id="8" name="TextBox 7"/>
          <p:cNvSpPr txBox="1"/>
          <p:nvPr/>
        </p:nvSpPr>
        <p:spPr>
          <a:xfrm>
            <a:off x="397120" y="2887919"/>
            <a:ext cx="2414319" cy="369332"/>
          </a:xfrm>
          <a:prstGeom prst="rect">
            <a:avLst/>
          </a:prstGeom>
          <a:noFill/>
        </p:spPr>
        <p:txBody>
          <a:bodyPr wrap="square" rtlCol="0">
            <a:spAutoFit/>
          </a:bodyPr>
          <a:lstStyle/>
          <a:p>
            <a:r>
              <a:rPr lang="en-IN" dirty="0"/>
              <a:t>Example:</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7799" y="3255089"/>
            <a:ext cx="8045635" cy="30272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259528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70684"/>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The Pass Statement </a:t>
            </a:r>
            <a:endParaRPr lang="en-US" sz="3200" dirty="0"/>
          </a:p>
        </p:txBody>
      </p:sp>
      <p:sp>
        <p:nvSpPr>
          <p:cNvPr id="3" name="Footer Placeholder 2"/>
          <p:cNvSpPr>
            <a:spLocks noGrp="1"/>
          </p:cNvSpPr>
          <p:nvPr>
            <p:ph type="ftr" sz="quarter" idx="11"/>
          </p:nvPr>
        </p:nvSpPr>
        <p:spPr>
          <a:xfrm>
            <a:off x="8046518" y="6414451"/>
            <a:ext cx="3900213" cy="365125"/>
          </a:xfrm>
        </p:spPr>
        <p:txBody>
          <a:bodyPr/>
          <a:lstStyle/>
          <a:p>
            <a:r>
              <a:rPr lang="en-US" dirty="0"/>
              <a:t>© Oxford University Press 2017. All rights reserved.</a:t>
            </a:r>
          </a:p>
        </p:txBody>
      </p:sp>
      <p:sp>
        <p:nvSpPr>
          <p:cNvPr id="4" name="Slide Number Placeholder 3"/>
          <p:cNvSpPr>
            <a:spLocks noGrp="1"/>
          </p:cNvSpPr>
          <p:nvPr>
            <p:ph type="sldNum" sz="quarter" idx="12"/>
          </p:nvPr>
        </p:nvSpPr>
        <p:spPr/>
        <p:txBody>
          <a:bodyPr/>
          <a:lstStyle/>
          <a:p>
            <a:fld id="{04EAA311-F8B8-413B-ACCD-5A57951484CD}" type="slidenum">
              <a:rPr lang="en-US" smtClean="0"/>
              <a:t>15</a:t>
            </a:fld>
            <a:endParaRPr lang="en-US"/>
          </a:p>
        </p:txBody>
      </p:sp>
      <p:sp>
        <p:nvSpPr>
          <p:cNvPr id="5" name="Rectangle 4"/>
          <p:cNvSpPr/>
          <p:nvPr/>
        </p:nvSpPr>
        <p:spPr>
          <a:xfrm>
            <a:off x="245269" y="1479067"/>
            <a:ext cx="11701462" cy="2585323"/>
          </a:xfrm>
          <a:prstGeom prst="rect">
            <a:avLst/>
          </a:prstGeom>
        </p:spPr>
        <p:txBody>
          <a:bodyPr wrap="square">
            <a:spAutoFit/>
          </a:bodyPr>
          <a:lstStyle/>
          <a:p>
            <a:pPr algn="just">
              <a:lnSpc>
                <a:spcPct val="150000"/>
              </a:lnSpc>
            </a:pPr>
            <a:r>
              <a:rPr lang="en-US" b="1" dirty="0">
                <a:solidFill>
                  <a:schemeClr val="accent1">
                    <a:lumMod val="75000"/>
                  </a:schemeClr>
                </a:solidFill>
              </a:rPr>
              <a:t>Pass statement is used when a statement is required syntactically but no command or code has to be executed. It specified a </a:t>
            </a:r>
            <a:r>
              <a:rPr lang="en-US" b="1" i="1" dirty="0">
                <a:solidFill>
                  <a:schemeClr val="accent1">
                    <a:lumMod val="75000"/>
                  </a:schemeClr>
                </a:solidFill>
              </a:rPr>
              <a:t>null </a:t>
            </a:r>
            <a:r>
              <a:rPr lang="en-US" b="1" dirty="0">
                <a:solidFill>
                  <a:schemeClr val="accent1">
                    <a:lumMod val="75000"/>
                  </a:schemeClr>
                </a:solidFill>
              </a:rPr>
              <a:t>operation or simply No Operation (NOP) statement. Nothing happens when the pass statement is executed. </a:t>
            </a:r>
          </a:p>
          <a:p>
            <a:pPr algn="just">
              <a:lnSpc>
                <a:spcPct val="150000"/>
              </a:lnSpc>
            </a:pPr>
            <a:r>
              <a:rPr lang="en-US" b="1" dirty="0">
                <a:solidFill>
                  <a:srgbClr val="C00000"/>
                </a:solidFill>
              </a:rPr>
              <a:t>Difference between comment and pass statements </a:t>
            </a:r>
            <a:r>
              <a:rPr lang="en-US" b="1" dirty="0">
                <a:solidFill>
                  <a:schemeClr val="accent1">
                    <a:lumMod val="75000"/>
                  </a:schemeClr>
                </a:solidFill>
              </a:rPr>
              <a:t>In Python programming, pass is a null statement. The difference between a comment and pass statement is that while the interpreter ignores a comment entirely, pass is not ignored. Comment is not executed but pass statement is executed but nothing happens. </a:t>
            </a:r>
          </a:p>
        </p:txBody>
      </p:sp>
      <p:pic>
        <p:nvPicPr>
          <p:cNvPr id="7" name="Picture 6"/>
          <p:cNvPicPr>
            <a:picLocks noChangeAspect="1"/>
          </p:cNvPicPr>
          <p:nvPr/>
        </p:nvPicPr>
        <p:blipFill>
          <a:blip r:embed="rId2"/>
          <a:stretch>
            <a:fillRect/>
          </a:stretch>
        </p:blipFill>
        <p:spPr>
          <a:xfrm>
            <a:off x="1791365" y="4088144"/>
            <a:ext cx="5572214" cy="2483012"/>
          </a:xfrm>
          <a:prstGeom prst="rect">
            <a:avLst/>
          </a:prstGeom>
        </p:spPr>
      </p:pic>
      <p:sp>
        <p:nvSpPr>
          <p:cNvPr id="8" name="TextBox 7"/>
          <p:cNvSpPr txBox="1"/>
          <p:nvPr/>
        </p:nvSpPr>
        <p:spPr>
          <a:xfrm>
            <a:off x="245269" y="4088144"/>
            <a:ext cx="2414319" cy="369332"/>
          </a:xfrm>
          <a:prstGeom prst="rect">
            <a:avLst/>
          </a:prstGeom>
          <a:noFill/>
        </p:spPr>
        <p:txBody>
          <a:bodyPr wrap="square" rtlCol="0">
            <a:spAutoFit/>
          </a:bodyPr>
          <a:lstStyle/>
          <a:p>
            <a:r>
              <a:rPr lang="en-IN" dirty="0"/>
              <a:t>Example:</a:t>
            </a:r>
          </a:p>
        </p:txBody>
      </p:sp>
    </p:spTree>
    <p:extLst>
      <p:ext uri="{BB962C8B-B14F-4D97-AF65-F5344CB8AC3E}">
        <p14:creationId xmlns:p14="http://schemas.microsoft.com/office/powerpoint/2010/main" val="40989825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70684"/>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The Else Statement Used With Loops </a:t>
            </a:r>
            <a:endParaRPr lang="en-US" sz="3200" dirty="0"/>
          </a:p>
        </p:txBody>
      </p:sp>
      <p:sp>
        <p:nvSpPr>
          <p:cNvPr id="3" name="Footer Placeholder 2"/>
          <p:cNvSpPr>
            <a:spLocks noGrp="1"/>
          </p:cNvSpPr>
          <p:nvPr>
            <p:ph type="ftr" sz="quarter" idx="11"/>
          </p:nvPr>
        </p:nvSpPr>
        <p:spPr>
          <a:xfrm>
            <a:off x="8378612" y="6321262"/>
            <a:ext cx="3813388" cy="365125"/>
          </a:xfrm>
        </p:spPr>
        <p:txBody>
          <a:bodyPr/>
          <a:lstStyle/>
          <a:p>
            <a:r>
              <a:rPr lang="en-US" dirty="0"/>
              <a:t>© Oxford University Press 2017. All rights reserved.</a:t>
            </a:r>
          </a:p>
        </p:txBody>
      </p:sp>
      <p:sp>
        <p:nvSpPr>
          <p:cNvPr id="4" name="Slide Number Placeholder 3"/>
          <p:cNvSpPr>
            <a:spLocks noGrp="1"/>
          </p:cNvSpPr>
          <p:nvPr>
            <p:ph type="sldNum" sz="quarter" idx="12"/>
          </p:nvPr>
        </p:nvSpPr>
        <p:spPr/>
        <p:txBody>
          <a:bodyPr/>
          <a:lstStyle/>
          <a:p>
            <a:fld id="{04EAA311-F8B8-413B-ACCD-5A57951484CD}" type="slidenum">
              <a:rPr lang="en-US" smtClean="0"/>
              <a:t>16</a:t>
            </a:fld>
            <a:endParaRPr lang="en-US"/>
          </a:p>
        </p:txBody>
      </p:sp>
      <p:sp>
        <p:nvSpPr>
          <p:cNvPr id="5" name="Rectangle 4"/>
          <p:cNvSpPr/>
          <p:nvPr/>
        </p:nvSpPr>
        <p:spPr>
          <a:xfrm>
            <a:off x="214313" y="1751618"/>
            <a:ext cx="11672887" cy="1338828"/>
          </a:xfrm>
          <a:prstGeom prst="rect">
            <a:avLst/>
          </a:prstGeom>
        </p:spPr>
        <p:txBody>
          <a:bodyPr wrap="square">
            <a:spAutoFit/>
          </a:bodyPr>
          <a:lstStyle/>
          <a:p>
            <a:pPr algn="just">
              <a:lnSpc>
                <a:spcPct val="150000"/>
              </a:lnSpc>
            </a:pPr>
            <a:r>
              <a:rPr lang="en-US" b="1" dirty="0">
                <a:solidFill>
                  <a:schemeClr val="accent1">
                    <a:lumMod val="75000"/>
                  </a:schemeClr>
                </a:solidFill>
              </a:rPr>
              <a:t>Unlike C and C++,  in Python you can have the </a:t>
            </a:r>
            <a:r>
              <a:rPr lang="en-US" b="1" i="1" dirty="0">
                <a:solidFill>
                  <a:schemeClr val="accent1">
                    <a:lumMod val="75000"/>
                  </a:schemeClr>
                </a:solidFill>
              </a:rPr>
              <a:t>else </a:t>
            </a:r>
            <a:r>
              <a:rPr lang="en-US" b="1" dirty="0">
                <a:solidFill>
                  <a:schemeClr val="accent1">
                    <a:lumMod val="75000"/>
                  </a:schemeClr>
                </a:solidFill>
              </a:rPr>
              <a:t>statement associated with a loop statements. If the else statement is used with a </a:t>
            </a:r>
            <a:r>
              <a:rPr lang="en-US" b="1" i="1" dirty="0">
                <a:solidFill>
                  <a:schemeClr val="accent1">
                    <a:lumMod val="75000"/>
                  </a:schemeClr>
                </a:solidFill>
              </a:rPr>
              <a:t>for </a:t>
            </a:r>
            <a:r>
              <a:rPr lang="en-US" b="1" dirty="0">
                <a:solidFill>
                  <a:schemeClr val="accent1">
                    <a:lumMod val="75000"/>
                  </a:schemeClr>
                </a:solidFill>
              </a:rPr>
              <a:t>loop, the </a:t>
            </a:r>
            <a:r>
              <a:rPr lang="en-US" b="1" i="1" dirty="0">
                <a:solidFill>
                  <a:schemeClr val="accent1">
                    <a:lumMod val="75000"/>
                  </a:schemeClr>
                </a:solidFill>
              </a:rPr>
              <a:t>else </a:t>
            </a:r>
            <a:r>
              <a:rPr lang="en-US" b="1" dirty="0">
                <a:solidFill>
                  <a:schemeClr val="accent1">
                    <a:lumMod val="75000"/>
                  </a:schemeClr>
                </a:solidFill>
              </a:rPr>
              <a:t>statement is executed when the loop has completed iterating. But when used with the </a:t>
            </a:r>
            <a:r>
              <a:rPr lang="en-US" b="1" i="1" dirty="0">
                <a:solidFill>
                  <a:schemeClr val="accent1">
                    <a:lumMod val="75000"/>
                  </a:schemeClr>
                </a:solidFill>
              </a:rPr>
              <a:t>while </a:t>
            </a:r>
            <a:r>
              <a:rPr lang="en-US" b="1" dirty="0">
                <a:solidFill>
                  <a:schemeClr val="accent1">
                    <a:lumMod val="75000"/>
                  </a:schemeClr>
                </a:solidFill>
              </a:rPr>
              <a:t>loop, the </a:t>
            </a:r>
            <a:r>
              <a:rPr lang="en-US" b="1" i="1" dirty="0">
                <a:solidFill>
                  <a:schemeClr val="accent1">
                    <a:lumMod val="75000"/>
                  </a:schemeClr>
                </a:solidFill>
              </a:rPr>
              <a:t>else </a:t>
            </a:r>
            <a:r>
              <a:rPr lang="en-US" b="1" dirty="0">
                <a:solidFill>
                  <a:schemeClr val="accent1">
                    <a:lumMod val="75000"/>
                  </a:schemeClr>
                </a:solidFill>
              </a:rPr>
              <a:t>statement is executed when the condition becomes false. </a:t>
            </a:r>
          </a:p>
        </p:txBody>
      </p:sp>
      <p:pic>
        <p:nvPicPr>
          <p:cNvPr id="6" name="Picture 5"/>
          <p:cNvPicPr>
            <a:picLocks noChangeAspect="1"/>
          </p:cNvPicPr>
          <p:nvPr/>
        </p:nvPicPr>
        <p:blipFill>
          <a:blip r:embed="rId2"/>
          <a:stretch>
            <a:fillRect/>
          </a:stretch>
        </p:blipFill>
        <p:spPr>
          <a:xfrm>
            <a:off x="476536" y="3621465"/>
            <a:ext cx="10365471" cy="2734438"/>
          </a:xfrm>
          <a:prstGeom prst="rect">
            <a:avLst/>
          </a:prstGeom>
        </p:spPr>
      </p:pic>
      <p:sp>
        <p:nvSpPr>
          <p:cNvPr id="7" name="TextBox 6"/>
          <p:cNvSpPr txBox="1"/>
          <p:nvPr/>
        </p:nvSpPr>
        <p:spPr>
          <a:xfrm>
            <a:off x="214313" y="3171289"/>
            <a:ext cx="2414319" cy="369332"/>
          </a:xfrm>
          <a:prstGeom prst="rect">
            <a:avLst/>
          </a:prstGeom>
          <a:noFill/>
        </p:spPr>
        <p:txBody>
          <a:bodyPr wrap="square" rtlCol="0">
            <a:spAutoFit/>
          </a:bodyPr>
          <a:lstStyle/>
          <a:p>
            <a:r>
              <a:rPr lang="en-IN" dirty="0"/>
              <a:t>Examples:</a:t>
            </a:r>
          </a:p>
        </p:txBody>
      </p:sp>
    </p:spTree>
    <p:extLst>
      <p:ext uri="{BB962C8B-B14F-4D97-AF65-F5344CB8AC3E}">
        <p14:creationId xmlns:p14="http://schemas.microsoft.com/office/powerpoint/2010/main" val="2610307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7797423" y="6313327"/>
            <a:ext cx="3813387" cy="365125"/>
          </a:xfrm>
        </p:spPr>
        <p:txBody>
          <a:bodyPr/>
          <a:lstStyle/>
          <a:p>
            <a:r>
              <a:rPr lang="en-US" dirty="0"/>
              <a:t>© Oxford University Press 2017. All rights reserved.</a:t>
            </a:r>
          </a:p>
        </p:txBody>
      </p:sp>
      <p:sp>
        <p:nvSpPr>
          <p:cNvPr id="3" name="Slide Number Placeholder 2"/>
          <p:cNvSpPr>
            <a:spLocks noGrp="1"/>
          </p:cNvSpPr>
          <p:nvPr>
            <p:ph type="sldNum" sz="quarter" idx="12"/>
          </p:nvPr>
        </p:nvSpPr>
        <p:spPr/>
        <p:txBody>
          <a:bodyPr/>
          <a:lstStyle/>
          <a:p>
            <a:fld id="{04EAA311-F8B8-413B-ACCD-5A57951484CD}" type="slidenum">
              <a:rPr lang="en-US" smtClean="0"/>
              <a:t>2</a:t>
            </a:fld>
            <a:endParaRPr lang="en-US" dirty="0"/>
          </a:p>
        </p:txBody>
      </p:sp>
      <p:sp>
        <p:nvSpPr>
          <p:cNvPr id="4" name="Rectangle 3"/>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Control Statements</a:t>
            </a:r>
          </a:p>
        </p:txBody>
      </p:sp>
      <p:sp>
        <p:nvSpPr>
          <p:cNvPr id="5" name="Rectangle 4"/>
          <p:cNvSpPr/>
          <p:nvPr/>
        </p:nvSpPr>
        <p:spPr>
          <a:xfrm>
            <a:off x="327547" y="1755221"/>
            <a:ext cx="11515275" cy="3416320"/>
          </a:xfrm>
          <a:prstGeom prst="rect">
            <a:avLst/>
          </a:prstGeom>
        </p:spPr>
        <p:txBody>
          <a:bodyPr wrap="square">
            <a:spAutoFit/>
          </a:bodyPr>
          <a:lstStyle/>
          <a:p>
            <a:pPr algn="just">
              <a:lnSpc>
                <a:spcPct val="150000"/>
              </a:lnSpc>
            </a:pPr>
            <a:r>
              <a:rPr lang="en-IN" b="1" dirty="0">
                <a:solidFill>
                  <a:schemeClr val="accent1">
                    <a:lumMod val="75000"/>
                  </a:schemeClr>
                </a:solidFill>
              </a:rPr>
              <a:t> A </a:t>
            </a:r>
            <a:r>
              <a:rPr lang="en-IN" b="1" i="1" dirty="0">
                <a:solidFill>
                  <a:srgbClr val="FF0000"/>
                </a:solidFill>
              </a:rPr>
              <a:t>control statement </a:t>
            </a:r>
            <a:r>
              <a:rPr lang="en-IN" b="1" dirty="0">
                <a:solidFill>
                  <a:schemeClr val="accent1">
                    <a:lumMod val="75000"/>
                  </a:schemeClr>
                </a:solidFill>
              </a:rPr>
              <a:t>is a statement that determines the control flow of a set of instructions, i.e., it decides the sequence in which the instructions in a program are to be executed.</a:t>
            </a:r>
          </a:p>
          <a:p>
            <a:pPr algn="just">
              <a:lnSpc>
                <a:spcPct val="150000"/>
              </a:lnSpc>
            </a:pPr>
            <a:endParaRPr lang="en-IN" b="1" dirty="0">
              <a:solidFill>
                <a:schemeClr val="accent1">
                  <a:lumMod val="75000"/>
                </a:schemeClr>
              </a:solidFill>
            </a:endParaRPr>
          </a:p>
          <a:p>
            <a:pPr algn="just">
              <a:lnSpc>
                <a:spcPct val="150000"/>
              </a:lnSpc>
            </a:pPr>
            <a:r>
              <a:rPr lang="en-IN" b="1" dirty="0">
                <a:solidFill>
                  <a:schemeClr val="accent1">
                    <a:lumMod val="75000"/>
                  </a:schemeClr>
                </a:solidFill>
              </a:rPr>
              <a:t>Types of  Control Statements —</a:t>
            </a:r>
          </a:p>
          <a:p>
            <a:pPr marL="285750" indent="-285750" algn="just">
              <a:lnSpc>
                <a:spcPct val="150000"/>
              </a:lnSpc>
              <a:buFont typeface="Arial" panose="020B0604020202020204" pitchFamily="34" charset="0"/>
              <a:buChar char="•"/>
            </a:pPr>
            <a:r>
              <a:rPr lang="en-US" b="1" dirty="0">
                <a:solidFill>
                  <a:schemeClr val="accent1">
                    <a:lumMod val="75000"/>
                  </a:schemeClr>
                </a:solidFill>
              </a:rPr>
              <a:t>Sequential Control: </a:t>
            </a:r>
            <a:r>
              <a:rPr lang="en-IN" b="1" dirty="0">
                <a:solidFill>
                  <a:schemeClr val="accent1">
                    <a:lumMod val="75000"/>
                  </a:schemeClr>
                </a:solidFill>
              </a:rPr>
              <a:t> A Python program is executed sequentially from the first line of the program to its last line. </a:t>
            </a:r>
            <a:endParaRPr lang="en-US" b="1" dirty="0">
              <a:solidFill>
                <a:schemeClr val="accent1">
                  <a:lumMod val="75000"/>
                </a:schemeClr>
              </a:solidFill>
            </a:endParaRPr>
          </a:p>
          <a:p>
            <a:pPr marL="285750" indent="-285750" algn="just">
              <a:lnSpc>
                <a:spcPct val="150000"/>
              </a:lnSpc>
              <a:buFont typeface="Arial" panose="020B0604020202020204" pitchFamily="34" charset="0"/>
              <a:buChar char="•"/>
            </a:pPr>
            <a:r>
              <a:rPr lang="en-US" b="1" dirty="0">
                <a:solidFill>
                  <a:schemeClr val="accent1">
                    <a:lumMod val="75000"/>
                  </a:schemeClr>
                </a:solidFill>
              </a:rPr>
              <a:t>Selection Control:  To </a:t>
            </a:r>
            <a:r>
              <a:rPr lang="en-IN" b="1" dirty="0">
                <a:solidFill>
                  <a:schemeClr val="accent1">
                    <a:lumMod val="75000"/>
                  </a:schemeClr>
                </a:solidFill>
              </a:rPr>
              <a:t>execute only a selected set of statements.</a:t>
            </a:r>
            <a:endParaRPr lang="en-US" b="1" dirty="0">
              <a:solidFill>
                <a:schemeClr val="accent1">
                  <a:lumMod val="75000"/>
                </a:schemeClr>
              </a:solidFill>
            </a:endParaRPr>
          </a:p>
          <a:p>
            <a:pPr marL="285750" indent="-285750" algn="just">
              <a:lnSpc>
                <a:spcPct val="150000"/>
              </a:lnSpc>
              <a:buFont typeface="Arial" panose="020B0604020202020204" pitchFamily="34" charset="0"/>
              <a:buChar char="•"/>
            </a:pPr>
            <a:r>
              <a:rPr lang="en-US" b="1" dirty="0">
                <a:solidFill>
                  <a:schemeClr val="accent1">
                    <a:lumMod val="75000"/>
                  </a:schemeClr>
                </a:solidFill>
              </a:rPr>
              <a:t>Iterative Control: </a:t>
            </a:r>
            <a:r>
              <a:rPr lang="en-IN" b="1" dirty="0">
                <a:solidFill>
                  <a:schemeClr val="accent1">
                    <a:lumMod val="75000"/>
                  </a:schemeClr>
                </a:solidFill>
              </a:rPr>
              <a:t> To execute a set of statements repeatedly. </a:t>
            </a:r>
            <a:endParaRPr lang="en-US" b="1" dirty="0">
              <a:solidFill>
                <a:schemeClr val="accent1">
                  <a:lumMod val="75000"/>
                </a:schemeClr>
              </a:solidFill>
            </a:endParaRPr>
          </a:p>
        </p:txBody>
      </p:sp>
    </p:spTree>
    <p:extLst>
      <p:ext uri="{BB962C8B-B14F-4D97-AF65-F5344CB8AC3E}">
        <p14:creationId xmlns:p14="http://schemas.microsoft.com/office/powerpoint/2010/main" val="2461074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If Statement </a:t>
            </a:r>
            <a:endParaRPr lang="en-US" sz="3200" dirty="0"/>
          </a:p>
        </p:txBody>
      </p:sp>
      <p:sp>
        <p:nvSpPr>
          <p:cNvPr id="3" name="Footer Placeholder 2"/>
          <p:cNvSpPr>
            <a:spLocks noGrp="1"/>
          </p:cNvSpPr>
          <p:nvPr>
            <p:ph type="ftr" sz="quarter" idx="11"/>
          </p:nvPr>
        </p:nvSpPr>
        <p:spPr>
          <a:xfrm>
            <a:off x="8070378" y="6321262"/>
            <a:ext cx="3540432" cy="365125"/>
          </a:xfrm>
        </p:spPr>
        <p:txBody>
          <a:bodyPr/>
          <a:lstStyle/>
          <a:p>
            <a:r>
              <a:rPr lang="en-US"/>
              <a:t>© Oxford University Press 2017. All rights reserved.</a:t>
            </a:r>
          </a:p>
        </p:txBody>
      </p:sp>
      <p:sp>
        <p:nvSpPr>
          <p:cNvPr id="4" name="Slide Number Placeholder 3"/>
          <p:cNvSpPr>
            <a:spLocks noGrp="1"/>
          </p:cNvSpPr>
          <p:nvPr>
            <p:ph type="sldNum" sz="quarter" idx="12"/>
          </p:nvPr>
        </p:nvSpPr>
        <p:spPr/>
        <p:txBody>
          <a:bodyPr/>
          <a:lstStyle/>
          <a:p>
            <a:fld id="{04EAA311-F8B8-413B-ACCD-5A57951484CD}" type="slidenum">
              <a:rPr lang="en-US" smtClean="0"/>
              <a:t>3</a:t>
            </a:fld>
            <a:endParaRPr lang="en-US"/>
          </a:p>
        </p:txBody>
      </p:sp>
      <p:pic>
        <p:nvPicPr>
          <p:cNvPr id="5" name="Picture 4"/>
          <p:cNvPicPr>
            <a:picLocks noChangeAspect="1"/>
          </p:cNvPicPr>
          <p:nvPr/>
        </p:nvPicPr>
        <p:blipFill>
          <a:blip r:embed="rId2"/>
          <a:stretch>
            <a:fillRect/>
          </a:stretch>
        </p:blipFill>
        <p:spPr>
          <a:xfrm>
            <a:off x="409741" y="2655294"/>
            <a:ext cx="2724317" cy="1770854"/>
          </a:xfrm>
          <a:prstGeom prst="rect">
            <a:avLst/>
          </a:prstGeom>
        </p:spPr>
      </p:pic>
      <p:pic>
        <p:nvPicPr>
          <p:cNvPr id="6" name="Picture 5"/>
          <p:cNvPicPr>
            <a:picLocks noChangeAspect="1"/>
          </p:cNvPicPr>
          <p:nvPr/>
        </p:nvPicPr>
        <p:blipFill>
          <a:blip r:embed="rId3"/>
          <a:stretch>
            <a:fillRect/>
          </a:stretch>
        </p:blipFill>
        <p:spPr>
          <a:xfrm>
            <a:off x="3402424" y="2092010"/>
            <a:ext cx="2893436" cy="2504833"/>
          </a:xfrm>
          <a:prstGeom prst="rect">
            <a:avLst/>
          </a:prstGeom>
        </p:spPr>
      </p:pic>
      <p:sp>
        <p:nvSpPr>
          <p:cNvPr id="8" name="TextBox 7"/>
          <p:cNvSpPr txBox="1"/>
          <p:nvPr/>
        </p:nvSpPr>
        <p:spPr>
          <a:xfrm>
            <a:off x="6721434" y="2130832"/>
            <a:ext cx="2414319" cy="369332"/>
          </a:xfrm>
          <a:prstGeom prst="rect">
            <a:avLst/>
          </a:prstGeom>
          <a:noFill/>
        </p:spPr>
        <p:txBody>
          <a:bodyPr wrap="square" rtlCol="0">
            <a:spAutoFit/>
          </a:bodyPr>
          <a:lstStyle/>
          <a:p>
            <a:r>
              <a:rPr lang="en-IN" dirty="0"/>
              <a:t>Example:</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21434" y="2655295"/>
            <a:ext cx="4890531" cy="17708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7963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If-Else Statement</a:t>
            </a:r>
            <a:endParaRPr lang="en-US" sz="3200" dirty="0"/>
          </a:p>
        </p:txBody>
      </p:sp>
      <p:sp>
        <p:nvSpPr>
          <p:cNvPr id="3" name="Footer Placeholder 2"/>
          <p:cNvSpPr>
            <a:spLocks noGrp="1"/>
          </p:cNvSpPr>
          <p:nvPr>
            <p:ph type="ftr" sz="quarter" idx="11"/>
          </p:nvPr>
        </p:nvSpPr>
        <p:spPr>
          <a:xfrm>
            <a:off x="8149056" y="6269020"/>
            <a:ext cx="3461754" cy="365125"/>
          </a:xfrm>
        </p:spPr>
        <p:txBody>
          <a:bodyPr/>
          <a:lstStyle/>
          <a:p>
            <a:r>
              <a:rPr lang="en-US"/>
              <a:t>© Oxford University Press 2017. All rights reserved.</a:t>
            </a:r>
          </a:p>
        </p:txBody>
      </p:sp>
      <p:sp>
        <p:nvSpPr>
          <p:cNvPr id="4" name="Slide Number Placeholder 3"/>
          <p:cNvSpPr>
            <a:spLocks noGrp="1"/>
          </p:cNvSpPr>
          <p:nvPr>
            <p:ph type="sldNum" sz="quarter" idx="12"/>
          </p:nvPr>
        </p:nvSpPr>
        <p:spPr/>
        <p:txBody>
          <a:bodyPr/>
          <a:lstStyle/>
          <a:p>
            <a:fld id="{04EAA311-F8B8-413B-ACCD-5A57951484CD}" type="slidenum">
              <a:rPr lang="en-US" smtClean="0"/>
              <a:t>4</a:t>
            </a:fld>
            <a:endParaRPr lang="en-US"/>
          </a:p>
        </p:txBody>
      </p:sp>
      <p:pic>
        <p:nvPicPr>
          <p:cNvPr id="5" name="Picture 4"/>
          <p:cNvPicPr>
            <a:picLocks noChangeAspect="1"/>
          </p:cNvPicPr>
          <p:nvPr/>
        </p:nvPicPr>
        <p:blipFill>
          <a:blip r:embed="rId2"/>
          <a:stretch>
            <a:fillRect/>
          </a:stretch>
        </p:blipFill>
        <p:spPr>
          <a:xfrm>
            <a:off x="125673" y="1876243"/>
            <a:ext cx="2503867" cy="1562993"/>
          </a:xfrm>
          <a:prstGeom prst="rect">
            <a:avLst/>
          </a:prstGeom>
        </p:spPr>
      </p:pic>
      <p:sp>
        <p:nvSpPr>
          <p:cNvPr id="8" name="TextBox 7"/>
          <p:cNvSpPr txBox="1"/>
          <p:nvPr/>
        </p:nvSpPr>
        <p:spPr>
          <a:xfrm>
            <a:off x="6890450" y="1894618"/>
            <a:ext cx="2414319" cy="369332"/>
          </a:xfrm>
          <a:prstGeom prst="rect">
            <a:avLst/>
          </a:prstGeom>
          <a:noFill/>
        </p:spPr>
        <p:txBody>
          <a:bodyPr wrap="square" rtlCol="0">
            <a:spAutoFit/>
          </a:bodyPr>
          <a:lstStyle/>
          <a:p>
            <a:r>
              <a:rPr lang="en-IN" dirty="0"/>
              <a:t>Example:</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5075" y="1894618"/>
            <a:ext cx="4037611" cy="2952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90450" y="2410691"/>
            <a:ext cx="5145108" cy="2453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32043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Nested if Statements </a:t>
            </a:r>
            <a:endParaRPr lang="en-US" sz="3200" dirty="0"/>
          </a:p>
        </p:txBody>
      </p:sp>
      <p:sp>
        <p:nvSpPr>
          <p:cNvPr id="3" name="Footer Placeholder 2"/>
          <p:cNvSpPr>
            <a:spLocks noGrp="1"/>
          </p:cNvSpPr>
          <p:nvPr>
            <p:ph type="ftr" sz="quarter" idx="11"/>
          </p:nvPr>
        </p:nvSpPr>
        <p:spPr>
          <a:xfrm>
            <a:off x="8138558" y="6316936"/>
            <a:ext cx="3339210" cy="365125"/>
          </a:xfrm>
        </p:spPr>
        <p:txBody>
          <a:bodyPr/>
          <a:lstStyle/>
          <a:p>
            <a:r>
              <a:rPr lang="en-US"/>
              <a:t>© Oxford University Press 2017. All rights reserved.</a:t>
            </a:r>
          </a:p>
        </p:txBody>
      </p:sp>
      <p:sp>
        <p:nvSpPr>
          <p:cNvPr id="4" name="Slide Number Placeholder 3"/>
          <p:cNvSpPr>
            <a:spLocks noGrp="1"/>
          </p:cNvSpPr>
          <p:nvPr>
            <p:ph type="sldNum" sz="quarter" idx="12"/>
          </p:nvPr>
        </p:nvSpPr>
        <p:spPr/>
        <p:txBody>
          <a:bodyPr/>
          <a:lstStyle/>
          <a:p>
            <a:fld id="{04EAA311-F8B8-413B-ACCD-5A57951484CD}" type="slidenum">
              <a:rPr lang="en-US" smtClean="0"/>
              <a:t>5</a:t>
            </a:fld>
            <a:endParaRPr lang="en-US"/>
          </a:p>
        </p:txBody>
      </p:sp>
      <p:sp>
        <p:nvSpPr>
          <p:cNvPr id="5" name="Rectangle 4"/>
          <p:cNvSpPr/>
          <p:nvPr/>
        </p:nvSpPr>
        <p:spPr>
          <a:xfrm>
            <a:off x="260641" y="1594011"/>
            <a:ext cx="11614683" cy="1754326"/>
          </a:xfrm>
          <a:prstGeom prst="rect">
            <a:avLst/>
          </a:prstGeom>
        </p:spPr>
        <p:txBody>
          <a:bodyPr wrap="square">
            <a:spAutoFit/>
          </a:bodyPr>
          <a:lstStyle/>
          <a:p>
            <a:pPr algn="just">
              <a:lnSpc>
                <a:spcPct val="150000"/>
              </a:lnSpc>
            </a:pPr>
            <a:r>
              <a:rPr lang="en-US" b="1" dirty="0">
                <a:solidFill>
                  <a:schemeClr val="accent1">
                    <a:lumMod val="75000"/>
                  </a:schemeClr>
                </a:solidFill>
              </a:rPr>
              <a:t>A statement that contains other statements is called a </a:t>
            </a:r>
            <a:r>
              <a:rPr lang="en-US" b="1" i="1" dirty="0">
                <a:solidFill>
                  <a:srgbClr val="C00000"/>
                </a:solidFill>
              </a:rPr>
              <a:t>compound statement</a:t>
            </a:r>
            <a:r>
              <a:rPr lang="en-US" b="1" i="1" dirty="0">
                <a:solidFill>
                  <a:schemeClr val="accent1">
                    <a:lumMod val="75000"/>
                  </a:schemeClr>
                </a:solidFill>
              </a:rPr>
              <a:t>. </a:t>
            </a:r>
            <a:r>
              <a:rPr lang="en-US" b="1" dirty="0">
                <a:solidFill>
                  <a:schemeClr val="accent1">
                    <a:lumMod val="75000"/>
                  </a:schemeClr>
                </a:solidFill>
              </a:rPr>
              <a:t>To perform more complex checks, if statements can be nested, that is, can be placed one inside the other. In such a case, the inner if statement is the statement part of the outer one. Nested if statements are used to check if more than one conditions are satisfied. </a:t>
            </a:r>
          </a:p>
        </p:txBody>
      </p:sp>
      <p:sp>
        <p:nvSpPr>
          <p:cNvPr id="8" name="TextBox 7"/>
          <p:cNvSpPr txBox="1"/>
          <p:nvPr/>
        </p:nvSpPr>
        <p:spPr>
          <a:xfrm>
            <a:off x="260642" y="3391844"/>
            <a:ext cx="2414319" cy="369332"/>
          </a:xfrm>
          <a:prstGeom prst="rect">
            <a:avLst/>
          </a:prstGeom>
          <a:noFill/>
        </p:spPr>
        <p:txBody>
          <a:bodyPr wrap="square" rtlCol="0">
            <a:spAutoFit/>
          </a:bodyPr>
          <a:lstStyle/>
          <a:p>
            <a:r>
              <a:rPr lang="en-IN" dirty="0"/>
              <a:t>Example:</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7801" y="3581892"/>
            <a:ext cx="6536168" cy="30445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07343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If-</a:t>
            </a:r>
            <a:r>
              <a:rPr lang="en-US" sz="3200" b="1" dirty="0" err="1"/>
              <a:t>elif</a:t>
            </a:r>
            <a:r>
              <a:rPr lang="en-US" sz="3200" b="1" dirty="0"/>
              <a:t>-else Statement </a:t>
            </a:r>
            <a:endParaRPr lang="en-US" sz="3200" dirty="0"/>
          </a:p>
        </p:txBody>
      </p:sp>
      <p:sp>
        <p:nvSpPr>
          <p:cNvPr id="3" name="Footer Placeholder 2"/>
          <p:cNvSpPr>
            <a:spLocks noGrp="1"/>
          </p:cNvSpPr>
          <p:nvPr>
            <p:ph type="ftr" sz="quarter" idx="11"/>
          </p:nvPr>
        </p:nvSpPr>
        <p:spPr>
          <a:xfrm>
            <a:off x="8261327" y="6263877"/>
            <a:ext cx="3349483" cy="365125"/>
          </a:xfrm>
        </p:spPr>
        <p:txBody>
          <a:bodyPr/>
          <a:lstStyle/>
          <a:p>
            <a:r>
              <a:rPr lang="en-US" dirty="0"/>
              <a:t>© Oxford University Press 2017. All rights reserved.</a:t>
            </a:r>
          </a:p>
        </p:txBody>
      </p:sp>
      <p:sp>
        <p:nvSpPr>
          <p:cNvPr id="4" name="Slide Number Placeholder 3"/>
          <p:cNvSpPr>
            <a:spLocks noGrp="1"/>
          </p:cNvSpPr>
          <p:nvPr>
            <p:ph type="sldNum" sz="quarter" idx="12"/>
          </p:nvPr>
        </p:nvSpPr>
        <p:spPr/>
        <p:txBody>
          <a:bodyPr/>
          <a:lstStyle/>
          <a:p>
            <a:fld id="{04EAA311-F8B8-413B-ACCD-5A57951484CD}" type="slidenum">
              <a:rPr lang="en-US" smtClean="0"/>
              <a:t>6</a:t>
            </a:fld>
            <a:endParaRPr lang="en-US"/>
          </a:p>
        </p:txBody>
      </p:sp>
      <p:sp>
        <p:nvSpPr>
          <p:cNvPr id="5" name="Rectangle 4"/>
          <p:cNvSpPr/>
          <p:nvPr/>
        </p:nvSpPr>
        <p:spPr>
          <a:xfrm>
            <a:off x="319087" y="1664804"/>
            <a:ext cx="11553825" cy="1338828"/>
          </a:xfrm>
          <a:prstGeom prst="rect">
            <a:avLst/>
          </a:prstGeom>
        </p:spPr>
        <p:txBody>
          <a:bodyPr wrap="square">
            <a:spAutoFit/>
          </a:bodyPr>
          <a:lstStyle/>
          <a:p>
            <a:pPr algn="just">
              <a:lnSpc>
                <a:spcPct val="150000"/>
              </a:lnSpc>
            </a:pPr>
            <a:r>
              <a:rPr lang="en-US" b="1" dirty="0">
                <a:solidFill>
                  <a:schemeClr val="accent1">
                    <a:lumMod val="75000"/>
                  </a:schemeClr>
                </a:solidFill>
              </a:rPr>
              <a:t>Python supports if-</a:t>
            </a:r>
            <a:r>
              <a:rPr lang="en-US" b="1" dirty="0" err="1">
                <a:solidFill>
                  <a:schemeClr val="accent1">
                    <a:lumMod val="75000"/>
                  </a:schemeClr>
                </a:solidFill>
              </a:rPr>
              <a:t>elif</a:t>
            </a:r>
            <a:r>
              <a:rPr lang="en-US" b="1" dirty="0">
                <a:solidFill>
                  <a:schemeClr val="accent1">
                    <a:lumMod val="75000"/>
                  </a:schemeClr>
                </a:solidFill>
              </a:rPr>
              <a:t>-else statements to test additional conditions apart from the initial test expression. The if-</a:t>
            </a:r>
            <a:r>
              <a:rPr lang="en-US" b="1" dirty="0" err="1">
                <a:solidFill>
                  <a:schemeClr val="accent1">
                    <a:lumMod val="75000"/>
                  </a:schemeClr>
                </a:solidFill>
              </a:rPr>
              <a:t>elif</a:t>
            </a:r>
            <a:r>
              <a:rPr lang="en-US" b="1" dirty="0">
                <a:solidFill>
                  <a:schemeClr val="accent1">
                    <a:lumMod val="75000"/>
                  </a:schemeClr>
                </a:solidFill>
              </a:rPr>
              <a:t>-else construct works in the same way as a usual if-else statement. If-</a:t>
            </a:r>
            <a:r>
              <a:rPr lang="en-US" b="1" dirty="0" err="1">
                <a:solidFill>
                  <a:schemeClr val="accent1">
                    <a:lumMod val="75000"/>
                  </a:schemeClr>
                </a:solidFill>
              </a:rPr>
              <a:t>elif</a:t>
            </a:r>
            <a:r>
              <a:rPr lang="en-US" b="1" dirty="0">
                <a:solidFill>
                  <a:schemeClr val="accent1">
                    <a:lumMod val="75000"/>
                  </a:schemeClr>
                </a:solidFill>
              </a:rPr>
              <a:t>-else construct is also known as</a:t>
            </a:r>
            <a:r>
              <a:rPr lang="en-US" b="1" dirty="0">
                <a:solidFill>
                  <a:srgbClr val="C00000"/>
                </a:solidFill>
              </a:rPr>
              <a:t> nested-if </a:t>
            </a:r>
            <a:r>
              <a:rPr lang="en-US" b="1" dirty="0">
                <a:solidFill>
                  <a:schemeClr val="accent1">
                    <a:lumMod val="75000"/>
                  </a:schemeClr>
                </a:solidFill>
              </a:rPr>
              <a:t>construct. </a:t>
            </a:r>
          </a:p>
        </p:txBody>
      </p:sp>
      <p:pic>
        <p:nvPicPr>
          <p:cNvPr id="6" name="Picture 5"/>
          <p:cNvPicPr>
            <a:picLocks noChangeAspect="1"/>
          </p:cNvPicPr>
          <p:nvPr/>
        </p:nvPicPr>
        <p:blipFill>
          <a:blip r:embed="rId2"/>
          <a:stretch>
            <a:fillRect/>
          </a:stretch>
        </p:blipFill>
        <p:spPr>
          <a:xfrm>
            <a:off x="5036024" y="2643571"/>
            <a:ext cx="6836888" cy="3308240"/>
          </a:xfrm>
          <a:prstGeom prst="rect">
            <a:avLst/>
          </a:prstGeom>
        </p:spPr>
      </p:pic>
      <p:pic>
        <p:nvPicPr>
          <p:cNvPr id="7" name="Picture 6"/>
          <p:cNvPicPr>
            <a:picLocks noChangeAspect="1"/>
          </p:cNvPicPr>
          <p:nvPr/>
        </p:nvPicPr>
        <p:blipFill>
          <a:blip r:embed="rId3"/>
          <a:stretch>
            <a:fillRect/>
          </a:stretch>
        </p:blipFill>
        <p:spPr>
          <a:xfrm>
            <a:off x="326893" y="3561417"/>
            <a:ext cx="4559138" cy="2759845"/>
          </a:xfrm>
          <a:prstGeom prst="rect">
            <a:avLst/>
          </a:prstGeom>
        </p:spPr>
      </p:pic>
      <p:sp>
        <p:nvSpPr>
          <p:cNvPr id="8" name="TextBox 7"/>
          <p:cNvSpPr txBox="1"/>
          <p:nvPr/>
        </p:nvSpPr>
        <p:spPr>
          <a:xfrm>
            <a:off x="319087" y="3117932"/>
            <a:ext cx="1531378" cy="369332"/>
          </a:xfrm>
          <a:prstGeom prst="rect">
            <a:avLst/>
          </a:prstGeom>
          <a:noFill/>
        </p:spPr>
        <p:txBody>
          <a:bodyPr wrap="square" rtlCol="0">
            <a:spAutoFit/>
          </a:bodyPr>
          <a:lstStyle/>
          <a:p>
            <a:r>
              <a:rPr lang="en-IN" dirty="0"/>
              <a:t>Example:</a:t>
            </a:r>
          </a:p>
        </p:txBody>
      </p:sp>
    </p:spTree>
    <p:extLst>
      <p:ext uri="{BB962C8B-B14F-4D97-AF65-F5344CB8AC3E}">
        <p14:creationId xmlns:p14="http://schemas.microsoft.com/office/powerpoint/2010/main" val="4280356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While Loop </a:t>
            </a:r>
            <a:endParaRPr lang="en-US" sz="3200" dirty="0"/>
          </a:p>
        </p:txBody>
      </p:sp>
      <p:sp>
        <p:nvSpPr>
          <p:cNvPr id="3" name="Footer Placeholder 2"/>
          <p:cNvSpPr>
            <a:spLocks noGrp="1"/>
          </p:cNvSpPr>
          <p:nvPr>
            <p:ph type="ftr" sz="quarter" idx="11"/>
          </p:nvPr>
        </p:nvSpPr>
        <p:spPr>
          <a:xfrm>
            <a:off x="7811071" y="6340623"/>
            <a:ext cx="3799739" cy="365125"/>
          </a:xfrm>
        </p:spPr>
        <p:txBody>
          <a:bodyPr/>
          <a:lstStyle/>
          <a:p>
            <a:r>
              <a:rPr lang="en-US" dirty="0"/>
              <a:t>© Oxford University Press 2017. All rights reserved.</a:t>
            </a:r>
          </a:p>
        </p:txBody>
      </p:sp>
      <p:sp>
        <p:nvSpPr>
          <p:cNvPr id="4" name="Slide Number Placeholder 3"/>
          <p:cNvSpPr>
            <a:spLocks noGrp="1"/>
          </p:cNvSpPr>
          <p:nvPr>
            <p:ph type="sldNum" sz="quarter" idx="12"/>
          </p:nvPr>
        </p:nvSpPr>
        <p:spPr/>
        <p:txBody>
          <a:bodyPr/>
          <a:lstStyle/>
          <a:p>
            <a:fld id="{04EAA311-F8B8-413B-ACCD-5A57951484CD}" type="slidenum">
              <a:rPr lang="en-US" smtClean="0"/>
              <a:t>7</a:t>
            </a:fld>
            <a:endParaRPr lang="en-US"/>
          </a:p>
        </p:txBody>
      </p:sp>
      <p:pic>
        <p:nvPicPr>
          <p:cNvPr id="5" name="Picture 4"/>
          <p:cNvPicPr>
            <a:picLocks noChangeAspect="1"/>
          </p:cNvPicPr>
          <p:nvPr/>
        </p:nvPicPr>
        <p:blipFill>
          <a:blip r:embed="rId2"/>
          <a:stretch>
            <a:fillRect/>
          </a:stretch>
        </p:blipFill>
        <p:spPr>
          <a:xfrm>
            <a:off x="3730593" y="1761560"/>
            <a:ext cx="4676428" cy="3069747"/>
          </a:xfrm>
          <a:prstGeom prst="rect">
            <a:avLst/>
          </a:prstGeom>
        </p:spPr>
      </p:pic>
      <p:pic>
        <p:nvPicPr>
          <p:cNvPr id="6" name="Picture 5"/>
          <p:cNvPicPr>
            <a:picLocks noChangeAspect="1"/>
          </p:cNvPicPr>
          <p:nvPr/>
        </p:nvPicPr>
        <p:blipFill>
          <a:blip r:embed="rId3"/>
          <a:stretch>
            <a:fillRect/>
          </a:stretch>
        </p:blipFill>
        <p:spPr>
          <a:xfrm>
            <a:off x="401650" y="1867485"/>
            <a:ext cx="3150544" cy="1605997"/>
          </a:xfrm>
          <a:prstGeom prst="rect">
            <a:avLst/>
          </a:prstGeom>
        </p:spPr>
      </p:pic>
      <p:pic>
        <p:nvPicPr>
          <p:cNvPr id="7" name="Picture 6"/>
          <p:cNvPicPr>
            <a:picLocks noChangeAspect="1"/>
          </p:cNvPicPr>
          <p:nvPr/>
        </p:nvPicPr>
        <p:blipFill>
          <a:blip r:embed="rId4"/>
          <a:stretch>
            <a:fillRect/>
          </a:stretch>
        </p:blipFill>
        <p:spPr>
          <a:xfrm>
            <a:off x="8755291" y="2342903"/>
            <a:ext cx="3404346" cy="2261157"/>
          </a:xfrm>
          <a:prstGeom prst="rect">
            <a:avLst/>
          </a:prstGeom>
        </p:spPr>
      </p:pic>
      <p:sp>
        <p:nvSpPr>
          <p:cNvPr id="8" name="TextBox 7"/>
          <p:cNvSpPr txBox="1"/>
          <p:nvPr/>
        </p:nvSpPr>
        <p:spPr>
          <a:xfrm>
            <a:off x="8670236" y="1973571"/>
            <a:ext cx="2414319" cy="369332"/>
          </a:xfrm>
          <a:prstGeom prst="rect">
            <a:avLst/>
          </a:prstGeom>
          <a:noFill/>
        </p:spPr>
        <p:txBody>
          <a:bodyPr wrap="square" rtlCol="0">
            <a:spAutoFit/>
          </a:bodyPr>
          <a:lstStyle/>
          <a:p>
            <a:r>
              <a:rPr lang="en-IN" dirty="0"/>
              <a:t>Example:</a:t>
            </a:r>
          </a:p>
        </p:txBody>
      </p:sp>
    </p:spTree>
    <p:extLst>
      <p:ext uri="{BB962C8B-B14F-4D97-AF65-F5344CB8AC3E}">
        <p14:creationId xmlns:p14="http://schemas.microsoft.com/office/powerpoint/2010/main" val="3031083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For Loop </a:t>
            </a:r>
            <a:endParaRPr lang="en-US" sz="3200" dirty="0"/>
          </a:p>
        </p:txBody>
      </p:sp>
      <p:sp>
        <p:nvSpPr>
          <p:cNvPr id="3" name="Footer Placeholder 2"/>
          <p:cNvSpPr>
            <a:spLocks noGrp="1"/>
          </p:cNvSpPr>
          <p:nvPr>
            <p:ph type="ftr" sz="quarter" idx="11"/>
          </p:nvPr>
        </p:nvSpPr>
        <p:spPr>
          <a:xfrm>
            <a:off x="8318243" y="6316936"/>
            <a:ext cx="3704206" cy="365125"/>
          </a:xfrm>
        </p:spPr>
        <p:txBody>
          <a:bodyPr/>
          <a:lstStyle/>
          <a:p>
            <a:r>
              <a:rPr lang="en-US" dirty="0"/>
              <a:t>© Oxford University Press 2017. All rights reserved.</a:t>
            </a:r>
          </a:p>
        </p:txBody>
      </p:sp>
      <p:sp>
        <p:nvSpPr>
          <p:cNvPr id="4" name="Slide Number Placeholder 3"/>
          <p:cNvSpPr>
            <a:spLocks noGrp="1"/>
          </p:cNvSpPr>
          <p:nvPr>
            <p:ph type="sldNum" sz="quarter" idx="12"/>
          </p:nvPr>
        </p:nvSpPr>
        <p:spPr/>
        <p:txBody>
          <a:bodyPr/>
          <a:lstStyle/>
          <a:p>
            <a:fld id="{04EAA311-F8B8-413B-ACCD-5A57951484CD}" type="slidenum">
              <a:rPr lang="en-US" smtClean="0"/>
              <a:t>8</a:t>
            </a:fld>
            <a:endParaRPr lang="en-US"/>
          </a:p>
        </p:txBody>
      </p:sp>
      <p:sp>
        <p:nvSpPr>
          <p:cNvPr id="5" name="Rectangle 4"/>
          <p:cNvSpPr/>
          <p:nvPr/>
        </p:nvSpPr>
        <p:spPr>
          <a:xfrm>
            <a:off x="157163" y="1667395"/>
            <a:ext cx="11815762" cy="1338828"/>
          </a:xfrm>
          <a:prstGeom prst="rect">
            <a:avLst/>
          </a:prstGeom>
        </p:spPr>
        <p:txBody>
          <a:bodyPr wrap="square">
            <a:spAutoFit/>
          </a:bodyPr>
          <a:lstStyle/>
          <a:p>
            <a:pPr>
              <a:lnSpc>
                <a:spcPct val="150000"/>
              </a:lnSpc>
            </a:pPr>
            <a:r>
              <a:rPr lang="en-IN" b="1" dirty="0">
                <a:solidFill>
                  <a:schemeClr val="accent1">
                    <a:lumMod val="75000"/>
                  </a:schemeClr>
                </a:solidFill>
              </a:rPr>
              <a:t>For loop provides a mechanism to repeat a task until a particular condition is True.  It is usually known as a </a:t>
            </a:r>
            <a:r>
              <a:rPr lang="en-IN" b="1" i="1" dirty="0">
                <a:solidFill>
                  <a:schemeClr val="accent1">
                    <a:lumMod val="75000"/>
                  </a:schemeClr>
                </a:solidFill>
              </a:rPr>
              <a:t>determinate or definite loop</a:t>
            </a:r>
            <a:r>
              <a:rPr lang="en-IN" b="1" dirty="0">
                <a:solidFill>
                  <a:schemeClr val="accent1">
                    <a:lumMod val="75000"/>
                  </a:schemeClr>
                </a:solidFill>
              </a:rPr>
              <a:t> because the programmer knows exactly how many times the loop will repeat.</a:t>
            </a:r>
          </a:p>
          <a:p>
            <a:pPr>
              <a:lnSpc>
                <a:spcPct val="150000"/>
              </a:lnSpc>
            </a:pPr>
            <a:r>
              <a:rPr lang="en-IN" b="1" dirty="0">
                <a:solidFill>
                  <a:schemeClr val="accent1">
                    <a:lumMod val="75000"/>
                  </a:schemeClr>
                </a:solidFill>
              </a:rPr>
              <a:t>The for...in statement is a looping statement used in Python to iterate over a sequence of objects.</a:t>
            </a:r>
            <a:endParaRPr lang="en-US" b="1" dirty="0">
              <a:solidFill>
                <a:schemeClr val="accent1">
                  <a:lumMod val="75000"/>
                </a:schemeClr>
              </a:solidFill>
            </a:endParaRPr>
          </a:p>
        </p:txBody>
      </p:sp>
      <p:pic>
        <p:nvPicPr>
          <p:cNvPr id="6" name="Picture 5"/>
          <p:cNvPicPr>
            <a:picLocks noChangeAspect="1"/>
          </p:cNvPicPr>
          <p:nvPr/>
        </p:nvPicPr>
        <p:blipFill>
          <a:blip r:embed="rId2"/>
          <a:stretch>
            <a:fillRect/>
          </a:stretch>
        </p:blipFill>
        <p:spPr>
          <a:xfrm>
            <a:off x="414821" y="3178836"/>
            <a:ext cx="3583134" cy="1159641"/>
          </a:xfrm>
          <a:prstGeom prst="rect">
            <a:avLst/>
          </a:prstGeom>
        </p:spPr>
      </p:pic>
      <p:pic>
        <p:nvPicPr>
          <p:cNvPr id="8" name="Picture 7"/>
          <p:cNvPicPr>
            <a:picLocks noChangeAspect="1"/>
          </p:cNvPicPr>
          <p:nvPr/>
        </p:nvPicPr>
        <p:blipFill>
          <a:blip r:embed="rId3"/>
          <a:stretch>
            <a:fillRect/>
          </a:stretch>
        </p:blipFill>
        <p:spPr>
          <a:xfrm>
            <a:off x="4641703" y="3123818"/>
            <a:ext cx="4242989" cy="3130219"/>
          </a:xfrm>
          <a:prstGeom prst="rect">
            <a:avLst/>
          </a:prstGeom>
        </p:spPr>
      </p:pic>
    </p:spTree>
    <p:extLst>
      <p:ext uri="{BB962C8B-B14F-4D97-AF65-F5344CB8AC3E}">
        <p14:creationId xmlns:p14="http://schemas.microsoft.com/office/powerpoint/2010/main" val="358749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For Loop and Range() Function</a:t>
            </a:r>
            <a:endParaRPr lang="en-US" sz="3200" dirty="0"/>
          </a:p>
        </p:txBody>
      </p:sp>
      <p:sp>
        <p:nvSpPr>
          <p:cNvPr id="3" name="Footer Placeholder 2"/>
          <p:cNvSpPr>
            <a:spLocks noGrp="1"/>
          </p:cNvSpPr>
          <p:nvPr>
            <p:ph type="ftr" sz="quarter" idx="11"/>
          </p:nvPr>
        </p:nvSpPr>
        <p:spPr>
          <a:xfrm>
            <a:off x="8318243" y="6316936"/>
            <a:ext cx="3704206" cy="365125"/>
          </a:xfrm>
        </p:spPr>
        <p:txBody>
          <a:bodyPr/>
          <a:lstStyle/>
          <a:p>
            <a:r>
              <a:rPr lang="en-US" dirty="0"/>
              <a:t>© Oxford University Press 2017. All rights reserved.</a:t>
            </a:r>
          </a:p>
        </p:txBody>
      </p:sp>
      <p:sp>
        <p:nvSpPr>
          <p:cNvPr id="4" name="Slide Number Placeholder 3"/>
          <p:cNvSpPr>
            <a:spLocks noGrp="1"/>
          </p:cNvSpPr>
          <p:nvPr>
            <p:ph type="sldNum" sz="quarter" idx="12"/>
          </p:nvPr>
        </p:nvSpPr>
        <p:spPr/>
        <p:txBody>
          <a:bodyPr/>
          <a:lstStyle/>
          <a:p>
            <a:fld id="{04EAA311-F8B8-413B-ACCD-5A57951484CD}" type="slidenum">
              <a:rPr lang="en-US" smtClean="0"/>
              <a:t>9</a:t>
            </a:fld>
            <a:endParaRPr lang="en-US"/>
          </a:p>
        </p:txBody>
      </p:sp>
      <p:sp>
        <p:nvSpPr>
          <p:cNvPr id="5" name="Rectangle 4"/>
          <p:cNvSpPr/>
          <p:nvPr/>
        </p:nvSpPr>
        <p:spPr>
          <a:xfrm>
            <a:off x="157163" y="1667395"/>
            <a:ext cx="11815762" cy="2585323"/>
          </a:xfrm>
          <a:prstGeom prst="rect">
            <a:avLst/>
          </a:prstGeom>
        </p:spPr>
        <p:txBody>
          <a:bodyPr wrap="square">
            <a:spAutoFit/>
          </a:bodyPr>
          <a:lstStyle/>
          <a:p>
            <a:pPr>
              <a:lnSpc>
                <a:spcPct val="150000"/>
              </a:lnSpc>
            </a:pPr>
            <a:r>
              <a:rPr lang="en-US" b="1" dirty="0">
                <a:solidFill>
                  <a:schemeClr val="accent1">
                    <a:lumMod val="75000"/>
                  </a:schemeClr>
                </a:solidFill>
              </a:rPr>
              <a:t>The </a:t>
            </a:r>
            <a:r>
              <a:rPr lang="en-US" b="1" dirty="0">
                <a:solidFill>
                  <a:srgbClr val="C00000"/>
                </a:solidFill>
              </a:rPr>
              <a:t>range() </a:t>
            </a:r>
            <a:r>
              <a:rPr lang="en-US" b="1" dirty="0">
                <a:solidFill>
                  <a:schemeClr val="accent1">
                    <a:lumMod val="75000"/>
                  </a:schemeClr>
                </a:solidFill>
              </a:rPr>
              <a:t>function is a built-in function in Python that is used to iterate over a sequence of numbers. The syntax of range() is  </a:t>
            </a:r>
            <a:r>
              <a:rPr lang="en-US" b="1" dirty="0">
                <a:solidFill>
                  <a:srgbClr val="C00000"/>
                </a:solidFill>
              </a:rPr>
              <a:t>range(beg, end, [step])</a:t>
            </a:r>
          </a:p>
          <a:p>
            <a:pPr algn="just">
              <a:lnSpc>
                <a:spcPct val="150000"/>
              </a:lnSpc>
            </a:pPr>
            <a:r>
              <a:rPr lang="en-US" b="1" dirty="0">
                <a:solidFill>
                  <a:schemeClr val="accent1">
                    <a:lumMod val="75000"/>
                  </a:schemeClr>
                </a:solidFill>
              </a:rPr>
              <a:t>The range() produces a sequence of numbers starting with beg (inclusive) and ending with one less than the number end. The step argument is option (that is why it is placed in brackets). By default, every number in the range is incremented by </a:t>
            </a:r>
            <a:r>
              <a:rPr lang="en-US" b="1" dirty="0">
                <a:solidFill>
                  <a:schemeClr val="accent1">
                    <a:lumMod val="75000"/>
                  </a:schemeClr>
                </a:solidFill>
                <a:latin typeface="Times New Roman" panose="02020603050405020304" pitchFamily="18" charset="0"/>
                <a:cs typeface="Times New Roman" panose="02020603050405020304" pitchFamily="18" charset="0"/>
              </a:rPr>
              <a:t>1</a:t>
            </a:r>
            <a:r>
              <a:rPr lang="en-US" b="1" dirty="0">
                <a:solidFill>
                  <a:schemeClr val="accent1">
                    <a:lumMod val="75000"/>
                  </a:schemeClr>
                </a:solidFill>
              </a:rPr>
              <a:t> but we can specify a different increment using step. It can be both negative and positive, but not zero.</a:t>
            </a:r>
          </a:p>
        </p:txBody>
      </p:sp>
      <p:sp>
        <p:nvSpPr>
          <p:cNvPr id="7" name="TextBox 6"/>
          <p:cNvSpPr txBox="1"/>
          <p:nvPr/>
        </p:nvSpPr>
        <p:spPr>
          <a:xfrm>
            <a:off x="157163" y="4437384"/>
            <a:ext cx="2414319" cy="369332"/>
          </a:xfrm>
          <a:prstGeom prst="rect">
            <a:avLst/>
          </a:prstGeom>
          <a:noFill/>
        </p:spPr>
        <p:txBody>
          <a:bodyPr wrap="square" rtlCol="0">
            <a:spAutoFit/>
          </a:bodyPr>
          <a:lstStyle/>
          <a:p>
            <a:r>
              <a:rPr lang="en-IN" dirty="0"/>
              <a:t>Examples:</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4473" y="4252718"/>
            <a:ext cx="7534275" cy="2124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77566730"/>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366658"/>
      </a:accent1>
      <a:accent2>
        <a:srgbClr val="8CB64A"/>
      </a:accent2>
      <a:accent3>
        <a:srgbClr val="88D5A9"/>
      </a:accent3>
      <a:accent4>
        <a:srgbClr val="969FA7"/>
      </a:accent4>
      <a:accent5>
        <a:srgbClr val="E8A844"/>
      </a:accent5>
      <a:accent6>
        <a:srgbClr val="A1561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661</TotalTime>
  <Words>1074</Words>
  <Application>Microsoft Office PowerPoint</Application>
  <PresentationFormat>Widescreen</PresentationFormat>
  <Paragraphs>85</Paragraphs>
  <Slides>16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Gill Sans MT</vt:lpstr>
      <vt:lpstr>Gill Sans Std</vt:lpstr>
      <vt:lpstr>Times New Roman</vt:lpstr>
      <vt:lpstr>Wingdings 2</vt:lpstr>
      <vt:lpstr>Dividend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Chowdhury, Sayantan</dc:creator>
  <cp:lastModifiedBy>satish goel</cp:lastModifiedBy>
  <cp:revision>218</cp:revision>
  <dcterms:created xsi:type="dcterms:W3CDTF">2017-05-19T08:19:07Z</dcterms:created>
  <dcterms:modified xsi:type="dcterms:W3CDTF">2023-08-04T18:54:38Z</dcterms:modified>
</cp:coreProperties>
</file>