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428" r:id="rId2"/>
    <p:sldMasterId id="2147484452" r:id="rId3"/>
  </p:sldMasterIdLst>
  <p:notesMasterIdLst>
    <p:notesMasterId r:id="rId36"/>
  </p:notesMasterIdLst>
  <p:sldIdLst>
    <p:sldId id="983" r:id="rId4"/>
    <p:sldId id="984" r:id="rId5"/>
    <p:sldId id="985" r:id="rId6"/>
    <p:sldId id="1190" r:id="rId7"/>
    <p:sldId id="1191" r:id="rId8"/>
    <p:sldId id="1192" r:id="rId9"/>
    <p:sldId id="1193" r:id="rId10"/>
    <p:sldId id="1194" r:id="rId11"/>
    <p:sldId id="1195" r:id="rId12"/>
    <p:sldId id="1196" r:id="rId13"/>
    <p:sldId id="1197" r:id="rId14"/>
    <p:sldId id="1198" r:id="rId15"/>
    <p:sldId id="1199" r:id="rId16"/>
    <p:sldId id="1200" r:id="rId17"/>
    <p:sldId id="1201" r:id="rId18"/>
    <p:sldId id="1202" r:id="rId19"/>
    <p:sldId id="1203" r:id="rId20"/>
    <p:sldId id="1204" r:id="rId21"/>
    <p:sldId id="1205" r:id="rId22"/>
    <p:sldId id="1206" r:id="rId23"/>
    <p:sldId id="1207" r:id="rId24"/>
    <p:sldId id="1208" r:id="rId25"/>
    <p:sldId id="1209" r:id="rId26"/>
    <p:sldId id="1210" r:id="rId27"/>
    <p:sldId id="1211" r:id="rId28"/>
    <p:sldId id="1212" r:id="rId29"/>
    <p:sldId id="1213" r:id="rId30"/>
    <p:sldId id="1215" r:id="rId31"/>
    <p:sldId id="954" r:id="rId32"/>
    <p:sldId id="955" r:id="rId33"/>
    <p:sldId id="956" r:id="rId34"/>
    <p:sldId id="722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FFFFFF"/>
    <a:srgbClr val="660066"/>
    <a:srgbClr val="9900CC"/>
    <a:srgbClr val="FF7C80"/>
    <a:srgbClr val="0000CC"/>
    <a:srgbClr val="FFE59B"/>
    <a:srgbClr val="CC00CC"/>
    <a:srgbClr val="CC33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29" autoAdjust="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46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D844015-0190-4E23-AC8E-B53B5FFCBD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92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DC6ED-170A-4785-ACE3-FAC69D787412}" type="slidenum">
              <a:rPr lang="en-US"/>
              <a:pPr/>
              <a:t>2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22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ADC6ED-170A-4785-ACE3-FAC69D787412}" type="slidenum">
              <a:rPr lang="en-US"/>
              <a:pPr/>
              <a:t>3</a:t>
            </a:fld>
            <a:endParaRPr lang="en-US"/>
          </a:p>
        </p:txBody>
      </p:sp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6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16806-1D55-4468-983A-C8C845DBBAB7}" type="slidenum">
              <a:rPr lang="en-US"/>
              <a:pPr/>
              <a:t>29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58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92E85-92CE-4AA8-9882-EA4CD5DBD9CF}" type="slidenum">
              <a:rPr lang="en-US"/>
              <a:pPr/>
              <a:t>30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788AC7-C855-45D7-B2E9-09E83B06B794}" type="slidenum">
              <a:rPr lang="en-US"/>
              <a:pPr/>
              <a:t>31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79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2A20C3-145C-4EAE-9498-F5DE0D90CB3D}" type="slidenum">
              <a:rPr lang="en-US"/>
              <a:pPr/>
              <a:t>32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7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6156B5-2C6E-441F-B709-320AFFE7EFA1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C5FD03-9FAB-4DDB-858B-6BE35AE47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853BF7-03EA-4E18-BE86-A64435839F06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EEE47C-AF81-495C-8D5E-AFB9CDB9D2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74638"/>
            <a:ext cx="7772400" cy="1143000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7800"/>
            <a:ext cx="7772400" cy="5257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 sz="2800">
                <a:solidFill>
                  <a:schemeClr val="accent3">
                    <a:lumMod val="75000"/>
                  </a:schemeClr>
                </a:solidFill>
                <a:latin typeface="Arial Narrow" pitchFamily="34" charset="0"/>
              </a:defRPr>
            </a:lvl1pPr>
            <a:lvl2pPr>
              <a:defRPr>
                <a:solidFill>
                  <a:srgbClr val="0070C0"/>
                </a:solidFill>
              </a:defRPr>
            </a:lvl2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152400"/>
            <a:ext cx="20764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52400"/>
            <a:ext cx="60769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Topic Nine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943600" y="6324600"/>
            <a:ext cx="3048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Heteroscedasticty </a:t>
            </a:r>
            <a:endParaRPr lang="en-US" sz="1200"/>
          </a:p>
        </p:txBody>
      </p:sp>
    </p:spTree>
  </p:cSld>
  <p:clrMapOvr>
    <a:masterClrMapping/>
  </p:clrMapOvr>
  <p:transition>
    <p:diamond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>
            <a:spLocks/>
          </p:cNvSpPr>
          <p:nvPr/>
        </p:nvSpPr>
        <p:spPr bwMode="gray">
          <a:xfrm>
            <a:off x="690563" y="3340100"/>
            <a:ext cx="7653337" cy="485775"/>
          </a:xfrm>
          <a:custGeom>
            <a:avLst/>
            <a:gdLst/>
            <a:ahLst/>
            <a:cxnLst>
              <a:cxn ang="0">
                <a:pos x="163" y="200"/>
              </a:cxn>
              <a:cxn ang="0">
                <a:pos x="4128" y="200"/>
              </a:cxn>
              <a:cxn ang="0">
                <a:pos x="4128" y="429"/>
              </a:cxn>
              <a:cxn ang="0">
                <a:pos x="0" y="441"/>
              </a:cxn>
              <a:cxn ang="0">
                <a:pos x="163" y="200"/>
              </a:cxn>
            </a:cxnLst>
            <a:rect l="0" t="0" r="r" b="b"/>
            <a:pathLst>
              <a:path w="4128" h="479">
                <a:moveTo>
                  <a:pt x="163" y="200"/>
                </a:moveTo>
                <a:cubicBezTo>
                  <a:pt x="163" y="200"/>
                  <a:pt x="2054" y="0"/>
                  <a:pt x="4128" y="200"/>
                </a:cubicBezTo>
                <a:cubicBezTo>
                  <a:pt x="4128" y="200"/>
                  <a:pt x="4128" y="314"/>
                  <a:pt x="4128" y="429"/>
                </a:cubicBezTo>
                <a:cubicBezTo>
                  <a:pt x="2371" y="200"/>
                  <a:pt x="688" y="479"/>
                  <a:pt x="0" y="441"/>
                </a:cubicBezTo>
                <a:lnTo>
                  <a:pt x="163" y="200"/>
                </a:lnTo>
                <a:close/>
              </a:path>
            </a:pathLst>
          </a:custGeom>
          <a:solidFill>
            <a:schemeClr val="hlink">
              <a:alpha val="5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799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ln>
            <a:noFill/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400">
                <a:solidFill>
                  <a:srgbClr val="578963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8889BFE-19BD-456C-8CC9-B03965886F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981200"/>
            <a:ext cx="4225925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981200"/>
            <a:ext cx="4227513" cy="4651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CB99B4B-C540-4FA9-BAE6-E22A473988DE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138AB3A-70F8-47E5-8FE1-734E9F9DB2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457200"/>
            <a:ext cx="2151063" cy="6175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57200"/>
            <a:ext cx="6302375" cy="6175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B9473B-2E10-4D0F-9394-9A76C871EB7C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881119-9587-4F0A-9369-885AB071B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C51AFF-FDF8-4F63-AB02-FE8639FDE41A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2F3C2DD-B4F6-4C30-926F-A0F0C49D7A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CA1236-8895-4E26-B8AB-878C5F271614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8F9BE-03D3-4AC9-AD67-B4E7D3A7A5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596541-97C7-412A-A574-37FA77775A8C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24068F-B51C-439E-9696-E51D4A9231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51FB7E6-5E2E-43A0-AAAC-C82D82560E87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9D0D270-5C56-45B5-9990-072F85F8D5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E05C5DA-F411-4387-8DC6-C6E7C2AB2B42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4546D9F-0BB1-4330-A4FF-7D8553E0C3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27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CBDC574-7AB0-4366-BCE8-6683DFEFCE32}" type="datetimeFigureOut">
              <a:rPr lang="en-US"/>
              <a:pPr>
                <a:defRPr/>
              </a:pPr>
              <a:t>10/18/2024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D1F2FEFA-D9D5-4045-B2BA-5683DF00F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86" r:id="rId1"/>
    <p:sldLayoutId id="2147484387" r:id="rId2"/>
    <p:sldLayoutId id="2147484388" r:id="rId3"/>
    <p:sldLayoutId id="2147484302" r:id="rId4"/>
    <p:sldLayoutId id="2147484389" r:id="rId5"/>
    <p:sldLayoutId id="2147484303" r:id="rId6"/>
    <p:sldLayoutId id="2147484390" r:id="rId7"/>
    <p:sldLayoutId id="2147484391" r:id="rId8"/>
    <p:sldLayoutId id="2147484392" r:id="rId9"/>
    <p:sldLayoutId id="2147484304" r:id="rId10"/>
    <p:sldLayoutId id="214748430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19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1254" name="Rectangle 6"/>
          <p:cNvSpPr>
            <a:spLocks noChangeArrowheads="1"/>
          </p:cNvSpPr>
          <p:nvPr/>
        </p:nvSpPr>
        <p:spPr bwMode="auto">
          <a:xfrm>
            <a:off x="0" y="0"/>
            <a:ext cx="533400" cy="41148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5" name="Rectangle 7"/>
          <p:cNvSpPr>
            <a:spLocks noChangeArrowheads="1"/>
          </p:cNvSpPr>
          <p:nvPr/>
        </p:nvSpPr>
        <p:spPr bwMode="auto">
          <a:xfrm>
            <a:off x="0" y="4114800"/>
            <a:ext cx="533400" cy="76200"/>
          </a:xfrm>
          <a:prstGeom prst="rect">
            <a:avLst/>
          </a:prstGeom>
          <a:solidFill>
            <a:srgbClr val="CC9900"/>
          </a:solidFill>
          <a:ln w="9525">
            <a:solidFill>
              <a:srgbClr val="CC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6" name="Rectangle 8"/>
          <p:cNvSpPr>
            <a:spLocks noChangeArrowheads="1"/>
          </p:cNvSpPr>
          <p:nvPr/>
        </p:nvSpPr>
        <p:spPr bwMode="auto">
          <a:xfrm>
            <a:off x="6781800" y="1295400"/>
            <a:ext cx="2057400" cy="152400"/>
          </a:xfrm>
          <a:prstGeom prst="rect">
            <a:avLst/>
          </a:prstGeom>
          <a:solidFill>
            <a:srgbClr val="33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  <p:sp>
        <p:nvSpPr>
          <p:cNvPr id="181257" name="Line 9"/>
          <p:cNvSpPr>
            <a:spLocks noChangeShapeType="1"/>
          </p:cNvSpPr>
          <p:nvPr/>
        </p:nvSpPr>
        <p:spPr bwMode="auto">
          <a:xfrm>
            <a:off x="381000" y="1371600"/>
            <a:ext cx="8763000" cy="0"/>
          </a:xfrm>
          <a:prstGeom prst="line">
            <a:avLst/>
          </a:prstGeom>
          <a:noFill/>
          <a:ln w="28575">
            <a:solidFill>
              <a:srgbClr val="CC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</p:sldLayoutIdLst>
  <p:transition>
    <p:diamond/>
  </p:transition>
  <p:hf sldNum="0" hdr="0"/>
  <p:txStyles>
    <p:titleStyle>
      <a:lvl1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+mj-lt"/>
          <a:ea typeface="+mj-ea"/>
          <a:cs typeface="+mj-cs"/>
        </a:defRPr>
      </a:lvl1pPr>
      <a:lvl2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2pPr>
      <a:lvl3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3pPr>
      <a:lvl4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4pPr>
      <a:lvl5pPr marL="838200" indent="-838200" algn="l" rtl="0" eaLnBrk="0" fontAlgn="base" hangingPunct="0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5pPr>
      <a:lvl6pPr marL="12954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6pPr>
      <a:lvl7pPr marL="17526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7pPr>
      <a:lvl8pPr marL="22098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8pPr>
      <a:lvl9pPr marL="2667000" indent="-838200" algn="l" rtl="0" fontAlgn="base">
        <a:spcBef>
          <a:spcPct val="0"/>
        </a:spcBef>
        <a:spcAft>
          <a:spcPct val="0"/>
        </a:spcAft>
        <a:buAutoNum type="arabicPeriod"/>
        <a:defRPr sz="4400">
          <a:solidFill>
            <a:srgbClr val="0000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981200"/>
            <a:ext cx="8605838" cy="4651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3" r:id="rId1"/>
    <p:sldLayoutId id="2147484454" r:id="rId2"/>
    <p:sldLayoutId id="2147484455" r:id="rId3"/>
    <p:sldLayoutId id="2147484456" r:id="rId4"/>
    <p:sldLayoutId id="2147484457" r:id="rId5"/>
    <p:sldLayoutId id="2147484458" r:id="rId6"/>
    <p:sldLayoutId id="2147484459" r:id="rId7"/>
    <p:sldLayoutId id="2147484460" r:id="rId8"/>
    <p:sldLayoutId id="2147484461" r:id="rId9"/>
    <p:sldLayoutId id="2147484462" r:id="rId10"/>
    <p:sldLayoutId id="214748446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8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37888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6" dur="1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7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9" dur="1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0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2" grpId="0"/>
      <p:bldP spid="378883" grpId="0" build="p" animBg="1">
        <p:tmplLst>
          <p:tmpl lvl="1">
            <p:tnLst>
              <p:par>
                <p:cTn presetID="24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2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3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4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 lvl="5">
            <p:tnLst>
              <p:par>
                <p:cTn presetID="24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  <p:tmpl>
            <p:tnLst>
              <p:par>
                <p:cTn presetID="24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88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to="" calcmode="lin" valueType="num">
                      <p:cBhvr>
                        <p:cTn dur="1" fill="hold"/>
                        <p:tgtEl>
                          <p:spTgt spid="378883"/>
                        </p:tgtEl>
                        <p:attrNameLst>
                          <p:attrName/>
                        </p:attrNameLst>
                      </p:cBhvr>
                    </p:anim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3200">
          <a:solidFill>
            <a:srgbClr val="8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Char char="•"/>
        <a:defRPr kumimoji="1" sz="2800">
          <a:solidFill>
            <a:srgbClr val="003300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Image result for good morning">
            <a:extLst>
              <a:ext uri="{FF2B5EF4-FFF2-40B4-BE49-F238E27FC236}">
                <a16:creationId xmlns:a16="http://schemas.microsoft.com/office/drawing/2014/main" id="{D61A32E9-D20E-4D69-8276-4492F6CAD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00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Image result for confused kid">
            <a:extLst>
              <a:ext uri="{FF2B5EF4-FFF2-40B4-BE49-F238E27FC236}">
                <a16:creationId xmlns:a16="http://schemas.microsoft.com/office/drawing/2014/main" id="{F9622C95-A52E-40EE-AD87-4E64E090E7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438400"/>
            <a:ext cx="44958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1194AA3E-5DEB-415C-A997-6D9E9F95EBBD}"/>
              </a:ext>
            </a:extLst>
          </p:cNvPr>
          <p:cNvSpPr/>
          <p:nvPr/>
        </p:nvSpPr>
        <p:spPr>
          <a:xfrm>
            <a:off x="4191000" y="228600"/>
            <a:ext cx="3962400" cy="31242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Sir!!!</a:t>
            </a:r>
          </a:p>
          <a:p>
            <a:pPr algn="ctr"/>
            <a:r>
              <a:rPr lang="en-US" sz="2800" dirty="0"/>
              <a:t>Are margins same across cash and derivatives markets?</a:t>
            </a:r>
          </a:p>
        </p:txBody>
      </p:sp>
    </p:spTree>
    <p:extLst>
      <p:ext uri="{BB962C8B-B14F-4D97-AF65-F5344CB8AC3E}">
        <p14:creationId xmlns:p14="http://schemas.microsoft.com/office/powerpoint/2010/main" val="211284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DB6D-EE63-4ED2-9984-A39BEEF63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57200"/>
            <a:ext cx="7772400" cy="6019800"/>
          </a:xfrm>
        </p:spPr>
        <p:txBody>
          <a:bodyPr/>
          <a:lstStyle/>
          <a:p>
            <a:pPr algn="just"/>
            <a:r>
              <a:rPr lang="en-IN" sz="3200" dirty="0">
                <a:latin typeface="Bookman Old Style" panose="02050604050505020204" pitchFamily="18" charset="0"/>
              </a:rPr>
              <a:t>No!!!!!!!!!!</a:t>
            </a:r>
          </a:p>
          <a:p>
            <a:pPr lvl="1" algn="just"/>
            <a:r>
              <a:rPr lang="en-US" sz="3200" dirty="0">
                <a:latin typeface="Bookman Old Style" panose="02050604050505020204" pitchFamily="18" charset="0"/>
              </a:rPr>
              <a:t>Shares traded on cash market are settled in two days </a:t>
            </a:r>
          </a:p>
          <a:p>
            <a:pPr lvl="1" algn="just"/>
            <a:r>
              <a:rPr lang="en-US" sz="3200" dirty="0">
                <a:latin typeface="Bookman Old Style" panose="02050604050505020204" pitchFamily="18" charset="0"/>
              </a:rPr>
              <a:t>Whereas derivative contracts may have longer time to expiry. </a:t>
            </a:r>
          </a:p>
          <a:p>
            <a:pPr algn="just"/>
            <a:endParaRPr lang="en-US" sz="3200" dirty="0">
              <a:latin typeface="Bookman Old Style" panose="02050604050505020204" pitchFamily="18" charset="0"/>
            </a:endParaRPr>
          </a:p>
          <a:p>
            <a:pPr algn="just"/>
            <a:r>
              <a:rPr lang="en-US" sz="3200" dirty="0">
                <a:latin typeface="Bookman Old Style" panose="02050604050505020204" pitchFamily="18" charset="0"/>
              </a:rPr>
              <a:t>Therefore, types of margins levied in the cash market segment and derivative are different</a:t>
            </a:r>
          </a:p>
        </p:txBody>
      </p:sp>
    </p:spTree>
    <p:extLst>
      <p:ext uri="{BB962C8B-B14F-4D97-AF65-F5344CB8AC3E}">
        <p14:creationId xmlns:p14="http://schemas.microsoft.com/office/powerpoint/2010/main" val="42501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1BF22-60B6-42AF-9108-3E9C292A3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28600"/>
            <a:ext cx="7772400" cy="6477000"/>
          </a:xfrm>
        </p:spPr>
        <p:txBody>
          <a:bodyPr/>
          <a:lstStyle/>
          <a:p>
            <a:pPr marL="82550" indent="0" algn="ctr">
              <a:buNone/>
            </a:pPr>
            <a:r>
              <a:rPr lang="en-IN" sz="16600" dirty="0"/>
              <a:t>Cash Market 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97243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DE5C-9B1A-42E0-944B-1F0D1A39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Cash Market Margins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D2DB-157D-4F38-8613-7FAEFF3F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Margins in the cash market segment comprise of the following three types:</a:t>
            </a:r>
          </a:p>
          <a:p>
            <a:pPr lvl="1" algn="just">
              <a:lnSpc>
                <a:spcPct val="15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Initial Margin</a:t>
            </a:r>
          </a:p>
          <a:p>
            <a:pPr lvl="2" algn="just"/>
            <a:r>
              <a:rPr lang="en-US" sz="2800" dirty="0">
                <a:latin typeface="Bookman Old Style" panose="02050604050505020204" pitchFamily="18" charset="0"/>
              </a:rPr>
              <a:t>Value at Risk (</a:t>
            </a:r>
            <a:r>
              <a:rPr lang="en-US" sz="2800" dirty="0" err="1">
                <a:latin typeface="Bookman Old Style" panose="02050604050505020204" pitchFamily="18" charset="0"/>
              </a:rPr>
              <a:t>VaR</a:t>
            </a:r>
            <a:r>
              <a:rPr lang="en-US" sz="2800" dirty="0">
                <a:latin typeface="Bookman Old Style" panose="02050604050505020204" pitchFamily="18" charset="0"/>
              </a:rPr>
              <a:t>) margin </a:t>
            </a:r>
          </a:p>
          <a:p>
            <a:pPr lvl="2" algn="just"/>
            <a:r>
              <a:rPr lang="en-US" sz="2800" dirty="0">
                <a:latin typeface="Bookman Old Style" panose="02050604050505020204" pitchFamily="18" charset="0"/>
              </a:rPr>
              <a:t>Extreme loss margin </a:t>
            </a:r>
          </a:p>
          <a:p>
            <a:pPr lvl="1" algn="just"/>
            <a:r>
              <a:rPr lang="en-US" sz="3200" dirty="0">
                <a:latin typeface="Bookman Old Style" panose="02050604050505020204" pitchFamily="18" charset="0"/>
              </a:rPr>
              <a:t>Mark to market Margin</a:t>
            </a:r>
          </a:p>
        </p:txBody>
      </p:sp>
    </p:spTree>
    <p:extLst>
      <p:ext uri="{BB962C8B-B14F-4D97-AF65-F5344CB8AC3E}">
        <p14:creationId xmlns:p14="http://schemas.microsoft.com/office/powerpoint/2010/main" val="219968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 is a technique used to estimate the probability of loss of value of a security, based on the statistical analysis.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A </a:t>
            </a:r>
            <a:r>
              <a:rPr lang="en-US" sz="2400" dirty="0" err="1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 statistic has three components: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Time period,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Confidence level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Loss amount (or loss percentage)</a:t>
            </a:r>
          </a:p>
        </p:txBody>
      </p:sp>
    </p:spTree>
    <p:extLst>
      <p:ext uri="{BB962C8B-B14F-4D97-AF65-F5344CB8AC3E}">
        <p14:creationId xmlns:p14="http://schemas.microsoft.com/office/powerpoint/2010/main" val="3809135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For example,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VaR</a:t>
            </a:r>
            <a:r>
              <a:rPr lang="en-US" sz="2400" baseline="-25000" dirty="0">
                <a:latin typeface="Bookman Old Style" panose="02050604050505020204" pitchFamily="18" charset="0"/>
              </a:rPr>
              <a:t>1,99</a:t>
            </a:r>
            <a:r>
              <a:rPr lang="en-US" sz="2400" dirty="0">
                <a:latin typeface="Bookman Old Style" panose="02050604050505020204" pitchFamily="18" charset="0"/>
              </a:rPr>
              <a:t> = 1000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There is only 1% chance, loss this security will exceed 1000 in 1 Day.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VaR</a:t>
            </a:r>
            <a:r>
              <a:rPr lang="en-US" sz="2400" baseline="-25000" dirty="0">
                <a:latin typeface="Bookman Old Style" panose="02050604050505020204" pitchFamily="18" charset="0"/>
              </a:rPr>
              <a:t>10,95</a:t>
            </a:r>
            <a:r>
              <a:rPr lang="en-US" sz="2400" dirty="0">
                <a:latin typeface="Bookman Old Style" panose="02050604050505020204" pitchFamily="18" charset="0"/>
              </a:rPr>
              <a:t> = 10000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There is only 5% chance, loss this security will exceed 10000 in 10 Day.</a:t>
            </a:r>
          </a:p>
        </p:txBody>
      </p:sp>
    </p:spTree>
    <p:extLst>
      <p:ext uri="{BB962C8B-B14F-4D97-AF65-F5344CB8AC3E}">
        <p14:creationId xmlns:p14="http://schemas.microsoft.com/office/powerpoint/2010/main" val="2330930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BC3E-2A0F-4D44-A276-C23D12227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 </a:t>
            </a:r>
            <a:r>
              <a:rPr lang="en-US" dirty="0" err="1"/>
              <a:t>VaR</a:t>
            </a:r>
            <a:r>
              <a:rPr lang="en-US" dirty="0"/>
              <a:t> margin.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D4958-948B-40F1-BA35-2A6F6AA56C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>
                    <a:latin typeface="Bookman Old Style" panose="02050604050505020204" pitchFamily="18" charset="0"/>
                  </a:rPr>
                  <a:t>It has two components </a:t>
                </a:r>
              </a:p>
              <a:p>
                <a:pPr lvl="1"/>
                <a:r>
                  <a:rPr lang="en-US" dirty="0">
                    <a:latin typeface="Bookman Old Style" panose="02050604050505020204" pitchFamily="18" charset="0"/>
                  </a:rPr>
                  <a:t>Volatility</a:t>
                </a:r>
              </a:p>
              <a:p>
                <a:pPr lvl="1"/>
                <a:r>
                  <a:rPr lang="en-US" dirty="0">
                    <a:latin typeface="Bookman Old Style" panose="02050604050505020204" pitchFamily="18" charset="0"/>
                  </a:rPr>
                  <a:t>Ln return</a:t>
                </a:r>
              </a:p>
              <a:p>
                <a:r>
                  <a:rPr lang="en-US" dirty="0">
                    <a:latin typeface="Bookman Old Style" panose="02050604050505020204" pitchFamily="18" charset="0"/>
                  </a:rPr>
                  <a:t>Formula to calculate volatility:</a:t>
                </a:r>
              </a:p>
              <a:p>
                <a:pPr lvl="1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94%(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𝑝𝑟𝑒𝑣𝑖𝑜𝑢𝑠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𝑑𝑎𝑦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𝑣𝑜𝑙𝑎𝑡𝑖𝑙𝑖𝑡𝑦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)+</m:t>
                            </m:r>
                          </m: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6%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𝐶𝑢𝑟𝑟𝑒𝑛𝑡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𝑑𝑎𝑦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𝑟𝑒𝑡𝑢𝑟𝑛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rad>
                  </m:oMath>
                </a14:m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2D4958-948B-40F1-BA35-2A6F6AA56C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11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50A17-F6F3-4A2B-B96E-4A517F77F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 </a:t>
            </a:r>
            <a:r>
              <a:rPr lang="en-US" dirty="0" err="1"/>
              <a:t>VaR</a:t>
            </a:r>
            <a:r>
              <a:rPr lang="en-US" dirty="0"/>
              <a:t> margin.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8222C-292C-4E37-9685-FCD8119874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Bookman Old Style" panose="02050604050505020204" pitchFamily="18" charset="0"/>
                  </a:rPr>
                  <a:t>Example: Share of ABC Ltd:</a:t>
                </a:r>
              </a:p>
              <a:p>
                <a:pPr lvl="1"/>
                <a:r>
                  <a:rPr lang="en-US" sz="2400" dirty="0">
                    <a:latin typeface="Bookman Old Style" panose="02050604050505020204" pitchFamily="18" charset="0"/>
                  </a:rPr>
                  <a:t>Volatility on July 1, 2019 = 0.0214 </a:t>
                </a:r>
              </a:p>
              <a:p>
                <a:pPr lvl="1"/>
                <a:r>
                  <a:rPr lang="en-US" sz="2400" dirty="0">
                    <a:latin typeface="Bookman Old Style" panose="02050604050505020204" pitchFamily="18" charset="0"/>
                  </a:rPr>
                  <a:t>Closing price on June 30, 2019 = Rs. 100 </a:t>
                </a:r>
              </a:p>
              <a:p>
                <a:pPr lvl="1"/>
                <a:r>
                  <a:rPr lang="en-US" sz="2400" dirty="0">
                    <a:latin typeface="Bookman Old Style" panose="02050604050505020204" pitchFamily="18" charset="0"/>
                  </a:rPr>
                  <a:t>Closing price on July 1, 2019 = Rs. 108</a:t>
                </a:r>
              </a:p>
              <a:p>
                <a:r>
                  <a:rPr lang="en-US" sz="2400" dirty="0">
                    <a:latin typeface="Bookman Old Style" panose="02050604050505020204" pitchFamily="18" charset="0"/>
                  </a:rPr>
                  <a:t>Log return = ln(108/100) = 0.076961</a:t>
                </a:r>
              </a:p>
              <a:p>
                <a:endParaRPr lang="en-US" dirty="0">
                  <a:latin typeface="Bookman Old Style" panose="02050604050505020204" pitchFamily="18" charset="0"/>
                </a:endParaRPr>
              </a:p>
              <a:p>
                <a:r>
                  <a:rPr lang="en-US" dirty="0">
                    <a:latin typeface="Bookman Old Style" panose="02050604050505020204" pitchFamily="18" charset="0"/>
                  </a:rPr>
                  <a:t>July 1, 2019 volatility</a:t>
                </a:r>
              </a:p>
              <a:p>
                <a:pPr lvl="1"/>
                <a:r>
                  <a:rPr lang="en-US" dirty="0">
                    <a:latin typeface="Bookman Old Style" panose="0205060405050502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eqArr>
                          <m:eqArr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94%(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0.0214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)+</m:t>
                            </m:r>
                          </m:e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6%(</m:t>
                            </m:r>
                            <m:sSup>
                              <m:sSup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0.076961</m:t>
                                </m:r>
                              </m:e>
                              <m:sup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rad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Bookman Old Style" panose="02050604050505020204" pitchFamily="18" charset="0"/>
                  </a:rPr>
                  <a:t>= 0.028033</a:t>
                </a:r>
              </a:p>
              <a:p>
                <a:pPr lvl="1"/>
                <a:endParaRPr lang="en-US" dirty="0">
                  <a:latin typeface="Bookman Old Style" panose="0205060405050502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8222C-292C-4E37-9685-FCD8119874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039" b="-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tar: 7 Points 3">
            <a:extLst>
              <a:ext uri="{FF2B5EF4-FFF2-40B4-BE49-F238E27FC236}">
                <a16:creationId xmlns:a16="http://schemas.microsoft.com/office/drawing/2014/main" id="{1618FA99-5DCF-4085-A78E-77B5A00135A4}"/>
              </a:ext>
            </a:extLst>
          </p:cNvPr>
          <p:cNvSpPr/>
          <p:nvPr/>
        </p:nvSpPr>
        <p:spPr>
          <a:xfrm>
            <a:off x="5791200" y="4572000"/>
            <a:ext cx="2438400" cy="2057400"/>
          </a:xfrm>
          <a:prstGeom prst="star7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Bookman Old Style" panose="02050604050505020204" pitchFamily="18" charset="0"/>
              </a:rPr>
              <a:t>This is Volatility not </a:t>
            </a:r>
            <a:r>
              <a:rPr lang="en-IN" b="1" dirty="0" err="1">
                <a:latin typeface="Bookman Old Style" panose="02050604050505020204" pitchFamily="18" charset="0"/>
              </a:rPr>
              <a:t>VaR</a:t>
            </a:r>
            <a:r>
              <a:rPr lang="en-IN" b="1" dirty="0">
                <a:latin typeface="Bookman Old Style" panose="02050604050505020204" pitchFamily="18" charset="0"/>
              </a:rPr>
              <a:t> Margin</a:t>
            </a:r>
            <a:endParaRPr lang="en-US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103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weeping kid">
            <a:extLst>
              <a:ext uri="{FF2B5EF4-FFF2-40B4-BE49-F238E27FC236}">
                <a16:creationId xmlns:a16="http://schemas.microsoft.com/office/drawing/2014/main" id="{D72B2FEE-8F28-41CA-ACD1-906AD6511A5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00350"/>
            <a:ext cx="54102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2F667D57-39A0-434F-9325-ADBB5552F5D9}"/>
              </a:ext>
            </a:extLst>
          </p:cNvPr>
          <p:cNvSpPr/>
          <p:nvPr/>
        </p:nvSpPr>
        <p:spPr>
          <a:xfrm>
            <a:off x="4191000" y="228600"/>
            <a:ext cx="3962400" cy="31242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Sir!!!</a:t>
            </a:r>
          </a:p>
          <a:p>
            <a:pPr algn="ctr"/>
            <a:r>
              <a:rPr lang="en-US" sz="3600" dirty="0">
                <a:latin typeface="Bookman Old Style" panose="02050604050505020204" pitchFamily="18" charset="0"/>
              </a:rPr>
              <a:t>How to calculate Volatility?</a:t>
            </a:r>
          </a:p>
        </p:txBody>
      </p:sp>
    </p:spTree>
    <p:extLst>
      <p:ext uri="{BB962C8B-B14F-4D97-AF65-F5344CB8AC3E}">
        <p14:creationId xmlns:p14="http://schemas.microsoft.com/office/powerpoint/2010/main" val="3483754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3F3EAC-4D89-408D-AB11-2CFA7073F0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19200" y="0"/>
          <a:ext cx="7772399" cy="684690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363570427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3881022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8180540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4281424466"/>
                    </a:ext>
                  </a:extLst>
                </a:gridCol>
              </a:tblGrid>
              <a:tr h="20126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Formulas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60246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26,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1213.8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=LN(B2/B3)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-0.0144770041588379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61581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25,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1231.5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=LN(B3/B4)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-0.0221642414470621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458931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24,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1259.1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=LN(B4/B5)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-0.0114110965178472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2682377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23,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1273.55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=LN(B5/B6)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-0.00544235011407788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026038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22,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1280.5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=LN(B6/B7)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0.0249073955140023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6668756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19,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=LN(B7/B8)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-0.0102356669572542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293551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18,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1261.85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=LN(B8/B9)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-0.0157254488720146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327847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17,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1281.85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=LN(B9/B10)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-0.00866075281701096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621007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16,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1293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=LN(B10/B11)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0.013156548031927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2860758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15,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1276.1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=LN(B11/B12)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-0.0034420748996494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8039307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12,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1280.5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=LN(B12/B13)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-0.000819656180625368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422658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11,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1281.55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=LN(B13/B14)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0.00210904624341277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1903202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10,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1278.85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=LN(B14/B15)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-0.000976963285271456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4287191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09,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1280.1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=LN(B15/B16)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0.0221559918972086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49830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08,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1252.05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=LN(B16/B17)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-0.00898471496862236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964227"/>
                  </a:ext>
                </a:extLst>
              </a:tr>
              <a:tr h="3387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05,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1263.35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=LN(B17/B18)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-0.0162132823164288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2216199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04,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1284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=LN(B18/B19)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0.0011299216101542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148048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03,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1282.55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=LN(B19/B20)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0.00316276790851098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536592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02,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1278.5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=LN(B20/B21)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0.00757653731310811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0797734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 01,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1268.85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=LN(B21/B22)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0.0124904972468938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899528"/>
                  </a:ext>
                </a:extLst>
              </a:tr>
              <a:tr h="255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 28, 2019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1253.1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=STDEV.P(C2:C21)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0.0124650402372948</a:t>
                      </a:r>
                    </a:p>
                  </a:txBody>
                  <a:tcPr marL="3863" marR="3863" marT="386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7031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07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2514600"/>
            <a:ext cx="7772400" cy="1143000"/>
          </a:xfrm>
        </p:spPr>
        <p:txBody>
          <a:bodyPr>
            <a:noAutofit/>
          </a:bodyPr>
          <a:lstStyle/>
          <a:p>
            <a:r>
              <a:rPr lang="en-US" sz="8000" dirty="0"/>
              <a:t>Margins</a:t>
            </a:r>
          </a:p>
        </p:txBody>
      </p:sp>
    </p:spTree>
    <p:extLst>
      <p:ext uri="{BB962C8B-B14F-4D97-AF65-F5344CB8AC3E}">
        <p14:creationId xmlns:p14="http://schemas.microsoft.com/office/powerpoint/2010/main" val="3515239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To Calculate at </a:t>
            </a:r>
            <a:r>
              <a:rPr lang="en-US" sz="2400" dirty="0" err="1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 margin rate, companies are divided into 3 categories based on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Shares trade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Liquidity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/>
              <a:t>How much a large buy or sell order changes the price of the scrip, what is technically called ‘impact cost’.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0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These 3 categories are: 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Group 1</a:t>
            </a:r>
          </a:p>
          <a:p>
            <a:pPr lvl="2" algn="just"/>
            <a:r>
              <a:rPr lang="en-US" sz="2200" dirty="0"/>
              <a:t>Regularly traded (more than 80% of the trading days in the previous six months</a:t>
            </a:r>
            <a:r>
              <a:rPr lang="en-US" sz="2200" dirty="0">
                <a:latin typeface="Bookman Old Style" panose="02050604050505020204" pitchFamily="18" charset="0"/>
              </a:rPr>
              <a:t>)</a:t>
            </a:r>
          </a:p>
          <a:p>
            <a:pPr lvl="2" algn="just"/>
            <a:r>
              <a:rPr lang="en-US" sz="2200" dirty="0"/>
              <a:t>High liquidity (Impact cost less than 1%)</a:t>
            </a:r>
          </a:p>
          <a:p>
            <a:pPr lvl="1" algn="just"/>
            <a:r>
              <a:rPr lang="en-US" sz="2400" dirty="0">
                <a:latin typeface="Bookman Old Style" panose="02050604050505020204" pitchFamily="18" charset="0"/>
              </a:rPr>
              <a:t>Group 2</a:t>
            </a:r>
          </a:p>
          <a:p>
            <a:pPr lvl="2" algn="just"/>
            <a:r>
              <a:rPr lang="en-US" sz="2200" dirty="0"/>
              <a:t>Regularly traded (more than 80% of the trading days in the previous six months</a:t>
            </a:r>
            <a:r>
              <a:rPr lang="en-US" sz="2200" dirty="0">
                <a:latin typeface="Bookman Old Style" panose="02050604050505020204" pitchFamily="18" charset="0"/>
              </a:rPr>
              <a:t>)</a:t>
            </a:r>
          </a:p>
          <a:p>
            <a:pPr lvl="2" algn="just"/>
            <a:r>
              <a:rPr lang="en-US" sz="2200" dirty="0"/>
              <a:t>Moderate liquidity (Impact cost more than 1%)</a:t>
            </a:r>
          </a:p>
          <a:p>
            <a:pPr lvl="1" algn="just"/>
            <a:r>
              <a:rPr lang="en-US" sz="2600" dirty="0">
                <a:latin typeface="Bookman Old Style" panose="02050604050505020204" pitchFamily="18" charset="0"/>
              </a:rPr>
              <a:t>Group 3</a:t>
            </a:r>
          </a:p>
          <a:p>
            <a:pPr lvl="2" algn="just"/>
            <a:r>
              <a:rPr lang="en-US" sz="2200" dirty="0">
                <a:latin typeface="Bookman Old Style" panose="02050604050505020204" pitchFamily="18" charset="0"/>
              </a:rPr>
              <a:t>All other shares</a:t>
            </a:r>
          </a:p>
        </p:txBody>
      </p:sp>
    </p:spTree>
    <p:extLst>
      <p:ext uri="{BB962C8B-B14F-4D97-AF65-F5344CB8AC3E}">
        <p14:creationId xmlns:p14="http://schemas.microsoft.com/office/powerpoint/2010/main" val="252851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 for group 1 shares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Group 1, the </a:t>
            </a:r>
            <a:r>
              <a:rPr lang="en-US" sz="2200" dirty="0" err="1">
                <a:latin typeface="Bookman Old Style" panose="02050604050505020204" pitchFamily="18" charset="0"/>
              </a:rPr>
              <a:t>VaR</a:t>
            </a:r>
            <a:r>
              <a:rPr lang="en-US" sz="2200" dirty="0">
                <a:latin typeface="Bookman Old Style" panose="02050604050505020204" pitchFamily="18" charset="0"/>
              </a:rPr>
              <a:t> margin rate would be higher of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3.5 times volatility or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/>
              <a:t>7.5%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For example,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Volatility was 0.028033% or 2.8033 (in our example, slide 21)</a:t>
            </a:r>
          </a:p>
          <a:p>
            <a:pPr lvl="1"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3.5*2.8033 = 9.81155%</a:t>
            </a:r>
          </a:p>
        </p:txBody>
      </p:sp>
    </p:spTree>
    <p:extLst>
      <p:ext uri="{BB962C8B-B14F-4D97-AF65-F5344CB8AC3E}">
        <p14:creationId xmlns:p14="http://schemas.microsoft.com/office/powerpoint/2010/main" val="2340185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 for group 2 shares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Group 2, the </a:t>
            </a:r>
            <a:r>
              <a:rPr lang="en-US" sz="2200" dirty="0" err="1">
                <a:latin typeface="Bookman Old Style" panose="02050604050505020204" pitchFamily="18" charset="0"/>
              </a:rPr>
              <a:t>VaR</a:t>
            </a:r>
            <a:r>
              <a:rPr lang="en-US" sz="2200" dirty="0">
                <a:latin typeface="Bookman Old Style" panose="02050604050505020204" pitchFamily="18" charset="0"/>
              </a:rPr>
              <a:t> margin rate would be 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First higher of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3.5 times volatility x 1.732051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3.0 times volatility of index (minimum value of volatility of index is taken as 0.05%) x 1.732051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For example, margin rate for group 2 shares will be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3.5*2.8033*</a:t>
            </a:r>
            <a:r>
              <a:rPr lang="en-US" sz="20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1.732051 </a:t>
            </a:r>
            <a:r>
              <a:rPr lang="en-US" sz="2200" b="1" dirty="0">
                <a:solidFill>
                  <a:srgbClr val="FF0000"/>
                </a:solidFill>
                <a:latin typeface="Bookman Old Style" panose="02050604050505020204" pitchFamily="18" charset="0"/>
              </a:rPr>
              <a:t>= 16.9941%</a:t>
            </a:r>
          </a:p>
        </p:txBody>
      </p:sp>
    </p:spTree>
    <p:extLst>
      <p:ext uri="{BB962C8B-B14F-4D97-AF65-F5344CB8AC3E}">
        <p14:creationId xmlns:p14="http://schemas.microsoft.com/office/powerpoint/2010/main" val="99897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Value at Risk (</a:t>
            </a:r>
            <a:r>
              <a:rPr lang="en-US" dirty="0" err="1"/>
              <a:t>VaR</a:t>
            </a:r>
            <a:r>
              <a:rPr lang="en-US" dirty="0"/>
              <a:t>) margin for group 3 shares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Group 3, the </a:t>
            </a:r>
            <a:r>
              <a:rPr lang="en-US" sz="2400" dirty="0" err="1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 margin rate would be </a:t>
            </a:r>
          </a:p>
          <a:p>
            <a:pPr lvl="1" algn="just">
              <a:lnSpc>
                <a:spcPct val="20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5 times Index volatility x 1.732051</a:t>
            </a:r>
          </a:p>
          <a:p>
            <a:pPr algn="just">
              <a:lnSpc>
                <a:spcPct val="200000"/>
              </a:lnSpc>
            </a:pPr>
            <a:r>
              <a:rPr lang="en-US" sz="2200" dirty="0">
                <a:latin typeface="Bookman Old Style" panose="02050604050505020204" pitchFamily="18" charset="0"/>
              </a:rPr>
              <a:t>For example, Then rate for group 3 shares will be</a:t>
            </a:r>
          </a:p>
          <a:p>
            <a:pPr lvl="1" algn="just">
              <a:lnSpc>
                <a:spcPct val="200000"/>
              </a:lnSpc>
            </a:pPr>
            <a:r>
              <a:rPr lang="en-US" sz="2000" dirty="0">
                <a:highlight>
                  <a:srgbClr val="FFFF00"/>
                </a:highlight>
                <a:latin typeface="Bookman Old Style" panose="02050604050505020204" pitchFamily="18" charset="0"/>
              </a:rPr>
              <a:t>5*5*1.732051 = 43.30%</a:t>
            </a:r>
          </a:p>
        </p:txBody>
      </p:sp>
    </p:spTree>
    <p:extLst>
      <p:ext uri="{BB962C8B-B14F-4D97-AF65-F5344CB8AC3E}">
        <p14:creationId xmlns:p14="http://schemas.microsoft.com/office/powerpoint/2010/main" val="3048833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of Extreme Loss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 extreme loss margin aims at covering the losses that could occur outside the coverage of </a:t>
            </a:r>
            <a:r>
              <a:rPr lang="en-US" sz="2400" dirty="0" err="1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 margins.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 Extreme loss margin for any stock is higher of 1.5 times the standard deviation of daily LN returns of the stock price in the last six months or 5% of the value of the position.</a:t>
            </a:r>
          </a:p>
        </p:txBody>
      </p:sp>
    </p:spTree>
    <p:extLst>
      <p:ext uri="{BB962C8B-B14F-4D97-AF65-F5344CB8AC3E}">
        <p14:creationId xmlns:p14="http://schemas.microsoft.com/office/powerpoint/2010/main" val="2814462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Calculation of Extreme Loss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Suppose standard deviation of daily LN returns of the a stock in the last six months is 3%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Then Extreme loss Margin will be</a:t>
            </a:r>
          </a:p>
          <a:p>
            <a:pPr lvl="2" algn="just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1.5*3 = 4.5%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Then exchange will take it 5%.</a:t>
            </a:r>
          </a:p>
        </p:txBody>
      </p:sp>
    </p:spTree>
    <p:extLst>
      <p:ext uri="{BB962C8B-B14F-4D97-AF65-F5344CB8AC3E}">
        <p14:creationId xmlns:p14="http://schemas.microsoft.com/office/powerpoint/2010/main" val="2807396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9CF8-3128-4A19-8FBC-A37DD979F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Calculation Mark-to-Market (MTM)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3D69E-4D04-4FAA-9C1E-259D2F1F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securities trading, Each security price is recorded based on the current market value rather than book value.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done most often in futures accounts to ensure that margin requirements are being met.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MTM is the P/L calculated at the end of the day on all open positions. Amount require to deposit w.r.t MTM is called as MTM margin.</a:t>
            </a:r>
          </a:p>
        </p:txBody>
      </p:sp>
    </p:spTree>
    <p:extLst>
      <p:ext uri="{BB962C8B-B14F-4D97-AF65-F5344CB8AC3E}">
        <p14:creationId xmlns:p14="http://schemas.microsoft.com/office/powerpoint/2010/main" val="1847228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531EF-3E9A-4EF5-9C7B-9DB6BA87E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MTM margin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F2A32-1ECE-41C3-9706-CAB26D4AD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Bookman Old Style" panose="02050604050505020204" pitchFamily="18" charset="0"/>
              </a:rPr>
              <a:t>Suppose,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A buyer purchased 1000 shares @ Rs.100/- on July 1, 2019.</a:t>
            </a:r>
          </a:p>
          <a:p>
            <a:pPr lvl="2"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Initial Margin was 22% (</a:t>
            </a:r>
            <a:r>
              <a:rPr lang="en-US" sz="2000" dirty="0" err="1">
                <a:latin typeface="Bookman Old Style" panose="02050604050505020204" pitchFamily="18" charset="0"/>
              </a:rPr>
              <a:t>VaR+ELM</a:t>
            </a:r>
            <a:r>
              <a:rPr lang="en-US" sz="2000" dirty="0">
                <a:latin typeface="Bookman Old Style" panose="02050604050505020204" pitchFamily="18" charset="0"/>
              </a:rPr>
              <a:t>) =22000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If Share close at Rs.75/-, then the buyer faces a </a:t>
            </a:r>
            <a:r>
              <a:rPr lang="en-US" sz="2400" dirty="0">
                <a:solidFill>
                  <a:srgbClr val="FF0000"/>
                </a:solidFill>
                <a:latin typeface="Bookman Old Style" panose="02050604050505020204" pitchFamily="18" charset="0"/>
              </a:rPr>
              <a:t>notional loss</a:t>
            </a:r>
            <a:r>
              <a:rPr lang="en-US" sz="2400" dirty="0">
                <a:latin typeface="Bookman Old Style" panose="02050604050505020204" pitchFamily="18" charset="0"/>
              </a:rPr>
              <a:t> of Rs.75,000.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Bookman Old Style" panose="02050604050505020204" pitchFamily="18" charset="0"/>
              </a:rPr>
              <a:t>In such case, chance that the buyer may not be able to bring the required money by required date.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Hence, MTM margin is required.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81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Futures Trade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An investor takes a long position in 2 December gold futures contracts on June 5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Contract size is 100 oz.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Futures price is US$400/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oz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Margin requirement is US$2,000/contract (US$4,000 in total)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Maintenance margin is US$1,500/contract (US$3,000 in total)</a:t>
            </a:r>
          </a:p>
          <a:p>
            <a:pPr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85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Margins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margin is cash or marketable securities deposited by an investor with his or her broker.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Buyer or seller both have to deposit a token payment to broker and broker will deposit this money to exchange. This token money is called margin.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079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of a Futures Trade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margin requirement </a:t>
            </a:r>
          </a:p>
          <a:p>
            <a:pPr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x 2000 = $ 4000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margin requirement </a:t>
            </a:r>
          </a:p>
          <a:p>
            <a:pPr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x 1000 = $ 3000</a:t>
            </a:r>
          </a:p>
          <a:p>
            <a:pPr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the price goes down to 397 the next day</a:t>
            </a:r>
          </a:p>
          <a:p>
            <a:pPr>
              <a:buFontTx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= (397-400) x 2 x 100 = (600)</a:t>
            </a:r>
          </a:p>
          <a:p>
            <a:pPr>
              <a:buFontTx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116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066800" y="609600"/>
          <a:ext cx="7512908" cy="579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817472" imgH="3187684" progId="Excel.Sheet.8">
                  <p:embed/>
                </p:oleObj>
              </mc:Choice>
              <mc:Fallback>
                <p:oleObj name="Worksheet" r:id="rId3" imgW="3817472" imgH="3187684" progId="Excel.Sheet.8">
                  <p:embed/>
                  <p:pic>
                    <p:nvPicPr>
                      <p:cNvPr id="131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9600"/>
                        <a:ext cx="7512908" cy="579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642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8" name="Picture 107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5" y="0"/>
            <a:ext cx="9140825" cy="685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grpSp>
        <p:nvGrpSpPr>
          <p:cNvPr id="2" name="Group 13"/>
          <p:cNvGrpSpPr/>
          <p:nvPr/>
        </p:nvGrpSpPr>
        <p:grpSpPr>
          <a:xfrm>
            <a:off x="5791200" y="4851532"/>
            <a:ext cx="3327722" cy="1930268"/>
            <a:chOff x="5791200" y="4851532"/>
            <a:chExt cx="3327722" cy="1930268"/>
          </a:xfrm>
        </p:grpSpPr>
        <p:grpSp>
          <p:nvGrpSpPr>
            <p:cNvPr id="3" name="Group 11"/>
            <p:cNvGrpSpPr/>
            <p:nvPr/>
          </p:nvGrpSpPr>
          <p:grpSpPr>
            <a:xfrm>
              <a:off x="5791200" y="4851532"/>
              <a:ext cx="3327722" cy="1930268"/>
              <a:chOff x="5949387" y="5159226"/>
              <a:chExt cx="3327722" cy="1930268"/>
            </a:xfrm>
          </p:grpSpPr>
          <p:sp>
            <p:nvSpPr>
              <p:cNvPr id="8" name="Freeform 7"/>
              <p:cNvSpPr/>
              <p:nvPr/>
            </p:nvSpPr>
            <p:spPr bwMode="auto">
              <a:xfrm>
                <a:off x="5949387" y="51592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6101787" y="53116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6254187" y="54640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1" name="Freeform 10"/>
              <p:cNvSpPr/>
              <p:nvPr/>
            </p:nvSpPr>
            <p:spPr bwMode="auto">
              <a:xfrm>
                <a:off x="6406587" y="5616426"/>
                <a:ext cx="2870522" cy="1473068"/>
              </a:xfrm>
              <a:custGeom>
                <a:avLst/>
                <a:gdLst>
                  <a:gd name="connsiteX0" fmla="*/ 0 w 2870522"/>
                  <a:gd name="connsiteY0" fmla="*/ 1473068 h 1473068"/>
                  <a:gd name="connsiteX1" fmla="*/ 11575 w 2870522"/>
                  <a:gd name="connsiteY1" fmla="*/ 1438344 h 1473068"/>
                  <a:gd name="connsiteX2" fmla="*/ 57874 w 2870522"/>
                  <a:gd name="connsiteY2" fmla="*/ 1380470 h 1473068"/>
                  <a:gd name="connsiteX3" fmla="*/ 81023 w 2870522"/>
                  <a:gd name="connsiteY3" fmla="*/ 1334171 h 1473068"/>
                  <a:gd name="connsiteX4" fmla="*/ 92598 w 2870522"/>
                  <a:gd name="connsiteY4" fmla="*/ 1299447 h 1473068"/>
                  <a:gd name="connsiteX5" fmla="*/ 127322 w 2870522"/>
                  <a:gd name="connsiteY5" fmla="*/ 1264723 h 1473068"/>
                  <a:gd name="connsiteX6" fmla="*/ 150471 w 2870522"/>
                  <a:gd name="connsiteY6" fmla="*/ 1229999 h 1473068"/>
                  <a:gd name="connsiteX7" fmla="*/ 173621 w 2870522"/>
                  <a:gd name="connsiteY7" fmla="*/ 1206850 h 1473068"/>
                  <a:gd name="connsiteX8" fmla="*/ 196770 w 2870522"/>
                  <a:gd name="connsiteY8" fmla="*/ 1172126 h 1473068"/>
                  <a:gd name="connsiteX9" fmla="*/ 231494 w 2870522"/>
                  <a:gd name="connsiteY9" fmla="*/ 1125827 h 1473068"/>
                  <a:gd name="connsiteX10" fmla="*/ 254643 w 2870522"/>
                  <a:gd name="connsiteY10" fmla="*/ 1079528 h 1473068"/>
                  <a:gd name="connsiteX11" fmla="*/ 277793 w 2870522"/>
                  <a:gd name="connsiteY11" fmla="*/ 1056379 h 1473068"/>
                  <a:gd name="connsiteX12" fmla="*/ 300942 w 2870522"/>
                  <a:gd name="connsiteY12" fmla="*/ 1021655 h 1473068"/>
                  <a:gd name="connsiteX13" fmla="*/ 370390 w 2870522"/>
                  <a:gd name="connsiteY13" fmla="*/ 952207 h 1473068"/>
                  <a:gd name="connsiteX14" fmla="*/ 428264 w 2870522"/>
                  <a:gd name="connsiteY14" fmla="*/ 894333 h 1473068"/>
                  <a:gd name="connsiteX15" fmla="*/ 497712 w 2870522"/>
                  <a:gd name="connsiteY15" fmla="*/ 824885 h 1473068"/>
                  <a:gd name="connsiteX16" fmla="*/ 532436 w 2870522"/>
                  <a:gd name="connsiteY16" fmla="*/ 790161 h 1473068"/>
                  <a:gd name="connsiteX17" fmla="*/ 625033 w 2870522"/>
                  <a:gd name="connsiteY17" fmla="*/ 732288 h 1473068"/>
                  <a:gd name="connsiteX18" fmla="*/ 659757 w 2870522"/>
                  <a:gd name="connsiteY18" fmla="*/ 709139 h 1473068"/>
                  <a:gd name="connsiteX19" fmla="*/ 682907 w 2870522"/>
                  <a:gd name="connsiteY19" fmla="*/ 685989 h 1473068"/>
                  <a:gd name="connsiteX20" fmla="*/ 740780 w 2870522"/>
                  <a:gd name="connsiteY20" fmla="*/ 651265 h 1473068"/>
                  <a:gd name="connsiteX21" fmla="*/ 775504 w 2870522"/>
                  <a:gd name="connsiteY21" fmla="*/ 628116 h 1473068"/>
                  <a:gd name="connsiteX22" fmla="*/ 810228 w 2870522"/>
                  <a:gd name="connsiteY22" fmla="*/ 616541 h 1473068"/>
                  <a:gd name="connsiteX23" fmla="*/ 844952 w 2870522"/>
                  <a:gd name="connsiteY23" fmla="*/ 593392 h 1473068"/>
                  <a:gd name="connsiteX24" fmla="*/ 925975 w 2870522"/>
                  <a:gd name="connsiteY24" fmla="*/ 570242 h 1473068"/>
                  <a:gd name="connsiteX25" fmla="*/ 960699 w 2870522"/>
                  <a:gd name="connsiteY25" fmla="*/ 547093 h 1473068"/>
                  <a:gd name="connsiteX26" fmla="*/ 995423 w 2870522"/>
                  <a:gd name="connsiteY26" fmla="*/ 535518 h 1473068"/>
                  <a:gd name="connsiteX27" fmla="*/ 1064871 w 2870522"/>
                  <a:gd name="connsiteY27" fmla="*/ 489220 h 1473068"/>
                  <a:gd name="connsiteX28" fmla="*/ 1111170 w 2870522"/>
                  <a:gd name="connsiteY28" fmla="*/ 477645 h 1473068"/>
                  <a:gd name="connsiteX29" fmla="*/ 1145894 w 2870522"/>
                  <a:gd name="connsiteY29" fmla="*/ 466070 h 1473068"/>
                  <a:gd name="connsiteX30" fmla="*/ 1180618 w 2870522"/>
                  <a:gd name="connsiteY30" fmla="*/ 442921 h 1473068"/>
                  <a:gd name="connsiteX31" fmla="*/ 1331089 w 2870522"/>
                  <a:gd name="connsiteY31" fmla="*/ 396622 h 1473068"/>
                  <a:gd name="connsiteX32" fmla="*/ 1365813 w 2870522"/>
                  <a:gd name="connsiteY32" fmla="*/ 373473 h 1473068"/>
                  <a:gd name="connsiteX33" fmla="*/ 1423686 w 2870522"/>
                  <a:gd name="connsiteY33" fmla="*/ 350323 h 1473068"/>
                  <a:gd name="connsiteX34" fmla="*/ 1527859 w 2870522"/>
                  <a:gd name="connsiteY34" fmla="*/ 315599 h 1473068"/>
                  <a:gd name="connsiteX35" fmla="*/ 1597307 w 2870522"/>
                  <a:gd name="connsiteY35" fmla="*/ 292450 h 1473068"/>
                  <a:gd name="connsiteX36" fmla="*/ 1655180 w 2870522"/>
                  <a:gd name="connsiteY36" fmla="*/ 269301 h 1473068"/>
                  <a:gd name="connsiteX37" fmla="*/ 1724628 w 2870522"/>
                  <a:gd name="connsiteY37" fmla="*/ 246151 h 1473068"/>
                  <a:gd name="connsiteX38" fmla="*/ 1794076 w 2870522"/>
                  <a:gd name="connsiteY38" fmla="*/ 223002 h 1473068"/>
                  <a:gd name="connsiteX39" fmla="*/ 1863524 w 2870522"/>
                  <a:gd name="connsiteY39" fmla="*/ 199852 h 1473068"/>
                  <a:gd name="connsiteX40" fmla="*/ 1898248 w 2870522"/>
                  <a:gd name="connsiteY40" fmla="*/ 188278 h 1473068"/>
                  <a:gd name="connsiteX41" fmla="*/ 1990846 w 2870522"/>
                  <a:gd name="connsiteY41" fmla="*/ 165128 h 1473068"/>
                  <a:gd name="connsiteX42" fmla="*/ 2037145 w 2870522"/>
                  <a:gd name="connsiteY42" fmla="*/ 153554 h 1473068"/>
                  <a:gd name="connsiteX43" fmla="*/ 2095018 w 2870522"/>
                  <a:gd name="connsiteY43" fmla="*/ 130404 h 1473068"/>
                  <a:gd name="connsiteX44" fmla="*/ 2176041 w 2870522"/>
                  <a:gd name="connsiteY44" fmla="*/ 107255 h 1473068"/>
                  <a:gd name="connsiteX45" fmla="*/ 2257064 w 2870522"/>
                  <a:gd name="connsiteY45" fmla="*/ 95680 h 1473068"/>
                  <a:gd name="connsiteX46" fmla="*/ 2314937 w 2870522"/>
                  <a:gd name="connsiteY46" fmla="*/ 84106 h 1473068"/>
                  <a:gd name="connsiteX47" fmla="*/ 2361236 w 2870522"/>
                  <a:gd name="connsiteY47" fmla="*/ 72531 h 1473068"/>
                  <a:gd name="connsiteX48" fmla="*/ 2442259 w 2870522"/>
                  <a:gd name="connsiteY48" fmla="*/ 60956 h 1473068"/>
                  <a:gd name="connsiteX49" fmla="*/ 2558005 w 2870522"/>
                  <a:gd name="connsiteY49" fmla="*/ 26232 h 1473068"/>
                  <a:gd name="connsiteX50" fmla="*/ 2639028 w 2870522"/>
                  <a:gd name="connsiteY50" fmla="*/ 14658 h 1473068"/>
                  <a:gd name="connsiteX51" fmla="*/ 2685327 w 2870522"/>
                  <a:gd name="connsiteY51" fmla="*/ 3083 h 1473068"/>
                  <a:gd name="connsiteX52" fmla="*/ 2870522 w 2870522"/>
                  <a:gd name="connsiteY52" fmla="*/ 3083 h 1473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2870522" h="1473068">
                    <a:moveTo>
                      <a:pt x="0" y="1473068"/>
                    </a:moveTo>
                    <a:cubicBezTo>
                      <a:pt x="3858" y="1461493"/>
                      <a:pt x="6119" y="1449257"/>
                      <a:pt x="11575" y="1438344"/>
                    </a:cubicBezTo>
                    <a:cubicBezTo>
                      <a:pt x="26177" y="1409140"/>
                      <a:pt x="36341" y="1402003"/>
                      <a:pt x="57874" y="1380470"/>
                    </a:cubicBezTo>
                    <a:cubicBezTo>
                      <a:pt x="65590" y="1365037"/>
                      <a:pt x="74226" y="1350030"/>
                      <a:pt x="81023" y="1334171"/>
                    </a:cubicBezTo>
                    <a:cubicBezTo>
                      <a:pt x="85829" y="1322957"/>
                      <a:pt x="85830" y="1309599"/>
                      <a:pt x="92598" y="1299447"/>
                    </a:cubicBezTo>
                    <a:cubicBezTo>
                      <a:pt x="101678" y="1285827"/>
                      <a:pt x="116843" y="1277298"/>
                      <a:pt x="127322" y="1264723"/>
                    </a:cubicBezTo>
                    <a:cubicBezTo>
                      <a:pt x="136228" y="1254036"/>
                      <a:pt x="141781" y="1240862"/>
                      <a:pt x="150471" y="1229999"/>
                    </a:cubicBezTo>
                    <a:cubicBezTo>
                      <a:pt x="157288" y="1221478"/>
                      <a:pt x="166804" y="1215371"/>
                      <a:pt x="173621" y="1206850"/>
                    </a:cubicBezTo>
                    <a:cubicBezTo>
                      <a:pt x="182311" y="1195987"/>
                      <a:pt x="188684" y="1183446"/>
                      <a:pt x="196770" y="1172126"/>
                    </a:cubicBezTo>
                    <a:cubicBezTo>
                      <a:pt x="207983" y="1156428"/>
                      <a:pt x="221270" y="1142186"/>
                      <a:pt x="231494" y="1125827"/>
                    </a:cubicBezTo>
                    <a:cubicBezTo>
                      <a:pt x="240639" y="1111195"/>
                      <a:pt x="245072" y="1093885"/>
                      <a:pt x="254643" y="1079528"/>
                    </a:cubicBezTo>
                    <a:cubicBezTo>
                      <a:pt x="260696" y="1070448"/>
                      <a:pt x="270976" y="1064900"/>
                      <a:pt x="277793" y="1056379"/>
                    </a:cubicBezTo>
                    <a:cubicBezTo>
                      <a:pt x="286483" y="1045516"/>
                      <a:pt x="291700" y="1032052"/>
                      <a:pt x="300942" y="1021655"/>
                    </a:cubicBezTo>
                    <a:cubicBezTo>
                      <a:pt x="322692" y="997186"/>
                      <a:pt x="347241" y="975356"/>
                      <a:pt x="370390" y="952207"/>
                    </a:cubicBezTo>
                    <a:lnTo>
                      <a:pt x="428264" y="894333"/>
                    </a:lnTo>
                    <a:lnTo>
                      <a:pt x="497712" y="824885"/>
                    </a:lnTo>
                    <a:cubicBezTo>
                      <a:pt x="509287" y="813310"/>
                      <a:pt x="518555" y="798837"/>
                      <a:pt x="532436" y="790161"/>
                    </a:cubicBezTo>
                    <a:cubicBezTo>
                      <a:pt x="563302" y="770870"/>
                      <a:pt x="594748" y="752478"/>
                      <a:pt x="625033" y="732288"/>
                    </a:cubicBezTo>
                    <a:cubicBezTo>
                      <a:pt x="636608" y="724572"/>
                      <a:pt x="648894" y="717829"/>
                      <a:pt x="659757" y="709139"/>
                    </a:cubicBezTo>
                    <a:cubicBezTo>
                      <a:pt x="668279" y="702322"/>
                      <a:pt x="674027" y="692332"/>
                      <a:pt x="682907" y="685989"/>
                    </a:cubicBezTo>
                    <a:cubicBezTo>
                      <a:pt x="701214" y="672913"/>
                      <a:pt x="721703" y="663188"/>
                      <a:pt x="740780" y="651265"/>
                    </a:cubicBezTo>
                    <a:cubicBezTo>
                      <a:pt x="752576" y="643892"/>
                      <a:pt x="763062" y="634337"/>
                      <a:pt x="775504" y="628116"/>
                    </a:cubicBezTo>
                    <a:cubicBezTo>
                      <a:pt x="786417" y="622660"/>
                      <a:pt x="799315" y="621997"/>
                      <a:pt x="810228" y="616541"/>
                    </a:cubicBezTo>
                    <a:cubicBezTo>
                      <a:pt x="822670" y="610320"/>
                      <a:pt x="832166" y="598872"/>
                      <a:pt x="844952" y="593392"/>
                    </a:cubicBezTo>
                    <a:cubicBezTo>
                      <a:pt x="896875" y="571139"/>
                      <a:pt x="880924" y="592767"/>
                      <a:pt x="925975" y="570242"/>
                    </a:cubicBezTo>
                    <a:cubicBezTo>
                      <a:pt x="938417" y="564021"/>
                      <a:pt x="948257" y="553314"/>
                      <a:pt x="960699" y="547093"/>
                    </a:cubicBezTo>
                    <a:cubicBezTo>
                      <a:pt x="971612" y="541637"/>
                      <a:pt x="984758" y="541443"/>
                      <a:pt x="995423" y="535518"/>
                    </a:cubicBezTo>
                    <a:cubicBezTo>
                      <a:pt x="1019744" y="522007"/>
                      <a:pt x="1039986" y="501662"/>
                      <a:pt x="1064871" y="489220"/>
                    </a:cubicBezTo>
                    <a:cubicBezTo>
                      <a:pt x="1079100" y="482106"/>
                      <a:pt x="1095874" y="482015"/>
                      <a:pt x="1111170" y="477645"/>
                    </a:cubicBezTo>
                    <a:cubicBezTo>
                      <a:pt x="1122901" y="474293"/>
                      <a:pt x="1134981" y="471526"/>
                      <a:pt x="1145894" y="466070"/>
                    </a:cubicBezTo>
                    <a:cubicBezTo>
                      <a:pt x="1158336" y="459849"/>
                      <a:pt x="1168176" y="449142"/>
                      <a:pt x="1180618" y="442921"/>
                    </a:cubicBezTo>
                    <a:cubicBezTo>
                      <a:pt x="1233070" y="416695"/>
                      <a:pt x="1271869" y="411427"/>
                      <a:pt x="1331089" y="396622"/>
                    </a:cubicBezTo>
                    <a:cubicBezTo>
                      <a:pt x="1342664" y="388906"/>
                      <a:pt x="1353371" y="379694"/>
                      <a:pt x="1365813" y="373473"/>
                    </a:cubicBezTo>
                    <a:cubicBezTo>
                      <a:pt x="1384397" y="364181"/>
                      <a:pt x="1404119" y="357311"/>
                      <a:pt x="1423686" y="350323"/>
                    </a:cubicBezTo>
                    <a:cubicBezTo>
                      <a:pt x="1458156" y="338012"/>
                      <a:pt x="1493135" y="327174"/>
                      <a:pt x="1527859" y="315599"/>
                    </a:cubicBezTo>
                    <a:cubicBezTo>
                      <a:pt x="1551008" y="307883"/>
                      <a:pt x="1574651" y="301512"/>
                      <a:pt x="1597307" y="292450"/>
                    </a:cubicBezTo>
                    <a:cubicBezTo>
                      <a:pt x="1616598" y="284734"/>
                      <a:pt x="1635654" y="276401"/>
                      <a:pt x="1655180" y="269301"/>
                    </a:cubicBezTo>
                    <a:cubicBezTo>
                      <a:pt x="1678112" y="260962"/>
                      <a:pt x="1701479" y="253867"/>
                      <a:pt x="1724628" y="246151"/>
                    </a:cubicBezTo>
                    <a:lnTo>
                      <a:pt x="1794076" y="223002"/>
                    </a:lnTo>
                    <a:lnTo>
                      <a:pt x="1863524" y="199852"/>
                    </a:lnTo>
                    <a:cubicBezTo>
                      <a:pt x="1875099" y="195994"/>
                      <a:pt x="1886412" y="191237"/>
                      <a:pt x="1898248" y="188278"/>
                    </a:cubicBezTo>
                    <a:lnTo>
                      <a:pt x="1990846" y="165128"/>
                    </a:lnTo>
                    <a:cubicBezTo>
                      <a:pt x="2006279" y="161270"/>
                      <a:pt x="2022375" y="159462"/>
                      <a:pt x="2037145" y="153554"/>
                    </a:cubicBezTo>
                    <a:cubicBezTo>
                      <a:pt x="2056436" y="145837"/>
                      <a:pt x="2075564" y="137699"/>
                      <a:pt x="2095018" y="130404"/>
                    </a:cubicBezTo>
                    <a:cubicBezTo>
                      <a:pt x="2118347" y="121656"/>
                      <a:pt x="2152441" y="111546"/>
                      <a:pt x="2176041" y="107255"/>
                    </a:cubicBezTo>
                    <a:cubicBezTo>
                      <a:pt x="2202883" y="102375"/>
                      <a:pt x="2230153" y="100165"/>
                      <a:pt x="2257064" y="95680"/>
                    </a:cubicBezTo>
                    <a:cubicBezTo>
                      <a:pt x="2276469" y="92446"/>
                      <a:pt x="2295732" y="88374"/>
                      <a:pt x="2314937" y="84106"/>
                    </a:cubicBezTo>
                    <a:cubicBezTo>
                      <a:pt x="2330466" y="80655"/>
                      <a:pt x="2345585" y="75377"/>
                      <a:pt x="2361236" y="72531"/>
                    </a:cubicBezTo>
                    <a:cubicBezTo>
                      <a:pt x="2388078" y="67651"/>
                      <a:pt x="2415251" y="64814"/>
                      <a:pt x="2442259" y="60956"/>
                    </a:cubicBezTo>
                    <a:cubicBezTo>
                      <a:pt x="2478489" y="48879"/>
                      <a:pt x="2519528" y="33228"/>
                      <a:pt x="2558005" y="26232"/>
                    </a:cubicBezTo>
                    <a:cubicBezTo>
                      <a:pt x="2584847" y="21352"/>
                      <a:pt x="2612186" y="19538"/>
                      <a:pt x="2639028" y="14658"/>
                    </a:cubicBezTo>
                    <a:cubicBezTo>
                      <a:pt x="2654679" y="11812"/>
                      <a:pt x="2669439" y="3877"/>
                      <a:pt x="2685327" y="3083"/>
                    </a:cubicBezTo>
                    <a:cubicBezTo>
                      <a:pt x="2746982" y="0"/>
                      <a:pt x="2808790" y="3083"/>
                      <a:pt x="2870522" y="3083"/>
                    </a:cubicBezTo>
                  </a:path>
                </a:pathLst>
              </a:custGeom>
              <a:noFill/>
              <a:ln w="38100" cap="sq" cmpd="sng" algn="ctr">
                <a:solidFill>
                  <a:srgbClr val="7030A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</p:grpSp>
        <p:pic>
          <p:nvPicPr>
            <p:cNvPr id="27649" name="Picture 1" descr="http://t2.gstatic.com/images?q=tbn:ANd9GcQ4uAtrMhOHs31_XqguhZ43LzBmlg6SsOqEX-nzr2TSWVNSlju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620000" y="5715000"/>
              <a:ext cx="762000" cy="1008185"/>
            </a:xfrm>
            <a:prstGeom prst="rect">
              <a:avLst/>
            </a:prstGeom>
            <a:noFill/>
          </p:spPr>
        </p:pic>
      </p:grpSp>
      <p:sp>
        <p:nvSpPr>
          <p:cNvPr id="12" name="Rectangle 11"/>
          <p:cNvSpPr/>
          <p:nvPr/>
        </p:nvSpPr>
        <p:spPr>
          <a:xfrm>
            <a:off x="3505200" y="2099608"/>
            <a:ext cx="5181600" cy="1938992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angle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sz="4000" b="1" dirty="0">
                <a:ln w="11430">
                  <a:solidFill>
                    <a:schemeClr val="tx2"/>
                  </a:solidFill>
                </a:ln>
                <a:solidFill>
                  <a:srgbClr val="CC0099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That’s all for the DAY!!!</a:t>
            </a:r>
          </a:p>
        </p:txBody>
      </p:sp>
    </p:spTree>
    <p:extLst>
      <p:ext uri="{BB962C8B-B14F-4D97-AF65-F5344CB8AC3E}">
        <p14:creationId xmlns:p14="http://schemas.microsoft.com/office/powerpoint/2010/main" val="56321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Image result for confused boy">
            <a:extLst>
              <a:ext uri="{FF2B5EF4-FFF2-40B4-BE49-F238E27FC236}">
                <a16:creationId xmlns:a16="http://schemas.microsoft.com/office/drawing/2014/main" id="{F2357715-662F-4F20-89C4-5A40C5AE8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781300"/>
            <a:ext cx="5238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EFF1E098-D9C4-4C0D-B885-7B75D0C0821D}"/>
              </a:ext>
            </a:extLst>
          </p:cNvPr>
          <p:cNvSpPr/>
          <p:nvPr/>
        </p:nvSpPr>
        <p:spPr>
          <a:xfrm>
            <a:off x="3657600" y="609600"/>
            <a:ext cx="4876800" cy="2171700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Bookman Old Style" panose="02050604050505020204" pitchFamily="18" charset="0"/>
              </a:rPr>
              <a:t>Why should there be margins?</a:t>
            </a:r>
          </a:p>
        </p:txBody>
      </p:sp>
    </p:spTree>
    <p:extLst>
      <p:ext uri="{BB962C8B-B14F-4D97-AF65-F5344CB8AC3E}">
        <p14:creationId xmlns:p14="http://schemas.microsoft.com/office/powerpoint/2010/main" val="2469885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F91-7E7C-4888-B02E-60876035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FCD1-51D0-42F6-9D8A-C0913B62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Suppose a Buyer,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On January 1, 2019 - Purchases 1000 shares of ‘</a:t>
            </a:r>
            <a:r>
              <a:rPr lang="en-US" sz="2400" dirty="0" err="1">
                <a:latin typeface="Bookman Old Style" panose="02050604050505020204" pitchFamily="18" charset="0"/>
              </a:rPr>
              <a:t>xyz</a:t>
            </a:r>
            <a:r>
              <a:rPr lang="en-US" sz="2400" dirty="0">
                <a:latin typeface="Bookman Old Style" panose="02050604050505020204" pitchFamily="18" charset="0"/>
              </a:rPr>
              <a:t>’ company at Rs.100/-.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Then buyer has to give the purchase amount of Rs.1,00,000/- (1000 x 100) to his broker on or before next day.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Broker, in turn, has to give this money to stock exchange. </a:t>
            </a:r>
          </a:p>
        </p:txBody>
      </p:sp>
    </p:spTree>
    <p:extLst>
      <p:ext uri="{BB962C8B-B14F-4D97-AF65-F5344CB8AC3E}">
        <p14:creationId xmlns:p14="http://schemas.microsoft.com/office/powerpoint/2010/main" val="2932462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F91-7E7C-4888-B02E-60876035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9FCD1-51D0-42F6-9D8A-C0913B62D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There is always chance that the buyer may not be able to bring the required money by required date.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Hence, buyer is required to pay a portion of Rs.1,00,000/- to the broker at the time of placing the buy order.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This initial token payment is called </a:t>
            </a:r>
            <a:r>
              <a:rPr lang="en-US" sz="4800" b="1" dirty="0">
                <a:latin typeface="Bookman Old Style" panose="02050604050505020204" pitchFamily="18" charset="0"/>
              </a:rPr>
              <a:t>margin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243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result for please note that">
            <a:extLst>
              <a:ext uri="{FF2B5EF4-FFF2-40B4-BE49-F238E27FC236}">
                <a16:creationId xmlns:a16="http://schemas.microsoft.com/office/drawing/2014/main" id="{EE903F31-8BDB-4EAF-BBDA-E40D351B6A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1404938"/>
            <a:ext cx="5033962" cy="431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86CC8-B8D2-471E-B8BB-DA0934D0C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81000"/>
            <a:ext cx="7772400" cy="6324600"/>
          </a:xfrm>
        </p:spPr>
        <p:txBody>
          <a:bodyPr/>
          <a:lstStyle/>
          <a:p>
            <a:pPr algn="just"/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Remember, </a:t>
            </a:r>
            <a:r>
              <a:rPr lang="en-US" b="1" dirty="0">
                <a:latin typeface="Bookman Old Style" panose="02050604050505020204" pitchFamily="18" charset="0"/>
              </a:rPr>
              <a:t>for every buyer there is a seller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If the buyer does not bring the money, seller may not get his / her money and </a:t>
            </a:r>
            <a:r>
              <a:rPr lang="en-US" sz="4000" b="1" dirty="0">
                <a:latin typeface="Bookman Old Style" panose="02050604050505020204" pitchFamily="18" charset="0"/>
              </a:rPr>
              <a:t>vice versa</a:t>
            </a:r>
            <a:r>
              <a:rPr lang="en-US" dirty="0">
                <a:latin typeface="Bookman Old Style" panose="02050604050505020204" pitchFamily="18" charset="0"/>
              </a:rPr>
              <a:t>.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pPr algn="just"/>
            <a:r>
              <a:rPr lang="en-US" dirty="0">
                <a:latin typeface="Bookman Old Style" panose="02050604050505020204" pitchFamily="18" charset="0"/>
              </a:rPr>
              <a:t>Therefore, margin is levied on the seller also. </a:t>
            </a:r>
          </a:p>
          <a:p>
            <a:pPr lvl="1" algn="just"/>
            <a:r>
              <a:rPr lang="en-US" dirty="0">
                <a:latin typeface="Bookman Old Style" panose="02050604050505020204" pitchFamily="18" charset="0"/>
              </a:rPr>
              <a:t>To ensure that seller gives the 100 shares.</a:t>
            </a:r>
          </a:p>
        </p:txBody>
      </p:sp>
    </p:spTree>
    <p:extLst>
      <p:ext uri="{BB962C8B-B14F-4D97-AF65-F5344CB8AC3E}">
        <p14:creationId xmlns:p14="http://schemas.microsoft.com/office/powerpoint/2010/main" val="68895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5730D-A110-49DE-BF3B-33849CA12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457200"/>
            <a:ext cx="7772400" cy="6248400"/>
          </a:xfrm>
        </p:spPr>
        <p:txBody>
          <a:bodyPr/>
          <a:lstStyle/>
          <a:p>
            <a:pPr lvl="1" algn="just"/>
            <a:endParaRPr lang="en-US" sz="4400" dirty="0">
              <a:latin typeface="Bookman Old Style" panose="02050604050505020204" pitchFamily="18" charset="0"/>
            </a:endParaRPr>
          </a:p>
          <a:p>
            <a:pPr lvl="1" algn="just"/>
            <a:r>
              <a:rPr lang="en-US" sz="4400" dirty="0">
                <a:latin typeface="Bookman Old Style" panose="02050604050505020204" pitchFamily="18" charset="0"/>
              </a:rPr>
              <a:t>Margin payments ensure that each investor is serious about buying or selling shares.</a:t>
            </a:r>
          </a:p>
        </p:txBody>
      </p:sp>
    </p:spTree>
    <p:extLst>
      <p:ext uri="{BB962C8B-B14F-4D97-AF65-F5344CB8AC3E}">
        <p14:creationId xmlns:p14="http://schemas.microsoft.com/office/powerpoint/2010/main" val="752993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ERENE">
  <a:themeElements>
    <a:clrScheme name="">
      <a:dk1>
        <a:srgbClr val="333333"/>
      </a:dk1>
      <a:lt1>
        <a:srgbClr val="A9BDA9"/>
      </a:lt1>
      <a:dk2>
        <a:srgbClr val="004C2B"/>
      </a:dk2>
      <a:lt2>
        <a:srgbClr val="578963"/>
      </a:lt2>
      <a:accent1>
        <a:srgbClr val="FFCCCC"/>
      </a:accent1>
      <a:accent2>
        <a:srgbClr val="B3E1B3"/>
      </a:accent2>
      <a:accent3>
        <a:srgbClr val="D1DBD1"/>
      </a:accent3>
      <a:accent4>
        <a:srgbClr val="2A2A2A"/>
      </a:accent4>
      <a:accent5>
        <a:srgbClr val="FFE2E2"/>
      </a:accent5>
      <a:accent6>
        <a:srgbClr val="A2CCA2"/>
      </a:accent6>
      <a:hlink>
        <a:srgbClr val="BDD7E5"/>
      </a:hlink>
      <a:folHlink>
        <a:srgbClr val="D2AAD2"/>
      </a:folHlink>
    </a:clrScheme>
    <a:fontScheme name="SERENE">
      <a:majorFont>
        <a:latin typeface="Arial Rounded MT Bold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99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ERENE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ERENE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TECHED</Template>
  <TotalTime>4203</TotalTime>
  <Words>1456</Words>
  <Application>Microsoft Office PowerPoint</Application>
  <PresentationFormat>On-screen Show (4:3)</PresentationFormat>
  <Paragraphs>230</Paragraphs>
  <Slides>32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Arial</vt:lpstr>
      <vt:lpstr>Arial Narrow</vt:lpstr>
      <vt:lpstr>Arial Rounded MT Bold</vt:lpstr>
      <vt:lpstr>Bookman Old Style</vt:lpstr>
      <vt:lpstr>Calibri</vt:lpstr>
      <vt:lpstr>Cambria Math</vt:lpstr>
      <vt:lpstr>Gill Sans MT</vt:lpstr>
      <vt:lpstr>Times New Roman</vt:lpstr>
      <vt:lpstr>Verdana</vt:lpstr>
      <vt:lpstr>Wingdings 2</vt:lpstr>
      <vt:lpstr>Solstice</vt:lpstr>
      <vt:lpstr>Default Design</vt:lpstr>
      <vt:lpstr>2_SERENE</vt:lpstr>
      <vt:lpstr>Worksheet</vt:lpstr>
      <vt:lpstr>PowerPoint Presentation</vt:lpstr>
      <vt:lpstr>Margins</vt:lpstr>
      <vt:lpstr>Margins</vt:lpstr>
      <vt:lpstr>PowerPoint Presentation</vt:lpstr>
      <vt:lpstr>Margins</vt:lpstr>
      <vt:lpstr>Margins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Cash Market Margins</vt:lpstr>
      <vt:lpstr>Value at Risk (VaR) margin</vt:lpstr>
      <vt:lpstr>Value at Risk (VaR) margin</vt:lpstr>
      <vt:lpstr>Calculation of  VaR margin.</vt:lpstr>
      <vt:lpstr>Calculation of  VaR margin.</vt:lpstr>
      <vt:lpstr>PowerPoint Presentation</vt:lpstr>
      <vt:lpstr>PowerPoint Presentation</vt:lpstr>
      <vt:lpstr>Value at Risk (VaR) margin</vt:lpstr>
      <vt:lpstr>Value at Risk (VaR) margin</vt:lpstr>
      <vt:lpstr>Value at Risk (VaR) margin for group 1 shares </vt:lpstr>
      <vt:lpstr>Value at Risk (VaR) margin for group 2 shares </vt:lpstr>
      <vt:lpstr>Value at Risk (VaR) margin for group 3 shares </vt:lpstr>
      <vt:lpstr>Calculation of Extreme Loss Margin</vt:lpstr>
      <vt:lpstr>Calculation of Extreme Loss Margin</vt:lpstr>
      <vt:lpstr>Calculation Mark-to-Market (MTM) margin</vt:lpstr>
      <vt:lpstr>MTM margin</vt:lpstr>
      <vt:lpstr>Example of a Futures Trade</vt:lpstr>
      <vt:lpstr>Example of a Futures Trade</vt:lpstr>
      <vt:lpstr>PowerPoint Presentation</vt:lpstr>
      <vt:lpstr>PowerPoint Presentation</vt:lpstr>
    </vt:vector>
  </TitlesOfParts>
  <Company>MDI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Varun Gupta</dc:creator>
  <cp:lastModifiedBy>narander nigam</cp:lastModifiedBy>
  <cp:revision>317</cp:revision>
  <dcterms:created xsi:type="dcterms:W3CDTF">2010-08-14T15:09:50Z</dcterms:created>
  <dcterms:modified xsi:type="dcterms:W3CDTF">2024-10-18T15:41:29Z</dcterms:modified>
</cp:coreProperties>
</file>