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4428" r:id="rId2"/>
  </p:sldMasterIdLst>
  <p:notesMasterIdLst>
    <p:notesMasterId r:id="rId148"/>
  </p:notesMasterIdLst>
  <p:sldIdLst>
    <p:sldId id="646" r:id="rId3"/>
    <p:sldId id="727" r:id="rId4"/>
    <p:sldId id="791" r:id="rId5"/>
    <p:sldId id="792" r:id="rId6"/>
    <p:sldId id="793" r:id="rId7"/>
    <p:sldId id="746" r:id="rId8"/>
    <p:sldId id="747" r:id="rId9"/>
    <p:sldId id="748" r:id="rId10"/>
    <p:sldId id="749" r:id="rId11"/>
    <p:sldId id="750" r:id="rId12"/>
    <p:sldId id="751" r:id="rId13"/>
    <p:sldId id="757" r:id="rId14"/>
    <p:sldId id="758" r:id="rId15"/>
    <p:sldId id="752" r:id="rId16"/>
    <p:sldId id="753" r:id="rId17"/>
    <p:sldId id="979" r:id="rId18"/>
    <p:sldId id="980" r:id="rId19"/>
    <p:sldId id="943" r:id="rId20"/>
    <p:sldId id="944" r:id="rId21"/>
    <p:sldId id="945" r:id="rId22"/>
    <p:sldId id="946" r:id="rId23"/>
    <p:sldId id="947" r:id="rId24"/>
    <p:sldId id="948" r:id="rId25"/>
    <p:sldId id="949" r:id="rId26"/>
    <p:sldId id="950" r:id="rId27"/>
    <p:sldId id="951" r:id="rId28"/>
    <p:sldId id="952" r:id="rId29"/>
    <p:sldId id="953" r:id="rId30"/>
    <p:sldId id="954" r:id="rId31"/>
    <p:sldId id="955" r:id="rId32"/>
    <p:sldId id="956" r:id="rId33"/>
    <p:sldId id="957" r:id="rId34"/>
    <p:sldId id="958" r:id="rId35"/>
    <p:sldId id="959" r:id="rId36"/>
    <p:sldId id="960" r:id="rId37"/>
    <p:sldId id="961" r:id="rId38"/>
    <p:sldId id="962" r:id="rId39"/>
    <p:sldId id="963" r:id="rId40"/>
    <p:sldId id="964" r:id="rId41"/>
    <p:sldId id="965" r:id="rId42"/>
    <p:sldId id="966" r:id="rId43"/>
    <p:sldId id="967" r:id="rId44"/>
    <p:sldId id="968" r:id="rId45"/>
    <p:sldId id="969" r:id="rId46"/>
    <p:sldId id="970" r:id="rId47"/>
    <p:sldId id="971" r:id="rId48"/>
    <p:sldId id="972" r:id="rId49"/>
    <p:sldId id="973" r:id="rId50"/>
    <p:sldId id="974" r:id="rId51"/>
    <p:sldId id="975" r:id="rId52"/>
    <p:sldId id="976" r:id="rId53"/>
    <p:sldId id="977" r:id="rId54"/>
    <p:sldId id="978" r:id="rId55"/>
    <p:sldId id="754" r:id="rId56"/>
    <p:sldId id="981" r:id="rId57"/>
    <p:sldId id="982" r:id="rId58"/>
    <p:sldId id="983" r:id="rId59"/>
    <p:sldId id="984" r:id="rId60"/>
    <p:sldId id="985" r:id="rId61"/>
    <p:sldId id="986" r:id="rId62"/>
    <p:sldId id="987" r:id="rId63"/>
    <p:sldId id="988" r:id="rId64"/>
    <p:sldId id="989" r:id="rId65"/>
    <p:sldId id="990" r:id="rId66"/>
    <p:sldId id="991" r:id="rId67"/>
    <p:sldId id="992" r:id="rId68"/>
    <p:sldId id="993" r:id="rId69"/>
    <p:sldId id="994" r:id="rId70"/>
    <p:sldId id="995" r:id="rId71"/>
    <p:sldId id="996" r:id="rId72"/>
    <p:sldId id="997" r:id="rId73"/>
    <p:sldId id="998" r:id="rId74"/>
    <p:sldId id="999" r:id="rId75"/>
    <p:sldId id="1000" r:id="rId76"/>
    <p:sldId id="1001" r:id="rId77"/>
    <p:sldId id="796" r:id="rId78"/>
    <p:sldId id="1015" r:id="rId79"/>
    <p:sldId id="1016" r:id="rId80"/>
    <p:sldId id="1017" r:id="rId81"/>
    <p:sldId id="1018" r:id="rId82"/>
    <p:sldId id="1019" r:id="rId83"/>
    <p:sldId id="1020" r:id="rId84"/>
    <p:sldId id="1021" r:id="rId85"/>
    <p:sldId id="1022" r:id="rId86"/>
    <p:sldId id="1023" r:id="rId87"/>
    <p:sldId id="1024" r:id="rId88"/>
    <p:sldId id="1025" r:id="rId89"/>
    <p:sldId id="1026" r:id="rId90"/>
    <p:sldId id="1027" r:id="rId91"/>
    <p:sldId id="1028" r:id="rId92"/>
    <p:sldId id="1029" r:id="rId93"/>
    <p:sldId id="1030" r:id="rId94"/>
    <p:sldId id="1031" r:id="rId95"/>
    <p:sldId id="1067" r:id="rId96"/>
    <p:sldId id="1068" r:id="rId97"/>
    <p:sldId id="1069" r:id="rId98"/>
    <p:sldId id="1070" r:id="rId99"/>
    <p:sldId id="1071" r:id="rId100"/>
    <p:sldId id="1072" r:id="rId101"/>
    <p:sldId id="1073" r:id="rId102"/>
    <p:sldId id="1074" r:id="rId103"/>
    <p:sldId id="1075" r:id="rId104"/>
    <p:sldId id="1076" r:id="rId105"/>
    <p:sldId id="1077" r:id="rId106"/>
    <p:sldId id="1078" r:id="rId107"/>
    <p:sldId id="1079" r:id="rId108"/>
    <p:sldId id="1080" r:id="rId109"/>
    <p:sldId id="1081" r:id="rId110"/>
    <p:sldId id="1082" r:id="rId111"/>
    <p:sldId id="1083" r:id="rId112"/>
    <p:sldId id="1032" r:id="rId113"/>
    <p:sldId id="1033" r:id="rId114"/>
    <p:sldId id="1034" r:id="rId115"/>
    <p:sldId id="1035" r:id="rId116"/>
    <p:sldId id="1036" r:id="rId117"/>
    <p:sldId id="1037" r:id="rId118"/>
    <p:sldId id="1038" r:id="rId119"/>
    <p:sldId id="1039" r:id="rId120"/>
    <p:sldId id="1040" r:id="rId121"/>
    <p:sldId id="1041" r:id="rId122"/>
    <p:sldId id="1042" r:id="rId123"/>
    <p:sldId id="1043" r:id="rId124"/>
    <p:sldId id="1044" r:id="rId125"/>
    <p:sldId id="1045" r:id="rId126"/>
    <p:sldId id="1046" r:id="rId127"/>
    <p:sldId id="1047" r:id="rId128"/>
    <p:sldId id="1048" r:id="rId129"/>
    <p:sldId id="1049" r:id="rId130"/>
    <p:sldId id="1050" r:id="rId131"/>
    <p:sldId id="1051" r:id="rId132"/>
    <p:sldId id="1052" r:id="rId133"/>
    <p:sldId id="1053" r:id="rId134"/>
    <p:sldId id="1054" r:id="rId135"/>
    <p:sldId id="1055" r:id="rId136"/>
    <p:sldId id="1056" r:id="rId137"/>
    <p:sldId id="1057" r:id="rId138"/>
    <p:sldId id="1058" r:id="rId139"/>
    <p:sldId id="1059" r:id="rId140"/>
    <p:sldId id="1060" r:id="rId141"/>
    <p:sldId id="1061" r:id="rId142"/>
    <p:sldId id="1062" r:id="rId143"/>
    <p:sldId id="1063" r:id="rId144"/>
    <p:sldId id="1064" r:id="rId145"/>
    <p:sldId id="1065" r:id="rId146"/>
    <p:sldId id="1066" r:id="rId1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FFFF"/>
    <a:srgbClr val="660066"/>
    <a:srgbClr val="9900CC"/>
    <a:srgbClr val="FF7C80"/>
    <a:srgbClr val="0000CC"/>
    <a:srgbClr val="FFE59B"/>
    <a:srgbClr val="CC00CC"/>
    <a:srgbClr val="CC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9" autoAdjust="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117" Type="http://schemas.openxmlformats.org/officeDocument/2006/relationships/slide" Target="slides/slide115.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slide" Target="slides/slide110.xml" /><Relationship Id="rId133" Type="http://schemas.openxmlformats.org/officeDocument/2006/relationships/slide" Target="slides/slide131.xml" /><Relationship Id="rId138" Type="http://schemas.openxmlformats.org/officeDocument/2006/relationships/slide" Target="slides/slide136.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32" Type="http://schemas.openxmlformats.org/officeDocument/2006/relationships/slide" Target="slides/slide30.xml" /><Relationship Id="rId37" Type="http://schemas.openxmlformats.org/officeDocument/2006/relationships/slide" Target="slides/slide35.xml" /><Relationship Id="rId53" Type="http://schemas.openxmlformats.org/officeDocument/2006/relationships/slide" Target="slides/slide51.xml" /><Relationship Id="rId58" Type="http://schemas.openxmlformats.org/officeDocument/2006/relationships/slide" Target="slides/slide56.xml" /><Relationship Id="rId74" Type="http://schemas.openxmlformats.org/officeDocument/2006/relationships/slide" Target="slides/slide72.xml" /><Relationship Id="rId79" Type="http://schemas.openxmlformats.org/officeDocument/2006/relationships/slide" Target="slides/slide77.xml" /><Relationship Id="rId102" Type="http://schemas.openxmlformats.org/officeDocument/2006/relationships/slide" Target="slides/slide100.xml" /><Relationship Id="rId123" Type="http://schemas.openxmlformats.org/officeDocument/2006/relationships/slide" Target="slides/slide121.xml" /><Relationship Id="rId128" Type="http://schemas.openxmlformats.org/officeDocument/2006/relationships/slide" Target="slides/slide126.xml" /><Relationship Id="rId144" Type="http://schemas.openxmlformats.org/officeDocument/2006/relationships/slide" Target="slides/slide142.xml" /><Relationship Id="rId149" Type="http://schemas.openxmlformats.org/officeDocument/2006/relationships/presProps" Target="presProps.xml" /><Relationship Id="rId5" Type="http://schemas.openxmlformats.org/officeDocument/2006/relationships/slide" Target="slides/slide3.xml" /><Relationship Id="rId90" Type="http://schemas.openxmlformats.org/officeDocument/2006/relationships/slide" Target="slides/slide88.xml" /><Relationship Id="rId95" Type="http://schemas.openxmlformats.org/officeDocument/2006/relationships/slide" Target="slides/slide93.xml" /><Relationship Id="rId22" Type="http://schemas.openxmlformats.org/officeDocument/2006/relationships/slide" Target="slides/slide20.xml" /><Relationship Id="rId27" Type="http://schemas.openxmlformats.org/officeDocument/2006/relationships/slide" Target="slides/slide25.xml" /><Relationship Id="rId43" Type="http://schemas.openxmlformats.org/officeDocument/2006/relationships/slide" Target="slides/slide41.xml" /><Relationship Id="rId48" Type="http://schemas.openxmlformats.org/officeDocument/2006/relationships/slide" Target="slides/slide46.xml" /><Relationship Id="rId64" Type="http://schemas.openxmlformats.org/officeDocument/2006/relationships/slide" Target="slides/slide62.xml" /><Relationship Id="rId69" Type="http://schemas.openxmlformats.org/officeDocument/2006/relationships/slide" Target="slides/slide67.xml" /><Relationship Id="rId113" Type="http://schemas.openxmlformats.org/officeDocument/2006/relationships/slide" Target="slides/slide111.xml" /><Relationship Id="rId118" Type="http://schemas.openxmlformats.org/officeDocument/2006/relationships/slide" Target="slides/slide116.xml" /><Relationship Id="rId134" Type="http://schemas.openxmlformats.org/officeDocument/2006/relationships/slide" Target="slides/slide132.xml" /><Relationship Id="rId139" Type="http://schemas.openxmlformats.org/officeDocument/2006/relationships/slide" Target="slides/slide137.xml" /><Relationship Id="rId80" Type="http://schemas.openxmlformats.org/officeDocument/2006/relationships/slide" Target="slides/slide78.xml" /><Relationship Id="rId85" Type="http://schemas.openxmlformats.org/officeDocument/2006/relationships/slide" Target="slides/slide83.xml" /><Relationship Id="rId150" Type="http://schemas.openxmlformats.org/officeDocument/2006/relationships/viewProps" Target="viewProps.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slide" Target="slides/slide101.xml" /><Relationship Id="rId108" Type="http://schemas.openxmlformats.org/officeDocument/2006/relationships/slide" Target="slides/slide106.xml" /><Relationship Id="rId116" Type="http://schemas.openxmlformats.org/officeDocument/2006/relationships/slide" Target="slides/slide114.xml" /><Relationship Id="rId124" Type="http://schemas.openxmlformats.org/officeDocument/2006/relationships/slide" Target="slides/slide122.xml" /><Relationship Id="rId129" Type="http://schemas.openxmlformats.org/officeDocument/2006/relationships/slide" Target="slides/slide127.xml" /><Relationship Id="rId137" Type="http://schemas.openxmlformats.org/officeDocument/2006/relationships/slide" Target="slides/slide13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11" Type="http://schemas.openxmlformats.org/officeDocument/2006/relationships/slide" Target="slides/slide109.xml" /><Relationship Id="rId132" Type="http://schemas.openxmlformats.org/officeDocument/2006/relationships/slide" Target="slides/slide130.xml" /><Relationship Id="rId140" Type="http://schemas.openxmlformats.org/officeDocument/2006/relationships/slide" Target="slides/slide138.xml" /><Relationship Id="rId145" Type="http://schemas.openxmlformats.org/officeDocument/2006/relationships/slide" Target="slides/slide143.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slide" Target="slides/slide104.xml" /><Relationship Id="rId114" Type="http://schemas.openxmlformats.org/officeDocument/2006/relationships/slide" Target="slides/slide112.xml" /><Relationship Id="rId119" Type="http://schemas.openxmlformats.org/officeDocument/2006/relationships/slide" Target="slides/slide117.xml" /><Relationship Id="rId127" Type="http://schemas.openxmlformats.org/officeDocument/2006/relationships/slide" Target="slides/slide12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122" Type="http://schemas.openxmlformats.org/officeDocument/2006/relationships/slide" Target="slides/slide120.xml" /><Relationship Id="rId130" Type="http://schemas.openxmlformats.org/officeDocument/2006/relationships/slide" Target="slides/slide128.xml" /><Relationship Id="rId135" Type="http://schemas.openxmlformats.org/officeDocument/2006/relationships/slide" Target="slides/slide133.xml" /><Relationship Id="rId143" Type="http://schemas.openxmlformats.org/officeDocument/2006/relationships/slide" Target="slides/slide141.xml" /><Relationship Id="rId148" Type="http://schemas.openxmlformats.org/officeDocument/2006/relationships/notesMaster" Target="notesMasters/notesMaster1.xml" /><Relationship Id="rId151"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120" Type="http://schemas.openxmlformats.org/officeDocument/2006/relationships/slide" Target="slides/slide118.xml" /><Relationship Id="rId125" Type="http://schemas.openxmlformats.org/officeDocument/2006/relationships/slide" Target="slides/slide123.xml" /><Relationship Id="rId141" Type="http://schemas.openxmlformats.org/officeDocument/2006/relationships/slide" Target="slides/slide139.xml" /><Relationship Id="rId146" Type="http://schemas.openxmlformats.org/officeDocument/2006/relationships/slide" Target="slides/slide144.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29" Type="http://schemas.openxmlformats.org/officeDocument/2006/relationships/slide" Target="slides/slide27.xml" /><Relationship Id="rId24" Type="http://schemas.openxmlformats.org/officeDocument/2006/relationships/slide" Target="slides/slide22.xml" /><Relationship Id="rId40" Type="http://schemas.openxmlformats.org/officeDocument/2006/relationships/slide" Target="slides/slide38.xml" /><Relationship Id="rId45" Type="http://schemas.openxmlformats.org/officeDocument/2006/relationships/slide" Target="slides/slide43.xml" /><Relationship Id="rId66" Type="http://schemas.openxmlformats.org/officeDocument/2006/relationships/slide" Target="slides/slide64.xml" /><Relationship Id="rId87" Type="http://schemas.openxmlformats.org/officeDocument/2006/relationships/slide" Target="slides/slide85.xml" /><Relationship Id="rId110" Type="http://schemas.openxmlformats.org/officeDocument/2006/relationships/slide" Target="slides/slide108.xml" /><Relationship Id="rId115" Type="http://schemas.openxmlformats.org/officeDocument/2006/relationships/slide" Target="slides/slide113.xml" /><Relationship Id="rId131" Type="http://schemas.openxmlformats.org/officeDocument/2006/relationships/slide" Target="slides/slide129.xml" /><Relationship Id="rId136" Type="http://schemas.openxmlformats.org/officeDocument/2006/relationships/slide" Target="slides/slide134.xml" /><Relationship Id="rId61" Type="http://schemas.openxmlformats.org/officeDocument/2006/relationships/slide" Target="slides/slide59.xml" /><Relationship Id="rId82" Type="http://schemas.openxmlformats.org/officeDocument/2006/relationships/slide" Target="slides/slide80.xml" /><Relationship Id="rId152" Type="http://schemas.openxmlformats.org/officeDocument/2006/relationships/tableStyles" Target="tableStyles.xml" /><Relationship Id="rId19" Type="http://schemas.openxmlformats.org/officeDocument/2006/relationships/slide" Target="slides/slide17.xml" /><Relationship Id="rId14" Type="http://schemas.openxmlformats.org/officeDocument/2006/relationships/slide" Target="slides/slide12.xml" /><Relationship Id="rId30" Type="http://schemas.openxmlformats.org/officeDocument/2006/relationships/slide" Target="slides/slide28.xml" /><Relationship Id="rId35" Type="http://schemas.openxmlformats.org/officeDocument/2006/relationships/slide" Target="slides/slide33.xml" /><Relationship Id="rId56" Type="http://schemas.openxmlformats.org/officeDocument/2006/relationships/slide" Target="slides/slide54.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26" Type="http://schemas.openxmlformats.org/officeDocument/2006/relationships/slide" Target="slides/slide124.xml" /><Relationship Id="rId147" Type="http://schemas.openxmlformats.org/officeDocument/2006/relationships/slide" Target="slides/slide145.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93" Type="http://schemas.openxmlformats.org/officeDocument/2006/relationships/slide" Target="slides/slide91.xml" /><Relationship Id="rId98" Type="http://schemas.openxmlformats.org/officeDocument/2006/relationships/slide" Target="slides/slide96.xml" /><Relationship Id="rId121" Type="http://schemas.openxmlformats.org/officeDocument/2006/relationships/slide" Target="slides/slide119.xml" /><Relationship Id="rId142" Type="http://schemas.openxmlformats.org/officeDocument/2006/relationships/slide" Target="slides/slide140.xml" /><Relationship Id="rId3" Type="http://schemas.openxmlformats.org/officeDocument/2006/relationships/slide" Target="slides/slide1.xml" /></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5.36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7.338"/>
    </inkml:context>
    <inkml:brush xml:id="br0">
      <inkml:brushProperty name="width" value="0.06667" units="cm"/>
      <inkml:brushProperty name="height" value="0.06667" units="cm"/>
      <inkml:brushProperty name="fitToCurve" value="1"/>
    </inkml:brush>
  </inkml:definitions>
  <inkml:trace contextRef="#ctx0" brushRef="#br0">1479-2009 0</inkml:trace>
  <inkml:trace contextRef="#ctx0" brushRef="#br0" timeOffset="-1002.89">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5.36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6.335"/>
    </inkml:context>
    <inkml:brush xml:id="br0">
      <inkml:brushProperty name="width" value="0.06667" units="cm"/>
      <inkml:brushProperty name="height" value="0.06667" units="cm"/>
      <inkml:brushProperty name="fitToCurve" value="1"/>
    </inkml:brush>
  </inkml:definitions>
  <inkml:trace contextRef="#ctx0" brushRef="#br0">0 0 0</inkml:trace>
  <inkml:trace contextRef="#ctx0" brushRef="#br0" timeOffset="1002.88">1479-2009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5.36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6.335"/>
    </inkml:context>
    <inkml:brush xml:id="br0">
      <inkml:brushProperty name="width" value="0.06667" units="cm"/>
      <inkml:brushProperty name="height" value="0.06667" units="cm"/>
      <inkml:brushProperty name="fitToCurve" value="1"/>
    </inkml:brush>
  </inkml:definitions>
  <inkml:trace contextRef="#ctx0" brushRef="#br0">0 0 0</inkml:trace>
  <inkml:trace contextRef="#ctx0" brushRef="#br0" timeOffset="1002.88">1479-2009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5.36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0-24T07:58:46.335"/>
    </inkml:context>
    <inkml:brush xml:id="br0">
      <inkml:brushProperty name="width" value="0.06667" units="cm"/>
      <inkml:brushProperty name="height" value="0.06667" units="cm"/>
      <inkml:brushProperty name="fitToCurve" value="1"/>
    </inkml:brush>
  </inkml:definitions>
  <inkml:trace contextRef="#ctx0" brushRef="#br0">0 0 0</inkml:trace>
  <inkml:trace contextRef="#ctx0" brushRef="#br0" timeOffset="1002.88">1479-2009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D844015-0190-4E23-AC8E-B53B5FFCBD16}" type="slidenum">
              <a:rPr lang="en-US"/>
              <a:pPr>
                <a:defRPr/>
              </a:pPr>
              <a:t>‹#›</a:t>
            </a:fld>
            <a:endParaRPr lang="en-US"/>
          </a:p>
        </p:txBody>
      </p:sp>
    </p:spTree>
    <p:extLst>
      <p:ext uri="{BB962C8B-B14F-4D97-AF65-F5344CB8AC3E}">
        <p14:creationId xmlns:p14="http://schemas.microsoft.com/office/powerpoint/2010/main" val="1914599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56156B5-2C6E-441F-B709-320AFFE7EFA1}" type="datetimeFigureOut">
              <a:rPr lang="en-US"/>
              <a:pPr>
                <a:defRPr/>
              </a:pPr>
              <a:t>9/2/2022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BC5FD03-9FAB-4DDB-858B-6BE35AE479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D853BF7-03EA-4E18-BE86-A64435839F06}" type="datetimeFigureOut">
              <a:rPr lang="en-US"/>
              <a:pPr>
                <a:defRPr/>
              </a:pPr>
              <a:t>9/2/2022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EEEE47C-AF81-495C-8D5E-AFB9CDB9D24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8"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4"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3"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72400" cy="1143000"/>
          </a:xfrm>
        </p:spPr>
        <p:txBody>
          <a:bodyPr/>
          <a:lstStyle>
            <a:lvl1pPr>
              <a:defRPr sz="3600">
                <a:solidFill>
                  <a:srgbClr val="C00000"/>
                </a:solidFill>
              </a:defRPr>
            </a:lvl1pPr>
            <a:extLst/>
          </a:lstStyle>
          <a:p>
            <a:r>
              <a:rPr lang="en-US" dirty="0"/>
              <a:t>Click to edit Master title style</a:t>
            </a:r>
          </a:p>
        </p:txBody>
      </p:sp>
      <p:sp>
        <p:nvSpPr>
          <p:cNvPr id="3" name="Content Placeholder 2"/>
          <p:cNvSpPr>
            <a:spLocks noGrp="1"/>
          </p:cNvSpPr>
          <p:nvPr>
            <p:ph idx="1"/>
          </p:nvPr>
        </p:nvSpPr>
        <p:spPr>
          <a:xfrm>
            <a:off x="1219200" y="1447800"/>
            <a:ext cx="7772400" cy="5257800"/>
          </a:xfrm>
        </p:spPr>
        <p:style>
          <a:lnRef idx="2">
            <a:schemeClr val="dk1"/>
          </a:lnRef>
          <a:fillRef idx="1">
            <a:schemeClr val="lt1"/>
          </a:fillRef>
          <a:effectRef idx="0">
            <a:schemeClr val="dk1"/>
          </a:effectRef>
          <a:fontRef idx="none"/>
        </p:style>
        <p:txBody>
          <a:bodyPr/>
          <a:lstStyle>
            <a:lvl1pPr>
              <a:defRPr sz="2800">
                <a:solidFill>
                  <a:schemeClr val="accent3">
                    <a:lumMod val="75000"/>
                  </a:schemeClr>
                </a:solidFill>
                <a:latin typeface="Arial Narrow" pitchFamily="34" charset="0"/>
              </a:defRPr>
            </a:lvl1pPr>
            <a:lvl2pPr>
              <a:defRPr>
                <a:solidFill>
                  <a:srgbClr val="0070C0"/>
                </a:solidFill>
              </a:defRPr>
            </a:lvl2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0764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152400"/>
            <a:ext cx="60769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9CB99B4B-C540-4FA9-BAE6-E22A473988DE}" type="datetimeFigureOut">
              <a:rPr lang="en-US"/>
              <a:pPr>
                <a:defRPr/>
              </a:pPr>
              <a:t>9/2/2022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C138AB3A-70F8-47E5-8FE1-734E9F9DB29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0AB9473B-2E10-4D0F-9394-9A76C871EB7C}" type="datetimeFigureOut">
              <a:rPr lang="en-US"/>
              <a:pPr>
                <a:defRPr/>
              </a:pPr>
              <a:t>9/2/2022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FC881119-9587-4F0A-9369-885AB071BE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17C51AFF-FDF8-4F63-AB02-FE8639FDE41A}" type="datetimeFigureOut">
              <a:rPr lang="en-US"/>
              <a:pPr>
                <a:defRPr/>
              </a:pPr>
              <a:t>9/2/2022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62F3C2DD-B4F6-4C30-926F-A0F0C49D7A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23CA1236-8895-4E26-B8AB-878C5F271614}" type="datetimeFigureOut">
              <a:rPr lang="en-US"/>
              <a:pPr>
                <a:defRPr/>
              </a:pPr>
              <a:t>9/2/2022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DA8F9BE-03D3-4AC9-AD67-B4E7D3A7A5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B0596541-97C7-412A-A574-37FA77775A8C}" type="datetimeFigureOut">
              <a:rPr lang="en-US"/>
              <a:pPr>
                <a:defRPr/>
              </a:pPr>
              <a:t>9/2/2022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F524068F-B51C-439E-9696-E51D4A9231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951FB7E6-5E2E-43A0-AAAC-C82D82560E87}" type="datetimeFigureOut">
              <a:rPr lang="en-US"/>
              <a:pPr>
                <a:defRPr/>
              </a:pPr>
              <a:t>9/2/2022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9D0D270-5C56-45B5-9990-072F85F8D5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AE05C5DA-F411-4387-8DC6-C6E7C2AB2B42}" type="datetimeFigureOut">
              <a:rPr lang="en-US"/>
              <a:pPr>
                <a:defRPr/>
              </a:pPr>
              <a:t>9/2/2022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04546D9F-0BB1-4330-A4FF-7D8553E0C3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127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DCBDC574-7AB0-4366-BCE8-6683DFEFCE32}" type="datetimeFigureOut">
              <a:rPr lang="en-US"/>
              <a:pPr>
                <a:defRPr/>
              </a:pPr>
              <a:t>9/2/2022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D1F2FEFA-D9D5-4045-B2BA-5683DF00F83E}"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02" r:id="rId4"/>
    <p:sldLayoutId id="2147484389" r:id="rId5"/>
    <p:sldLayoutId id="2147484303" r:id="rId6"/>
    <p:sldLayoutId id="2147484390" r:id="rId7"/>
    <p:sldLayoutId id="2147484391" r:id="rId8"/>
    <p:sldLayoutId id="2147484392" r:id="rId9"/>
    <p:sldLayoutId id="2147484304" r:id="rId10"/>
    <p:sldLayoutId id="2147484305"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3400" y="152400"/>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533400" y="1219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4" name="Rectangle 6"/>
          <p:cNvSpPr>
            <a:spLocks noChangeArrowheads="1"/>
          </p:cNvSpPr>
          <p:nvPr/>
        </p:nvSpPr>
        <p:spPr bwMode="auto">
          <a:xfrm>
            <a:off x="0" y="0"/>
            <a:ext cx="533400" cy="4114800"/>
          </a:xfrm>
          <a:prstGeom prst="rect">
            <a:avLst/>
          </a:prstGeom>
          <a:solidFill>
            <a:srgbClr val="3399FF"/>
          </a:solidFill>
          <a:ln w="9525">
            <a:solidFill>
              <a:schemeClr val="tx1"/>
            </a:solidFill>
            <a:miter lim="800000"/>
            <a:headEnd/>
            <a:tailEnd/>
          </a:ln>
          <a:effectLst/>
        </p:spPr>
        <p:txBody>
          <a:bodyPr wrap="none" anchor="ctr"/>
          <a:lstStyle/>
          <a:p>
            <a:pPr>
              <a:defRPr/>
            </a:pPr>
            <a:endParaRPr lang="en-US">
              <a:latin typeface="Arial" charset="0"/>
              <a:cs typeface="+mn-cs"/>
            </a:endParaRPr>
          </a:p>
        </p:txBody>
      </p:sp>
      <p:sp>
        <p:nvSpPr>
          <p:cNvPr id="181255" name="Rectangle 7"/>
          <p:cNvSpPr>
            <a:spLocks noChangeArrowheads="1"/>
          </p:cNvSpPr>
          <p:nvPr/>
        </p:nvSpPr>
        <p:spPr bwMode="auto">
          <a:xfrm>
            <a:off x="0" y="4114800"/>
            <a:ext cx="533400" cy="76200"/>
          </a:xfrm>
          <a:prstGeom prst="rect">
            <a:avLst/>
          </a:prstGeom>
          <a:solidFill>
            <a:srgbClr val="CC9900"/>
          </a:solidFill>
          <a:ln w="9525">
            <a:solidFill>
              <a:srgbClr val="CC9900"/>
            </a:solidFill>
            <a:miter lim="800000"/>
            <a:headEnd/>
            <a:tailEnd/>
          </a:ln>
          <a:effectLst/>
        </p:spPr>
        <p:txBody>
          <a:bodyPr wrap="none" anchor="ctr"/>
          <a:lstStyle/>
          <a:p>
            <a:pPr>
              <a:defRPr/>
            </a:pPr>
            <a:endParaRPr lang="en-US">
              <a:latin typeface="Arial" charset="0"/>
              <a:cs typeface="+mn-cs"/>
            </a:endParaRPr>
          </a:p>
        </p:txBody>
      </p:sp>
      <p:sp>
        <p:nvSpPr>
          <p:cNvPr id="181256" name="Rectangle 8"/>
          <p:cNvSpPr>
            <a:spLocks noChangeArrowheads="1"/>
          </p:cNvSpPr>
          <p:nvPr/>
        </p:nvSpPr>
        <p:spPr bwMode="auto">
          <a:xfrm>
            <a:off x="6781800" y="1295400"/>
            <a:ext cx="2057400" cy="152400"/>
          </a:xfrm>
          <a:prstGeom prst="rect">
            <a:avLst/>
          </a:prstGeom>
          <a:solidFill>
            <a:srgbClr val="3399FF"/>
          </a:solidFill>
          <a:ln w="9525">
            <a:solidFill>
              <a:schemeClr val="tx1"/>
            </a:solidFill>
            <a:miter lim="800000"/>
            <a:headEnd/>
            <a:tailEnd/>
          </a:ln>
          <a:effectLst/>
        </p:spPr>
        <p:txBody>
          <a:bodyPr wrap="none" anchor="ctr"/>
          <a:lstStyle/>
          <a:p>
            <a:pPr>
              <a:defRPr/>
            </a:pPr>
            <a:endParaRPr lang="en-US">
              <a:latin typeface="Arial" charset="0"/>
              <a:cs typeface="+mn-cs"/>
            </a:endParaRPr>
          </a:p>
        </p:txBody>
      </p:sp>
      <p:sp>
        <p:nvSpPr>
          <p:cNvPr id="181257" name="Line 9"/>
          <p:cNvSpPr>
            <a:spLocks noChangeShapeType="1"/>
          </p:cNvSpPr>
          <p:nvPr/>
        </p:nvSpPr>
        <p:spPr bwMode="auto">
          <a:xfrm>
            <a:off x="381000" y="1371600"/>
            <a:ext cx="8763000" cy="0"/>
          </a:xfrm>
          <a:prstGeom prst="line">
            <a:avLst/>
          </a:prstGeom>
          <a:noFill/>
          <a:ln w="28575">
            <a:solidFill>
              <a:srgbClr val="CC9900"/>
            </a:solidFill>
            <a:round/>
            <a:headEnd/>
            <a:tailEnd/>
          </a:ln>
          <a:effectLst/>
        </p:spPr>
        <p:txBody>
          <a:bodyPr/>
          <a:lstStyle/>
          <a:p>
            <a:pPr>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ransition>
    <p:diamond/>
  </p:transition>
  <p:hf sldNum="0" hdr="0"/>
  <p:txStyles>
    <p:titleStyle>
      <a:lvl1pPr marL="838200" indent="-838200" algn="l" rtl="0" eaLnBrk="0" fontAlgn="base" hangingPunct="0">
        <a:spcBef>
          <a:spcPct val="0"/>
        </a:spcBef>
        <a:spcAft>
          <a:spcPct val="0"/>
        </a:spcAft>
        <a:buAutoNum type="arabicPeriod"/>
        <a:defRPr sz="4400">
          <a:solidFill>
            <a:srgbClr val="000099"/>
          </a:solidFill>
          <a:latin typeface="+mj-lt"/>
          <a:ea typeface="+mj-ea"/>
          <a:cs typeface="+mj-cs"/>
        </a:defRPr>
      </a:lvl1pPr>
      <a:lvl2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2pPr>
      <a:lvl3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3pPr>
      <a:lvl4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4pPr>
      <a:lvl5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5pPr>
      <a:lvl6pPr marL="1295400" indent="-838200" algn="l" rtl="0" fontAlgn="base">
        <a:spcBef>
          <a:spcPct val="0"/>
        </a:spcBef>
        <a:spcAft>
          <a:spcPct val="0"/>
        </a:spcAft>
        <a:buAutoNum type="arabicPeriod"/>
        <a:defRPr sz="4400">
          <a:solidFill>
            <a:srgbClr val="000099"/>
          </a:solidFill>
          <a:latin typeface="Times New Roman" pitchFamily="18" charset="0"/>
        </a:defRPr>
      </a:lvl6pPr>
      <a:lvl7pPr marL="1752600" indent="-838200" algn="l" rtl="0" fontAlgn="base">
        <a:spcBef>
          <a:spcPct val="0"/>
        </a:spcBef>
        <a:spcAft>
          <a:spcPct val="0"/>
        </a:spcAft>
        <a:buAutoNum type="arabicPeriod"/>
        <a:defRPr sz="4400">
          <a:solidFill>
            <a:srgbClr val="000099"/>
          </a:solidFill>
          <a:latin typeface="Times New Roman" pitchFamily="18" charset="0"/>
        </a:defRPr>
      </a:lvl7pPr>
      <a:lvl8pPr marL="2209800" indent="-838200" algn="l" rtl="0" fontAlgn="base">
        <a:spcBef>
          <a:spcPct val="0"/>
        </a:spcBef>
        <a:spcAft>
          <a:spcPct val="0"/>
        </a:spcAft>
        <a:buAutoNum type="arabicPeriod"/>
        <a:defRPr sz="4400">
          <a:solidFill>
            <a:srgbClr val="000099"/>
          </a:solidFill>
          <a:latin typeface="Times New Roman" pitchFamily="18" charset="0"/>
        </a:defRPr>
      </a:lvl8pPr>
      <a:lvl9pPr marL="2667000" indent="-838200" algn="l" rtl="0" fontAlgn="base">
        <a:spcBef>
          <a:spcPct val="0"/>
        </a:spcBef>
        <a:spcAft>
          <a:spcPct val="0"/>
        </a:spcAft>
        <a:buAutoNum type="arabicPeriod"/>
        <a:defRPr sz="44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99"/>
          </a:solidFill>
          <a:latin typeface="+mn-lt"/>
        </a:defRPr>
      </a:lvl2pPr>
      <a:lvl3pPr marL="1143000" indent="-228600" algn="l" rtl="0" eaLnBrk="0" fontAlgn="base" hangingPunct="0">
        <a:spcBef>
          <a:spcPct val="20000"/>
        </a:spcBef>
        <a:spcAft>
          <a:spcPct val="0"/>
        </a:spcAft>
        <a:buChar char="•"/>
        <a:defRPr sz="2400">
          <a:solidFill>
            <a:srgbClr val="000099"/>
          </a:solidFill>
          <a:latin typeface="+mn-lt"/>
        </a:defRPr>
      </a:lvl3pPr>
      <a:lvl4pPr marL="1600200" indent="-228600" algn="l" rtl="0" eaLnBrk="0" fontAlgn="base" hangingPunct="0">
        <a:spcBef>
          <a:spcPct val="20000"/>
        </a:spcBef>
        <a:spcAft>
          <a:spcPct val="0"/>
        </a:spcAft>
        <a:buChar char="–"/>
        <a:defRPr sz="2000">
          <a:solidFill>
            <a:srgbClr val="000099"/>
          </a:solidFill>
          <a:latin typeface="+mn-lt"/>
        </a:defRPr>
      </a:lvl4pPr>
      <a:lvl5pPr marL="2057400" indent="-228600" algn="l" rtl="0" eaLnBrk="0" fontAlgn="base" hangingPunct="0">
        <a:spcBef>
          <a:spcPct val="20000"/>
        </a:spcBef>
        <a:spcAft>
          <a:spcPct val="0"/>
        </a:spcAft>
        <a:buChar char="»"/>
        <a:defRPr sz="2000">
          <a:solidFill>
            <a:srgbClr val="000099"/>
          </a:solidFill>
          <a:latin typeface="+mn-lt"/>
        </a:defRPr>
      </a:lvl5pPr>
      <a:lvl6pPr marL="2514600" indent="-228600" algn="l" rtl="0" fontAlgn="base">
        <a:spcBef>
          <a:spcPct val="20000"/>
        </a:spcBef>
        <a:spcAft>
          <a:spcPct val="0"/>
        </a:spcAft>
        <a:buChar char="»"/>
        <a:defRPr sz="2000">
          <a:solidFill>
            <a:srgbClr val="000099"/>
          </a:solidFill>
          <a:latin typeface="+mn-lt"/>
        </a:defRPr>
      </a:lvl6pPr>
      <a:lvl7pPr marL="2971800" indent="-228600" algn="l" rtl="0" fontAlgn="base">
        <a:spcBef>
          <a:spcPct val="20000"/>
        </a:spcBef>
        <a:spcAft>
          <a:spcPct val="0"/>
        </a:spcAft>
        <a:buChar char="»"/>
        <a:defRPr sz="2000">
          <a:solidFill>
            <a:srgbClr val="000099"/>
          </a:solidFill>
          <a:latin typeface="+mn-lt"/>
        </a:defRPr>
      </a:lvl7pPr>
      <a:lvl8pPr marL="3429000" indent="-228600" algn="l" rtl="0" fontAlgn="base">
        <a:spcBef>
          <a:spcPct val="20000"/>
        </a:spcBef>
        <a:spcAft>
          <a:spcPct val="0"/>
        </a:spcAft>
        <a:buChar char="»"/>
        <a:defRPr sz="2000">
          <a:solidFill>
            <a:srgbClr val="000099"/>
          </a:solidFill>
          <a:latin typeface="+mn-lt"/>
        </a:defRPr>
      </a:lvl8pPr>
      <a:lvl9pPr marL="3886200" indent="-228600" algn="l" rtl="0" fontAlgn="base">
        <a:spcBef>
          <a:spcPct val="20000"/>
        </a:spcBef>
        <a:spcAft>
          <a:spcPct val="0"/>
        </a:spcAft>
        <a:buChar char="»"/>
        <a:defRPr sz="20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image" Target="../media/image21.gif"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customXml" Target="../ink/ink1.xml" /><Relationship Id="rId1" Type="http://schemas.openxmlformats.org/officeDocument/2006/relationships/slideLayout" Target="../slideLayouts/slideLayout2.xml" /><Relationship Id="rId5" Type="http://schemas.openxmlformats.org/officeDocument/2006/relationships/image" Target="NULL" /><Relationship Id="rId4" Type="http://schemas.openxmlformats.org/officeDocument/2006/relationships/customXml" Target="../ink/ink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customXml" Target="../ink/ink3.xml" /><Relationship Id="rId1" Type="http://schemas.openxmlformats.org/officeDocument/2006/relationships/slideLayout" Target="../slideLayouts/slideLayout2.xml" /><Relationship Id="rId5" Type="http://schemas.openxmlformats.org/officeDocument/2006/relationships/image" Target="NULL" /><Relationship Id="rId4" Type="http://schemas.openxmlformats.org/officeDocument/2006/relationships/customXml" Target="../ink/ink4.xml" /></Relationships>
</file>

<file path=ppt/slides/_rels/slide121.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customXml" Target="../ink/ink5.xml" /><Relationship Id="rId1" Type="http://schemas.openxmlformats.org/officeDocument/2006/relationships/slideLayout" Target="../slideLayouts/slideLayout2.xml" /><Relationship Id="rId5" Type="http://schemas.openxmlformats.org/officeDocument/2006/relationships/image" Target="NULL" /><Relationship Id="rId4" Type="http://schemas.openxmlformats.org/officeDocument/2006/relationships/customXml" Target="../ink/ink6.xml" /></Relationships>
</file>

<file path=ppt/slides/_rels/slide122.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customXml" Target="../ink/ink7.xml" /><Relationship Id="rId1" Type="http://schemas.openxmlformats.org/officeDocument/2006/relationships/slideLayout" Target="../slideLayouts/slideLayout2.xml" /><Relationship Id="rId5" Type="http://schemas.openxmlformats.org/officeDocument/2006/relationships/image" Target="NULL" /><Relationship Id="rId4" Type="http://schemas.openxmlformats.org/officeDocument/2006/relationships/customXml" Target="../ink/ink8.xml" /></Relationships>
</file>

<file path=ppt/slides/_rels/slide12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5.wmf"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16.wmf"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0" y="2120205"/>
            <a:ext cx="2940227" cy="1384995"/>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b="1" dirty="0">
                <a:ln w="11430"/>
                <a:solidFill>
                  <a:srgbClr val="003300"/>
                </a:solidFill>
                <a:effectLst>
                  <a:outerShdw blurRad="80000" dist="40000" dir="5040000" algn="tl">
                    <a:srgbClr val="000000">
                      <a:alpha val="30000"/>
                    </a:srgbClr>
                  </a:outerShdw>
                </a:effectLst>
              </a:rPr>
              <a:t>Lets have </a:t>
            </a:r>
          </a:p>
          <a:p>
            <a:pPr algn="ctr"/>
            <a:r>
              <a:rPr lang="en-US" sz="2800" b="1" dirty="0">
                <a:ln w="11430"/>
                <a:solidFill>
                  <a:srgbClr val="003300"/>
                </a:solidFill>
                <a:effectLst>
                  <a:outerShdw blurRad="80000" dist="40000" dir="5040000" algn="tl">
                    <a:srgbClr val="000000">
                      <a:alpha val="30000"/>
                    </a:srgbClr>
                  </a:outerShdw>
                </a:effectLst>
              </a:rPr>
              <a:t>a deeper </a:t>
            </a:r>
          </a:p>
          <a:p>
            <a:pPr algn="ctr"/>
            <a:r>
              <a:rPr lang="en-US" sz="2800" b="1" dirty="0">
                <a:ln w="11430"/>
                <a:solidFill>
                  <a:srgbClr val="003300"/>
                </a:solidFill>
                <a:effectLst>
                  <a:outerShdw blurRad="80000" dist="40000" dir="5040000" algn="tl">
                    <a:srgbClr val="000000">
                      <a:alpha val="30000"/>
                    </a:srgbClr>
                  </a:outerShdw>
                </a:effectLst>
              </a:rPr>
              <a:t>understanding</a:t>
            </a:r>
            <a:endParaRPr lang="en-US" sz="2800" b="1" cap="none" spc="0" dirty="0">
              <a:ln w="11430"/>
              <a:solidFill>
                <a:srgbClr val="003300"/>
              </a:solidFill>
              <a:effectLst>
                <a:outerShdw blurRad="80000" dist="40000" dir="5040000" algn="tl">
                  <a:srgbClr val="000000">
                    <a:alpha val="30000"/>
                  </a:srgbClr>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762000"/>
            <a:ext cx="4724400" cy="5257800"/>
          </a:xfrm>
          <a:prstGeom prst="rect">
            <a:avLst/>
          </a:prstGeom>
        </p:spPr>
      </p:pic>
    </p:spTree>
    <p:extLst>
      <p:ext uri="{BB962C8B-B14F-4D97-AF65-F5344CB8AC3E}">
        <p14:creationId xmlns:p14="http://schemas.microsoft.com/office/powerpoint/2010/main" val="312940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OPTION TERMINOLOGY	</a:t>
            </a:r>
          </a:p>
        </p:txBody>
      </p:sp>
      <p:sp>
        <p:nvSpPr>
          <p:cNvPr id="3" name="Content Placeholder 2"/>
          <p:cNvSpPr>
            <a:spLocks noGrp="1"/>
          </p:cNvSpPr>
          <p:nvPr>
            <p:ph idx="1"/>
          </p:nvPr>
        </p:nvSpPr>
        <p:spPr>
          <a:xfrm>
            <a:off x="1219200" y="1219200"/>
            <a:ext cx="7772400" cy="5638800"/>
          </a:xfrm>
        </p:spPr>
        <p:txBody>
          <a:bodyPr/>
          <a:lstStyle/>
          <a:p>
            <a:pPr lvl="0" algn="just">
              <a:lnSpc>
                <a:spcPct val="150000"/>
              </a:lnSpc>
            </a:pPr>
            <a:r>
              <a:rPr lang="en-US" sz="2400" i="1" dirty="0">
                <a:solidFill>
                  <a:srgbClr val="00B050"/>
                </a:solidFill>
                <a:effectLst/>
                <a:latin typeface="Times New Roman" pitchFamily="18" charset="0"/>
                <a:cs typeface="Times New Roman" pitchFamily="18" charset="0"/>
              </a:rPr>
              <a:t>Strike price: </a:t>
            </a:r>
            <a:r>
              <a:rPr lang="en-US" sz="2400" dirty="0">
                <a:effectLst/>
                <a:latin typeface="Times New Roman" pitchFamily="18" charset="0"/>
                <a:cs typeface="Times New Roman" pitchFamily="18" charset="0"/>
              </a:rPr>
              <a:t>The price specified in the options contract is known as the strike price or the exercise price.</a:t>
            </a:r>
          </a:p>
          <a:p>
            <a:pPr lvl="0" algn="just">
              <a:lnSpc>
                <a:spcPct val="150000"/>
              </a:lnSpc>
            </a:pPr>
            <a:r>
              <a:rPr lang="en-US" sz="2400" i="1" dirty="0">
                <a:solidFill>
                  <a:srgbClr val="00B050"/>
                </a:solidFill>
                <a:effectLst/>
                <a:latin typeface="Times New Roman" pitchFamily="18" charset="0"/>
                <a:cs typeface="Times New Roman" pitchFamily="18" charset="0"/>
              </a:rPr>
              <a:t>In-the-money option: </a:t>
            </a:r>
            <a:r>
              <a:rPr lang="en-US" sz="2400" dirty="0">
                <a:effectLst/>
                <a:latin typeface="Times New Roman" pitchFamily="18" charset="0"/>
                <a:cs typeface="Times New Roman" pitchFamily="18" charset="0"/>
              </a:rPr>
              <a:t>An in-the-money </a:t>
            </a:r>
            <a:r>
              <a:rPr lang="en-US" sz="2400" dirty="0">
                <a:solidFill>
                  <a:srgbClr val="00B050"/>
                </a:solidFill>
                <a:effectLst/>
                <a:latin typeface="Times New Roman" pitchFamily="18" charset="0"/>
                <a:cs typeface="Times New Roman" pitchFamily="18" charset="0"/>
              </a:rPr>
              <a:t>(ITM) </a:t>
            </a:r>
            <a:r>
              <a:rPr lang="en-US" sz="2400" dirty="0">
                <a:effectLst/>
                <a:latin typeface="Times New Roman" pitchFamily="18" charset="0"/>
                <a:cs typeface="Times New Roman" pitchFamily="18" charset="0"/>
              </a:rPr>
              <a:t>option is an option that would lead to a positive cash flow to the holder if it were exercised immediately. </a:t>
            </a:r>
            <a:r>
              <a:rPr lang="en-US" sz="2400" dirty="0">
                <a:solidFill>
                  <a:srgbClr val="FF0000"/>
                </a:solidFill>
                <a:effectLst/>
                <a:latin typeface="Times New Roman" pitchFamily="18" charset="0"/>
                <a:cs typeface="Times New Roman" pitchFamily="18" charset="0"/>
              </a:rPr>
              <a:t>(i.e. spot price &gt; strike price</a:t>
            </a:r>
            <a:r>
              <a:rPr lang="en-US" sz="2400" i="1" dirty="0">
                <a:solidFill>
                  <a:srgbClr val="00B050"/>
                </a:solidFill>
                <a:latin typeface="Times New Roman" pitchFamily="18" charset="0"/>
                <a:cs typeface="Times New Roman" pitchFamily="18" charset="0"/>
              </a:rPr>
              <a:t>(for call option) and opposite in case of put option</a:t>
            </a:r>
            <a:r>
              <a:rPr lang="en-US" sz="2400" dirty="0">
                <a:solidFill>
                  <a:srgbClr val="FF0000"/>
                </a:solidFill>
                <a:effectLst/>
                <a:latin typeface="Times New Roman" pitchFamily="18" charset="0"/>
                <a:cs typeface="Times New Roman" pitchFamily="18" charset="0"/>
              </a:rPr>
              <a:t>)</a:t>
            </a:r>
          </a:p>
          <a:p>
            <a:pPr algn="just">
              <a:lnSpc>
                <a:spcPct val="150000"/>
              </a:lnSpc>
            </a:pPr>
            <a:r>
              <a:rPr lang="en-US" sz="2400" i="1" dirty="0">
                <a:solidFill>
                  <a:srgbClr val="00B050"/>
                </a:solidFill>
                <a:effectLst/>
                <a:latin typeface="Times New Roman" pitchFamily="18" charset="0"/>
                <a:cs typeface="Times New Roman" pitchFamily="18" charset="0"/>
              </a:rPr>
              <a:t>At-the-money option: </a:t>
            </a:r>
            <a:r>
              <a:rPr lang="en-US" sz="2400" dirty="0">
                <a:effectLst/>
                <a:latin typeface="Times New Roman" pitchFamily="18" charset="0"/>
                <a:cs typeface="Times New Roman" pitchFamily="18" charset="0"/>
              </a:rPr>
              <a:t>An at-the-money </a:t>
            </a:r>
            <a:r>
              <a:rPr lang="en-US" sz="2400" dirty="0">
                <a:solidFill>
                  <a:srgbClr val="00B050"/>
                </a:solidFill>
                <a:effectLst/>
                <a:latin typeface="Times New Roman" pitchFamily="18" charset="0"/>
                <a:cs typeface="Times New Roman" pitchFamily="18" charset="0"/>
              </a:rPr>
              <a:t>(ATM) </a:t>
            </a:r>
            <a:r>
              <a:rPr lang="en-US" sz="2400" dirty="0">
                <a:effectLst/>
                <a:latin typeface="Times New Roman" pitchFamily="18" charset="0"/>
                <a:cs typeface="Times New Roman" pitchFamily="18" charset="0"/>
              </a:rPr>
              <a:t>option is an option that would lead to zero cash flow if it were exercised immediately</a:t>
            </a:r>
            <a:r>
              <a:rPr lang="en-US" sz="2400" dirty="0">
                <a:solidFill>
                  <a:srgbClr val="FF0000"/>
                </a:solidFill>
                <a:effectLst/>
                <a:latin typeface="Times New Roman" pitchFamily="18" charset="0"/>
                <a:cs typeface="Times New Roman" pitchFamily="18" charset="0"/>
              </a:rPr>
              <a:t>.(i.e. spot price = strike price)(both case).</a:t>
            </a:r>
          </a:p>
          <a:p>
            <a:pPr lvl="0" algn="just">
              <a:lnSpc>
                <a:spcPct val="150000"/>
              </a:lnSpc>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9794409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7500. An investor buys a one month nifty 7000 call option for a premium of Rs.527.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8000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loss = (8000 – 7000,0)* = (1000)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loss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3196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11000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1031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11000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5485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11000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842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11000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187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11000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44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9500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0335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9500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2535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9500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profit = (9500 – 10500, 0) = 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profit     = 0 – 27       = -27</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9715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9500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(11000 – 10500,0)*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(500) + 27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14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OPTION TERMINOLOGY	</a:t>
            </a:r>
          </a:p>
        </p:txBody>
      </p:sp>
      <p:sp>
        <p:nvSpPr>
          <p:cNvPr id="3" name="Content Placeholder 2"/>
          <p:cNvSpPr>
            <a:spLocks noGrp="1"/>
          </p:cNvSpPr>
          <p:nvPr>
            <p:ph idx="1"/>
          </p:nvPr>
        </p:nvSpPr>
        <p:spPr/>
        <p:txBody>
          <a:bodyPr/>
          <a:lstStyle/>
          <a:p>
            <a:pPr lvl="0"/>
            <a:r>
              <a:rPr lang="en-US" sz="2400" i="1" dirty="0">
                <a:solidFill>
                  <a:srgbClr val="FF0000"/>
                </a:solidFill>
                <a:effectLst/>
                <a:latin typeface="Times New Roman" pitchFamily="18" charset="0"/>
                <a:cs typeface="Times New Roman" pitchFamily="18" charset="0"/>
              </a:rPr>
              <a:t>Out-of-the-money option: </a:t>
            </a:r>
            <a:r>
              <a:rPr lang="en-US" sz="2400" dirty="0">
                <a:effectLst/>
                <a:latin typeface="Times New Roman" pitchFamily="18" charset="0"/>
                <a:cs typeface="Times New Roman" pitchFamily="18" charset="0"/>
              </a:rPr>
              <a:t>An out-of-the-money (OTM) option is an option that would lead to also zero cash flow if it were exercised immediately</a:t>
            </a:r>
            <a:r>
              <a:rPr lang="en-US" sz="2400" dirty="0">
                <a:solidFill>
                  <a:srgbClr val="00B050"/>
                </a:solidFill>
                <a:effectLst/>
                <a:latin typeface="Times New Roman" pitchFamily="18" charset="0"/>
                <a:cs typeface="Times New Roman" pitchFamily="18" charset="0"/>
              </a:rPr>
              <a:t>.(i.e. spot price &lt; strike price)</a:t>
            </a:r>
            <a:r>
              <a:rPr lang="en-US" sz="2400" i="1" dirty="0">
                <a:solidFill>
                  <a:srgbClr val="00B050"/>
                </a:solidFill>
                <a:latin typeface="Times New Roman" pitchFamily="18" charset="0"/>
                <a:cs typeface="Times New Roman" pitchFamily="18" charset="0"/>
              </a:rPr>
              <a:t>(for call option) and opposite in case of put option</a:t>
            </a:r>
            <a:r>
              <a:rPr lang="en-US" sz="2400" dirty="0">
                <a:solidFill>
                  <a:srgbClr val="FF0000"/>
                </a:solidFill>
                <a:latin typeface="Times New Roman" pitchFamily="18" charset="0"/>
                <a:cs typeface="Times New Roman" pitchFamily="18" charset="0"/>
              </a:rPr>
              <a:t>)</a:t>
            </a:r>
            <a:r>
              <a:rPr lang="en-US" sz="2400" dirty="0">
                <a:solidFill>
                  <a:srgbClr val="00B050"/>
                </a:solidFill>
                <a:effectLst/>
                <a:latin typeface="Times New Roman" pitchFamily="18" charset="0"/>
                <a:cs typeface="Times New Roman" pitchFamily="18" charset="0"/>
              </a:rPr>
              <a:t>. </a:t>
            </a:r>
          </a:p>
          <a:p>
            <a:pPr lvl="0"/>
            <a:r>
              <a:rPr lang="en-US" sz="2400" i="1" dirty="0">
                <a:solidFill>
                  <a:srgbClr val="00B050"/>
                </a:solidFill>
                <a:effectLst/>
                <a:latin typeface="Times New Roman" pitchFamily="18" charset="0"/>
                <a:cs typeface="Times New Roman" pitchFamily="18" charset="0"/>
              </a:rPr>
              <a:t>Intrinsic value of an option: </a:t>
            </a:r>
            <a:r>
              <a:rPr lang="en-US" sz="2400" dirty="0">
                <a:effectLst/>
                <a:latin typeface="Times New Roman" pitchFamily="18" charset="0"/>
                <a:cs typeface="Times New Roman" pitchFamily="18" charset="0"/>
              </a:rPr>
              <a:t>The option premium can be broken down into two components</a:t>
            </a:r>
          </a:p>
          <a:p>
            <a:pPr marL="514350" lvl="0" indent="-514350">
              <a:buFont typeface="+mj-lt"/>
              <a:buAutoNum type="arabicPeriod"/>
            </a:pPr>
            <a:r>
              <a:rPr lang="en-US" sz="2400" dirty="0">
                <a:solidFill>
                  <a:srgbClr val="FF0000"/>
                </a:solidFill>
                <a:effectLst/>
                <a:latin typeface="Times New Roman" pitchFamily="18" charset="0"/>
                <a:cs typeface="Times New Roman" pitchFamily="18" charset="0"/>
              </a:rPr>
              <a:t>Intrinsic value</a:t>
            </a:r>
          </a:p>
          <a:p>
            <a:pPr marL="514350" lvl="0" indent="-514350">
              <a:buFont typeface="+mj-lt"/>
              <a:buAutoNum type="arabicPeriod"/>
            </a:pPr>
            <a:r>
              <a:rPr lang="en-US" sz="2400" dirty="0">
                <a:solidFill>
                  <a:srgbClr val="FF0000"/>
                </a:solidFill>
                <a:effectLst/>
                <a:latin typeface="Times New Roman" pitchFamily="18" charset="0"/>
                <a:cs typeface="Times New Roman" pitchFamily="18" charset="0"/>
              </a:rPr>
              <a:t>Time value. </a:t>
            </a:r>
          </a:p>
          <a:p>
            <a:pPr marL="0" lvl="0" indent="0">
              <a:buNone/>
            </a:pPr>
            <a:r>
              <a:rPr lang="en-US" sz="2400" dirty="0">
                <a:effectLst/>
                <a:latin typeface="Times New Roman" pitchFamily="18" charset="0"/>
                <a:cs typeface="Times New Roman" pitchFamily="18" charset="0"/>
              </a:rPr>
              <a:t>The intrinsic value of a call is the amount the option is ITM, if it is ITM. If the call is OTM, its intrinsic value is zero.</a:t>
            </a:r>
          </a:p>
          <a:p>
            <a:pPr marL="342900" indent="-342900"/>
            <a:r>
              <a:rPr lang="en-US" sz="2400" i="1" dirty="0">
                <a:latin typeface="Times New Roman" pitchFamily="18" charset="0"/>
                <a:cs typeface="Times New Roman" pitchFamily="18" charset="0"/>
              </a:rPr>
              <a:t>Time value of an option: </a:t>
            </a:r>
            <a:r>
              <a:rPr lang="en-US" sz="2400" dirty="0">
                <a:latin typeface="Times New Roman" pitchFamily="18" charset="0"/>
                <a:cs typeface="Times New Roman" pitchFamily="18" charset="0"/>
              </a:rPr>
              <a:t>The time value of an option is the difference between its premium and its intrinsic value.</a:t>
            </a: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8044236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10000. An investor buys a one month nifty 10500 call option for a premium of Rs.27.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9500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(11000 – 10500, 0) = 500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500 – 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loss = (9500 – 10500,0)* = (0)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loss     = (0) + 27       = 27</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1881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UPPER AND LOWER BOU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5"/>
            <a:ext cx="9144000" cy="685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302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2244724"/>
            <a:ext cx="7400925" cy="1412876"/>
          </a:xfrm>
        </p:spPr>
        <p:txBody>
          <a:bodyPr>
            <a:normAutofit/>
          </a:bodyPr>
          <a:lstStyle/>
          <a:p>
            <a:r>
              <a:rPr lang="en-US" sz="3200" dirty="0"/>
              <a:t>UPPER AND LOWER BOUNDS.</a:t>
            </a:r>
            <a:endParaRPr lang="en-US" b="1" dirty="0"/>
          </a:p>
        </p:txBody>
      </p:sp>
    </p:spTree>
    <p:extLst>
      <p:ext uri="{BB962C8B-B14F-4D97-AF65-F5344CB8AC3E}">
        <p14:creationId xmlns:p14="http://schemas.microsoft.com/office/powerpoint/2010/main" val="300885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381000"/>
            <a:ext cx="7400925" cy="1412876"/>
          </a:xfrm>
        </p:spPr>
        <p:txBody>
          <a:bodyPr>
            <a:normAutofit/>
          </a:bodyPr>
          <a:lstStyle/>
          <a:p>
            <a:r>
              <a:rPr lang="en-US" sz="2400" dirty="0"/>
              <a:t>UPPER AND LOWER BOUNDS FOR OPTION PRICES</a:t>
            </a:r>
            <a:endParaRPr lang="en-US" sz="2800" b="1" dirty="0"/>
          </a:p>
        </p:txBody>
      </p:sp>
      <p:sp>
        <p:nvSpPr>
          <p:cNvPr id="74755" name="Rectangle 3"/>
          <p:cNvSpPr>
            <a:spLocks noGrp="1" noChangeArrowheads="1"/>
          </p:cNvSpPr>
          <p:nvPr>
            <p:ph type="body" idx="1"/>
          </p:nvPr>
        </p:nvSpPr>
        <p:spPr>
          <a:xfrm>
            <a:off x="990599" y="1676400"/>
            <a:ext cx="7866063" cy="5181600"/>
          </a:xfrm>
          <a:solidFill>
            <a:srgbClr val="FFFFFF"/>
          </a:solidFill>
        </p:spPr>
        <p:txBody>
          <a:bodyPr/>
          <a:lstStyle/>
          <a:p>
            <a:pPr algn="just">
              <a:lnSpc>
                <a:spcPct val="150000"/>
              </a:lnSpc>
            </a:pPr>
            <a:r>
              <a:rPr lang="en-US" sz="3200" dirty="0">
                <a:latin typeface="Times New Roman" panose="02020603050405020304" pitchFamily="18" charset="0"/>
                <a:cs typeface="Times New Roman" pitchFamily="18" charset="0"/>
              </a:rPr>
              <a:t>If an option price is above the upper bound or below the lower bound, then there are profitable opportunities for arbitrageurs.</a:t>
            </a:r>
          </a:p>
        </p:txBody>
      </p:sp>
      <p:pic>
        <p:nvPicPr>
          <p:cNvPr id="1028" name="Picture 4" descr="http://www.internetraining.com/Statkit/SK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1" y="4667249"/>
            <a:ext cx="7200899"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955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381000"/>
            <a:ext cx="7400925" cy="1412876"/>
          </a:xfrm>
        </p:spPr>
        <p:txBody>
          <a:bodyPr>
            <a:normAutofit/>
          </a:bodyPr>
          <a:lstStyle/>
          <a:p>
            <a:r>
              <a:rPr lang="en-US" sz="2400" dirty="0"/>
              <a:t>UPPER AND LOWER BOUNDS FOR OPTION PRICES</a:t>
            </a:r>
            <a:endParaRPr lang="en-US" sz="2800" b="1" dirty="0"/>
          </a:p>
        </p:txBody>
      </p:sp>
      <p:sp>
        <p:nvSpPr>
          <p:cNvPr id="74755" name="Rectangle 3"/>
          <p:cNvSpPr>
            <a:spLocks noGrp="1" noChangeArrowheads="1"/>
          </p:cNvSpPr>
          <p:nvPr>
            <p:ph type="body" idx="1"/>
          </p:nvPr>
        </p:nvSpPr>
        <p:spPr>
          <a:xfrm>
            <a:off x="990599" y="1676400"/>
            <a:ext cx="7866063" cy="5181600"/>
          </a:xfrm>
          <a:solidFill>
            <a:srgbClr val="FFFFFF"/>
          </a:solidFill>
        </p:spPr>
        <p:txBody>
          <a:bodyPr/>
          <a:lstStyle/>
          <a:p>
            <a:pPr algn="just">
              <a:lnSpc>
                <a:spcPct val="150000"/>
              </a:lnSpc>
            </a:pPr>
            <a:r>
              <a:rPr lang="en-US" sz="2400" dirty="0">
                <a:latin typeface="Times New Roman" pitchFamily="18" charset="0"/>
                <a:cs typeface="Times New Roman" pitchFamily="18" charset="0"/>
              </a:rPr>
              <a:t>We assume following statements:</a:t>
            </a:r>
          </a:p>
          <a:p>
            <a:pPr marL="357188" lvl="1" indent="0" algn="just">
              <a:lnSpc>
                <a:spcPct val="150000"/>
              </a:lnSpc>
              <a:buNone/>
            </a:pPr>
            <a:r>
              <a:rPr lang="en-US" sz="2400" dirty="0">
                <a:latin typeface="Times New Roman" pitchFamily="18" charset="0"/>
                <a:cs typeface="Times New Roman" pitchFamily="18" charset="0"/>
              </a:rPr>
              <a:t>1. There are no transactions costs.</a:t>
            </a:r>
          </a:p>
          <a:p>
            <a:pPr marL="357188" lvl="1" indent="0" algn="just">
              <a:lnSpc>
                <a:spcPct val="150000"/>
              </a:lnSpc>
              <a:buNone/>
            </a:pPr>
            <a:r>
              <a:rPr lang="en-US" sz="2400" dirty="0">
                <a:latin typeface="Times New Roman" pitchFamily="18" charset="0"/>
                <a:cs typeface="Times New Roman" pitchFamily="18" charset="0"/>
              </a:rPr>
              <a:t>2. All trading profits (net of trading losses) are subject to the same tax rate.</a:t>
            </a:r>
          </a:p>
          <a:p>
            <a:pPr marL="357188" lvl="1" indent="0" algn="just">
              <a:lnSpc>
                <a:spcPct val="150000"/>
              </a:lnSpc>
              <a:buNone/>
            </a:pPr>
            <a:r>
              <a:rPr lang="en-US" sz="2400" dirty="0">
                <a:latin typeface="Times New Roman" pitchFamily="18" charset="0"/>
                <a:cs typeface="Times New Roman" pitchFamily="18" charset="0"/>
              </a:rPr>
              <a:t>3. Borrowing and lending are possible at the risk-free interest rate which is also fixed.</a:t>
            </a:r>
          </a:p>
        </p:txBody>
      </p:sp>
    </p:spTree>
    <p:extLst>
      <p:ext uri="{BB962C8B-B14F-4D97-AF65-F5344CB8AC3E}">
        <p14:creationId xmlns:p14="http://schemas.microsoft.com/office/powerpoint/2010/main" val="34416347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 call</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486400"/>
          </a:xfrm>
          <a:solidFill>
            <a:srgbClr val="FFFFFF"/>
          </a:solidFill>
        </p:spPr>
        <p:txBody>
          <a:bodyPr/>
          <a:lstStyle/>
          <a:p>
            <a:pPr algn="just">
              <a:lnSpc>
                <a:spcPct val="150000"/>
              </a:lnSpc>
            </a:pPr>
            <a:r>
              <a:rPr lang="en-US" sz="2400" dirty="0">
                <a:latin typeface="Times New Roman" pitchFamily="18" charset="0"/>
                <a:cs typeface="Times New Roman" pitchFamily="18" charset="0"/>
              </a:rPr>
              <a:t>No matter what happens, the option premium can never be worth more than the stock.</a:t>
            </a:r>
          </a:p>
          <a:p>
            <a:pPr marL="82550" indent="0" algn="just">
              <a:lnSpc>
                <a:spcPct val="150000"/>
              </a:lnSpc>
              <a:buNone/>
            </a:pPr>
            <a:r>
              <a:rPr lang="en-US" sz="2400" dirty="0">
                <a:latin typeface="Times New Roman" pitchFamily="18" charset="0"/>
                <a:cs typeface="Times New Roman" pitchFamily="18" charset="0"/>
              </a:rPr>
              <a:t>	c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and        C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a:t>
            </a:r>
            <a:r>
              <a:rPr lang="en-US" sz="2000" dirty="0">
                <a:solidFill>
                  <a:srgbClr val="00B050"/>
                </a:solidFill>
                <a:latin typeface="Times New Roman" pitchFamily="18" charset="0"/>
                <a:cs typeface="Times New Roman" pitchFamily="18" charset="0"/>
              </a:rPr>
              <a:t>c Value of European call option to buy one share</a:t>
            </a:r>
          </a:p>
          <a:p>
            <a:pPr algn="just">
              <a:lnSpc>
                <a:spcPct val="150000"/>
              </a:lnSpc>
            </a:pPr>
            <a:r>
              <a:rPr lang="en-US" sz="2000" dirty="0">
                <a:solidFill>
                  <a:srgbClr val="00B050"/>
                </a:solidFill>
                <a:latin typeface="Times New Roman" pitchFamily="18" charset="0"/>
                <a:cs typeface="Times New Roman" pitchFamily="18" charset="0"/>
              </a:rPr>
              <a:t>    C Value of American call option to buy one share</a:t>
            </a:r>
          </a:p>
          <a:p>
            <a:pPr algn="just">
              <a:lnSpc>
                <a:spcPct val="150000"/>
              </a:lnSpc>
            </a:pPr>
            <a:r>
              <a:rPr lang="en-US" sz="2000" dirty="0">
                <a:solidFill>
                  <a:srgbClr val="00B050"/>
                </a:solidFill>
                <a:latin typeface="Times New Roman" pitchFamily="18" charset="0"/>
                <a:cs typeface="Times New Roman" pitchFamily="18" charset="0"/>
              </a:rPr>
              <a:t>    S</a:t>
            </a:r>
            <a:r>
              <a:rPr lang="en-US" sz="2000" baseline="-25000" dirty="0">
                <a:solidFill>
                  <a:srgbClr val="00B050"/>
                </a:solidFill>
                <a:latin typeface="Times New Roman" pitchFamily="18" charset="0"/>
                <a:cs typeface="Times New Roman" pitchFamily="18" charset="0"/>
              </a:rPr>
              <a:t>0</a:t>
            </a:r>
            <a:r>
              <a:rPr lang="en-US" sz="2000" dirty="0">
                <a:solidFill>
                  <a:srgbClr val="00B050"/>
                </a:solidFill>
                <a:latin typeface="Times New Roman" pitchFamily="18" charset="0"/>
                <a:cs typeface="Times New Roman" pitchFamily="18" charset="0"/>
              </a:rPr>
              <a:t> Current stock price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590363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 call</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486400"/>
          </a:xfrm>
          <a:solidFill>
            <a:srgbClr val="FFFFFF"/>
          </a:solidFill>
        </p:spPr>
        <p:txBody>
          <a:bodyPr/>
          <a:lstStyle/>
          <a:p>
            <a:pPr algn="just">
              <a:lnSpc>
                <a:spcPct val="150000"/>
              </a:lnSpc>
            </a:pPr>
            <a:r>
              <a:rPr lang="en-US" sz="3200" dirty="0">
                <a:latin typeface="Times New Roman" pitchFamily="18" charset="0"/>
                <a:cs typeface="Times New Roman" pitchFamily="18" charset="0"/>
              </a:rPr>
              <a:t>If these relationships were not true, an arbitrageur could easily make a riskless profit by buying the stock and selling the call option.</a:t>
            </a:r>
          </a:p>
        </p:txBody>
      </p:sp>
    </p:spTree>
    <p:extLst>
      <p:ext uri="{BB962C8B-B14F-4D97-AF65-F5344CB8AC3E}">
        <p14:creationId xmlns:p14="http://schemas.microsoft.com/office/powerpoint/2010/main" val="7257453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 call</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486400"/>
          </a:xfrm>
          <a:solidFill>
            <a:srgbClr val="FFFFFF"/>
          </a:solidFill>
        </p:spPr>
        <p:txBody>
          <a:bodyPr/>
          <a:lstStyle/>
          <a:p>
            <a:pPr marL="82550" indent="0" algn="just">
              <a:lnSpc>
                <a:spcPct val="150000"/>
              </a:lnSpc>
              <a:buNone/>
            </a:pPr>
            <a:r>
              <a:rPr lang="en-US" sz="2400" dirty="0">
                <a:latin typeface="Times New Roman" pitchFamily="18" charset="0"/>
                <a:cs typeface="Times New Roman" pitchFamily="18" charset="0"/>
              </a:rPr>
              <a:t>	c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and        C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p>
          <a:p>
            <a:pPr marL="82550" indent="0" algn="just">
              <a:lnSpc>
                <a:spcPct val="150000"/>
              </a:lnSpc>
              <a:buNone/>
            </a:pPr>
            <a:r>
              <a:rPr lang="en-US" sz="2400" dirty="0">
                <a:latin typeface="Times New Roman" pitchFamily="18" charset="0"/>
                <a:cs typeface="Times New Roman" pitchFamily="18" charset="0"/>
              </a:rPr>
              <a:t>For any reason if, </a:t>
            </a:r>
          </a:p>
          <a:p>
            <a:pPr algn="just">
              <a:lnSpc>
                <a:spcPct val="150000"/>
              </a:lnSpc>
            </a:pPr>
            <a:r>
              <a:rPr lang="en-US" sz="2400" dirty="0">
                <a:latin typeface="Times New Roman" pitchFamily="18" charset="0"/>
                <a:cs typeface="Times New Roman" pitchFamily="18" charset="0"/>
              </a:rPr>
              <a:t>c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and        C ≥ S</a:t>
            </a:r>
            <a:r>
              <a:rPr lang="en-US" sz="2400" baseline="-25000" dirty="0">
                <a:latin typeface="Times New Roman" pitchFamily="18" charset="0"/>
                <a:cs typeface="Times New Roman" pitchFamily="18" charset="0"/>
              </a:rPr>
              <a:t>0</a:t>
            </a:r>
          </a:p>
          <a:p>
            <a:pPr algn="just">
              <a:lnSpc>
                <a:spcPct val="150000"/>
              </a:lnSpc>
            </a:pPr>
            <a:r>
              <a:rPr lang="en-US" sz="2400" dirty="0">
                <a:latin typeface="Times New Roman" pitchFamily="18" charset="0"/>
                <a:cs typeface="Times New Roman" pitchFamily="18" charset="0"/>
              </a:rPr>
              <a:t>Lets assume a scenario, for call option</a:t>
            </a:r>
          </a:p>
          <a:p>
            <a:pPr algn="just">
              <a:lnSpc>
                <a:spcPct val="150000"/>
              </a:lnSpc>
            </a:pPr>
            <a:r>
              <a:rPr lang="en-US" sz="2400" dirty="0">
                <a:latin typeface="Times New Roman" pitchFamily="18" charset="0"/>
                <a:cs typeface="Times New Roman" pitchFamily="18" charset="0"/>
              </a:rPr>
              <a:t>S = 10, K = 5, Option Premium = 12</a:t>
            </a:r>
          </a:p>
          <a:p>
            <a:pPr algn="just">
              <a:lnSpc>
                <a:spcPct val="150000"/>
              </a:lnSpc>
            </a:pPr>
            <a:r>
              <a:rPr lang="en-US" sz="2400" dirty="0">
                <a:latin typeface="Times New Roman" pitchFamily="18" charset="0"/>
                <a:cs typeface="Times New Roman" pitchFamily="18" charset="0"/>
              </a:rPr>
              <a:t>Sell option @ 12, buy asset @10 and save 2 rupee, on expiry if buyer will opt right to buy than take rupee 5 and transfer asset. Total profit is 7 rupee.</a:t>
            </a:r>
          </a:p>
          <a:p>
            <a:pPr algn="just">
              <a:lnSpc>
                <a:spcPct val="150000"/>
              </a:lnSpc>
            </a:pPr>
            <a:r>
              <a:rPr lang="en-US" sz="2400" dirty="0">
                <a:solidFill>
                  <a:srgbClr val="FF00FF"/>
                </a:solidFill>
                <a:latin typeface="Times New Roman" pitchFamily="18" charset="0"/>
                <a:cs typeface="Times New Roman" pitchFamily="18" charset="0"/>
              </a:rPr>
              <a:t>So we can say this is “c  ≤ S</a:t>
            </a:r>
            <a:r>
              <a:rPr lang="en-US" sz="2400" baseline="-25000" dirty="0">
                <a:solidFill>
                  <a:srgbClr val="FF00FF"/>
                </a:solidFill>
                <a:latin typeface="Times New Roman" pitchFamily="18" charset="0"/>
                <a:cs typeface="Times New Roman" pitchFamily="18" charset="0"/>
              </a:rPr>
              <a:t>0</a:t>
            </a:r>
            <a:r>
              <a:rPr lang="en-US" sz="2400" dirty="0">
                <a:solidFill>
                  <a:srgbClr val="FF00FF"/>
                </a:solidFill>
                <a:latin typeface="Times New Roman" pitchFamily="18" charset="0"/>
                <a:cs typeface="Times New Roman" pitchFamily="18" charset="0"/>
              </a:rPr>
              <a:t>     	and        C  ≤ S</a:t>
            </a:r>
            <a:r>
              <a:rPr lang="en-US" sz="2400" baseline="-25000" dirty="0">
                <a:solidFill>
                  <a:srgbClr val="FF00FF"/>
                </a:solidFill>
                <a:latin typeface="Times New Roman" pitchFamily="18" charset="0"/>
                <a:cs typeface="Times New Roman" pitchFamily="18" charset="0"/>
              </a:rPr>
              <a:t>0</a:t>
            </a:r>
            <a:r>
              <a:rPr lang="en-US" sz="2400" dirty="0">
                <a:solidFill>
                  <a:srgbClr val="FF00FF"/>
                </a:solidFill>
                <a:latin typeface="Times New Roman" pitchFamily="18" charset="0"/>
                <a:cs typeface="Times New Roman" pitchFamily="18" charset="0"/>
              </a:rPr>
              <a:t>” true</a:t>
            </a:r>
          </a:p>
        </p:txBody>
      </p:sp>
    </p:spTree>
    <p:extLst>
      <p:ext uri="{BB962C8B-B14F-4D97-AF65-F5344CB8AC3E}">
        <p14:creationId xmlns:p14="http://schemas.microsoft.com/office/powerpoint/2010/main" val="5960545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 Put</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An American put option gives the holder the right to sell</a:t>
            </a:r>
          </a:p>
          <a:p>
            <a:pPr algn="just">
              <a:lnSpc>
                <a:spcPct val="150000"/>
              </a:lnSpc>
            </a:pPr>
            <a:r>
              <a:rPr lang="en-US" sz="2400" dirty="0">
                <a:latin typeface="Times New Roman" panose="02020603050405020304" pitchFamily="18" charset="0"/>
                <a:cs typeface="Times New Roman" panose="02020603050405020304" pitchFamily="18" charset="0"/>
              </a:rPr>
              <a:t>No matter how low the stock price becomes, the option premium can never be worth more than K. Hence</a:t>
            </a: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	 P  ≤ K</a:t>
            </a: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Example: No one will pay 26000 to buy right to sell@25000, so we can say in any condition premium for put option will be less than 25000 for strike price 25000</a:t>
            </a:r>
          </a:p>
        </p:txBody>
      </p:sp>
    </p:spTree>
    <p:extLst>
      <p:ext uri="{BB962C8B-B14F-4D97-AF65-F5344CB8AC3E}">
        <p14:creationId xmlns:p14="http://schemas.microsoft.com/office/powerpoint/2010/main" val="33374287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Bounds</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For European options, we know that at maturity the option cannot be worth more than K. </a:t>
            </a:r>
            <a:r>
              <a:rPr lang="en-US" dirty="0">
                <a:solidFill>
                  <a:srgbClr val="FF0000"/>
                </a:solidFill>
                <a:latin typeface="Times New Roman" panose="02020603050405020304" pitchFamily="18" charset="0"/>
                <a:cs typeface="Times New Roman" panose="02020603050405020304" pitchFamily="18" charset="0"/>
              </a:rPr>
              <a:t>P  ≤ K (only at maturity)</a:t>
            </a:r>
          </a:p>
          <a:p>
            <a:pPr algn="just">
              <a:lnSpc>
                <a:spcPct val="150000"/>
              </a:lnSpc>
            </a:pPr>
            <a:r>
              <a:rPr lang="en-US" sz="2400" dirty="0">
                <a:latin typeface="Times New Roman" panose="02020603050405020304" pitchFamily="18" charset="0"/>
                <a:cs typeface="Times New Roman" panose="02020603050405020304" pitchFamily="18" charset="0"/>
              </a:rPr>
              <a:t>It cannot be worth more than the present value of K today:</a:t>
            </a:r>
            <a:endParaRPr lang="en-US" sz="2400" baseline="-25000" dirty="0">
              <a:latin typeface="Times New Roman" pitchFamily="18" charset="0"/>
              <a:cs typeface="Times New Roman" pitchFamily="18" charset="0"/>
            </a:endParaRPr>
          </a:p>
          <a:p>
            <a:pPr marL="82550" indent="0" algn="just">
              <a:lnSpc>
                <a:spcPct val="150000"/>
              </a:lnSpc>
              <a:buNone/>
            </a:pP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p  ≤ </a:t>
            </a:r>
            <a:r>
              <a:rPr lang="en-US" sz="2400" dirty="0" err="1">
                <a:latin typeface="Times New Roman" pitchFamily="18" charset="0"/>
                <a:cs typeface="Times New Roman" pitchFamily="18" charset="0"/>
              </a:rPr>
              <a:t>Ke</a:t>
            </a:r>
            <a:r>
              <a:rPr lang="en-US" sz="2400" baseline="30000" dirty="0" err="1">
                <a:latin typeface="Times New Roman" pitchFamily="18" charset="0"/>
                <a:cs typeface="Times New Roman" pitchFamily="18" charset="0"/>
              </a:rPr>
              <a:t>-rT</a:t>
            </a:r>
            <a:endParaRPr lang="en-US" sz="2400" baseline="30000" dirty="0">
              <a:latin typeface="Times New Roman" pitchFamily="18" charset="0"/>
              <a:cs typeface="Times New Roman" pitchFamily="18" charset="0"/>
            </a:endParaRP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p: Value of European put option to sell one share</a:t>
            </a:r>
            <a:endParaRPr lang="en-US" sz="2400" baseline="-25000" dirty="0">
              <a:latin typeface="Times New Roman" pitchFamily="18" charset="0"/>
              <a:cs typeface="Times New Roman" pitchFamily="18" charset="0"/>
            </a:endParaRP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K : Strike price of option </a:t>
            </a: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T: Time to expiration of option</a:t>
            </a:r>
          </a:p>
          <a:p>
            <a:pPr marL="82550" indent="0" algn="just">
              <a:lnSpc>
                <a:spcPct val="150000"/>
              </a:lnSpc>
              <a:buNone/>
            </a:pPr>
            <a:r>
              <a:rPr lang="en-US" sz="2400" dirty="0">
                <a:latin typeface="Times New Roman" panose="02020603050405020304" pitchFamily="18" charset="0"/>
                <a:cs typeface="Times New Roman" panose="02020603050405020304" pitchFamily="18" charset="0"/>
              </a:rPr>
              <a:t>r: Continuously compounded risk-free rate of interest for an investment maturing t in time 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0913" y="3425696"/>
              <a:ext cx="360" cy="360"/>
            </p14:xfrm>
          </p:contentPart>
        </mc:Choice>
        <mc:Fallback xmlns="">
          <p:pic>
            <p:nvPicPr>
              <p:cNvPr id="4" name="Ink 3"/>
              <p:cNvPicPr/>
              <p:nvPr/>
            </p:nvPicPr>
            <p:blipFill>
              <a:blip r:embed="rId3"/>
              <a:stretch>
                <a:fillRect/>
              </a:stretch>
            </p:blipFill>
            <p:spPr>
              <a:xfrm>
                <a:off x="-202793" y="341381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965127" y="2756816"/>
              <a:ext cx="532800" cy="723600"/>
            </p14:xfrm>
          </p:contentPart>
        </mc:Choice>
        <mc:Fallback xmlns="">
          <p:pic>
            <p:nvPicPr>
              <p:cNvPr id="6" name="Ink 5"/>
              <p:cNvPicPr/>
              <p:nvPr/>
            </p:nvPicPr>
            <p:blipFill>
              <a:blip r:embed="rId5"/>
              <a:stretch>
                <a:fillRect/>
              </a:stretch>
            </p:blipFill>
            <p:spPr>
              <a:xfrm>
                <a:off x="1953247" y="2744936"/>
                <a:ext cx="556560" cy="747360"/>
              </a:xfrm>
              <a:prstGeom prst="rect">
                <a:avLst/>
              </a:prstGeom>
            </p:spPr>
          </p:pic>
        </mc:Fallback>
      </mc:AlternateContent>
    </p:spTree>
    <p:extLst>
      <p:ext uri="{BB962C8B-B14F-4D97-AF65-F5344CB8AC3E}">
        <p14:creationId xmlns:p14="http://schemas.microsoft.com/office/powerpoint/2010/main" val="379401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latin typeface="Times New Roman" pitchFamily="18" charset="0"/>
                <a:cs typeface="Times New Roman" pitchFamily="18" charset="0"/>
              </a:rPr>
              <a:t>Call Option </a:t>
            </a:r>
          </a:p>
        </p:txBody>
      </p:sp>
      <p:sp>
        <p:nvSpPr>
          <p:cNvPr id="3" name="Content Placeholder 2"/>
          <p:cNvSpPr>
            <a:spLocks noGrp="1"/>
          </p:cNvSpPr>
          <p:nvPr>
            <p:ph idx="1"/>
          </p:nvPr>
        </p:nvSpPr>
        <p:spPr/>
        <p:txBody>
          <a:bodyPr/>
          <a:lstStyle/>
          <a:p>
            <a:pPr lvl="0" algn="just">
              <a:lnSpc>
                <a:spcPct val="150000"/>
              </a:lnSpc>
            </a:pPr>
            <a:r>
              <a:rPr lang="en-US" sz="2400" i="1" dirty="0">
                <a:solidFill>
                  <a:srgbClr val="00B050"/>
                </a:solidFill>
                <a:latin typeface="Times New Roman" pitchFamily="18" charset="0"/>
                <a:cs typeface="Times New Roman" pitchFamily="18" charset="0"/>
              </a:rPr>
              <a:t>Buyer of a call option: </a:t>
            </a:r>
            <a:r>
              <a:rPr lang="en-US" sz="2400" dirty="0">
                <a:latin typeface="Times New Roman" pitchFamily="18" charset="0"/>
                <a:cs typeface="Times New Roman" pitchFamily="18" charset="0"/>
              </a:rPr>
              <a:t>The buyer of a call option is the one who by paying the option premium buys the right to buy but not the obligation to buy that particularly underline assets.</a:t>
            </a:r>
          </a:p>
          <a:p>
            <a:pPr algn="just">
              <a:lnSpc>
                <a:spcPct val="150000"/>
              </a:lnSpc>
            </a:pPr>
            <a:r>
              <a:rPr lang="en-US" sz="2400" i="1" dirty="0">
                <a:solidFill>
                  <a:srgbClr val="00B050"/>
                </a:solidFill>
                <a:latin typeface="Times New Roman" pitchFamily="18" charset="0"/>
                <a:cs typeface="Times New Roman" pitchFamily="18" charset="0"/>
              </a:rPr>
              <a:t>Writer/seller of a call option: </a:t>
            </a:r>
            <a:r>
              <a:rPr lang="en-US" sz="2400" dirty="0">
                <a:latin typeface="Times New Roman" pitchFamily="18" charset="0"/>
                <a:cs typeface="Times New Roman" pitchFamily="18" charset="0"/>
              </a:rPr>
              <a:t>The writer/sell of a call option is the one who receives the option premium and is thereby obliged to sell the underline asset if the buyer exercises on him.</a:t>
            </a:r>
          </a:p>
          <a:p>
            <a:pPr lvl="0" algn="just">
              <a:lnSpc>
                <a:spcPct val="150000"/>
              </a:lnSpc>
            </a:pPr>
            <a:endParaRPr lang="en-US" sz="2400" dirty="0">
              <a:latin typeface="Times New Roman" pitchFamily="18" charset="0"/>
              <a:cs typeface="Times New Roman" pitchFamily="18" charset="0"/>
            </a:endParaRPr>
          </a:p>
          <a:p>
            <a:pPr lvl="0" algn="just">
              <a:lnSpc>
                <a:spcPct val="150000"/>
              </a:lnSpc>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0192980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Bounds</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marL="82550" indent="0" algn="just">
              <a:lnSpc>
                <a:spcPct val="150000"/>
              </a:lnSpc>
              <a:buNone/>
            </a:pP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p  ≤ </a:t>
            </a:r>
            <a:r>
              <a:rPr lang="en-US" sz="2400" dirty="0" err="1">
                <a:latin typeface="Times New Roman" pitchFamily="18" charset="0"/>
                <a:cs typeface="Times New Roman" pitchFamily="18" charset="0"/>
              </a:rPr>
              <a:t>Ke</a:t>
            </a:r>
            <a:r>
              <a:rPr lang="en-US" sz="2400" baseline="30000" dirty="0" err="1">
                <a:latin typeface="Times New Roman" pitchFamily="18" charset="0"/>
                <a:cs typeface="Times New Roman" pitchFamily="18" charset="0"/>
              </a:rPr>
              <a:t>-rT</a:t>
            </a:r>
            <a:endParaRPr lang="en-US" sz="2400" baseline="30000" dirty="0">
              <a:latin typeface="Times New Roman" pitchFamily="18" charset="0"/>
              <a:cs typeface="Times New Roman" pitchFamily="18" charset="0"/>
            </a:endParaRPr>
          </a:p>
          <a:p>
            <a:pPr marL="82550" indent="0" algn="just">
              <a:lnSpc>
                <a:spcPct val="150000"/>
              </a:lnSpc>
              <a:buNone/>
            </a:pPr>
            <a:r>
              <a:rPr lang="en-US" sz="2400" dirty="0">
                <a:latin typeface="Times New Roman" pitchFamily="18" charset="0"/>
                <a:cs typeface="Times New Roman" pitchFamily="18" charset="0"/>
              </a:rPr>
              <a:t>As we know that above equation, lets take 1 example </a:t>
            </a:r>
          </a:p>
          <a:p>
            <a:pPr marL="82550" indent="0" algn="just">
              <a:lnSpc>
                <a:spcPct val="150000"/>
              </a:lnSpc>
              <a:buNone/>
            </a:pPr>
            <a:r>
              <a:rPr lang="en-US" sz="2400" dirty="0">
                <a:latin typeface="Times New Roman" pitchFamily="18" charset="0"/>
                <a:cs typeface="Times New Roman" pitchFamily="18" charset="0"/>
              </a:rPr>
              <a:t>Put option premium 	= 24500</a:t>
            </a:r>
          </a:p>
          <a:p>
            <a:pPr marL="82550" indent="0" algn="just">
              <a:lnSpc>
                <a:spcPct val="150000"/>
              </a:lnSpc>
              <a:buNone/>
            </a:pPr>
            <a:r>
              <a:rPr lang="en-US" sz="2400" dirty="0">
                <a:latin typeface="Times New Roman" pitchFamily="18" charset="0"/>
                <a:cs typeface="Times New Roman" pitchFamily="18" charset="0"/>
              </a:rPr>
              <a:t>K			= 25000</a:t>
            </a:r>
          </a:p>
          <a:p>
            <a:pPr marL="82550" indent="0" algn="just">
              <a:lnSpc>
                <a:spcPct val="150000"/>
              </a:lnSpc>
              <a:buNone/>
            </a:pPr>
            <a:r>
              <a:rPr lang="en-US" sz="2400" dirty="0">
                <a:latin typeface="Times New Roman" pitchFamily="18" charset="0"/>
                <a:cs typeface="Times New Roman" pitchFamily="18" charset="0"/>
              </a:rPr>
              <a:t>R			= 10%</a:t>
            </a:r>
          </a:p>
          <a:p>
            <a:pPr marL="82550" indent="0" algn="just">
              <a:lnSpc>
                <a:spcPct val="150000"/>
              </a:lnSpc>
              <a:buNone/>
            </a:pPr>
            <a:r>
              <a:rPr lang="en-US" sz="2400" dirty="0">
                <a:latin typeface="Times New Roman" pitchFamily="18" charset="0"/>
                <a:cs typeface="Times New Roman" pitchFamily="18" charset="0"/>
              </a:rPr>
              <a:t>T			= 2 year</a:t>
            </a:r>
          </a:p>
          <a:p>
            <a:pPr marL="82550" indent="0" algn="just">
              <a:lnSpc>
                <a:spcPct val="150000"/>
              </a:lnSpc>
              <a:buNone/>
            </a:pPr>
            <a:endParaRPr lang="en-US" sz="2400" dirty="0">
              <a:latin typeface="Times New Roman" pitchFamily="18" charset="0"/>
              <a:cs typeface="Times New Roman" pitchFamily="18" charset="0"/>
            </a:endParaRPr>
          </a:p>
          <a:p>
            <a:pPr marL="82550" indent="0" algn="just">
              <a:lnSpc>
                <a:spcPct val="150000"/>
              </a:lnSpc>
              <a:buNone/>
            </a:pPr>
            <a:r>
              <a:rPr lang="en-US" sz="2400" dirty="0">
                <a:latin typeface="Times New Roman" pitchFamily="18" charset="0"/>
                <a:cs typeface="Times New Roman" pitchFamily="18" charset="0"/>
              </a:rPr>
              <a:t>Can a arbitrager earn profit?????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0913" y="3425696"/>
              <a:ext cx="360" cy="360"/>
            </p14:xfrm>
          </p:contentPart>
        </mc:Choice>
        <mc:Fallback xmlns="">
          <p:pic>
            <p:nvPicPr>
              <p:cNvPr id="4" name="Ink 3"/>
              <p:cNvPicPr/>
              <p:nvPr/>
            </p:nvPicPr>
            <p:blipFill>
              <a:blip r:embed="rId3"/>
              <a:stretch>
                <a:fillRect/>
              </a:stretch>
            </p:blipFill>
            <p:spPr>
              <a:xfrm>
                <a:off x="-202793" y="341381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965127" y="2756816"/>
              <a:ext cx="532800" cy="723600"/>
            </p14:xfrm>
          </p:contentPart>
        </mc:Choice>
        <mc:Fallback xmlns="">
          <p:pic>
            <p:nvPicPr>
              <p:cNvPr id="6" name="Ink 5"/>
              <p:cNvPicPr/>
              <p:nvPr/>
            </p:nvPicPr>
            <p:blipFill>
              <a:blip r:embed="rId5"/>
              <a:stretch>
                <a:fillRect/>
              </a:stretch>
            </p:blipFill>
            <p:spPr>
              <a:xfrm>
                <a:off x="1953247" y="2744936"/>
                <a:ext cx="556560" cy="747360"/>
              </a:xfrm>
              <a:prstGeom prst="rect">
                <a:avLst/>
              </a:prstGeom>
            </p:spPr>
          </p:pic>
        </mc:Fallback>
      </mc:AlternateContent>
    </p:spTree>
    <p:extLst>
      <p:ext uri="{BB962C8B-B14F-4D97-AF65-F5344CB8AC3E}">
        <p14:creationId xmlns:p14="http://schemas.microsoft.com/office/powerpoint/2010/main" val="27475187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Bounds</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marL="82550" indent="0" algn="just">
              <a:lnSpc>
                <a:spcPct val="150000"/>
              </a:lnSpc>
              <a:buNone/>
            </a:pPr>
            <a:r>
              <a:rPr lang="en-US" sz="2400" dirty="0">
                <a:latin typeface="Times New Roman" pitchFamily="18" charset="0"/>
                <a:cs typeface="Times New Roman" pitchFamily="18" charset="0"/>
              </a:rPr>
              <a:t>Yes </a:t>
            </a:r>
          </a:p>
          <a:p>
            <a:pPr marL="82550" indent="0" algn="just">
              <a:lnSpc>
                <a:spcPct val="150000"/>
              </a:lnSpc>
              <a:buNone/>
            </a:pPr>
            <a:r>
              <a:rPr lang="en-US" sz="2400" dirty="0">
                <a:latin typeface="Times New Roman" pitchFamily="18" charset="0"/>
                <a:cs typeface="Times New Roman" pitchFamily="18" charset="0"/>
              </a:rPr>
              <a:t>Sell put option premium @ 24500, invest 24500 for 2 year</a:t>
            </a:r>
          </a:p>
          <a:p>
            <a:pPr marL="82550" indent="0" algn="just">
              <a:lnSpc>
                <a:spcPct val="150000"/>
              </a:lnSpc>
              <a:buNone/>
            </a:pPr>
            <a:r>
              <a:rPr lang="en-US" sz="2400" dirty="0">
                <a:latin typeface="Times New Roman" pitchFamily="18" charset="0"/>
                <a:cs typeface="Times New Roman" pitchFamily="18" charset="0"/>
              </a:rPr>
              <a:t>After 2 year value will be  </a:t>
            </a:r>
            <a:r>
              <a:rPr lang="en-US" sz="2400" dirty="0"/>
              <a:t>29924.37 </a:t>
            </a:r>
          </a:p>
          <a:p>
            <a:pPr marL="82550" indent="0" algn="just">
              <a:lnSpc>
                <a:spcPct val="150000"/>
              </a:lnSpc>
              <a:buNone/>
            </a:pPr>
            <a:r>
              <a:rPr lang="en-US" sz="2400" dirty="0">
                <a:latin typeface="Times New Roman" pitchFamily="18" charset="0"/>
                <a:cs typeface="Times New Roman" pitchFamily="18" charset="0"/>
              </a:rPr>
              <a:t>Possibility cases </a:t>
            </a:r>
          </a:p>
          <a:p>
            <a:pPr marL="539750" indent="-457200" algn="just">
              <a:lnSpc>
                <a:spcPct val="150000"/>
              </a:lnSpc>
              <a:buAutoNum type="arabicParenR"/>
            </a:pPr>
            <a:r>
              <a:rPr lang="en-US" sz="2400" dirty="0">
                <a:latin typeface="Times New Roman" pitchFamily="18" charset="0"/>
                <a:cs typeface="Times New Roman" pitchFamily="18" charset="0"/>
              </a:rPr>
              <a:t>Price of asset = 20000 (means less than 25000)</a:t>
            </a:r>
          </a:p>
          <a:p>
            <a:pPr marL="539750" indent="-457200" algn="just">
              <a:lnSpc>
                <a:spcPct val="150000"/>
              </a:lnSpc>
              <a:buFont typeface="Wingdings 2" pitchFamily="18" charset="2"/>
              <a:buAutoNum type="arabicParenR"/>
            </a:pPr>
            <a:r>
              <a:rPr lang="en-US" sz="2400" dirty="0">
                <a:latin typeface="Times New Roman" pitchFamily="18" charset="0"/>
                <a:cs typeface="Times New Roman" pitchFamily="18" charset="0"/>
              </a:rPr>
              <a:t>Price of asset = 25000 (means same as 25000)</a:t>
            </a:r>
          </a:p>
          <a:p>
            <a:pPr marL="539750" indent="-457200" algn="just">
              <a:lnSpc>
                <a:spcPct val="150000"/>
              </a:lnSpc>
              <a:buFont typeface="Wingdings 2" pitchFamily="18" charset="2"/>
              <a:buAutoNum type="arabicParenR"/>
            </a:pPr>
            <a:r>
              <a:rPr lang="en-US" sz="2400" dirty="0">
                <a:latin typeface="Times New Roman" pitchFamily="18" charset="0"/>
                <a:cs typeface="Times New Roman" pitchFamily="18" charset="0"/>
              </a:rPr>
              <a:t>Price of asset = 30000 (means more than 25000)</a:t>
            </a:r>
          </a:p>
          <a:p>
            <a:pPr marL="82550" indent="0" algn="just">
              <a:lnSpc>
                <a:spcPct val="150000"/>
              </a:lnSpc>
              <a:buNone/>
            </a:pPr>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0913" y="3425696"/>
              <a:ext cx="360" cy="360"/>
            </p14:xfrm>
          </p:contentPart>
        </mc:Choice>
        <mc:Fallback xmlns="">
          <p:pic>
            <p:nvPicPr>
              <p:cNvPr id="4" name="Ink 3"/>
              <p:cNvPicPr/>
              <p:nvPr/>
            </p:nvPicPr>
            <p:blipFill>
              <a:blip r:embed="rId3"/>
              <a:stretch>
                <a:fillRect/>
              </a:stretch>
            </p:blipFill>
            <p:spPr>
              <a:xfrm>
                <a:off x="-202793" y="341381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965127" y="2756816"/>
              <a:ext cx="532800" cy="723600"/>
            </p14:xfrm>
          </p:contentPart>
        </mc:Choice>
        <mc:Fallback xmlns="">
          <p:pic>
            <p:nvPicPr>
              <p:cNvPr id="6" name="Ink 5"/>
              <p:cNvPicPr/>
              <p:nvPr/>
            </p:nvPicPr>
            <p:blipFill>
              <a:blip r:embed="rId5"/>
              <a:stretch>
                <a:fillRect/>
              </a:stretch>
            </p:blipFill>
            <p:spPr>
              <a:xfrm>
                <a:off x="1953247" y="2744936"/>
                <a:ext cx="556560" cy="747360"/>
              </a:xfrm>
              <a:prstGeom prst="rect">
                <a:avLst/>
              </a:prstGeom>
            </p:spPr>
          </p:pic>
        </mc:Fallback>
      </mc:AlternateContent>
    </p:spTree>
    <p:extLst>
      <p:ext uri="{BB962C8B-B14F-4D97-AF65-F5344CB8AC3E}">
        <p14:creationId xmlns:p14="http://schemas.microsoft.com/office/powerpoint/2010/main" val="24312452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rmAutofit/>
          </a:bodyPr>
          <a:lstStyle/>
          <a:p>
            <a:r>
              <a:rPr lang="en-US" sz="3200" dirty="0">
                <a:effectLst/>
                <a:latin typeface="Times New Roman" pitchFamily="18" charset="0"/>
                <a:cs typeface="Times New Roman" pitchFamily="18" charset="0"/>
              </a:rPr>
              <a:t>Upper Bounds</a:t>
            </a:r>
            <a:endParaRPr lang="en-US"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marL="82550" indent="0" algn="just">
              <a:lnSpc>
                <a:spcPct val="150000"/>
              </a:lnSpc>
              <a:buNone/>
            </a:pPr>
            <a:r>
              <a:rPr lang="en-US" sz="2400" dirty="0">
                <a:solidFill>
                  <a:srgbClr val="FF0000"/>
                </a:solidFill>
                <a:latin typeface="Times New Roman" pitchFamily="18" charset="0"/>
                <a:cs typeface="Times New Roman" pitchFamily="18" charset="0"/>
              </a:rPr>
              <a:t>Possibility cases 1) price = 20000</a:t>
            </a:r>
          </a:p>
          <a:p>
            <a:pPr marL="82550" indent="0" algn="just">
              <a:lnSpc>
                <a:spcPct val="150000"/>
              </a:lnSpc>
              <a:buNone/>
            </a:pPr>
            <a:r>
              <a:rPr lang="en-US" sz="2400" dirty="0">
                <a:solidFill>
                  <a:srgbClr val="FF0000"/>
                </a:solidFill>
                <a:latin typeface="Times New Roman" pitchFamily="18" charset="0"/>
                <a:cs typeface="Times New Roman" pitchFamily="18" charset="0"/>
              </a:rPr>
              <a:t>Option buyer exercise right to sell @ 25000 </a:t>
            </a:r>
          </a:p>
          <a:p>
            <a:pPr marL="82550" indent="0" algn="just">
              <a:lnSpc>
                <a:spcPct val="150000"/>
              </a:lnSpc>
              <a:buNone/>
            </a:pPr>
            <a:r>
              <a:rPr lang="en-US" sz="2400" dirty="0">
                <a:solidFill>
                  <a:srgbClr val="FF0000"/>
                </a:solidFill>
                <a:latin typeface="Times New Roman" pitchFamily="18" charset="0"/>
                <a:cs typeface="Times New Roman" pitchFamily="18" charset="0"/>
              </a:rPr>
              <a:t>In this deal profit will be 4924.37 plus realized value of assets </a:t>
            </a:r>
            <a:r>
              <a:rPr lang="en-US" sz="2400" dirty="0">
                <a:solidFill>
                  <a:srgbClr val="FF00FF"/>
                </a:solidFill>
                <a:latin typeface="Times New Roman" pitchFamily="18" charset="0"/>
                <a:cs typeface="Times New Roman" pitchFamily="18" charset="0"/>
              </a:rPr>
              <a:t>Possibility cases 2) price = 25000</a:t>
            </a:r>
          </a:p>
          <a:p>
            <a:pPr marL="82550" indent="0" algn="just">
              <a:lnSpc>
                <a:spcPct val="150000"/>
              </a:lnSpc>
              <a:buNone/>
            </a:pPr>
            <a:r>
              <a:rPr lang="en-US" sz="2400" dirty="0">
                <a:solidFill>
                  <a:srgbClr val="FF00FF"/>
                </a:solidFill>
                <a:latin typeface="Times New Roman" pitchFamily="18" charset="0"/>
                <a:cs typeface="Times New Roman" pitchFamily="18" charset="0"/>
              </a:rPr>
              <a:t>Option buyer exercise right to sell @ 25000 </a:t>
            </a:r>
          </a:p>
          <a:p>
            <a:pPr marL="82550" indent="0" algn="just">
              <a:lnSpc>
                <a:spcPct val="150000"/>
              </a:lnSpc>
              <a:buNone/>
            </a:pPr>
            <a:r>
              <a:rPr lang="en-US" sz="2400" dirty="0">
                <a:solidFill>
                  <a:srgbClr val="FF00FF"/>
                </a:solidFill>
                <a:latin typeface="Times New Roman" pitchFamily="18" charset="0"/>
                <a:cs typeface="Times New Roman" pitchFamily="18" charset="0"/>
              </a:rPr>
              <a:t>In this deal profit will be 4924.37 plus realized value of assets </a:t>
            </a:r>
            <a:r>
              <a:rPr lang="en-US" sz="2400" dirty="0">
                <a:latin typeface="Times New Roman" pitchFamily="18" charset="0"/>
                <a:cs typeface="Times New Roman" pitchFamily="18" charset="0"/>
              </a:rPr>
              <a:t>Possibility cases 3) price = 30000</a:t>
            </a:r>
          </a:p>
          <a:p>
            <a:pPr marL="82550" indent="0" algn="just">
              <a:lnSpc>
                <a:spcPct val="150000"/>
              </a:lnSpc>
              <a:buNone/>
            </a:pPr>
            <a:r>
              <a:rPr lang="en-US" sz="2400" dirty="0">
                <a:latin typeface="Times New Roman" pitchFamily="18" charset="0"/>
                <a:cs typeface="Times New Roman" pitchFamily="18" charset="0"/>
              </a:rPr>
              <a:t>Option buyer exercise right to sell @ 25000 </a:t>
            </a:r>
          </a:p>
          <a:p>
            <a:pPr marL="82550" indent="0" algn="just">
              <a:lnSpc>
                <a:spcPct val="150000"/>
              </a:lnSpc>
              <a:buNone/>
            </a:pPr>
            <a:r>
              <a:rPr lang="en-US" sz="2400" dirty="0">
                <a:latin typeface="Times New Roman" pitchFamily="18" charset="0"/>
                <a:cs typeface="Times New Roman" pitchFamily="18" charset="0"/>
              </a:rPr>
              <a:t>In this deal profit will be </a:t>
            </a:r>
            <a:r>
              <a:rPr lang="en-US" sz="2400" dirty="0"/>
              <a:t>29924.37</a:t>
            </a:r>
            <a:endParaRPr lang="en-US" sz="2400" baseline="30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0913" y="3425696"/>
              <a:ext cx="360" cy="360"/>
            </p14:xfrm>
          </p:contentPart>
        </mc:Choice>
        <mc:Fallback xmlns="">
          <p:pic>
            <p:nvPicPr>
              <p:cNvPr id="4" name="Ink 3"/>
              <p:cNvPicPr/>
              <p:nvPr/>
            </p:nvPicPr>
            <p:blipFill>
              <a:blip r:embed="rId3"/>
              <a:stretch>
                <a:fillRect/>
              </a:stretch>
            </p:blipFill>
            <p:spPr>
              <a:xfrm>
                <a:off x="-202793" y="341381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965127" y="2756816"/>
              <a:ext cx="532800" cy="723600"/>
            </p14:xfrm>
          </p:contentPart>
        </mc:Choice>
        <mc:Fallback xmlns="">
          <p:pic>
            <p:nvPicPr>
              <p:cNvPr id="6" name="Ink 5"/>
              <p:cNvPicPr/>
              <p:nvPr/>
            </p:nvPicPr>
            <p:blipFill>
              <a:blip r:embed="rId5"/>
              <a:stretch>
                <a:fillRect/>
              </a:stretch>
            </p:blipFill>
            <p:spPr>
              <a:xfrm>
                <a:off x="1953247" y="2744936"/>
                <a:ext cx="556560" cy="747360"/>
              </a:xfrm>
              <a:prstGeom prst="rect">
                <a:avLst/>
              </a:prstGeom>
            </p:spPr>
          </p:pic>
        </mc:Fallback>
      </mc:AlternateContent>
    </p:spTree>
    <p:extLst>
      <p:ext uri="{BB962C8B-B14F-4D97-AF65-F5344CB8AC3E}">
        <p14:creationId xmlns:p14="http://schemas.microsoft.com/office/powerpoint/2010/main" val="10213770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772400" cy="1143000"/>
          </a:xfrm>
        </p:spPr>
        <p:txBody>
          <a:bodyPr/>
          <a:lstStyle/>
          <a:p>
            <a:r>
              <a:rPr lang="en-US" dirty="0"/>
              <a:t>Meet this boy…… </a:t>
            </a:r>
            <a:r>
              <a:rPr lang="en-US" dirty="0" err="1"/>
              <a:t>Sudhanshu</a:t>
            </a:r>
            <a:r>
              <a:rPr lang="en-US" dirty="0"/>
              <a:t>!!!</a:t>
            </a:r>
          </a:p>
        </p:txBody>
      </p:sp>
      <p:pic>
        <p:nvPicPr>
          <p:cNvPr id="92162" name="Picture 2"/>
          <p:cNvPicPr>
            <a:picLocks noGrp="1" noChangeAspect="1" noChangeArrowheads="1"/>
          </p:cNvPicPr>
          <p:nvPr>
            <p:ph idx="1"/>
          </p:nvPr>
        </p:nvPicPr>
        <p:blipFill>
          <a:blip r:embed="rId2"/>
          <a:srcRect/>
          <a:stretch>
            <a:fillRect/>
          </a:stretch>
        </p:blipFill>
        <p:spPr bwMode="auto">
          <a:xfrm>
            <a:off x="1219200" y="2819400"/>
            <a:ext cx="2286000" cy="3924300"/>
          </a:xfrm>
          <a:prstGeom prst="rect">
            <a:avLst/>
          </a:prstGeom>
          <a:noFill/>
          <a:ln w="9525">
            <a:noFill/>
            <a:miter lim="800000"/>
            <a:headEnd/>
            <a:tailEnd/>
          </a:ln>
          <a:effectLst/>
        </p:spPr>
      </p:pic>
      <p:sp>
        <p:nvSpPr>
          <p:cNvPr id="5" name="Cloud Callout 4"/>
          <p:cNvSpPr/>
          <p:nvPr/>
        </p:nvSpPr>
        <p:spPr bwMode="auto">
          <a:xfrm>
            <a:off x="2971800" y="1417638"/>
            <a:ext cx="3352800" cy="1401762"/>
          </a:xfrm>
          <a:prstGeom prst="cloudCallout">
            <a:avLst>
              <a:gd name="adj1" fmla="val -51101"/>
              <a:gd name="adj2" fmla="val 57714"/>
            </a:avLst>
          </a:prstGeom>
          <a:solidFill>
            <a:schemeClr val="tx2">
              <a:lumMod val="40000"/>
              <a:lumOff val="60000"/>
            </a:schemeClr>
          </a:solidFill>
          <a:ln w="9525" cap="flat" cmpd="sng" algn="ctr">
            <a:solidFill>
              <a:srgbClr val="C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spcBef>
                <a:spcPct val="20000"/>
              </a:spcBef>
            </a:pPr>
            <a:r>
              <a:rPr kumimoji="1" lang="en-US" b="0" i="0" u="none" strike="noStrike" cap="none" normalizeH="0" baseline="0" dirty="0">
                <a:ln>
                  <a:noFill/>
                </a:ln>
                <a:solidFill>
                  <a:srgbClr val="FF0000"/>
                </a:solidFill>
                <a:effectLst/>
                <a:latin typeface="Segoe Print" pitchFamily="2" charset="0"/>
              </a:rPr>
              <a:t>Why</a:t>
            </a:r>
            <a:r>
              <a:rPr kumimoji="1" lang="en-US" b="0" i="0" u="none" strike="noStrike" cap="none" normalizeH="0" dirty="0">
                <a:ln>
                  <a:noFill/>
                </a:ln>
                <a:solidFill>
                  <a:srgbClr val="FF0000"/>
                </a:solidFill>
                <a:effectLst/>
                <a:latin typeface="Segoe Print" pitchFamily="2" charset="0"/>
              </a:rPr>
              <a:t> should be the fair value????</a:t>
            </a:r>
            <a:r>
              <a:rPr lang="en-US" dirty="0"/>
              <a:t> </a:t>
            </a:r>
            <a:endParaRPr kumimoji="1" lang="en-US" b="0" i="0" u="none" strike="noStrike" cap="none" normalizeH="0" baseline="0" dirty="0">
              <a:ln>
                <a:noFill/>
              </a:ln>
              <a:solidFill>
                <a:srgbClr val="FF0000"/>
              </a:solidFill>
              <a:effectLst/>
              <a:latin typeface="Segoe Print" pitchFamily="2" charset="0"/>
            </a:endParaRPr>
          </a:p>
        </p:txBody>
      </p:sp>
    </p:spTree>
    <p:extLst>
      <p:ext uri="{BB962C8B-B14F-4D97-AF65-F5344CB8AC3E}">
        <p14:creationId xmlns:p14="http://schemas.microsoft.com/office/powerpoint/2010/main" val="327499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499"/>
                                          </p:stCondLst>
                                        </p:cTn>
                                        <p:tgtEl>
                                          <p:spTgt spid="92162"/>
                                        </p:tgtEl>
                                        <p:attrNameLst>
                                          <p:attrName>style.visibility</p:attrName>
                                        </p:attrNameLst>
                                      </p:cBhvr>
                                      <p:to>
                                        <p:strVal val="visible"/>
                                      </p:to>
                                    </p:set>
                                    <p:anim to="" calcmode="lin" valueType="num">
                                      <p:cBhvr>
                                        <p:cTn id="11" dur="1" fill="hold"/>
                                        <p:tgtEl>
                                          <p:spTgt spid="92162"/>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ppt_w*0.05"/>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anim calcmode="lin" valueType="num">
                                      <p:cBhvr>
                                        <p:cTn id="18" dur="500" fill="hold"/>
                                        <p:tgtEl>
                                          <p:spTgt spid="5"/>
                                        </p:tgtEl>
                                        <p:attrNameLst>
                                          <p:attrName>ppt_x</p:attrName>
                                        </p:attrNameLst>
                                      </p:cBhvr>
                                      <p:tavLst>
                                        <p:tav tm="0">
                                          <p:val>
                                            <p:strVal val="#ppt_x-.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772400" cy="6248400"/>
          </a:xfrm>
        </p:spPr>
        <p:txBody>
          <a:bodyPr/>
          <a:lstStyle/>
          <a:p>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6600" dirty="0">
                <a:latin typeface="Times New Roman" panose="02020603050405020304" pitchFamily="18" charset="0"/>
                <a:cs typeface="Times New Roman" panose="02020603050405020304" pitchFamily="18" charset="0"/>
              </a:rPr>
              <a:t>Less than 20468.27 </a:t>
            </a:r>
          </a:p>
        </p:txBody>
      </p:sp>
    </p:spTree>
    <p:extLst>
      <p:ext uri="{BB962C8B-B14F-4D97-AF65-F5344CB8AC3E}">
        <p14:creationId xmlns:p14="http://schemas.microsoft.com/office/powerpoint/2010/main" val="12606457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300" dirty="0">
                <a:latin typeface="Times New Roman" panose="02020603050405020304" pitchFamily="18" charset="0"/>
                <a:cs typeface="Times New Roman" pitchFamily="18" charset="0"/>
              </a:rPr>
              <a:t>A lower bound for the price of a European call option on a non-dividend-paying stock is</a:t>
            </a:r>
          </a:p>
          <a:p>
            <a:pPr marL="82550" indent="0" algn="just">
              <a:lnSpc>
                <a:spcPct val="150000"/>
              </a:lnSpc>
              <a:buNone/>
            </a:pPr>
            <a:r>
              <a:rPr lang="en-US" sz="2300" dirty="0">
                <a:latin typeface="Times New Roman" panose="02020603050405020304" pitchFamily="18" charset="0"/>
                <a:cs typeface="Times New Roman" pitchFamily="18" charset="0"/>
              </a:rPr>
              <a:t>	“S</a:t>
            </a:r>
            <a:r>
              <a:rPr lang="en-US" sz="2300" baseline="-25000" dirty="0">
                <a:latin typeface="Times New Roman" pitchFamily="18" charset="0"/>
                <a:cs typeface="Times New Roman" pitchFamily="18" charset="0"/>
              </a:rPr>
              <a:t>0</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Ke</a:t>
            </a:r>
            <a:r>
              <a:rPr lang="en-US" sz="2300" baseline="30000" dirty="0" err="1">
                <a:latin typeface="Times New Roman" pitchFamily="18" charset="0"/>
                <a:cs typeface="Times New Roman" pitchFamily="18" charset="0"/>
              </a:rPr>
              <a:t>-rT</a:t>
            </a:r>
            <a:r>
              <a:rPr lang="en-US" sz="2300" baseline="30000" dirty="0">
                <a:latin typeface="Times New Roman" pitchFamily="18" charset="0"/>
                <a:cs typeface="Times New Roman" pitchFamily="18" charset="0"/>
              </a:rPr>
              <a:t>                       </a:t>
            </a:r>
            <a:r>
              <a:rPr lang="en-US" sz="2300" dirty="0">
                <a:latin typeface="Times New Roman" pitchFamily="18" charset="0"/>
                <a:cs typeface="Times New Roman" pitchFamily="18" charset="0"/>
              </a:rPr>
              <a:t>or ZERO”</a:t>
            </a:r>
          </a:p>
          <a:p>
            <a:pPr algn="just">
              <a:lnSpc>
                <a:spcPct val="150000"/>
              </a:lnSpc>
            </a:pPr>
            <a:r>
              <a:rPr lang="en-US" sz="2300" dirty="0">
                <a:latin typeface="Times New Roman" pitchFamily="18" charset="0"/>
                <a:cs typeface="Times New Roman" pitchFamily="18" charset="0"/>
              </a:rPr>
              <a:t>We first look at a numerical example </a:t>
            </a:r>
          </a:p>
          <a:p>
            <a:pPr lvl="1" algn="just">
              <a:lnSpc>
                <a:spcPct val="150000"/>
              </a:lnSpc>
            </a:pPr>
            <a:r>
              <a:rPr lang="en-US" sz="2300" dirty="0">
                <a:latin typeface="Times New Roman" pitchFamily="18" charset="0"/>
                <a:cs typeface="Times New Roman" pitchFamily="18" charset="0"/>
              </a:rPr>
              <a:t>Suppose that S</a:t>
            </a:r>
            <a:r>
              <a:rPr lang="en-US" sz="2300" baseline="-25000" dirty="0">
                <a:latin typeface="Times New Roman" pitchFamily="18" charset="0"/>
                <a:cs typeface="Times New Roman" pitchFamily="18" charset="0"/>
              </a:rPr>
              <a:t>0</a:t>
            </a:r>
            <a:r>
              <a:rPr lang="en-US" sz="2300" dirty="0">
                <a:latin typeface="Times New Roman" pitchFamily="18" charset="0"/>
                <a:cs typeface="Times New Roman" pitchFamily="18" charset="0"/>
              </a:rPr>
              <a:t> = $20, K = $18, r : 10% per annum, and T = 1 year. In this case,</a:t>
            </a:r>
          </a:p>
          <a:p>
            <a:pPr marL="82550" indent="0" algn="just">
              <a:lnSpc>
                <a:spcPct val="150000"/>
              </a:lnSpc>
              <a:buNone/>
            </a:pPr>
            <a:r>
              <a:rPr lang="en-US" sz="2300" dirty="0">
                <a:latin typeface="Times New Roman" pitchFamily="18" charset="0"/>
                <a:cs typeface="Times New Roman" pitchFamily="18" charset="0"/>
              </a:rPr>
              <a:t>	S</a:t>
            </a:r>
            <a:r>
              <a:rPr lang="en-US" sz="2300" baseline="-25000" dirty="0">
                <a:latin typeface="Times New Roman" pitchFamily="18" charset="0"/>
                <a:cs typeface="Times New Roman" pitchFamily="18" charset="0"/>
              </a:rPr>
              <a:t>0</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Ke</a:t>
            </a:r>
            <a:r>
              <a:rPr lang="en-US" sz="2300" baseline="30000" dirty="0" err="1">
                <a:latin typeface="Times New Roman" pitchFamily="18" charset="0"/>
                <a:cs typeface="Times New Roman" pitchFamily="18" charset="0"/>
              </a:rPr>
              <a:t>-rT</a:t>
            </a:r>
            <a:r>
              <a:rPr lang="en-US" sz="2300" baseline="30000" dirty="0">
                <a:latin typeface="Times New Roman" pitchFamily="18" charset="0"/>
                <a:cs typeface="Times New Roman" pitchFamily="18" charset="0"/>
              </a:rPr>
              <a:t> </a:t>
            </a:r>
            <a:r>
              <a:rPr lang="en-US" sz="2300" dirty="0">
                <a:latin typeface="Times New Roman" pitchFamily="18" charset="0"/>
                <a:cs typeface="Times New Roman" pitchFamily="18" charset="0"/>
              </a:rPr>
              <a:t>= 20 – 18e </a:t>
            </a:r>
            <a:r>
              <a:rPr lang="en-US" sz="2300" baseline="30000" dirty="0">
                <a:latin typeface="Times New Roman" pitchFamily="18" charset="0"/>
                <a:cs typeface="Times New Roman" pitchFamily="18" charset="0"/>
              </a:rPr>
              <a:t>-.1</a:t>
            </a:r>
            <a:r>
              <a:rPr lang="en-US" sz="2300" dirty="0">
                <a:latin typeface="Times New Roman" pitchFamily="18" charset="0"/>
                <a:cs typeface="Times New Roman" pitchFamily="18" charset="0"/>
              </a:rPr>
              <a:t> = 3.71</a:t>
            </a:r>
          </a:p>
        </p:txBody>
      </p:sp>
    </p:spTree>
    <p:extLst>
      <p:ext uri="{BB962C8B-B14F-4D97-AF65-F5344CB8AC3E}">
        <p14:creationId xmlns:p14="http://schemas.microsoft.com/office/powerpoint/2010/main" val="11578883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Consider the situation where the European call price is $3.00 which is less than the theoretical minimum of $3.71.</a:t>
            </a:r>
          </a:p>
          <a:p>
            <a:pPr lvl="1" algn="just">
              <a:lnSpc>
                <a:spcPct val="150000"/>
              </a:lnSpc>
            </a:pPr>
            <a:r>
              <a:rPr lang="en-US" sz="2400" dirty="0">
                <a:latin typeface="Times New Roman" pitchFamily="18" charset="0"/>
                <a:cs typeface="Times New Roman" pitchFamily="18" charset="0"/>
              </a:rPr>
              <a:t>An arbitrageur can short the stock and buy the call (K=18) to provide a cash inflow of $20.00 — $3.00 = $17.00</a:t>
            </a:r>
          </a:p>
          <a:p>
            <a:pPr algn="just">
              <a:lnSpc>
                <a:spcPct val="150000"/>
              </a:lnSpc>
            </a:pPr>
            <a:r>
              <a:rPr lang="en-US" sz="2400" dirty="0">
                <a:latin typeface="Times New Roman" pitchFamily="18" charset="0"/>
                <a:cs typeface="Times New Roman" pitchFamily="18" charset="0"/>
              </a:rPr>
              <a:t>If invested for 1 year at 10% per annum, the $17.00 grows to = $18.79 (17 e </a:t>
            </a:r>
            <a:r>
              <a:rPr lang="en-US" sz="2400" baseline="30000" dirty="0">
                <a:latin typeface="Times New Roman" pitchFamily="18" charset="0"/>
                <a:cs typeface="Times New Roman" pitchFamily="18" charset="0"/>
              </a:rPr>
              <a:t>.1*1</a:t>
            </a:r>
            <a:r>
              <a:rPr lang="en-US" sz="2400" dirty="0">
                <a:latin typeface="Times New Roman" pitchFamily="18" charset="0"/>
                <a:cs typeface="Times New Roman" pitchFamily="18" charset="0"/>
              </a:rPr>
              <a:t> ) </a:t>
            </a:r>
          </a:p>
        </p:txBody>
      </p:sp>
    </p:spTree>
    <p:extLst>
      <p:ext uri="{BB962C8B-B14F-4D97-AF65-F5344CB8AC3E}">
        <p14:creationId xmlns:p14="http://schemas.microsoft.com/office/powerpoint/2010/main" val="3406145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371600"/>
            <a:ext cx="7866063" cy="4800600"/>
          </a:xfrm>
          <a:solidFill>
            <a:srgbClr val="FFFFFF"/>
          </a:solidFill>
        </p:spPr>
        <p:txBody>
          <a:bodyPr/>
          <a:lstStyle/>
          <a:p>
            <a:pPr marL="365125" lvl="1" indent="-282575" algn="just">
              <a:lnSpc>
                <a:spcPct val="150000"/>
              </a:lnSpc>
              <a:spcBef>
                <a:spcPts val="600"/>
              </a:spcBef>
              <a:buSzPct val="80000"/>
              <a:buFont typeface="Wingdings 2" pitchFamily="18" charset="2"/>
              <a:buChar char=""/>
            </a:pPr>
            <a:r>
              <a:rPr lang="en-US" sz="2400" dirty="0">
                <a:latin typeface="Times New Roman" pitchFamily="18" charset="0"/>
                <a:cs typeface="Times New Roman" pitchFamily="18" charset="0"/>
              </a:rPr>
              <a:t>Case 1 price 22	Profit = 18.79 – 18 (buy asset from option) = .79 </a:t>
            </a:r>
          </a:p>
          <a:p>
            <a:pPr marL="365125" lvl="1" indent="-282575" algn="just">
              <a:lnSpc>
                <a:spcPct val="150000"/>
              </a:lnSpc>
              <a:spcBef>
                <a:spcPts val="600"/>
              </a:spcBef>
              <a:buSzPct val="80000"/>
              <a:buFont typeface="Wingdings 2" pitchFamily="18" charset="2"/>
              <a:buChar char=""/>
            </a:pPr>
            <a:r>
              <a:rPr lang="en-US" sz="2400" dirty="0">
                <a:latin typeface="Times New Roman" pitchFamily="18" charset="0"/>
                <a:cs typeface="Times New Roman" pitchFamily="18" charset="0"/>
              </a:rPr>
              <a:t>Case 2 price 18	 Profit = 18.79 – 18 (buy asset from option or market) = .79</a:t>
            </a:r>
          </a:p>
          <a:p>
            <a:pPr marL="365125" lvl="1" indent="-282575" algn="just">
              <a:lnSpc>
                <a:spcPct val="150000"/>
              </a:lnSpc>
              <a:spcBef>
                <a:spcPts val="600"/>
              </a:spcBef>
              <a:buSzPct val="80000"/>
              <a:buFont typeface="Wingdings 2" pitchFamily="18" charset="2"/>
              <a:buChar char=""/>
            </a:pPr>
            <a:r>
              <a:rPr lang="en-US" sz="2400" dirty="0">
                <a:latin typeface="Times New Roman" pitchFamily="18" charset="0"/>
                <a:cs typeface="Times New Roman" pitchFamily="18" charset="0"/>
              </a:rPr>
              <a:t>Case 3 price 15	 Profit = 18.79 – 15 (buy asset from market) = 3.79</a:t>
            </a:r>
          </a:p>
        </p:txBody>
      </p:sp>
    </p:spTree>
    <p:extLst>
      <p:ext uri="{BB962C8B-B14F-4D97-AF65-F5344CB8AC3E}">
        <p14:creationId xmlns:p14="http://schemas.microsoft.com/office/powerpoint/2010/main" val="39457722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000" dirty="0">
                <a:latin typeface="Times New Roman" pitchFamily="18" charset="0"/>
                <a:cs typeface="Times New Roman" pitchFamily="18" charset="0"/>
              </a:rPr>
              <a:t>Lower Bound for European Put</a:t>
            </a:r>
            <a:endParaRPr lang="en-US" sz="20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For a European put option on a non-dividend-paying stock, a lower bound for the price is:</a:t>
            </a:r>
          </a:p>
          <a:p>
            <a:pPr marL="403225" lvl="1" indent="0" algn="just">
              <a:lnSpc>
                <a:spcPct val="150000"/>
              </a:lnSpc>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pl-PL" sz="2400" dirty="0">
                <a:solidFill>
                  <a:schemeClr val="tx1"/>
                </a:solidFill>
                <a:latin typeface="Times New Roman" pitchFamily="18" charset="0"/>
                <a:cs typeface="Times New Roman" pitchFamily="18" charset="0"/>
              </a:rPr>
              <a:t> -</a:t>
            </a:r>
            <a:r>
              <a:rPr lang="en-US" sz="2400" baseline="300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S</a:t>
            </a:r>
            <a:r>
              <a:rPr lang="en-US" sz="2400" baseline="-25000" dirty="0">
                <a:solidFill>
                  <a:schemeClr val="tx1"/>
                </a:solidFill>
                <a:latin typeface="Times New Roman" pitchFamily="18" charset="0"/>
                <a:cs typeface="Times New Roman" pitchFamily="18" charset="0"/>
              </a:rPr>
              <a:t>0  </a:t>
            </a:r>
          </a:p>
          <a:p>
            <a:pPr algn="just">
              <a:lnSpc>
                <a:spcPct val="150000"/>
              </a:lnSpc>
            </a:pPr>
            <a:r>
              <a:rPr lang="en-US" sz="2400" dirty="0">
                <a:latin typeface="Times New Roman" pitchFamily="18" charset="0"/>
                <a:cs typeface="Times New Roman" pitchFamily="18" charset="0"/>
              </a:rPr>
              <a:t>Again, we first consider a numerical example and then look at a more formal argument.</a:t>
            </a:r>
          </a:p>
          <a:p>
            <a:pPr algn="just">
              <a:lnSpc>
                <a:spcPct val="150000"/>
              </a:lnSpc>
            </a:pPr>
            <a:r>
              <a:rPr lang="en-US" sz="2400" dirty="0">
                <a:latin typeface="Times New Roman" pitchFamily="18" charset="0"/>
                <a:cs typeface="Times New Roman" pitchFamily="18" charset="0"/>
              </a:rPr>
              <a:t>Suppose that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 $37, K = $40, r : 5% per annum, and T : 0.5 years. In this case</a:t>
            </a:r>
          </a:p>
          <a:p>
            <a:pPr marL="82550" lvl="1" indent="0" algn="just">
              <a:lnSpc>
                <a:spcPct val="150000"/>
              </a:lnSpc>
              <a:spcBef>
                <a:spcPts val="600"/>
              </a:spcBef>
              <a:buSzPct val="80000"/>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pl-PL" sz="2400" dirty="0">
                <a:solidFill>
                  <a:schemeClr val="tx1"/>
                </a:solidFill>
                <a:latin typeface="Times New Roman" pitchFamily="18" charset="0"/>
                <a:cs typeface="Times New Roman" pitchFamily="18" charset="0"/>
              </a:rPr>
              <a:t> -</a:t>
            </a:r>
            <a:r>
              <a:rPr lang="en-US" sz="2400" baseline="300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S</a:t>
            </a:r>
            <a:r>
              <a:rPr lang="en-US" sz="2400" baseline="-25000" dirty="0">
                <a:solidFill>
                  <a:schemeClr val="tx1"/>
                </a:solidFill>
                <a:latin typeface="Times New Roman" pitchFamily="18" charset="0"/>
                <a:cs typeface="Times New Roman" pitchFamily="18" charset="0"/>
              </a:rPr>
              <a:t>0  </a:t>
            </a:r>
            <a:r>
              <a:rPr lang="en-US" sz="2400" dirty="0">
                <a:solidFill>
                  <a:schemeClr val="tx1"/>
                </a:solidFill>
                <a:latin typeface="Times New Roman" pitchFamily="18" charset="0"/>
                <a:cs typeface="Times New Roman" pitchFamily="18" charset="0"/>
              </a:rPr>
              <a:t>= 40e</a:t>
            </a:r>
            <a:r>
              <a:rPr lang="en-US" sz="2400" baseline="30000" dirty="0">
                <a:solidFill>
                  <a:schemeClr val="tx1"/>
                </a:solidFill>
                <a:latin typeface="Times New Roman" pitchFamily="18" charset="0"/>
                <a:cs typeface="Times New Roman" pitchFamily="18" charset="0"/>
              </a:rPr>
              <a:t>-0.05*.5</a:t>
            </a:r>
            <a:r>
              <a:rPr lang="pl-PL" sz="2400" dirty="0">
                <a:solidFill>
                  <a:schemeClr val="tx1"/>
                </a:solidFill>
                <a:latin typeface="Times New Roman" pitchFamily="18" charset="0"/>
                <a:cs typeface="Times New Roman" pitchFamily="18" charset="0"/>
              </a:rPr>
              <a:t> -</a:t>
            </a:r>
            <a:r>
              <a:rPr lang="en-US" sz="2400" baseline="300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37</a:t>
            </a:r>
            <a:r>
              <a:rPr lang="en-US" sz="2400" baseline="-250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2.01</a:t>
            </a:r>
          </a:p>
        </p:txBody>
      </p:sp>
    </p:spTree>
    <p:extLst>
      <p:ext uri="{BB962C8B-B14F-4D97-AF65-F5344CB8AC3E}">
        <p14:creationId xmlns:p14="http://schemas.microsoft.com/office/powerpoint/2010/main" val="122118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000" dirty="0">
                <a:latin typeface="Times New Roman" pitchFamily="18" charset="0"/>
                <a:cs typeface="Times New Roman" pitchFamily="18" charset="0"/>
              </a:rPr>
              <a:t>Lower Bound for European Puts on Non-Dividend-Paying Stocks</a:t>
            </a:r>
            <a:endParaRPr lang="en-US" sz="20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Consider the situation where the European put price is $1.00, which is less than the theoretical minimum of $2.01. </a:t>
            </a:r>
          </a:p>
          <a:p>
            <a:pPr algn="just">
              <a:lnSpc>
                <a:spcPct val="150000"/>
              </a:lnSpc>
            </a:pPr>
            <a:r>
              <a:rPr lang="en-US" sz="2400" dirty="0">
                <a:latin typeface="Times New Roman" pitchFamily="18" charset="0"/>
                <a:cs typeface="Times New Roman" pitchFamily="18" charset="0"/>
              </a:rPr>
              <a:t>An arbitrageur can borrow $38.00 for 6 months to </a:t>
            </a:r>
            <a:r>
              <a:rPr lang="en-US" sz="2400" dirty="0">
                <a:solidFill>
                  <a:srgbClr val="FF0000"/>
                </a:solidFill>
                <a:latin typeface="Times New Roman" pitchFamily="18" charset="0"/>
                <a:cs typeface="Times New Roman" pitchFamily="18" charset="0"/>
              </a:rPr>
              <a:t>buy 1 put and 1 stock. </a:t>
            </a:r>
          </a:p>
          <a:p>
            <a:pPr algn="just">
              <a:lnSpc>
                <a:spcPct val="150000"/>
              </a:lnSpc>
            </a:pPr>
            <a:r>
              <a:rPr lang="en-US" sz="2400" dirty="0">
                <a:latin typeface="Times New Roman" pitchFamily="18" charset="0"/>
                <a:cs typeface="Times New Roman" pitchFamily="18" charset="0"/>
              </a:rPr>
              <a:t>At the end of the 6 months, the arbitrageur will be required to repay 38e</a:t>
            </a:r>
            <a:r>
              <a:rPr lang="en-US" sz="2400" baseline="30000" dirty="0">
                <a:latin typeface="Times New Roman" pitchFamily="18" charset="0"/>
                <a:cs typeface="Times New Roman" pitchFamily="18" charset="0"/>
              </a:rPr>
              <a:t>0.05X0.5</a:t>
            </a:r>
            <a:r>
              <a:rPr lang="en-US" sz="2400" dirty="0">
                <a:latin typeface="Times New Roman" pitchFamily="18" charset="0"/>
                <a:cs typeface="Times New Roman" pitchFamily="18" charset="0"/>
              </a:rPr>
              <a:t> = $38.96. (for loan)</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If the stock price is below $40.00, the arbitrageur exercises and sell their share @ 40</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2342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latin typeface="Times New Roman" pitchFamily="18" charset="0"/>
                <a:cs typeface="Times New Roman" pitchFamily="18" charset="0"/>
              </a:rPr>
              <a:t>Put</a:t>
            </a:r>
            <a:r>
              <a:rPr lang="en-US" sz="4400" dirty="0">
                <a:effectLst/>
                <a:latin typeface="Times New Roman" pitchFamily="18" charset="0"/>
                <a:cs typeface="Times New Roman" pitchFamily="18" charset="0"/>
              </a:rPr>
              <a:t> Option </a:t>
            </a:r>
          </a:p>
        </p:txBody>
      </p:sp>
      <p:sp>
        <p:nvSpPr>
          <p:cNvPr id="3" name="Content Placeholder 2"/>
          <p:cNvSpPr>
            <a:spLocks noGrp="1"/>
          </p:cNvSpPr>
          <p:nvPr>
            <p:ph idx="1"/>
          </p:nvPr>
        </p:nvSpPr>
        <p:spPr/>
        <p:txBody>
          <a:bodyPr/>
          <a:lstStyle/>
          <a:p>
            <a:pPr lvl="0" algn="just">
              <a:lnSpc>
                <a:spcPct val="150000"/>
              </a:lnSpc>
            </a:pPr>
            <a:r>
              <a:rPr lang="en-US" sz="2400" i="1" dirty="0">
                <a:solidFill>
                  <a:srgbClr val="00B050"/>
                </a:solidFill>
                <a:latin typeface="Times New Roman" pitchFamily="18" charset="0"/>
                <a:cs typeface="Times New Roman" pitchFamily="18" charset="0"/>
              </a:rPr>
              <a:t>Buyer of a put option: </a:t>
            </a:r>
            <a:r>
              <a:rPr lang="en-US" sz="2400" dirty="0">
                <a:latin typeface="Times New Roman" pitchFamily="18" charset="0"/>
                <a:cs typeface="Times New Roman" pitchFamily="18" charset="0"/>
              </a:rPr>
              <a:t>The buyer of a put option is the one who by paying the option premium buys the right to sell but not the obligation to sell that particularly underline assets.</a:t>
            </a:r>
          </a:p>
          <a:p>
            <a:pPr algn="just">
              <a:lnSpc>
                <a:spcPct val="150000"/>
              </a:lnSpc>
            </a:pPr>
            <a:r>
              <a:rPr lang="en-US" sz="2400" i="1" dirty="0">
                <a:solidFill>
                  <a:srgbClr val="00B050"/>
                </a:solidFill>
                <a:latin typeface="Times New Roman" pitchFamily="18" charset="0"/>
                <a:cs typeface="Times New Roman" pitchFamily="18" charset="0"/>
              </a:rPr>
              <a:t>Writer/seller of a put option: </a:t>
            </a:r>
            <a:r>
              <a:rPr lang="en-US" sz="2400" dirty="0">
                <a:latin typeface="Times New Roman" pitchFamily="18" charset="0"/>
                <a:cs typeface="Times New Roman" pitchFamily="18" charset="0"/>
              </a:rPr>
              <a:t>The writer/seller of a put option is the one who receives the option premium and is thereby obliged to buy the underline asset if the buyer exercises on him.</a:t>
            </a:r>
          </a:p>
          <a:p>
            <a:pPr lvl="0" algn="just">
              <a:lnSpc>
                <a:spcPct val="150000"/>
              </a:lnSpc>
            </a:pPr>
            <a:endParaRPr lang="en-US" sz="2400" dirty="0">
              <a:latin typeface="Times New Roman" pitchFamily="18" charset="0"/>
              <a:cs typeface="Times New Roman" pitchFamily="18" charset="0"/>
            </a:endParaRPr>
          </a:p>
          <a:p>
            <a:pPr lvl="0" algn="just">
              <a:lnSpc>
                <a:spcPct val="150000"/>
              </a:lnSpc>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7477305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000" dirty="0">
                <a:latin typeface="Times New Roman" pitchFamily="18" charset="0"/>
                <a:cs typeface="Times New Roman" pitchFamily="18" charset="0"/>
              </a:rPr>
              <a:t>Lower Bound for European Puts on Non-Dividend-Paying Stocks</a:t>
            </a:r>
            <a:endParaRPr lang="en-US" sz="20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The option to sell the stock for $40.00, repays the loan, and makes a profit of</a:t>
            </a:r>
          </a:p>
          <a:p>
            <a:pPr lvl="1" algn="just">
              <a:lnSpc>
                <a:spcPct val="150000"/>
              </a:lnSpc>
            </a:pPr>
            <a:r>
              <a:rPr lang="en-US" sz="2400" dirty="0">
                <a:latin typeface="Times New Roman" pitchFamily="18" charset="0"/>
                <a:cs typeface="Times New Roman" pitchFamily="18" charset="0"/>
              </a:rPr>
              <a:t>$40.00 — $38.96 = $1.04</a:t>
            </a:r>
          </a:p>
          <a:p>
            <a:pPr algn="just">
              <a:lnSpc>
                <a:spcPct val="150000"/>
              </a:lnSpc>
            </a:pPr>
            <a:r>
              <a:rPr lang="en-US" sz="2400" dirty="0">
                <a:latin typeface="Times New Roman" pitchFamily="18" charset="0"/>
                <a:cs typeface="Times New Roman" pitchFamily="18" charset="0"/>
              </a:rPr>
              <a:t>If the stock price is greater than $40.00, the arbitrageur discards the option, sells the stock, and repays the loan for an even greater profit. </a:t>
            </a:r>
          </a:p>
          <a:p>
            <a:pPr algn="just">
              <a:lnSpc>
                <a:spcPct val="150000"/>
              </a:lnSpc>
            </a:pPr>
            <a:r>
              <a:rPr lang="en-US" sz="2400" dirty="0">
                <a:latin typeface="Times New Roman" pitchFamily="18" charset="0"/>
                <a:cs typeface="Times New Roman" pitchFamily="18" charset="0"/>
              </a:rPr>
              <a:t>For example, if the stock price is $42.00, the arbitrageur’s profit is</a:t>
            </a:r>
          </a:p>
          <a:p>
            <a:pPr lvl="1" algn="just">
              <a:lnSpc>
                <a:spcPct val="150000"/>
              </a:lnSpc>
            </a:pPr>
            <a:r>
              <a:rPr lang="en-US" sz="2400" dirty="0">
                <a:latin typeface="Times New Roman" pitchFamily="18" charset="0"/>
                <a:cs typeface="Times New Roman" pitchFamily="18" charset="0"/>
              </a:rPr>
              <a:t>$42.00 — $38.96 = $3.04</a:t>
            </a:r>
            <a:endParaRPr lang="en-US" sz="2400" dirty="0">
              <a:solidFill>
                <a:schemeClr val="tx1"/>
              </a:solidFill>
              <a:latin typeface="Times New Roman" pitchFamily="18" charset="0"/>
              <a:cs typeface="Times New Roman" pitchFamily="18" charset="0"/>
            </a:endParaRPr>
          </a:p>
          <a:p>
            <a:pPr marL="365125" lvl="1" indent="-282575" algn="just">
              <a:lnSpc>
                <a:spcPct val="150000"/>
              </a:lnSpc>
              <a:spcBef>
                <a:spcPts val="600"/>
              </a:spcBef>
              <a:buSzPct val="80000"/>
              <a:buFont typeface="Wingdings 2" pitchFamily="18" charset="2"/>
              <a:buChar char=""/>
            </a:pPr>
            <a:endParaRPr lang="en-US" sz="2400"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73927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371600"/>
            <a:ext cx="7866063" cy="4800600"/>
          </a:xfrm>
          <a:solidFill>
            <a:srgbClr val="FFFFFF"/>
          </a:solidFill>
        </p:spPr>
        <p:txBody>
          <a:bodyPr/>
          <a:lstStyle/>
          <a:p>
            <a:pPr algn="just">
              <a:lnSpc>
                <a:spcPct val="150000"/>
              </a:lnSpc>
            </a:pPr>
            <a:r>
              <a:rPr lang="en-US" sz="2400" dirty="0">
                <a:latin typeface="Times New Roman" pitchFamily="18" charset="0"/>
                <a:cs typeface="Times New Roman" pitchFamily="18" charset="0"/>
              </a:rPr>
              <a:t>For a more formal argument, we consider the following two portfolios:</a:t>
            </a:r>
          </a:p>
          <a:p>
            <a:pPr lvl="1" algn="just">
              <a:lnSpc>
                <a:spcPct val="150000"/>
              </a:lnSpc>
            </a:pPr>
            <a:r>
              <a:rPr lang="en-US" sz="2400" dirty="0">
                <a:latin typeface="Times New Roman" pitchFamily="18" charset="0"/>
                <a:cs typeface="Times New Roman" pitchFamily="18" charset="0"/>
              </a:rPr>
              <a:t>Portfolio A: 1 European call (Strike price K) option      1 zero-coupon bond that provides a payoff of K at time T</a:t>
            </a:r>
          </a:p>
          <a:p>
            <a:pPr lvl="1" algn="just">
              <a:lnSpc>
                <a:spcPct val="150000"/>
              </a:lnSpc>
            </a:pPr>
            <a:r>
              <a:rPr lang="en-US" sz="2400" dirty="0">
                <a:latin typeface="Times New Roman" pitchFamily="18" charset="0"/>
                <a:cs typeface="Times New Roman" pitchFamily="18" charset="0"/>
              </a:rPr>
              <a:t>Portfolio B: 1 share.</a:t>
            </a:r>
            <a:endParaRPr lang="en-US" sz="1800" baseline="30000" dirty="0">
              <a:latin typeface="Times New Roman" pitchFamily="18" charset="0"/>
              <a:cs typeface="Times New Roman" pitchFamily="18" charset="0"/>
            </a:endParaRPr>
          </a:p>
        </p:txBody>
      </p:sp>
      <p:sp>
        <p:nvSpPr>
          <p:cNvPr id="2" name="Plus 1"/>
          <p:cNvSpPr/>
          <p:nvPr/>
        </p:nvSpPr>
        <p:spPr>
          <a:xfrm>
            <a:off x="8229600" y="2743200"/>
            <a:ext cx="381000"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8676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447800"/>
            <a:ext cx="7866063" cy="5029200"/>
          </a:xfrm>
          <a:solidFill>
            <a:srgbClr val="FFFFFF"/>
          </a:solidFill>
        </p:spPr>
        <p:txBody>
          <a:bodyPr/>
          <a:lstStyle/>
          <a:p>
            <a:pPr algn="just">
              <a:lnSpc>
                <a:spcPct val="150000"/>
              </a:lnSpc>
            </a:pPr>
            <a:r>
              <a:rPr lang="en-US" sz="2400" i="1" dirty="0">
                <a:solidFill>
                  <a:srgbClr val="00B050"/>
                </a:solidFill>
                <a:latin typeface="Times New Roman" pitchFamily="18" charset="0"/>
                <a:cs typeface="Times New Roman" pitchFamily="18" charset="0"/>
              </a:rPr>
              <a:t>In portfolio A</a:t>
            </a:r>
            <a:r>
              <a:rPr lang="en-US" sz="2400" dirty="0">
                <a:latin typeface="Times New Roman" pitchFamily="18" charset="0"/>
                <a:cs typeface="Times New Roman" pitchFamily="18" charset="0"/>
              </a:rPr>
              <a:t>, the zero-coupon bond will be worth K at time T. </a:t>
            </a:r>
          </a:p>
          <a:p>
            <a:pPr lvl="1" algn="just">
              <a:lnSpc>
                <a:spcPct val="150000"/>
              </a:lnSpc>
            </a:pPr>
            <a:r>
              <a:rPr lang="en-US" sz="2400" dirty="0">
                <a:latin typeface="Times New Roman" pitchFamily="18" charset="0"/>
                <a:cs typeface="Times New Roman" pitchFamily="18" charset="0"/>
              </a:rPr>
              <a:t>If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&gt; K, the call option is exercised at maturity and portfolio A is worth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a:t>
            </a:r>
          </a:p>
          <a:p>
            <a:pPr lvl="1" algn="just">
              <a:lnSpc>
                <a:spcPct val="150000"/>
              </a:lnSpc>
            </a:pPr>
            <a:r>
              <a:rPr lang="en-US" sz="2400" dirty="0">
                <a:latin typeface="Times New Roman" pitchFamily="18" charset="0"/>
                <a:cs typeface="Times New Roman" pitchFamily="18" charset="0"/>
              </a:rPr>
              <a:t>If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&lt; K, the call option expires worthless and the portfolio is worth K. </a:t>
            </a:r>
          </a:p>
          <a:p>
            <a:pPr algn="just">
              <a:lnSpc>
                <a:spcPct val="150000"/>
              </a:lnSpc>
            </a:pPr>
            <a:r>
              <a:rPr lang="en-US" sz="2400" dirty="0">
                <a:latin typeface="Times New Roman" pitchFamily="18" charset="0"/>
                <a:cs typeface="Times New Roman" pitchFamily="18" charset="0"/>
              </a:rPr>
              <a:t>Hence, at time T, portfolio A is worth</a:t>
            </a:r>
          </a:p>
          <a:p>
            <a:pPr lvl="1" algn="just">
              <a:lnSpc>
                <a:spcPct val="150000"/>
              </a:lnSpc>
            </a:pPr>
            <a:r>
              <a:rPr lang="en-US" sz="2400" dirty="0">
                <a:latin typeface="Times New Roman" pitchFamily="18" charset="0"/>
                <a:cs typeface="Times New Roman" pitchFamily="18" charset="0"/>
              </a:rPr>
              <a:t>max(S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K)</a:t>
            </a:r>
          </a:p>
        </p:txBody>
      </p:sp>
    </p:spTree>
    <p:extLst>
      <p:ext uri="{BB962C8B-B14F-4D97-AF65-F5344CB8AC3E}">
        <p14:creationId xmlns:p14="http://schemas.microsoft.com/office/powerpoint/2010/main" val="711461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400" dirty="0"/>
              <a:t>Lower Bound for Calls on Non-Dividend-Paying Stocks</a:t>
            </a:r>
            <a:endParaRPr lang="en-US" sz="24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990600"/>
            <a:ext cx="7866063" cy="5791200"/>
          </a:xfrm>
          <a:solidFill>
            <a:srgbClr val="FFFFFF"/>
          </a:solidFill>
        </p:spPr>
        <p:txBody>
          <a:bodyPr/>
          <a:lstStyle/>
          <a:p>
            <a:pPr algn="just">
              <a:lnSpc>
                <a:spcPct val="150000"/>
              </a:lnSpc>
            </a:pPr>
            <a:r>
              <a:rPr lang="en-US" sz="2400" i="1" dirty="0">
                <a:solidFill>
                  <a:srgbClr val="00B050"/>
                </a:solidFill>
                <a:latin typeface="Times New Roman" pitchFamily="18" charset="0"/>
                <a:cs typeface="Times New Roman" pitchFamily="18" charset="0"/>
              </a:rPr>
              <a:t>Portfolio B </a:t>
            </a:r>
            <a:r>
              <a:rPr lang="en-US" sz="2400" dirty="0">
                <a:latin typeface="Times New Roman" pitchFamily="18" charset="0"/>
                <a:cs typeface="Times New Roman" pitchFamily="18" charset="0"/>
              </a:rPr>
              <a:t>is worth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at time T. </a:t>
            </a:r>
          </a:p>
          <a:p>
            <a:pPr algn="just">
              <a:lnSpc>
                <a:spcPct val="150000"/>
              </a:lnSpc>
            </a:pPr>
            <a:r>
              <a:rPr lang="en-US" sz="2400" dirty="0">
                <a:latin typeface="Times New Roman" pitchFamily="18" charset="0"/>
                <a:cs typeface="Times New Roman" pitchFamily="18" charset="0"/>
              </a:rPr>
              <a:t>Hence, portfolio A is always worth as much as, and can be worth more than, portfolio B at the option’s maturity. </a:t>
            </a:r>
          </a:p>
          <a:p>
            <a:pPr algn="just">
              <a:lnSpc>
                <a:spcPct val="150000"/>
              </a:lnSpc>
            </a:pPr>
            <a:r>
              <a:rPr lang="en-US" sz="2400" dirty="0">
                <a:latin typeface="Times New Roman" pitchFamily="18" charset="0"/>
                <a:cs typeface="Times New Roman" pitchFamily="18" charset="0"/>
              </a:rPr>
              <a:t>It follows that in the absence of arbitrage opportunities this must also be true today. The zero-coupon bond is worth  </a:t>
            </a:r>
            <a:r>
              <a:rPr lang="en-US" sz="2400" dirty="0" err="1">
                <a:latin typeface="Times New Roman" pitchFamily="18" charset="0"/>
                <a:cs typeface="Times New Roman" pitchFamily="18" charset="0"/>
              </a:rPr>
              <a:t>Ke</a:t>
            </a:r>
            <a:r>
              <a:rPr lang="en-US" sz="2400" baseline="30000" dirty="0" err="1">
                <a:latin typeface="Times New Roman" pitchFamily="18" charset="0"/>
                <a:cs typeface="Times New Roman" pitchFamily="18" charset="0"/>
              </a:rPr>
              <a:t>-rT</a:t>
            </a:r>
            <a:r>
              <a:rPr lang="en-US" sz="2400" dirty="0">
                <a:latin typeface="Times New Roman" pitchFamily="18" charset="0"/>
                <a:cs typeface="Times New Roman" pitchFamily="18" charset="0"/>
              </a:rPr>
              <a:t> today. Hence,</a:t>
            </a:r>
          </a:p>
          <a:p>
            <a:pPr marL="82550" indent="0" algn="just">
              <a:lnSpc>
                <a:spcPct val="150000"/>
              </a:lnSpc>
              <a:buNone/>
            </a:pPr>
            <a:r>
              <a:rPr lang="en-US" sz="2400" dirty="0">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c +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en-US" sz="2400" dirty="0">
                <a:solidFill>
                  <a:schemeClr val="tx1"/>
                </a:solidFill>
                <a:latin typeface="Times New Roman" pitchFamily="18" charset="0"/>
                <a:cs typeface="Times New Roman" pitchFamily="18" charset="0"/>
              </a:rPr>
              <a:t> ≥  S</a:t>
            </a:r>
            <a:r>
              <a:rPr lang="en-US" sz="2400" baseline="-25000" dirty="0">
                <a:solidFill>
                  <a:schemeClr val="tx1"/>
                </a:solidFill>
                <a:latin typeface="Times New Roman" pitchFamily="18" charset="0"/>
                <a:cs typeface="Times New Roman" pitchFamily="18" charset="0"/>
              </a:rPr>
              <a:t>0</a:t>
            </a:r>
          </a:p>
          <a:p>
            <a:pPr marL="82550" indent="0" algn="just">
              <a:lnSpc>
                <a:spcPct val="150000"/>
              </a:lnSpc>
              <a:buNone/>
            </a:pPr>
            <a:r>
              <a:rPr lang="en-US" sz="2400" dirty="0">
                <a:solidFill>
                  <a:schemeClr val="tx1"/>
                </a:solidFill>
                <a:latin typeface="Times New Roman" pitchFamily="18" charset="0"/>
                <a:cs typeface="Times New Roman" pitchFamily="18" charset="0"/>
              </a:rPr>
              <a:t>	or</a:t>
            </a:r>
          </a:p>
          <a:p>
            <a:pPr marL="82550" indent="0" algn="just">
              <a:lnSpc>
                <a:spcPct val="150000"/>
              </a:lnSpc>
              <a:buNone/>
            </a:pPr>
            <a:r>
              <a:rPr lang="en-US" sz="2400" dirty="0">
                <a:solidFill>
                  <a:schemeClr val="tx1"/>
                </a:solidFill>
                <a:latin typeface="Times New Roman" pitchFamily="18" charset="0"/>
                <a:cs typeface="Times New Roman" pitchFamily="18" charset="0"/>
              </a:rPr>
              <a:t>	c</a:t>
            </a:r>
            <a:r>
              <a:rPr lang="pl-PL" sz="24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S</a:t>
            </a:r>
            <a:r>
              <a:rPr lang="en-US" sz="2400" baseline="-25000" dirty="0">
                <a:solidFill>
                  <a:schemeClr val="tx1"/>
                </a:solidFill>
                <a:latin typeface="Times New Roman" pitchFamily="18" charset="0"/>
                <a:cs typeface="Times New Roman" pitchFamily="18" charset="0"/>
              </a:rPr>
              <a:t>0</a:t>
            </a:r>
            <a:r>
              <a:rPr lang="pl-PL"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en-US" sz="2400" baseline="300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“or    ZERO”</a:t>
            </a:r>
          </a:p>
          <a:p>
            <a:pPr marL="82550" indent="0" algn="just">
              <a:lnSpc>
                <a:spcPct val="150000"/>
              </a:lnSpc>
              <a:buNone/>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777081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0"/>
            <a:ext cx="7400925" cy="838200"/>
          </a:xfrm>
        </p:spPr>
        <p:txBody>
          <a:bodyPr>
            <a:noAutofit/>
          </a:bodyPr>
          <a:lstStyle/>
          <a:p>
            <a:r>
              <a:rPr lang="en-US" sz="2000" dirty="0">
                <a:latin typeface="Times New Roman" pitchFamily="18" charset="0"/>
                <a:cs typeface="Times New Roman" pitchFamily="18" charset="0"/>
              </a:rPr>
              <a:t>Lower Bound for European Puts on Non-Dividend-Paying Stocks</a:t>
            </a:r>
            <a:endParaRPr lang="en-US" sz="20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533400" y="762000"/>
            <a:ext cx="8610599" cy="6096000"/>
          </a:xfrm>
          <a:solidFill>
            <a:srgbClr val="FFFFFF"/>
          </a:solidFill>
        </p:spPr>
        <p:txBody>
          <a:bodyPr/>
          <a:lstStyle/>
          <a:p>
            <a:pPr algn="just">
              <a:lnSpc>
                <a:spcPct val="150000"/>
              </a:lnSpc>
            </a:pPr>
            <a:r>
              <a:rPr lang="en-US" sz="2400" dirty="0">
                <a:latin typeface="Times New Roman" pitchFamily="18" charset="0"/>
                <a:cs typeface="Times New Roman" pitchFamily="18" charset="0"/>
              </a:rPr>
              <a:t>For a more formal argument, we consider the following two portfolios:</a:t>
            </a:r>
          </a:p>
          <a:p>
            <a:pPr lvl="1" algn="just">
              <a:lnSpc>
                <a:spcPct val="150000"/>
              </a:lnSpc>
            </a:pPr>
            <a:r>
              <a:rPr lang="en-US" sz="2400" dirty="0">
                <a:latin typeface="Times New Roman" pitchFamily="18" charset="0"/>
                <a:cs typeface="Times New Roman" pitchFamily="18" charset="0"/>
              </a:rPr>
              <a:t>Portfolio C: 1 European put (Strike price K) option plus 1 share</a:t>
            </a:r>
          </a:p>
          <a:p>
            <a:pPr lvl="1" algn="just">
              <a:lnSpc>
                <a:spcPct val="150000"/>
              </a:lnSpc>
            </a:pPr>
            <a:r>
              <a:rPr lang="en-US" sz="2400" dirty="0">
                <a:latin typeface="Times New Roman" pitchFamily="18" charset="0"/>
                <a:cs typeface="Times New Roman" pitchFamily="18" charset="0"/>
              </a:rPr>
              <a:t>Portfolio D; 1 zero-coupon bond paying off K at time T.</a:t>
            </a:r>
          </a:p>
          <a:p>
            <a:pPr algn="just">
              <a:lnSpc>
                <a:spcPct val="150000"/>
              </a:lnSpc>
            </a:pPr>
            <a:r>
              <a:rPr lang="en-US" sz="2400" dirty="0">
                <a:latin typeface="Times New Roman" pitchFamily="18" charset="0"/>
                <a:cs typeface="Times New Roman" pitchFamily="18" charset="0"/>
              </a:rPr>
              <a:t>If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&lt; K, then the option in portfolio C is exercised at option maturity and the portfolio becomes worth K. </a:t>
            </a:r>
          </a:p>
          <a:p>
            <a:pPr algn="just">
              <a:lnSpc>
                <a:spcPct val="150000"/>
              </a:lnSpc>
            </a:pPr>
            <a:r>
              <a:rPr lang="en-US" sz="2400" dirty="0">
                <a:latin typeface="Times New Roman" pitchFamily="18" charset="0"/>
                <a:cs typeface="Times New Roman" pitchFamily="18" charset="0"/>
              </a:rPr>
              <a:t>If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&gt; K, then the put option expires worthless and the portfolio C is worth 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at this time.</a:t>
            </a:r>
          </a:p>
          <a:p>
            <a:pPr algn="just">
              <a:lnSpc>
                <a:spcPct val="150000"/>
              </a:lnSpc>
            </a:pPr>
            <a:r>
              <a:rPr lang="en-US" sz="2400" dirty="0">
                <a:latin typeface="Times New Roman" pitchFamily="18" charset="0"/>
                <a:cs typeface="Times New Roman" pitchFamily="18" charset="0"/>
              </a:rPr>
              <a:t>Hence, portfolio C is worth</a:t>
            </a:r>
          </a:p>
          <a:p>
            <a:pPr lvl="1" algn="just">
              <a:lnSpc>
                <a:spcPct val="150000"/>
              </a:lnSpc>
            </a:pPr>
            <a:r>
              <a:rPr lang="en-US" sz="2400" dirty="0">
                <a:latin typeface="Times New Roman" pitchFamily="18" charset="0"/>
                <a:cs typeface="Times New Roman" pitchFamily="18" charset="0"/>
              </a:rPr>
              <a:t>Max(S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K)</a:t>
            </a:r>
            <a:endParaRPr lang="en-US" sz="2400"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330975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2000" dirty="0">
                <a:latin typeface="Times New Roman" pitchFamily="18" charset="0"/>
                <a:cs typeface="Times New Roman" pitchFamily="18" charset="0"/>
              </a:rPr>
              <a:t>Lower Bound for European Puts on Non-Dividend-Paying Stocks</a:t>
            </a:r>
            <a:endParaRPr lang="en-US" sz="2000" b="1" dirty="0">
              <a:effectLst/>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600" y="990600"/>
            <a:ext cx="8153399" cy="5867400"/>
          </a:xfrm>
          <a:solidFill>
            <a:srgbClr val="FFFFFF"/>
          </a:solidFill>
        </p:spPr>
        <p:txBody>
          <a:bodyPr/>
          <a:lstStyle/>
          <a:p>
            <a:pPr algn="just">
              <a:lnSpc>
                <a:spcPct val="150000"/>
              </a:lnSpc>
            </a:pPr>
            <a:r>
              <a:rPr lang="en-US" sz="2400" dirty="0">
                <a:latin typeface="Times New Roman" pitchFamily="18" charset="0"/>
                <a:cs typeface="Times New Roman" pitchFamily="18" charset="0"/>
              </a:rPr>
              <a:t>Hence,</a:t>
            </a:r>
          </a:p>
          <a:p>
            <a:pPr lvl="1" algn="just">
              <a:lnSpc>
                <a:spcPct val="150000"/>
              </a:lnSpc>
            </a:pPr>
            <a:r>
              <a:rPr lang="en-US" sz="2400" dirty="0">
                <a:solidFill>
                  <a:schemeClr val="tx1"/>
                </a:solidFill>
                <a:latin typeface="Times New Roman" pitchFamily="18" charset="0"/>
                <a:cs typeface="Times New Roman" pitchFamily="18" charset="0"/>
              </a:rPr>
              <a:t>          p + S</a:t>
            </a:r>
            <a:r>
              <a:rPr lang="en-US" sz="2400" baseline="-25000" dirty="0">
                <a:solidFill>
                  <a:schemeClr val="tx1"/>
                </a:solidFill>
                <a:latin typeface="Times New Roman" pitchFamily="18" charset="0"/>
                <a:cs typeface="Times New Roman" pitchFamily="18" charset="0"/>
              </a:rPr>
              <a:t>0</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endParaRPr lang="en-US" sz="2400" baseline="30000" dirty="0">
              <a:solidFill>
                <a:schemeClr val="tx1"/>
              </a:solidFill>
              <a:latin typeface="Times New Roman" pitchFamily="18" charset="0"/>
              <a:cs typeface="Times New Roman" pitchFamily="18" charset="0"/>
            </a:endParaRPr>
          </a:p>
          <a:p>
            <a:pPr lvl="1" algn="just">
              <a:lnSpc>
                <a:spcPct val="150000"/>
              </a:lnSpc>
            </a:pPr>
            <a:r>
              <a:rPr lang="en-US" sz="2400" dirty="0">
                <a:solidFill>
                  <a:schemeClr val="tx1"/>
                </a:solidFill>
                <a:latin typeface="Times New Roman" pitchFamily="18" charset="0"/>
                <a:cs typeface="Times New Roman" pitchFamily="18" charset="0"/>
              </a:rPr>
              <a:t>          p ≥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en-US" sz="2400" dirty="0">
                <a:solidFill>
                  <a:schemeClr val="tx1"/>
                </a:solidFill>
                <a:latin typeface="Times New Roman" pitchFamily="18" charset="0"/>
                <a:cs typeface="Times New Roman" pitchFamily="18" charset="0"/>
              </a:rPr>
              <a:t> - S</a:t>
            </a:r>
            <a:r>
              <a:rPr lang="en-US" sz="2400" baseline="-25000" dirty="0">
                <a:solidFill>
                  <a:schemeClr val="tx1"/>
                </a:solidFill>
                <a:latin typeface="Times New Roman" pitchFamily="18" charset="0"/>
                <a:cs typeface="Times New Roman" pitchFamily="18" charset="0"/>
              </a:rPr>
              <a:t>0</a:t>
            </a:r>
          </a:p>
          <a:p>
            <a:pPr algn="just">
              <a:lnSpc>
                <a:spcPct val="150000"/>
              </a:lnSpc>
            </a:pPr>
            <a:r>
              <a:rPr lang="en-US" sz="2400" dirty="0">
                <a:latin typeface="Times New Roman" pitchFamily="18" charset="0"/>
                <a:cs typeface="Times New Roman" pitchFamily="18" charset="0"/>
              </a:rPr>
              <a:t>Because the worst that can happen to a put option is that it expires worthless, its value cannot be negative. This means that</a:t>
            </a:r>
          </a:p>
          <a:p>
            <a:pPr lvl="1" algn="just">
              <a:lnSpc>
                <a:spcPct val="150000"/>
              </a:lnSpc>
            </a:pPr>
            <a:r>
              <a:rPr lang="en-US" sz="2400" dirty="0">
                <a:solidFill>
                  <a:schemeClr val="tx1"/>
                </a:solidFill>
                <a:latin typeface="Times New Roman" pitchFamily="18" charset="0"/>
                <a:cs typeface="Times New Roman" pitchFamily="18" charset="0"/>
              </a:rPr>
              <a:t> p ≥  max (</a:t>
            </a:r>
            <a:r>
              <a:rPr lang="en-US" sz="2400" dirty="0" err="1">
                <a:solidFill>
                  <a:schemeClr val="tx1"/>
                </a:solidFill>
                <a:latin typeface="Times New Roman" pitchFamily="18" charset="0"/>
                <a:cs typeface="Times New Roman" pitchFamily="18" charset="0"/>
              </a:rPr>
              <a:t>Ke</a:t>
            </a:r>
            <a:r>
              <a:rPr lang="en-US" sz="2400" baseline="30000" dirty="0" err="1">
                <a:solidFill>
                  <a:schemeClr val="tx1"/>
                </a:solidFill>
                <a:latin typeface="Times New Roman" pitchFamily="18" charset="0"/>
                <a:cs typeface="Times New Roman" pitchFamily="18" charset="0"/>
              </a:rPr>
              <a:t>-rT</a:t>
            </a:r>
            <a:r>
              <a:rPr lang="en-US" sz="2400" dirty="0">
                <a:solidFill>
                  <a:schemeClr val="tx1"/>
                </a:solidFill>
                <a:latin typeface="Times New Roman" pitchFamily="18" charset="0"/>
                <a:cs typeface="Times New Roman" pitchFamily="18" charset="0"/>
              </a:rPr>
              <a:t> - S</a:t>
            </a:r>
            <a:r>
              <a:rPr lang="en-US" sz="2400" baseline="-25000" dirty="0">
                <a:solidFill>
                  <a:schemeClr val="tx1"/>
                </a:solidFill>
                <a:latin typeface="Times New Roman" pitchFamily="18" charset="0"/>
                <a:cs typeface="Times New Roman" pitchFamily="18" charset="0"/>
              </a:rPr>
              <a:t>0</a:t>
            </a:r>
            <a:r>
              <a:rPr lang="en-US" sz="2400" dirty="0">
                <a:solidFill>
                  <a:schemeClr val="tx1"/>
                </a:solidFill>
                <a:latin typeface="Times New Roman" pitchFamily="18" charset="0"/>
                <a:cs typeface="Times New Roman" pitchFamily="18" charset="0"/>
              </a:rPr>
              <a:t>, zero)</a:t>
            </a:r>
            <a:endParaRPr lang="en-US" sz="2400" baseline="30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452548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990599" y="2971800"/>
            <a:ext cx="7866063" cy="1600200"/>
          </a:xfrm>
          <a:solidFill>
            <a:srgbClr val="FFFFFF"/>
          </a:solidFill>
        </p:spPr>
        <p:txBody>
          <a:bodyPr/>
          <a:lstStyle/>
          <a:p>
            <a:r>
              <a:rPr lang="en-US" sz="5400" dirty="0">
                <a:latin typeface="Times New Roman" pitchFamily="18" charset="0"/>
                <a:cs typeface="Times New Roman" pitchFamily="18" charset="0"/>
              </a:rPr>
              <a:t>PUT-CALL PARITY</a:t>
            </a:r>
            <a:endParaRPr lang="en-US" sz="5400" baseline="30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458522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65125" lvl="1" indent="-282575">
              <a:lnSpc>
                <a:spcPct val="150000"/>
              </a:lnSpc>
              <a:spcBef>
                <a:spcPts val="600"/>
              </a:spcBef>
              <a:buSzPct val="80000"/>
              <a:buFont typeface="Wingdings 2" pitchFamily="18" charset="2"/>
              <a:buChar char=""/>
            </a:pPr>
            <a:r>
              <a:rPr lang="en-US" sz="5400" dirty="0">
                <a:latin typeface="Times New Roman" pitchFamily="18" charset="0"/>
                <a:cs typeface="Times New Roman" pitchFamily="18" charset="0"/>
              </a:rPr>
              <a:t>c + Ke</a:t>
            </a:r>
            <a:r>
              <a:rPr lang="en-US" sz="5400" baseline="30000" dirty="0">
                <a:latin typeface="Times New Roman" pitchFamily="18" charset="0"/>
                <a:cs typeface="Times New Roman" pitchFamily="18" charset="0"/>
              </a:rPr>
              <a:t>-rt</a:t>
            </a:r>
            <a:r>
              <a:rPr lang="en-US" sz="5400" dirty="0">
                <a:latin typeface="Times New Roman" pitchFamily="18" charset="0"/>
                <a:cs typeface="Times New Roman" pitchFamily="18" charset="0"/>
              </a:rPr>
              <a:t> = p + S</a:t>
            </a:r>
            <a:r>
              <a:rPr lang="en-US" sz="5400" baseline="-25000" dirty="0">
                <a:latin typeface="Times New Roman" pitchFamily="18" charset="0"/>
                <a:cs typeface="Times New Roman" pitchFamily="18" charset="0"/>
              </a:rPr>
              <a:t>0</a:t>
            </a:r>
          </a:p>
          <a:p>
            <a:pPr marL="82550" lvl="1" indent="0" algn="ctr">
              <a:lnSpc>
                <a:spcPct val="150000"/>
              </a:lnSpc>
              <a:spcBef>
                <a:spcPts val="600"/>
              </a:spcBef>
              <a:buSzPct val="80000"/>
              <a:buNone/>
            </a:pPr>
            <a:r>
              <a:rPr lang="en-US" sz="5400" baseline="-25000" dirty="0">
                <a:latin typeface="Times New Roman" pitchFamily="18" charset="0"/>
                <a:cs typeface="Times New Roman" pitchFamily="18" charset="0"/>
              </a:rPr>
              <a:t>Or</a:t>
            </a:r>
          </a:p>
          <a:p>
            <a:pPr marL="365125" lvl="1" indent="-282575">
              <a:lnSpc>
                <a:spcPct val="150000"/>
              </a:lnSpc>
              <a:spcBef>
                <a:spcPts val="600"/>
              </a:spcBef>
              <a:buSzPct val="80000"/>
              <a:buFont typeface="Wingdings 2" pitchFamily="18" charset="2"/>
              <a:buChar char=""/>
            </a:pPr>
            <a:r>
              <a:rPr lang="en-US" sz="5400" dirty="0">
                <a:latin typeface="Times New Roman" pitchFamily="18" charset="0"/>
                <a:cs typeface="Times New Roman" pitchFamily="18" charset="0"/>
              </a:rPr>
              <a:t>c-p = S</a:t>
            </a:r>
            <a:r>
              <a:rPr lang="en-US" sz="5400" baseline="-25000" dirty="0">
                <a:latin typeface="Times New Roman" pitchFamily="18" charset="0"/>
                <a:cs typeface="Times New Roman" pitchFamily="18" charset="0"/>
              </a:rPr>
              <a:t>0</a:t>
            </a:r>
            <a:r>
              <a:rPr lang="en-US" sz="5400" dirty="0">
                <a:latin typeface="Times New Roman" pitchFamily="18" charset="0"/>
                <a:cs typeface="Times New Roman" pitchFamily="18" charset="0"/>
              </a:rPr>
              <a:t> - Ke</a:t>
            </a:r>
            <a:r>
              <a:rPr lang="en-US" sz="5400" baseline="30000" dirty="0">
                <a:latin typeface="Times New Roman" pitchFamily="18" charset="0"/>
                <a:cs typeface="Times New Roman" pitchFamily="18" charset="0"/>
              </a:rPr>
              <a:t>-rt</a:t>
            </a:r>
          </a:p>
          <a:p>
            <a:pPr marL="82550" indent="0">
              <a:lnSpc>
                <a:spcPct val="150000"/>
              </a:lnSpc>
              <a:buNone/>
            </a:pPr>
            <a:endParaRPr lang="en-US" sz="6000" dirty="0"/>
          </a:p>
        </p:txBody>
      </p:sp>
    </p:spTree>
    <p:extLst>
      <p:ext uri="{BB962C8B-B14F-4D97-AF65-F5344CB8AC3E}">
        <p14:creationId xmlns:p14="http://schemas.microsoft.com/office/powerpoint/2010/main" val="23325585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295400"/>
            <a:ext cx="7866063" cy="5486400"/>
          </a:xfrm>
          <a:solidFill>
            <a:srgbClr val="FFFFFF"/>
          </a:solidFill>
        </p:spPr>
        <p:txBody>
          <a:bodyPr/>
          <a:lstStyle/>
          <a:p>
            <a:pPr algn="just">
              <a:lnSpc>
                <a:spcPct val="150000"/>
              </a:lnSpc>
            </a:pPr>
            <a:r>
              <a:rPr lang="en-US" sz="2400" dirty="0">
                <a:latin typeface="Times New Roman" pitchFamily="18" charset="0"/>
                <a:cs typeface="Times New Roman" pitchFamily="18" charset="0"/>
              </a:rPr>
              <a:t>Consider the following two portfolios that were used in the previous section:</a:t>
            </a:r>
          </a:p>
          <a:p>
            <a:pPr lvl="1" algn="just">
              <a:lnSpc>
                <a:spcPct val="150000"/>
              </a:lnSpc>
            </a:pPr>
            <a:r>
              <a:rPr lang="en-US" sz="2400" dirty="0">
                <a:latin typeface="Times New Roman" pitchFamily="18" charset="0"/>
                <a:cs typeface="Times New Roman" pitchFamily="18" charset="0"/>
              </a:rPr>
              <a:t>Portfolio A: 1European call option plus a zero-coupon bond that provides a payoff of K at time T</a:t>
            </a:r>
          </a:p>
          <a:p>
            <a:pPr lvl="1" algn="just">
              <a:lnSpc>
                <a:spcPct val="150000"/>
              </a:lnSpc>
            </a:pPr>
            <a:r>
              <a:rPr lang="en-US" sz="2400" dirty="0">
                <a:latin typeface="Times New Roman" pitchFamily="18" charset="0"/>
                <a:cs typeface="Times New Roman" pitchFamily="18" charset="0"/>
              </a:rPr>
              <a:t>Portfolio C: 1European put option plus 1 share of the stock.</a:t>
            </a:r>
          </a:p>
          <a:p>
            <a:pPr algn="just">
              <a:lnSpc>
                <a:spcPct val="150000"/>
              </a:lnSpc>
            </a:pPr>
            <a:r>
              <a:rPr lang="en-US" sz="2400" dirty="0">
                <a:latin typeface="Times New Roman" pitchFamily="18" charset="0"/>
                <a:cs typeface="Times New Roman" pitchFamily="18" charset="0"/>
              </a:rPr>
              <a:t>We continue to assume that the stock pays no dividends. </a:t>
            </a:r>
          </a:p>
          <a:p>
            <a:pPr algn="just">
              <a:lnSpc>
                <a:spcPct val="150000"/>
              </a:lnSpc>
            </a:pPr>
            <a:r>
              <a:rPr lang="en-US" sz="2400" dirty="0">
                <a:latin typeface="Times New Roman" pitchFamily="18" charset="0"/>
                <a:cs typeface="Times New Roman" pitchFamily="18" charset="0"/>
              </a:rPr>
              <a:t>The call and put options have the same strike price K and the same time to maturity T.</a:t>
            </a:r>
            <a:endParaRPr lang="en-US" sz="2400" baseline="30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00485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0668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Portfolio A will be worth</a:t>
            </a:r>
          </a:p>
          <a:p>
            <a:pPr marL="611187" lvl="2" indent="-282575" algn="just">
              <a:lnSpc>
                <a:spcPct val="150000"/>
              </a:lnSpc>
              <a:spcBef>
                <a:spcPts val="600"/>
              </a:spcBef>
              <a:buSzPct val="80000"/>
              <a:buFont typeface="Wingdings 2" pitchFamily="18" charset="2"/>
              <a:buChar char=""/>
            </a:pPr>
            <a:r>
              <a:rPr lang="en-US" dirty="0">
                <a:latin typeface="Times New Roman" pitchFamily="18" charset="0"/>
                <a:cs typeface="Times New Roman" pitchFamily="18" charset="0"/>
              </a:rPr>
              <a:t>Max(S</a:t>
            </a:r>
            <a:r>
              <a:rPr lang="en-US" baseline="-25000" dirty="0">
                <a:latin typeface="Times New Roman" pitchFamily="18" charset="0"/>
                <a:cs typeface="Times New Roman" pitchFamily="18" charset="0"/>
              </a:rPr>
              <a:t>T</a:t>
            </a:r>
            <a:r>
              <a:rPr lang="en-US" dirty="0">
                <a:latin typeface="Times New Roman" pitchFamily="18" charset="0"/>
                <a:cs typeface="Times New Roman" pitchFamily="18" charset="0"/>
              </a:rPr>
              <a:t>, K)</a:t>
            </a:r>
          </a:p>
          <a:p>
            <a:pPr algn="just">
              <a:lnSpc>
                <a:spcPct val="150000"/>
              </a:lnSpc>
            </a:pPr>
            <a:r>
              <a:rPr lang="en-US" sz="2400" dirty="0">
                <a:latin typeface="Times New Roman" pitchFamily="18" charset="0"/>
                <a:cs typeface="Times New Roman" pitchFamily="18" charset="0"/>
              </a:rPr>
              <a:t>Hence, portfolio C is worth</a:t>
            </a:r>
          </a:p>
          <a:p>
            <a:pPr lvl="1" algn="just">
              <a:lnSpc>
                <a:spcPct val="150000"/>
              </a:lnSpc>
            </a:pPr>
            <a:r>
              <a:rPr lang="en-US" sz="2400" dirty="0">
                <a:latin typeface="Times New Roman" pitchFamily="18" charset="0"/>
                <a:cs typeface="Times New Roman" pitchFamily="18" charset="0"/>
              </a:rPr>
              <a:t>Max(S</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K)</a:t>
            </a:r>
          </a:p>
          <a:p>
            <a:pPr algn="just">
              <a:lnSpc>
                <a:spcPct val="150000"/>
              </a:lnSpc>
            </a:pPr>
            <a:r>
              <a:rPr lang="en-US" sz="2400" dirty="0">
                <a:latin typeface="Times New Roman" pitchFamily="18" charset="0"/>
                <a:cs typeface="Times New Roman" pitchFamily="18" charset="0"/>
              </a:rPr>
              <a:t>Because they are European, the options cannot be exercised prior to time T. Since the portfolios have identical values at time T, they must have identical values today.</a:t>
            </a:r>
          </a:p>
          <a:p>
            <a:pPr lvl="1" algn="just">
              <a:lnSpc>
                <a:spcPct val="150000"/>
              </a:lnSpc>
            </a:pPr>
            <a:r>
              <a:rPr lang="en-US" sz="2400" dirty="0">
                <a:latin typeface="Times New Roman" pitchFamily="18" charset="0"/>
                <a:cs typeface="Times New Roman" pitchFamily="18" charset="0"/>
              </a:rPr>
              <a:t>c + Ke</a:t>
            </a:r>
            <a:r>
              <a:rPr lang="en-US" sz="2400" baseline="30000" dirty="0">
                <a:latin typeface="Times New Roman" pitchFamily="18" charset="0"/>
                <a:cs typeface="Times New Roman" pitchFamily="18" charset="0"/>
              </a:rPr>
              <a:t>-rt</a:t>
            </a:r>
            <a:r>
              <a:rPr lang="en-US" sz="2400" dirty="0">
                <a:latin typeface="Times New Roman" pitchFamily="18" charset="0"/>
                <a:cs typeface="Times New Roman" pitchFamily="18" charset="0"/>
              </a:rPr>
              <a:t> = p + S</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(This relationship is put—call parity)</a:t>
            </a:r>
          </a:p>
        </p:txBody>
      </p:sp>
    </p:spTree>
    <p:extLst>
      <p:ext uri="{BB962C8B-B14F-4D97-AF65-F5344CB8AC3E}">
        <p14:creationId xmlns:p14="http://schemas.microsoft.com/office/powerpoint/2010/main" val="347433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Example.</a:t>
            </a:r>
          </a:p>
        </p:txBody>
      </p:sp>
      <p:sp>
        <p:nvSpPr>
          <p:cNvPr id="3" name="Content Placeholder 2"/>
          <p:cNvSpPr>
            <a:spLocks noGrp="1"/>
          </p:cNvSpPr>
          <p:nvPr>
            <p:ph idx="1"/>
          </p:nvPr>
        </p:nvSpPr>
        <p:spPr>
          <a:xfrm>
            <a:off x="1219200" y="1219200"/>
            <a:ext cx="7772400" cy="5486400"/>
          </a:xfrm>
        </p:spPr>
        <p:txBody>
          <a:bodyPr/>
          <a:lstStyle/>
          <a:p>
            <a:pPr lvl="0" algn="just">
              <a:lnSpc>
                <a:spcPct val="150000"/>
              </a:lnSpc>
            </a:pPr>
            <a:r>
              <a:rPr lang="en-US" sz="2400" dirty="0">
                <a:effectLst/>
                <a:latin typeface="Times New Roman" pitchFamily="18" charset="0"/>
                <a:cs typeface="Times New Roman" pitchFamily="18" charset="0"/>
              </a:rPr>
              <a:t>A </a:t>
            </a:r>
            <a:r>
              <a:rPr lang="en-US" sz="2400" i="1" dirty="0">
                <a:solidFill>
                  <a:srgbClr val="FF0000"/>
                </a:solidFill>
                <a:effectLst/>
                <a:latin typeface="Times New Roman" pitchFamily="18" charset="0"/>
                <a:cs typeface="Times New Roman" pitchFamily="18" charset="0"/>
              </a:rPr>
              <a:t>European</a:t>
            </a:r>
            <a:r>
              <a:rPr lang="en-US" sz="2400" dirty="0">
                <a:effectLst/>
                <a:latin typeface="Times New Roman" pitchFamily="18" charset="0"/>
                <a:cs typeface="Times New Roman" pitchFamily="18" charset="0"/>
              </a:rPr>
              <a:t> call option of nifty at a strike price of Rs.7500 is selling at a premium of Rs.110 (current price of nifty is 7600)will expire on 28</a:t>
            </a:r>
            <a:r>
              <a:rPr lang="en-US" sz="2400" baseline="30000" dirty="0">
                <a:effectLst/>
                <a:latin typeface="Times New Roman" pitchFamily="18" charset="0"/>
                <a:cs typeface="Times New Roman" pitchFamily="18" charset="0"/>
              </a:rPr>
              <a:t>th</a:t>
            </a:r>
            <a:r>
              <a:rPr lang="en-US" sz="2400" dirty="0">
                <a:effectLst/>
                <a:latin typeface="Times New Roman" pitchFamily="18" charset="0"/>
                <a:cs typeface="Times New Roman" pitchFamily="18" charset="0"/>
              </a:rPr>
              <a:t> October 2015.</a:t>
            </a:r>
          </a:p>
          <a:p>
            <a:pPr marL="0" lvl="0" indent="0" algn="just">
              <a:lnSpc>
                <a:spcPct val="150000"/>
              </a:lnSpc>
              <a:buNone/>
            </a:pPr>
            <a:r>
              <a:rPr lang="en-US" sz="2400" dirty="0">
                <a:effectLst/>
                <a:latin typeface="Times New Roman" pitchFamily="18" charset="0"/>
                <a:cs typeface="Times New Roman" pitchFamily="18" charset="0"/>
              </a:rPr>
              <a:t>It is a…</a:t>
            </a:r>
          </a:p>
          <a:p>
            <a:pPr marL="457200" lvl="0" indent="-457200" algn="just">
              <a:lnSpc>
                <a:spcPct val="150000"/>
              </a:lnSpc>
              <a:buFont typeface="+mj-lt"/>
              <a:buAutoNum type="arabicPeriod"/>
            </a:pPr>
            <a:r>
              <a:rPr lang="en-US" sz="2400" i="1" dirty="0">
                <a:solidFill>
                  <a:srgbClr val="FF0000"/>
                </a:solidFill>
                <a:effectLst/>
                <a:latin typeface="Times New Roman" pitchFamily="18" charset="0"/>
                <a:cs typeface="Times New Roman" pitchFamily="18" charset="0"/>
              </a:rPr>
              <a:t>European</a:t>
            </a:r>
            <a:r>
              <a:rPr lang="en-US" sz="2400" dirty="0">
                <a:effectLst/>
                <a:latin typeface="Times New Roman" pitchFamily="18" charset="0"/>
                <a:cs typeface="Times New Roman" pitchFamily="18" charset="0"/>
              </a:rPr>
              <a:t> call option</a:t>
            </a:r>
          </a:p>
          <a:p>
            <a:pPr marL="457200" lvl="0" indent="-457200" algn="just">
              <a:lnSpc>
                <a:spcPct val="150000"/>
              </a:lnSpc>
              <a:buFont typeface="+mj-lt"/>
              <a:buAutoNum type="arabicPeriod"/>
            </a:pPr>
            <a:r>
              <a:rPr lang="en-US" sz="2400" i="1" dirty="0">
                <a:solidFill>
                  <a:srgbClr val="00B050"/>
                </a:solidFill>
                <a:effectLst/>
                <a:latin typeface="Times New Roman" pitchFamily="18" charset="0"/>
                <a:cs typeface="Times New Roman" pitchFamily="18" charset="0"/>
              </a:rPr>
              <a:t>Index options(nifty)</a:t>
            </a:r>
          </a:p>
          <a:p>
            <a:pPr marL="457200" lvl="0" indent="-457200" algn="just">
              <a:lnSpc>
                <a:spcPct val="150000"/>
              </a:lnSpc>
              <a:buFont typeface="+mj-lt"/>
              <a:buAutoNum type="arabicPeriod"/>
            </a:pPr>
            <a:r>
              <a:rPr lang="en-US" sz="2400" i="1" dirty="0">
                <a:solidFill>
                  <a:srgbClr val="00B050"/>
                </a:solidFill>
                <a:effectLst/>
                <a:latin typeface="Times New Roman" pitchFamily="18" charset="0"/>
                <a:cs typeface="Times New Roman" pitchFamily="18" charset="0"/>
              </a:rPr>
              <a:t>Strike price is 7500.</a:t>
            </a:r>
          </a:p>
          <a:p>
            <a:pPr marL="457200" lvl="0" indent="-457200" algn="just">
              <a:lnSpc>
                <a:spcPct val="150000"/>
              </a:lnSpc>
              <a:buFont typeface="+mj-lt"/>
              <a:buAutoNum type="arabicPeriod"/>
            </a:pPr>
            <a:r>
              <a:rPr lang="en-US" sz="2400" i="1" dirty="0">
                <a:solidFill>
                  <a:srgbClr val="00B050"/>
                </a:solidFill>
                <a:effectLst/>
                <a:latin typeface="Times New Roman" pitchFamily="18" charset="0"/>
                <a:cs typeface="Times New Roman" pitchFamily="18" charset="0"/>
              </a:rPr>
              <a:t>Spot price is 7600</a:t>
            </a:r>
          </a:p>
          <a:p>
            <a:pPr marL="457200" lvl="0" indent="-457200" algn="just">
              <a:lnSpc>
                <a:spcPct val="150000"/>
              </a:lnSpc>
              <a:buFont typeface="+mj-lt"/>
              <a:buAutoNum type="arabicPeriod"/>
            </a:pPr>
            <a:r>
              <a:rPr lang="en-US" sz="2400" i="1" dirty="0">
                <a:solidFill>
                  <a:srgbClr val="00B050"/>
                </a:solidFill>
                <a:effectLst/>
                <a:latin typeface="Times New Roman" pitchFamily="18" charset="0"/>
                <a:cs typeface="Times New Roman" pitchFamily="18" charset="0"/>
              </a:rPr>
              <a:t>Expiration date is </a:t>
            </a:r>
            <a:r>
              <a:rPr lang="en-US" sz="2400" dirty="0">
                <a:latin typeface="Times New Roman" pitchFamily="18" charset="0"/>
                <a:cs typeface="Times New Roman" pitchFamily="18" charset="0"/>
              </a:rPr>
              <a:t>2</a:t>
            </a:r>
            <a:r>
              <a:rPr lang="en-US" sz="2400" dirty="0">
                <a:effectLst/>
                <a:latin typeface="Times New Roman" pitchFamily="18" charset="0"/>
                <a:cs typeface="Times New Roman" pitchFamily="18" charset="0"/>
              </a:rPr>
              <a:t>8</a:t>
            </a:r>
            <a:r>
              <a:rPr lang="en-US" sz="2400" baseline="30000" dirty="0">
                <a:effectLst/>
                <a:latin typeface="Times New Roman" pitchFamily="18" charset="0"/>
                <a:cs typeface="Times New Roman" pitchFamily="18" charset="0"/>
              </a:rPr>
              <a:t>th</a:t>
            </a:r>
            <a:r>
              <a:rPr lang="en-US" sz="2400" dirty="0">
                <a:latin typeface="Times New Roman" pitchFamily="18" charset="0"/>
                <a:cs typeface="Times New Roman" pitchFamily="18" charset="0"/>
              </a:rPr>
              <a:t> October </a:t>
            </a:r>
            <a:r>
              <a:rPr lang="en-US" sz="2400" dirty="0">
                <a:effectLst/>
                <a:latin typeface="Times New Roman" pitchFamily="18" charset="0"/>
                <a:cs typeface="Times New Roman" pitchFamily="18" charset="0"/>
              </a:rPr>
              <a:t>2015.</a:t>
            </a:r>
          </a:p>
          <a:p>
            <a:pPr marL="457200" lvl="0" indent="-457200" algn="just">
              <a:lnSpc>
                <a:spcPct val="150000"/>
              </a:lnSpc>
              <a:buFont typeface="+mj-lt"/>
              <a:buAutoNum type="arabicPeriod"/>
            </a:pPr>
            <a:endParaRPr lang="en-US" sz="2400" i="1" dirty="0">
              <a:solidFill>
                <a:srgbClr val="00B050"/>
              </a:solidFill>
              <a:effectLst/>
              <a:latin typeface="Times New Roman" pitchFamily="18" charset="0"/>
              <a:cs typeface="Times New Roman" pitchFamily="18" charset="0"/>
            </a:endParaRPr>
          </a:p>
          <a:p>
            <a:pPr marL="457200" lvl="0" indent="-457200" algn="just">
              <a:lnSpc>
                <a:spcPct val="150000"/>
              </a:lnSpc>
              <a:buFont typeface="+mj-lt"/>
              <a:buAutoNum type="arabicPeriod"/>
            </a:pPr>
            <a:endParaRPr lang="en-US" sz="2400" i="1" dirty="0">
              <a:solidFill>
                <a:srgbClr val="00B050"/>
              </a:solidFill>
              <a:effectLst/>
              <a:latin typeface="Times New Roman" pitchFamily="18" charset="0"/>
              <a:cs typeface="Times New Roman" pitchFamily="18" charset="0"/>
            </a:endParaRPr>
          </a:p>
          <a:p>
            <a:pPr marL="457200" lvl="0" indent="-457200" algn="just">
              <a:lnSpc>
                <a:spcPct val="150000"/>
              </a:lnSpc>
              <a:buFont typeface="+mj-lt"/>
              <a:buAutoNum type="arabicPeriod"/>
            </a:pPr>
            <a:endParaRPr lang="en-US" sz="2400" dirty="0">
              <a:effectLst/>
              <a:latin typeface="Times New Roman" pitchFamily="18" charset="0"/>
              <a:cs typeface="Times New Roman" pitchFamily="18" charset="0"/>
            </a:endParaRPr>
          </a:p>
          <a:p>
            <a:pPr marL="457200" lvl="0" indent="-457200" algn="just">
              <a:lnSpc>
                <a:spcPct val="150000"/>
              </a:lnSpc>
              <a:buFont typeface="+mj-lt"/>
              <a:buAutoNum type="arabicPeriod"/>
            </a:pPr>
            <a:endParaRPr lang="en-US" sz="2400" dirty="0">
              <a:effectLst/>
              <a:latin typeface="Times New Roman" pitchFamily="18" charset="0"/>
              <a:cs typeface="Times New Roman" pitchFamily="18" charset="0"/>
            </a:endParaRPr>
          </a:p>
          <a:p>
            <a:pPr lvl="0" algn="just">
              <a:lnSpc>
                <a:spcPct val="150000"/>
              </a:lnSpc>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396985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0668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If this were not the case, </a:t>
            </a:r>
          </a:p>
          <a:p>
            <a:pPr lvl="1" algn="just">
              <a:lnSpc>
                <a:spcPct val="150000"/>
              </a:lnSpc>
            </a:pPr>
            <a:r>
              <a:rPr lang="en-US" sz="2400" dirty="0">
                <a:latin typeface="Times New Roman" pitchFamily="18" charset="0"/>
                <a:cs typeface="Times New Roman" pitchFamily="18" charset="0"/>
              </a:rPr>
              <a:t>An arbitrageur could buy the less expensive portfolio and sell the more expensive one. Because the portfolios are guaranteed to cancel each other out at time T, this trading strategy would lock in an arbitrage profit equal to the difference in the values of the two portfolios.</a:t>
            </a:r>
            <a:endParaRPr lang="en-US" sz="2400"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017838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a:t>Let’s consider example..</a:t>
            </a:r>
          </a:p>
        </p:txBody>
      </p:sp>
      <p:sp>
        <p:nvSpPr>
          <p:cNvPr id="87043" name="AutoShape 4"/>
          <p:cNvSpPr>
            <a:spLocks noChangeArrowheads="1"/>
          </p:cNvSpPr>
          <p:nvPr/>
        </p:nvSpPr>
        <p:spPr bwMode="auto">
          <a:xfrm>
            <a:off x="3505200" y="3886200"/>
            <a:ext cx="4800600" cy="2209800"/>
          </a:xfrm>
          <a:prstGeom prst="rightArrow">
            <a:avLst>
              <a:gd name="adj1" fmla="val 50000"/>
              <a:gd name="adj2" fmla="val 5431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9315881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 (Example) </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066800"/>
            <a:ext cx="7866063" cy="5791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To see the arbitrage opportunities when “PUT-CALL PARITY” does not hold, </a:t>
            </a:r>
          </a:p>
          <a:p>
            <a:pPr algn="just">
              <a:lnSpc>
                <a:spcPct val="150000"/>
              </a:lnSpc>
            </a:pPr>
            <a:r>
              <a:rPr lang="en-US" sz="2400" dirty="0">
                <a:latin typeface="Times New Roman" pitchFamily="18" charset="0"/>
                <a:cs typeface="Times New Roman" pitchFamily="18" charset="0"/>
              </a:rPr>
              <a:t>Suppose that the </a:t>
            </a:r>
          </a:p>
          <a:p>
            <a:pPr lvl="1" algn="just">
              <a:lnSpc>
                <a:spcPct val="150000"/>
              </a:lnSpc>
            </a:pPr>
            <a:r>
              <a:rPr lang="en-US" sz="2400" dirty="0">
                <a:latin typeface="Times New Roman" pitchFamily="18" charset="0"/>
                <a:cs typeface="Times New Roman" pitchFamily="18" charset="0"/>
              </a:rPr>
              <a:t>S = $31</a:t>
            </a:r>
          </a:p>
          <a:p>
            <a:pPr lvl="1" algn="just">
              <a:lnSpc>
                <a:spcPct val="150000"/>
              </a:lnSpc>
            </a:pPr>
            <a:r>
              <a:rPr lang="en-US" sz="2400" dirty="0">
                <a:latin typeface="Times New Roman" pitchFamily="18" charset="0"/>
                <a:cs typeface="Times New Roman" pitchFamily="18" charset="0"/>
              </a:rPr>
              <a:t>K = $30, </a:t>
            </a:r>
          </a:p>
          <a:p>
            <a:pPr lvl="1" algn="just">
              <a:lnSpc>
                <a:spcPct val="150000"/>
              </a:lnSpc>
            </a:pPr>
            <a:r>
              <a:rPr lang="en-US" sz="2400" dirty="0">
                <a:latin typeface="Times New Roman" pitchFamily="18" charset="0"/>
                <a:cs typeface="Times New Roman" pitchFamily="18" charset="0"/>
              </a:rPr>
              <a:t>r 10% per annum</a:t>
            </a:r>
          </a:p>
          <a:p>
            <a:pPr lvl="1" algn="just">
              <a:lnSpc>
                <a:spcPct val="150000"/>
              </a:lnSpc>
            </a:pPr>
            <a:r>
              <a:rPr lang="en-US" sz="2400" dirty="0">
                <a:latin typeface="Times New Roman" pitchFamily="18" charset="0"/>
                <a:cs typeface="Times New Roman" pitchFamily="18" charset="0"/>
              </a:rPr>
              <a:t>Price of a 3-month European call option is $3</a:t>
            </a:r>
          </a:p>
          <a:p>
            <a:pPr lvl="1" algn="just">
              <a:lnSpc>
                <a:spcPct val="150000"/>
              </a:lnSpc>
            </a:pPr>
            <a:r>
              <a:rPr lang="en-US" sz="2400" dirty="0">
                <a:latin typeface="Times New Roman" pitchFamily="18" charset="0"/>
                <a:cs typeface="Times New Roman" pitchFamily="18" charset="0"/>
              </a:rPr>
              <a:t>Price of a 3-month European put option is $2.25. </a:t>
            </a:r>
          </a:p>
        </p:txBody>
      </p:sp>
    </p:spTree>
    <p:extLst>
      <p:ext uri="{BB962C8B-B14F-4D97-AF65-F5344CB8AC3E}">
        <p14:creationId xmlns:p14="http://schemas.microsoft.com/office/powerpoint/2010/main" val="38088061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 (Example) </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066800"/>
            <a:ext cx="7866063" cy="5791200"/>
          </a:xfrm>
          <a:solidFill>
            <a:srgbClr val="FFFFFF"/>
          </a:solidFill>
        </p:spPr>
        <p:txBody>
          <a:bodyPr/>
          <a:lstStyle/>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In this case,</a:t>
            </a:r>
          </a:p>
          <a:p>
            <a:pPr lvl="1" algn="just">
              <a:lnSpc>
                <a:spcPct val="150000"/>
              </a:lnSpc>
            </a:pPr>
            <a:r>
              <a:rPr lang="en-US" sz="2400" dirty="0">
                <a:latin typeface="Times New Roman" pitchFamily="18" charset="0"/>
                <a:cs typeface="Times New Roman" pitchFamily="18" charset="0"/>
              </a:rPr>
              <a:t>c + Ke</a:t>
            </a:r>
            <a:r>
              <a:rPr lang="en-US" sz="2400" baseline="30000" dirty="0">
                <a:latin typeface="Times New Roman" pitchFamily="18" charset="0"/>
                <a:cs typeface="Times New Roman" pitchFamily="18" charset="0"/>
              </a:rPr>
              <a:t>-rt</a:t>
            </a:r>
            <a:r>
              <a:rPr lang="en-US" sz="2400" dirty="0">
                <a:latin typeface="Times New Roman" pitchFamily="18" charset="0"/>
                <a:cs typeface="Times New Roman" pitchFamily="18" charset="0"/>
              </a:rPr>
              <a:t> = p + S</a:t>
            </a:r>
            <a:r>
              <a:rPr lang="en-US" sz="2400" baseline="-25000" dirty="0">
                <a:latin typeface="Times New Roman" pitchFamily="18" charset="0"/>
                <a:cs typeface="Times New Roman" pitchFamily="18" charset="0"/>
              </a:rPr>
              <a:t>0</a:t>
            </a:r>
            <a:endParaRPr lang="en-US" sz="2400" dirty="0">
              <a:latin typeface="Times New Roman" pitchFamily="18" charset="0"/>
              <a:cs typeface="Times New Roman" pitchFamily="18" charset="0"/>
            </a:endParaRPr>
          </a:p>
          <a:p>
            <a:pPr lvl="1" algn="just">
              <a:lnSpc>
                <a:spcPct val="150000"/>
              </a:lnSpc>
            </a:pPr>
            <a:r>
              <a:rPr lang="en-US" sz="2400" dirty="0">
                <a:solidFill>
                  <a:schemeClr val="tx1"/>
                </a:solidFill>
                <a:latin typeface="Times New Roman" pitchFamily="18" charset="0"/>
                <a:cs typeface="Times New Roman" pitchFamily="18" charset="0"/>
              </a:rPr>
              <a:t>3 + 30e </a:t>
            </a:r>
            <a:r>
              <a:rPr lang="en-US" sz="2400" baseline="30000" dirty="0">
                <a:solidFill>
                  <a:schemeClr val="tx1"/>
                </a:solidFill>
                <a:latin typeface="Times New Roman" pitchFamily="18" charset="0"/>
                <a:cs typeface="Times New Roman" pitchFamily="18" charset="0"/>
              </a:rPr>
              <a:t>-.1*3/12</a:t>
            </a:r>
            <a:r>
              <a:rPr lang="en-US" sz="2400" dirty="0">
                <a:solidFill>
                  <a:schemeClr val="tx1"/>
                </a:solidFill>
                <a:latin typeface="Times New Roman" pitchFamily="18" charset="0"/>
                <a:cs typeface="Times New Roman" pitchFamily="18" charset="0"/>
              </a:rPr>
              <a:t> = 2.25 + 31</a:t>
            </a:r>
          </a:p>
          <a:p>
            <a:pPr lvl="1" algn="just">
              <a:lnSpc>
                <a:spcPct val="150000"/>
              </a:lnSpc>
            </a:pPr>
            <a:r>
              <a:rPr lang="en-US" sz="2400" dirty="0">
                <a:solidFill>
                  <a:schemeClr val="tx1"/>
                </a:solidFill>
                <a:latin typeface="Times New Roman" pitchFamily="18" charset="0"/>
                <a:cs typeface="Times New Roman" pitchFamily="18" charset="0"/>
              </a:rPr>
              <a:t>32.26  ≠ 33.25</a:t>
            </a:r>
          </a:p>
          <a:p>
            <a:pPr algn="just">
              <a:lnSpc>
                <a:spcPct val="150000"/>
              </a:lnSpc>
            </a:pPr>
            <a:r>
              <a:rPr lang="en-US" sz="2400" dirty="0">
                <a:latin typeface="Times New Roman" pitchFamily="18" charset="0"/>
                <a:cs typeface="Times New Roman" pitchFamily="18" charset="0"/>
              </a:rPr>
              <a:t>Is there any arbitrage opportunity exist ???????</a:t>
            </a:r>
            <a:endParaRPr lang="en-US" sz="2400"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67856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 (Example) </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371600"/>
            <a:ext cx="7866063" cy="5334000"/>
          </a:xfrm>
          <a:solidFill>
            <a:srgbClr val="FFFFFF"/>
          </a:solidFill>
        </p:spPr>
        <p:txBody>
          <a:bodyPr/>
          <a:lstStyle/>
          <a:p>
            <a:pPr algn="just">
              <a:lnSpc>
                <a:spcPct val="150000"/>
              </a:lnSpc>
            </a:pPr>
            <a:r>
              <a:rPr lang="en-US" sz="2400" dirty="0">
                <a:latin typeface="Times New Roman" pitchFamily="18" charset="0"/>
                <a:cs typeface="Times New Roman" pitchFamily="18" charset="0"/>
              </a:rPr>
              <a:t>Long call </a:t>
            </a:r>
          </a:p>
          <a:p>
            <a:pPr algn="just">
              <a:lnSpc>
                <a:spcPct val="150000"/>
              </a:lnSpc>
            </a:pPr>
            <a:r>
              <a:rPr lang="en-US" sz="2400" dirty="0">
                <a:latin typeface="Times New Roman" pitchFamily="18" charset="0"/>
                <a:cs typeface="Times New Roman" pitchFamily="18" charset="0"/>
              </a:rPr>
              <a:t>Short put </a:t>
            </a:r>
          </a:p>
          <a:p>
            <a:pPr algn="just">
              <a:lnSpc>
                <a:spcPct val="150000"/>
              </a:lnSpc>
            </a:pPr>
            <a:r>
              <a:rPr lang="en-US" sz="2400" dirty="0">
                <a:latin typeface="Times New Roman" pitchFamily="18" charset="0"/>
                <a:cs typeface="Times New Roman" pitchFamily="18" charset="0"/>
              </a:rPr>
              <a:t>Short stock, 	Generating a positive cash flow of</a:t>
            </a:r>
          </a:p>
          <a:p>
            <a:pPr lvl="1" algn="just">
              <a:lnSpc>
                <a:spcPct val="150000"/>
              </a:lnSpc>
            </a:pPr>
            <a:r>
              <a:rPr lang="en-US" sz="2400" dirty="0">
                <a:latin typeface="Times New Roman" pitchFamily="18" charset="0"/>
                <a:cs typeface="Times New Roman" pitchFamily="18" charset="0"/>
              </a:rPr>
              <a:t>-3 + 2.25 + 31 = $30.25</a:t>
            </a:r>
          </a:p>
          <a:p>
            <a:pPr algn="just">
              <a:lnSpc>
                <a:spcPct val="150000"/>
              </a:lnSpc>
            </a:pPr>
            <a:r>
              <a:rPr lang="en-US" sz="2400" dirty="0">
                <a:latin typeface="Times New Roman" pitchFamily="18" charset="0"/>
                <a:cs typeface="Times New Roman" pitchFamily="18" charset="0"/>
              </a:rPr>
              <a:t>When invested at the risk-free interest rate, </a:t>
            </a:r>
          </a:p>
          <a:p>
            <a:pPr algn="just">
              <a:lnSpc>
                <a:spcPct val="150000"/>
              </a:lnSpc>
            </a:pPr>
            <a:r>
              <a:rPr lang="en-US" sz="2400" dirty="0">
                <a:latin typeface="Times New Roman" pitchFamily="18" charset="0"/>
                <a:cs typeface="Times New Roman" pitchFamily="18" charset="0"/>
              </a:rPr>
              <a:t>This amount grows to</a:t>
            </a:r>
          </a:p>
          <a:p>
            <a:pPr lvl="1" algn="just">
              <a:lnSpc>
                <a:spcPct val="150000"/>
              </a:lnSpc>
            </a:pPr>
            <a:r>
              <a:rPr lang="en-US" sz="2400" dirty="0">
                <a:latin typeface="Times New Roman" pitchFamily="18" charset="0"/>
                <a:cs typeface="Times New Roman" pitchFamily="18" charset="0"/>
              </a:rPr>
              <a:t>30.25e</a:t>
            </a:r>
            <a:r>
              <a:rPr lang="en-US" sz="2400" baseline="30000" dirty="0">
                <a:latin typeface="Times New Roman" pitchFamily="18" charset="0"/>
                <a:cs typeface="Times New Roman" pitchFamily="18" charset="0"/>
              </a:rPr>
              <a:t>.1*0.25</a:t>
            </a:r>
            <a:r>
              <a:rPr lang="en-US" sz="2400" dirty="0">
                <a:latin typeface="Times New Roman" pitchFamily="18" charset="0"/>
                <a:cs typeface="Times New Roman" pitchFamily="18" charset="0"/>
              </a:rPr>
              <a:t> = $31.02</a:t>
            </a:r>
          </a:p>
        </p:txBody>
      </p:sp>
    </p:spTree>
    <p:extLst>
      <p:ext uri="{BB962C8B-B14F-4D97-AF65-F5344CB8AC3E}">
        <p14:creationId xmlns:p14="http://schemas.microsoft.com/office/powerpoint/2010/main" val="34144446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152400"/>
            <a:ext cx="7400925" cy="838200"/>
          </a:xfrm>
        </p:spPr>
        <p:txBody>
          <a:bodyPr>
            <a:noAutofit/>
          </a:bodyPr>
          <a:lstStyle/>
          <a:p>
            <a:r>
              <a:rPr lang="en-US" sz="4000" dirty="0">
                <a:latin typeface="Times New Roman" pitchFamily="18" charset="0"/>
                <a:cs typeface="Times New Roman" pitchFamily="18" charset="0"/>
              </a:rPr>
              <a:t>PUT-CALL PARITY (Example) </a:t>
            </a:r>
            <a:endParaRPr lang="en-US" sz="4000" baseline="30000" dirty="0">
              <a:solidFill>
                <a:schemeClr val="tx1"/>
              </a:solidFill>
              <a:latin typeface="Times New Roman" pitchFamily="18" charset="0"/>
              <a:cs typeface="Times New Roman" pitchFamily="18" charset="0"/>
            </a:endParaRPr>
          </a:p>
        </p:txBody>
      </p:sp>
      <p:sp>
        <p:nvSpPr>
          <p:cNvPr id="74755" name="Rectangle 3"/>
          <p:cNvSpPr>
            <a:spLocks noGrp="1" noChangeArrowheads="1"/>
          </p:cNvSpPr>
          <p:nvPr>
            <p:ph type="body" idx="1"/>
          </p:nvPr>
        </p:nvSpPr>
        <p:spPr>
          <a:xfrm>
            <a:off x="990599" y="1371600"/>
            <a:ext cx="7866063" cy="4648200"/>
          </a:xfrm>
          <a:solidFill>
            <a:srgbClr val="FFFFFF"/>
          </a:solidFill>
        </p:spPr>
        <p:txBody>
          <a:bodyPr/>
          <a:lstStyle/>
          <a:p>
            <a:pPr algn="just">
              <a:lnSpc>
                <a:spcPct val="150000"/>
              </a:lnSpc>
            </a:pPr>
            <a:r>
              <a:rPr lang="en-US" sz="2400" dirty="0">
                <a:latin typeface="Times New Roman" pitchFamily="18" charset="0"/>
                <a:cs typeface="Times New Roman" pitchFamily="18" charset="0"/>
              </a:rPr>
              <a:t>In three months. </a:t>
            </a:r>
          </a:p>
          <a:p>
            <a:pPr algn="just">
              <a:lnSpc>
                <a:spcPct val="150000"/>
              </a:lnSpc>
            </a:pPr>
            <a:r>
              <a:rPr lang="en-US" sz="2400" dirty="0">
                <a:latin typeface="Times New Roman" pitchFamily="18" charset="0"/>
                <a:cs typeface="Times New Roman" pitchFamily="18" charset="0"/>
              </a:rPr>
              <a:t>If at expiration S ≥ $30, </a:t>
            </a:r>
            <a:r>
              <a:rPr lang="en-US" sz="2400" dirty="0">
                <a:solidFill>
                  <a:srgbClr val="FF00FF"/>
                </a:solidFill>
                <a:latin typeface="Times New Roman" pitchFamily="18" charset="0"/>
                <a:cs typeface="Times New Roman" pitchFamily="18" charset="0"/>
              </a:rPr>
              <a:t>the call will be exercised.</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If at expiration S ≤ $30, </a:t>
            </a:r>
            <a:r>
              <a:rPr lang="en-US" sz="2400" dirty="0">
                <a:solidFill>
                  <a:srgbClr val="FF00FF"/>
                </a:solidFill>
                <a:latin typeface="Times New Roman" pitchFamily="18" charset="0"/>
                <a:cs typeface="Times New Roman" pitchFamily="18" charset="0"/>
              </a:rPr>
              <a:t>the put will be exercised by other.</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In all case, an arbitrageur ends up buying 1 share for $30. </a:t>
            </a:r>
          </a:p>
          <a:p>
            <a:pPr algn="just">
              <a:lnSpc>
                <a:spcPct val="150000"/>
              </a:lnSpc>
            </a:pPr>
            <a:r>
              <a:rPr lang="en-US" sz="2400" dirty="0">
                <a:latin typeface="Times New Roman" pitchFamily="18" charset="0"/>
                <a:cs typeface="Times New Roman" pitchFamily="18" charset="0"/>
              </a:rPr>
              <a:t>This share can be used to close out the short position. The net profit is therefore</a:t>
            </a:r>
          </a:p>
          <a:p>
            <a:pPr lvl="1" algn="just">
              <a:lnSpc>
                <a:spcPct val="150000"/>
              </a:lnSpc>
            </a:pPr>
            <a:r>
              <a:rPr lang="en-US" sz="2400" dirty="0">
                <a:latin typeface="Times New Roman" pitchFamily="18" charset="0"/>
                <a:cs typeface="Times New Roman" pitchFamily="18" charset="0"/>
              </a:rPr>
              <a:t>$31.02 — $30.00 =1.02</a:t>
            </a:r>
            <a:endParaRPr lang="en-US" sz="2400"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2687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Example.</a:t>
            </a:r>
          </a:p>
        </p:txBody>
      </p:sp>
      <p:sp>
        <p:nvSpPr>
          <p:cNvPr id="3" name="Content Placeholder 2"/>
          <p:cNvSpPr>
            <a:spLocks noGrp="1"/>
          </p:cNvSpPr>
          <p:nvPr>
            <p:ph idx="1"/>
          </p:nvPr>
        </p:nvSpPr>
        <p:spPr/>
        <p:txBody>
          <a:bodyPr/>
          <a:lstStyle/>
          <a:p>
            <a:pPr marL="457200" lvl="0" indent="-457200" algn="just">
              <a:lnSpc>
                <a:spcPct val="150000"/>
              </a:lnSpc>
              <a:buFont typeface="+mj-lt"/>
              <a:buAutoNum type="arabicPeriod"/>
            </a:pPr>
            <a:r>
              <a:rPr lang="en-US" sz="2400" dirty="0">
                <a:effectLst/>
                <a:latin typeface="Times New Roman" pitchFamily="18" charset="0"/>
                <a:cs typeface="Times New Roman" pitchFamily="18" charset="0"/>
              </a:rPr>
              <a:t>Option is ITM OR ATM OR OTM……..it is ITM because </a:t>
            </a:r>
            <a:r>
              <a:rPr lang="en-US" sz="2400" dirty="0">
                <a:solidFill>
                  <a:srgbClr val="FF0000"/>
                </a:solidFill>
                <a:effectLst/>
                <a:latin typeface="Times New Roman" pitchFamily="18" charset="0"/>
                <a:cs typeface="Times New Roman" pitchFamily="18" charset="0"/>
              </a:rPr>
              <a:t>spot price &gt; strike price.</a:t>
            </a:r>
          </a:p>
          <a:p>
            <a:pPr marL="514350" lvl="0" indent="-514350" algn="just">
              <a:lnSpc>
                <a:spcPct val="150000"/>
              </a:lnSpc>
              <a:buFont typeface="+mj-lt"/>
              <a:buAutoNum type="arabicPeriod"/>
            </a:pPr>
            <a:r>
              <a:rPr lang="en-US" sz="2400" dirty="0">
                <a:solidFill>
                  <a:srgbClr val="FF0000"/>
                </a:solidFill>
                <a:effectLst/>
                <a:latin typeface="Times New Roman" pitchFamily="18" charset="0"/>
                <a:cs typeface="Times New Roman" pitchFamily="18" charset="0"/>
              </a:rPr>
              <a:t>Intrinsic value and Time value. </a:t>
            </a:r>
          </a:p>
          <a:p>
            <a:pPr marL="0" lvl="0" indent="0" algn="just">
              <a:lnSpc>
                <a:spcPct val="150000"/>
              </a:lnSpc>
              <a:buNone/>
            </a:pPr>
            <a:r>
              <a:rPr lang="en-US" sz="2400" dirty="0">
                <a:solidFill>
                  <a:srgbClr val="FF0000"/>
                </a:solidFill>
                <a:effectLst/>
                <a:latin typeface="Times New Roman" pitchFamily="18" charset="0"/>
                <a:cs typeface="Times New Roman" pitchFamily="18" charset="0"/>
              </a:rPr>
              <a:t>Intrinsic value = 7600 – 7500 = 100</a:t>
            </a:r>
          </a:p>
          <a:p>
            <a:pPr marL="0" lvl="0" indent="0" algn="just">
              <a:lnSpc>
                <a:spcPct val="150000"/>
              </a:lnSpc>
              <a:buNone/>
            </a:pPr>
            <a:r>
              <a:rPr lang="en-US" sz="2400" dirty="0">
                <a:solidFill>
                  <a:srgbClr val="FF0000"/>
                </a:solidFill>
                <a:effectLst/>
                <a:latin typeface="Times New Roman" pitchFamily="18" charset="0"/>
                <a:cs typeface="Times New Roman" pitchFamily="18" charset="0"/>
              </a:rPr>
              <a:t>Time value is 110 – 100 = 10 </a:t>
            </a: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95649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dursocapital.com/wp-content/uploads/2015/09/nex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64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velior.ru/wp-content/uploads/2009/05/Test-Computer-Key-by-Stuart-Mi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98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1000</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1200</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2943811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230730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1066800" y="2286000"/>
            <a:ext cx="7772400" cy="1143000"/>
          </a:xfrm>
        </p:spPr>
        <p:txBody>
          <a:bodyPr/>
          <a:lstStyle/>
          <a:p>
            <a:pPr>
              <a:defRPr/>
            </a:pPr>
            <a:r>
              <a:rPr lang="en-US" sz="4400"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Options markets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5852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2999</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3999</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410192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277162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4123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87331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379308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2123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662832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3978285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15123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2718391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173000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31017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167511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990600" y="1293813"/>
            <a:ext cx="7924800" cy="44211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400" dirty="0">
                <a:latin typeface="Times New Roman" pitchFamily="18" charset="0"/>
                <a:cs typeface="Times New Roman" pitchFamily="18" charset="0"/>
              </a:rPr>
              <a:t>An </a:t>
            </a:r>
            <a:r>
              <a:rPr lang="en-US" sz="2400" b="1" dirty="0">
                <a:latin typeface="Times New Roman" pitchFamily="18" charset="0"/>
                <a:cs typeface="Times New Roman" pitchFamily="18" charset="0"/>
              </a:rPr>
              <a:t>option</a:t>
            </a:r>
            <a:r>
              <a:rPr lang="en-US" sz="2400" dirty="0">
                <a:latin typeface="Times New Roman" pitchFamily="18" charset="0"/>
                <a:cs typeface="Times New Roman" pitchFamily="18" charset="0"/>
              </a:rPr>
              <a:t> is a derivative financial instrument that specifies a contract between two parties for a future transaction on an asset at a reference price.</a:t>
            </a:r>
          </a:p>
          <a:p>
            <a:pPr algn="just">
              <a:lnSpc>
                <a:spcPct val="150000"/>
              </a:lnSpc>
              <a:buFontTx/>
              <a:buNone/>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The buyer of the option gains the right, but not the obligation, to engage in that transaction, while the seller incurs the corresponding obligation to fulfill the transaction.</a:t>
            </a:r>
          </a:p>
        </p:txBody>
      </p:sp>
      <p:sp>
        <p:nvSpPr>
          <p:cNvPr id="3" name="Title 2"/>
          <p:cNvSpPr txBox="1">
            <a:spLocks/>
          </p:cNvSpPr>
          <p:nvPr/>
        </p:nvSpPr>
        <p:spPr>
          <a:xfrm>
            <a:off x="228600" y="152400"/>
            <a:ext cx="868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u="sng" dirty="0"/>
              <a:t>Options</a:t>
            </a:r>
          </a:p>
        </p:txBody>
      </p:sp>
    </p:spTree>
    <p:extLst>
      <p:ext uri="{BB962C8B-B14F-4D97-AF65-F5344CB8AC3E}">
        <p14:creationId xmlns:p14="http://schemas.microsoft.com/office/powerpoint/2010/main" val="45022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1222</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4156234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839811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1221</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1222</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572413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0TM</a:t>
            </a:r>
          </a:p>
        </p:txBody>
      </p:sp>
    </p:spTree>
    <p:extLst>
      <p:ext uri="{BB962C8B-B14F-4D97-AF65-F5344CB8AC3E}">
        <p14:creationId xmlns:p14="http://schemas.microsoft.com/office/powerpoint/2010/main" val="1400235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1000</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1000</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1480125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ATM</a:t>
            </a:r>
          </a:p>
        </p:txBody>
      </p:sp>
    </p:spTree>
    <p:extLst>
      <p:ext uri="{BB962C8B-B14F-4D97-AF65-F5344CB8AC3E}">
        <p14:creationId xmlns:p14="http://schemas.microsoft.com/office/powerpoint/2010/main" val="305033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1000</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1200</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3479006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3279466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2999</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3999</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332353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4051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Option Classifications</a:t>
            </a:r>
          </a:p>
        </p:txBody>
      </p:sp>
      <p:sp>
        <p:nvSpPr>
          <p:cNvPr id="3" name="Content Placeholder 2"/>
          <p:cNvSpPr txBox="1">
            <a:spLocks/>
          </p:cNvSpPr>
          <p:nvPr/>
        </p:nvSpPr>
        <p:spPr>
          <a:xfrm>
            <a:off x="990600" y="1524000"/>
            <a:ext cx="7696200" cy="43894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400" dirty="0">
                <a:latin typeface="Times New Roman" pitchFamily="18" charset="0"/>
                <a:cs typeface="Times New Roman" pitchFamily="18" charset="0"/>
              </a:rPr>
              <a:t>Call Option : an option which gives a right to buy the underlying asset at a strike price.</a:t>
            </a:r>
          </a:p>
          <a:p>
            <a:pPr algn="just">
              <a:lnSpc>
                <a:spcPct val="150000"/>
              </a:lnSpc>
            </a:pPr>
            <a:r>
              <a:rPr lang="en-US" sz="2400" dirty="0">
                <a:latin typeface="Times New Roman" pitchFamily="18" charset="0"/>
                <a:cs typeface="Times New Roman" pitchFamily="18" charset="0"/>
              </a:rPr>
              <a:t>Put Option : an option which gives a right to sell the underlying asset at strike price.</a:t>
            </a:r>
          </a:p>
        </p:txBody>
      </p:sp>
    </p:spTree>
    <p:extLst>
      <p:ext uri="{BB962C8B-B14F-4D97-AF65-F5344CB8AC3E}">
        <p14:creationId xmlns:p14="http://schemas.microsoft.com/office/powerpoint/2010/main" val="4172334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4123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3656757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2537990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2123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103050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385868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15123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13321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94645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3534673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321</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3309072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1092195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1222</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580388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Put</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OTM</a:t>
            </a:r>
          </a:p>
        </p:txBody>
      </p:sp>
    </p:spTree>
    <p:extLst>
      <p:ext uri="{BB962C8B-B14F-4D97-AF65-F5344CB8AC3E}">
        <p14:creationId xmlns:p14="http://schemas.microsoft.com/office/powerpoint/2010/main" val="212465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Option Classifications</a:t>
            </a:r>
          </a:p>
        </p:txBody>
      </p:sp>
      <p:sp>
        <p:nvSpPr>
          <p:cNvPr id="3" name="Content Placeholder 2"/>
          <p:cNvSpPr txBox="1">
            <a:spLocks/>
          </p:cNvSpPr>
          <p:nvPr/>
        </p:nvSpPr>
        <p:spPr>
          <a:xfrm>
            <a:off x="990600" y="1524000"/>
            <a:ext cx="7696200" cy="43894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Times New Roman" pitchFamily="18" charset="0"/>
                <a:ea typeface="Tahoma" pitchFamily="34" charset="0"/>
                <a:cs typeface="Times New Roman" pitchFamily="18" charset="0"/>
              </a:rPr>
              <a:t>Underline assets can be:</a:t>
            </a:r>
          </a:p>
          <a:p>
            <a:pPr lvl="1"/>
            <a:r>
              <a:rPr lang="en-US" sz="2400" dirty="0">
                <a:latin typeface="Times New Roman" pitchFamily="18" charset="0"/>
                <a:ea typeface="Tahoma" pitchFamily="34" charset="0"/>
                <a:cs typeface="Times New Roman" pitchFamily="18" charset="0"/>
              </a:rPr>
              <a:t>Commodity</a:t>
            </a:r>
          </a:p>
          <a:p>
            <a:pPr lvl="2"/>
            <a:r>
              <a:rPr lang="en-US" sz="2000" dirty="0">
                <a:latin typeface="Times New Roman" pitchFamily="18" charset="0"/>
                <a:ea typeface="Tahoma" pitchFamily="34" charset="0"/>
                <a:cs typeface="Times New Roman" pitchFamily="18" charset="0"/>
              </a:rPr>
              <a:t>Agriculture</a:t>
            </a:r>
          </a:p>
          <a:p>
            <a:pPr lvl="2"/>
            <a:r>
              <a:rPr lang="en-US" sz="2000" dirty="0">
                <a:latin typeface="Times New Roman" pitchFamily="18" charset="0"/>
                <a:ea typeface="Tahoma" pitchFamily="34" charset="0"/>
                <a:cs typeface="Times New Roman" pitchFamily="18" charset="0"/>
              </a:rPr>
              <a:t>Metals</a:t>
            </a:r>
          </a:p>
          <a:p>
            <a:pPr lvl="3"/>
            <a:r>
              <a:rPr lang="en-US" sz="1600" dirty="0">
                <a:latin typeface="Times New Roman" pitchFamily="18" charset="0"/>
                <a:ea typeface="Tahoma" pitchFamily="34" charset="0"/>
                <a:cs typeface="Times New Roman" pitchFamily="18" charset="0"/>
              </a:rPr>
              <a:t>Precious metals</a:t>
            </a:r>
          </a:p>
          <a:p>
            <a:pPr lvl="3"/>
            <a:r>
              <a:rPr lang="en-US" sz="1600" dirty="0">
                <a:latin typeface="Times New Roman" pitchFamily="18" charset="0"/>
                <a:ea typeface="Tahoma" pitchFamily="34" charset="0"/>
                <a:cs typeface="Times New Roman" pitchFamily="18" charset="0"/>
              </a:rPr>
              <a:t>Base metal</a:t>
            </a:r>
          </a:p>
          <a:p>
            <a:pPr lvl="2"/>
            <a:r>
              <a:rPr lang="en-US" sz="2000" dirty="0">
                <a:latin typeface="Times New Roman" pitchFamily="18" charset="0"/>
                <a:ea typeface="Tahoma" pitchFamily="34" charset="0"/>
                <a:cs typeface="Times New Roman" pitchFamily="18" charset="0"/>
              </a:rPr>
              <a:t>Energy</a:t>
            </a:r>
          </a:p>
          <a:p>
            <a:pPr lvl="1"/>
            <a:r>
              <a:rPr lang="en-US" sz="2400" dirty="0">
                <a:latin typeface="Times New Roman" pitchFamily="18" charset="0"/>
                <a:ea typeface="Tahoma" pitchFamily="34" charset="0"/>
                <a:cs typeface="Times New Roman" pitchFamily="18" charset="0"/>
              </a:rPr>
              <a:t>Stock</a:t>
            </a:r>
          </a:p>
          <a:p>
            <a:pPr lvl="1"/>
            <a:r>
              <a:rPr lang="en-US" sz="2400" dirty="0">
                <a:latin typeface="Times New Roman" pitchFamily="18" charset="0"/>
                <a:ea typeface="Tahoma" pitchFamily="34" charset="0"/>
                <a:cs typeface="Times New Roman" pitchFamily="18" charset="0"/>
              </a:rPr>
              <a:t>Index</a:t>
            </a:r>
          </a:p>
          <a:p>
            <a:pPr lvl="1"/>
            <a:r>
              <a:rPr lang="en-US" sz="2400" dirty="0">
                <a:latin typeface="Times New Roman" pitchFamily="18" charset="0"/>
                <a:ea typeface="Tahoma" pitchFamily="34" charset="0"/>
                <a:cs typeface="Times New Roman" pitchFamily="18" charset="0"/>
              </a:rPr>
              <a:t>Interest rate</a:t>
            </a:r>
          </a:p>
          <a:p>
            <a:pPr lvl="1"/>
            <a:r>
              <a:rPr lang="en-US" sz="2400" dirty="0">
                <a:latin typeface="Times New Roman" pitchFamily="18" charset="0"/>
                <a:ea typeface="Tahoma" pitchFamily="34" charset="0"/>
                <a:cs typeface="Times New Roman" pitchFamily="18" charset="0"/>
              </a:rPr>
              <a:t>Currency</a:t>
            </a:r>
          </a:p>
        </p:txBody>
      </p:sp>
    </p:spTree>
    <p:extLst>
      <p:ext uri="{BB962C8B-B14F-4D97-AF65-F5344CB8AC3E}">
        <p14:creationId xmlns:p14="http://schemas.microsoft.com/office/powerpoint/2010/main" val="863402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1223</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1224</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4073384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ITM</a:t>
            </a:r>
          </a:p>
        </p:txBody>
      </p:sp>
    </p:spTree>
    <p:extLst>
      <p:ext uri="{BB962C8B-B14F-4D97-AF65-F5344CB8AC3E}">
        <p14:creationId xmlns:p14="http://schemas.microsoft.com/office/powerpoint/2010/main" val="3132486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Spot Price      1224</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Strike Price    1224</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pPr marL="82550" indent="0">
              <a:buNone/>
            </a:pPr>
            <a:r>
              <a:rPr lang="en-US" sz="4000" dirty="0">
                <a:latin typeface="Times New Roman" panose="02020603050405020304" pitchFamily="18" charset="0"/>
                <a:cs typeface="Times New Roman" panose="02020603050405020304" pitchFamily="18" charset="0"/>
              </a:rPr>
              <a:t>Que: “ITM” or “OTM” or “ATM”</a:t>
            </a:r>
          </a:p>
        </p:txBody>
      </p:sp>
    </p:spTree>
    <p:extLst>
      <p:ext uri="{BB962C8B-B14F-4D97-AF65-F5344CB8AC3E}">
        <p14:creationId xmlns:p14="http://schemas.microsoft.com/office/powerpoint/2010/main" val="755776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For Call</a:t>
            </a:r>
          </a:p>
        </p:txBody>
      </p:sp>
      <p:sp>
        <p:nvSpPr>
          <p:cNvPr id="3" name="Content Placeholder 2"/>
          <p:cNvSpPr>
            <a:spLocks noGrp="1"/>
          </p:cNvSpPr>
          <p:nvPr>
            <p:ph idx="1"/>
          </p:nvPr>
        </p:nvSpPr>
        <p:spPr/>
        <p:txBody>
          <a:bodyPr/>
          <a:lstStyle/>
          <a:p>
            <a:r>
              <a:rPr lang="en-US" sz="16600" dirty="0">
                <a:latin typeface="Times New Roman" panose="02020603050405020304" pitchFamily="18" charset="0"/>
                <a:cs typeface="Times New Roman" panose="02020603050405020304" pitchFamily="18" charset="0"/>
              </a:rPr>
              <a:t>ATM</a:t>
            </a:r>
          </a:p>
        </p:txBody>
      </p:sp>
    </p:spTree>
    <p:extLst>
      <p:ext uri="{BB962C8B-B14F-4D97-AF65-F5344CB8AC3E}">
        <p14:creationId xmlns:p14="http://schemas.microsoft.com/office/powerpoint/2010/main" val="243292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normAutofit fontScale="90000"/>
          </a:bodyPr>
          <a:lstStyle/>
          <a:p>
            <a:pPr>
              <a:defRPr/>
            </a:pPr>
            <a:r>
              <a:rPr lang="en-US"/>
              <a:t>Now, we get some sense out of the story!!!!!!!!!!!!!!!!</a:t>
            </a:r>
          </a:p>
        </p:txBody>
      </p:sp>
      <p:pic>
        <p:nvPicPr>
          <p:cNvPr id="95235" name="Picture 4" descr="j0299125"/>
          <p:cNvPicPr>
            <a:picLocks noChangeAspect="1" noChangeArrowheads="1"/>
          </p:cNvPicPr>
          <p:nvPr/>
        </p:nvPicPr>
        <p:blipFill>
          <a:blip r:embed="rId2"/>
          <a:srcRect/>
          <a:stretch>
            <a:fillRect/>
          </a:stretch>
        </p:blipFill>
        <p:spPr bwMode="auto">
          <a:xfrm>
            <a:off x="2590800" y="1600200"/>
            <a:ext cx="3810000" cy="5029200"/>
          </a:xfrm>
          <a:prstGeom prst="rect">
            <a:avLst/>
          </a:prstGeom>
          <a:noFill/>
          <a:ln w="9525">
            <a:noFill/>
            <a:miter lim="800000"/>
            <a:headEnd/>
            <a:tailEnd/>
          </a:ln>
        </p:spPr>
      </p:pic>
    </p:spTree>
    <p:extLst>
      <p:ext uri="{BB962C8B-B14F-4D97-AF65-F5344CB8AC3E}">
        <p14:creationId xmlns:p14="http://schemas.microsoft.com/office/powerpoint/2010/main" val="3508700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219200" y="-207964"/>
            <a:ext cx="7172325" cy="1884363"/>
          </a:xfrm>
        </p:spPr>
        <p:txBody>
          <a:bodyPr/>
          <a:lstStyle/>
          <a:p>
            <a:r>
              <a:rPr lang="en-US" sz="3600" dirty="0"/>
              <a:t>Factors that influence put and call prices</a:t>
            </a:r>
            <a:endParaRPr lang="en-US" sz="3800" b="1" dirty="0"/>
          </a:p>
        </p:txBody>
      </p:sp>
      <p:pic>
        <p:nvPicPr>
          <p:cNvPr id="4" name="Picture 2" descr="http://www.afr.com/r/AFR/Web/Library/Photos/investmentguides/options_table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62124"/>
            <a:ext cx="7924799"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149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stock price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Spot price       110         120 then, OP   20+x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9718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624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76200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Tree>
    <p:extLst>
      <p:ext uri="{BB962C8B-B14F-4D97-AF65-F5344CB8AC3E}">
        <p14:creationId xmlns:p14="http://schemas.microsoft.com/office/powerpoint/2010/main" val="852830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stock price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Spot price       110         105 then, OP   5+x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rot="10800000">
            <a:off x="2955937"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624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72390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Tree>
    <p:extLst>
      <p:ext uri="{BB962C8B-B14F-4D97-AF65-F5344CB8AC3E}">
        <p14:creationId xmlns:p14="http://schemas.microsoft.com/office/powerpoint/2010/main" val="712918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stock price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Spot price       100         105 then, OP      to 5+x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32222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47039" y="26625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9718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624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923190"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Negative relation</a:t>
            </a:r>
            <a:endParaRPr lang="en-US" sz="4000" b="1" dirty="0"/>
          </a:p>
        </p:txBody>
      </p:sp>
      <p:sp>
        <p:nvSpPr>
          <p:cNvPr id="14" name="Down Arrow 13"/>
          <p:cNvSpPr/>
          <p:nvPr/>
        </p:nvSpPr>
        <p:spPr>
          <a:xfrm>
            <a:off x="7467600" y="4419600"/>
            <a:ext cx="381000" cy="685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551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stock price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Spot price       100         90 then, OP      to 20+x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32222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47039" y="26625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rot="10800000">
            <a:off x="29718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624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923190"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Negative relation</a:t>
            </a:r>
            <a:endParaRPr lang="en-US" sz="4000" b="1" dirty="0"/>
          </a:p>
        </p:txBody>
      </p:sp>
      <p:sp>
        <p:nvSpPr>
          <p:cNvPr id="14" name="Down Arrow 13"/>
          <p:cNvSpPr/>
          <p:nvPr/>
        </p:nvSpPr>
        <p:spPr>
          <a:xfrm rot="10800000">
            <a:off x="7467600" y="4419600"/>
            <a:ext cx="381000" cy="685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26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lvl="1"/>
            <a:r>
              <a:rPr lang="en-US" sz="4400" dirty="0">
                <a:effectLst/>
              </a:rPr>
              <a:t>TYPE OF OPTIONS</a:t>
            </a:r>
          </a:p>
        </p:txBody>
      </p:sp>
      <p:sp>
        <p:nvSpPr>
          <p:cNvPr id="468995" name="Rectangle 3"/>
          <p:cNvSpPr>
            <a:spLocks noGrp="1" noChangeArrowheads="1"/>
          </p:cNvSpPr>
          <p:nvPr>
            <p:ph type="body" idx="1"/>
          </p:nvPr>
        </p:nvSpPr>
        <p:spPr/>
        <p:txBody>
          <a:bodyPr/>
          <a:lstStyle/>
          <a:p>
            <a:pPr lvl="0" algn="just">
              <a:lnSpc>
                <a:spcPct val="150000"/>
              </a:lnSpc>
            </a:pPr>
            <a:endParaRPr lang="en-US" sz="2400" i="1" dirty="0">
              <a:solidFill>
                <a:srgbClr val="FF0000"/>
              </a:solidFill>
              <a:effectLst/>
              <a:latin typeface="Times New Roman" pitchFamily="18" charset="0"/>
              <a:cs typeface="Times New Roman" pitchFamily="18" charset="0"/>
            </a:endParaRPr>
          </a:p>
          <a:p>
            <a:pPr lvl="0" algn="just">
              <a:lnSpc>
                <a:spcPct val="150000"/>
              </a:lnSpc>
            </a:pPr>
            <a:endParaRPr lang="en-US" sz="2400" i="1" dirty="0">
              <a:solidFill>
                <a:srgbClr val="FF0000"/>
              </a:solidFill>
              <a:latin typeface="Times New Roman" pitchFamily="18" charset="0"/>
              <a:cs typeface="Times New Roman" pitchFamily="18" charset="0"/>
            </a:endParaRPr>
          </a:p>
          <a:p>
            <a:pPr lvl="0" algn="just">
              <a:lnSpc>
                <a:spcPct val="150000"/>
              </a:lnSpc>
            </a:pPr>
            <a:r>
              <a:rPr lang="en-US" sz="2400" i="1" dirty="0">
                <a:solidFill>
                  <a:srgbClr val="FF0000"/>
                </a:solidFill>
                <a:effectLst/>
                <a:latin typeface="Times New Roman" pitchFamily="18" charset="0"/>
                <a:cs typeface="Times New Roman" pitchFamily="18" charset="0"/>
              </a:rPr>
              <a:t>American options: </a:t>
            </a:r>
            <a:r>
              <a:rPr lang="en-US" sz="2400" dirty="0">
                <a:effectLst/>
                <a:latin typeface="Times New Roman" pitchFamily="18" charset="0"/>
                <a:cs typeface="Times New Roman" pitchFamily="18" charset="0"/>
              </a:rPr>
              <a:t>American options are options that can be exercised at any time </a:t>
            </a:r>
            <a:r>
              <a:rPr lang="en-US" sz="2400" dirty="0" err="1">
                <a:effectLst/>
                <a:latin typeface="Times New Roman" pitchFamily="18" charset="0"/>
                <a:cs typeface="Times New Roman" pitchFamily="18" charset="0"/>
              </a:rPr>
              <a:t>upto</a:t>
            </a:r>
            <a:r>
              <a:rPr lang="en-US" sz="2400" dirty="0">
                <a:effectLst/>
                <a:latin typeface="Times New Roman" pitchFamily="18" charset="0"/>
                <a:cs typeface="Times New Roman" pitchFamily="18" charset="0"/>
              </a:rPr>
              <a:t> the expiration date. </a:t>
            </a:r>
          </a:p>
          <a:p>
            <a:pPr algn="just">
              <a:lnSpc>
                <a:spcPct val="150000"/>
              </a:lnSpc>
            </a:pPr>
            <a:r>
              <a:rPr lang="en-US" sz="2400" i="1" dirty="0">
                <a:solidFill>
                  <a:srgbClr val="FF0000"/>
                </a:solidFill>
                <a:effectLst/>
                <a:latin typeface="Times New Roman" pitchFamily="18" charset="0"/>
                <a:cs typeface="Times New Roman" pitchFamily="18" charset="0"/>
              </a:rPr>
              <a:t>European options: </a:t>
            </a:r>
            <a:r>
              <a:rPr lang="en-US" sz="2400" dirty="0">
                <a:effectLst/>
                <a:latin typeface="Times New Roman" pitchFamily="18" charset="0"/>
                <a:cs typeface="Times New Roman" pitchFamily="18" charset="0"/>
              </a:rPr>
              <a:t>European options are options that can be exercised only on the expiration date itself.</a:t>
            </a:r>
            <a:endParaRPr lang="en-US" sz="2400" i="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500584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strike price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Strike price       100         105 then, OP      5+x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30480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148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726255" y="5388114"/>
            <a:ext cx="3923190"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Negative relation</a:t>
            </a:r>
            <a:endParaRPr lang="en-US" sz="4000" b="1" dirty="0"/>
          </a:p>
        </p:txBody>
      </p:sp>
      <p:sp>
        <p:nvSpPr>
          <p:cNvPr id="15" name="Down Arrow 14"/>
          <p:cNvSpPr/>
          <p:nvPr/>
        </p:nvSpPr>
        <p:spPr>
          <a:xfrm>
            <a:off x="7649445" y="4495800"/>
            <a:ext cx="351555" cy="609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14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strike price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Strike price       100         90 then, OP      20+x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rot="10800000">
            <a:off x="31242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148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726255" y="5388114"/>
            <a:ext cx="3923190"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Negative relation</a:t>
            </a:r>
            <a:endParaRPr lang="en-US" sz="4000" b="1" dirty="0"/>
          </a:p>
        </p:txBody>
      </p:sp>
      <p:sp>
        <p:nvSpPr>
          <p:cNvPr id="15" name="Down Arrow 14"/>
          <p:cNvSpPr/>
          <p:nvPr/>
        </p:nvSpPr>
        <p:spPr>
          <a:xfrm rot="10800000">
            <a:off x="7467600" y="4495800"/>
            <a:ext cx="351555" cy="609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28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Strike price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Strike price       110         115 then, OP      to 15+x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32222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47039" y="26625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3200400" y="4572000"/>
            <a:ext cx="304800" cy="457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148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7848600" y="4462046"/>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05200" y="5715000"/>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Tree>
    <p:extLst>
      <p:ext uri="{BB962C8B-B14F-4D97-AF65-F5344CB8AC3E}">
        <p14:creationId xmlns:p14="http://schemas.microsoft.com/office/powerpoint/2010/main" val="291856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Strike price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Strike price       110         105 then, OP      to 5+x</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32222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47039" y="26625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1" name="Right Arrow 10"/>
          <p:cNvSpPr/>
          <p:nvPr/>
        </p:nvSpPr>
        <p:spPr>
          <a:xfrm>
            <a:off x="4114800" y="47243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0800000">
            <a:off x="7848600" y="4462046"/>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05200" y="5715000"/>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
        <p:nvSpPr>
          <p:cNvPr id="14" name="Up Arrow 13"/>
          <p:cNvSpPr/>
          <p:nvPr/>
        </p:nvSpPr>
        <p:spPr>
          <a:xfrm rot="10800000">
            <a:off x="3124200" y="4495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314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Dividend for Call	</a:t>
            </a:r>
          </a:p>
        </p:txBody>
      </p:sp>
      <p:sp>
        <p:nvSpPr>
          <p:cNvPr id="3" name="Content Placeholder 2"/>
          <p:cNvSpPr>
            <a:spLocks noGrp="1"/>
          </p:cNvSpPr>
          <p:nvPr>
            <p:ph idx="1"/>
          </p:nvPr>
        </p:nvSpPr>
        <p:spPr>
          <a:xfrm>
            <a:off x="1219200" y="1447800"/>
            <a:ext cx="7772400" cy="5257800"/>
          </a:xfrm>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We also know that current expiry is 31 October, there is one additional information, on 25 Oct company will pay dividend of rupee 20</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DIVIDEND       0 TO 20 then, SP       ,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3200400" y="4800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89955" y="6120825"/>
            <a:ext cx="3229845" cy="584775"/>
          </a:xfrm>
          <a:prstGeom prst="rect">
            <a:avLst/>
          </a:prstGeom>
        </p:spPr>
        <p:txBody>
          <a:bodyPr wrap="square">
            <a:spAutoFit/>
          </a:bodyPr>
          <a:lstStyle/>
          <a:p>
            <a:r>
              <a:rPr lang="en-US" sz="3200" b="1" dirty="0">
                <a:ea typeface="Tahoma" panose="020B0604030504040204" pitchFamily="34" charset="0"/>
                <a:cs typeface="Times New Roman" panose="02020603050405020304" pitchFamily="18" charset="0"/>
              </a:rPr>
              <a:t>Negative relation</a:t>
            </a:r>
            <a:endParaRPr lang="en-US" sz="3200" b="1" dirty="0"/>
          </a:p>
        </p:txBody>
      </p:sp>
      <p:sp>
        <p:nvSpPr>
          <p:cNvPr id="16" name="Down Arrow 15"/>
          <p:cNvSpPr/>
          <p:nvPr/>
        </p:nvSpPr>
        <p:spPr>
          <a:xfrm>
            <a:off x="5896845" y="4953000"/>
            <a:ext cx="351555" cy="6096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039845" y="4953000"/>
            <a:ext cx="351555" cy="609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939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Dividend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We also know that current expiry is 31 October, there is one additional information on 25 Oct company will pay dividend of rupee 20</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Dividend       0           20 then, SP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40080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24400" y="2667000"/>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8194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733800" y="51054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399555" y="5943600"/>
            <a:ext cx="3229845" cy="523220"/>
          </a:xfrm>
          <a:prstGeom prst="rect">
            <a:avLst/>
          </a:prstGeom>
        </p:spPr>
        <p:txBody>
          <a:bodyPr wrap="square">
            <a:spAutoFit/>
          </a:bodyPr>
          <a:lstStyle/>
          <a:p>
            <a:r>
              <a:rPr lang="en-US" sz="2800" b="1" dirty="0">
                <a:ea typeface="Tahoma" panose="020B0604030504040204" pitchFamily="34" charset="0"/>
                <a:cs typeface="Times New Roman" panose="02020603050405020304" pitchFamily="18" charset="0"/>
              </a:rPr>
              <a:t>Positive relation</a:t>
            </a:r>
            <a:endParaRPr lang="en-US" sz="2800" b="1" dirty="0"/>
          </a:p>
        </p:txBody>
      </p:sp>
      <p:sp>
        <p:nvSpPr>
          <p:cNvPr id="16" name="Down Arrow 15"/>
          <p:cNvSpPr/>
          <p:nvPr/>
        </p:nvSpPr>
        <p:spPr>
          <a:xfrm>
            <a:off x="5820645" y="4953000"/>
            <a:ext cx="351555" cy="6096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6781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186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Time to expiry for Call without additional information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 also know that current expiry is 31 October, there is one additional information on 15 Nov company will pay dividend of rupee 20</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Expiry       31 October         30 Nov then we have more time to book profit means x part will increase so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590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724400" y="51054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89955" y="6120825"/>
            <a:ext cx="3229845" cy="584775"/>
          </a:xfrm>
          <a:prstGeom prst="rect">
            <a:avLst/>
          </a:prstGeom>
        </p:spPr>
        <p:txBody>
          <a:bodyPr wrap="square">
            <a:spAutoFit/>
          </a:bodyPr>
          <a:lstStyle/>
          <a:p>
            <a:r>
              <a:rPr lang="en-US" sz="3200" b="1" dirty="0">
                <a:ea typeface="Tahoma" panose="020B0604030504040204" pitchFamily="34" charset="0"/>
                <a:cs typeface="Times New Roman" panose="02020603050405020304" pitchFamily="18" charset="0"/>
              </a:rPr>
              <a:t>Positive relation</a:t>
            </a:r>
            <a:endParaRPr lang="en-US" sz="3200" b="1" dirty="0"/>
          </a:p>
        </p:txBody>
      </p:sp>
      <p:sp>
        <p:nvSpPr>
          <p:cNvPr id="15" name="Up Arrow 14"/>
          <p:cNvSpPr/>
          <p:nvPr/>
        </p:nvSpPr>
        <p:spPr>
          <a:xfrm>
            <a:off x="8153400" y="53340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321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Time to expiry for Call with additional information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We also know that current expiry is 31 October, there is one additional information on 15 Nov company will pay dividend of rupee 20</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Expiry       31 October         30 Nov then, SP       ,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590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495800" y="51054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89955" y="6120825"/>
            <a:ext cx="3229845" cy="584775"/>
          </a:xfrm>
          <a:prstGeom prst="rect">
            <a:avLst/>
          </a:prstGeom>
        </p:spPr>
        <p:txBody>
          <a:bodyPr wrap="square">
            <a:spAutoFit/>
          </a:bodyPr>
          <a:lstStyle/>
          <a:p>
            <a:r>
              <a:rPr lang="en-US" sz="3200" b="1" dirty="0">
                <a:ea typeface="Tahoma" panose="020B0604030504040204" pitchFamily="34" charset="0"/>
                <a:cs typeface="Times New Roman" panose="02020603050405020304" pitchFamily="18" charset="0"/>
              </a:rPr>
              <a:t>Negative relation</a:t>
            </a:r>
            <a:endParaRPr lang="en-US" sz="3200" b="1" dirty="0"/>
          </a:p>
        </p:txBody>
      </p:sp>
      <p:sp>
        <p:nvSpPr>
          <p:cNvPr id="16" name="Down Arrow 15"/>
          <p:cNvSpPr/>
          <p:nvPr/>
        </p:nvSpPr>
        <p:spPr>
          <a:xfrm>
            <a:off x="7192245" y="4953000"/>
            <a:ext cx="351555" cy="6096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8335245" y="4953000"/>
            <a:ext cx="351555" cy="609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4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sz="4400" dirty="0">
                <a:latin typeface="Times New Roman" panose="02020603050405020304" pitchFamily="18" charset="0"/>
                <a:cs typeface="Times New Roman" panose="02020603050405020304" pitchFamily="18" charset="0"/>
              </a:rPr>
              <a:t>On the basis of last two example we can not generalized our statement, answer will be Cant say</a:t>
            </a:r>
          </a:p>
        </p:txBody>
      </p:sp>
    </p:spTree>
    <p:extLst>
      <p:ext uri="{BB962C8B-B14F-4D97-AF65-F5344CB8AC3E}">
        <p14:creationId xmlns:p14="http://schemas.microsoft.com/office/powerpoint/2010/main" val="3706617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Dividend for Put without additional information</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 also know that current expiry is 31 October, there is one additional information on 15 Nov company will pay dividend of rupee 20</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Expiry       31 October         30 Nov then, then we have more time to book profit means x part will increase so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40080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24400" y="2667000"/>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590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800600" y="51054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399555" y="5943600"/>
            <a:ext cx="3229845" cy="523220"/>
          </a:xfrm>
          <a:prstGeom prst="rect">
            <a:avLst/>
          </a:prstGeom>
        </p:spPr>
        <p:txBody>
          <a:bodyPr wrap="square">
            <a:spAutoFit/>
          </a:bodyPr>
          <a:lstStyle/>
          <a:p>
            <a:r>
              <a:rPr lang="en-US" sz="2800" b="1" dirty="0">
                <a:ea typeface="Tahoma" panose="020B0604030504040204" pitchFamily="34" charset="0"/>
                <a:cs typeface="Times New Roman" panose="02020603050405020304" pitchFamily="18" charset="0"/>
              </a:rPr>
              <a:t>Positive relation</a:t>
            </a:r>
            <a:endParaRPr lang="en-US" sz="2800" b="1" dirty="0"/>
          </a:p>
        </p:txBody>
      </p:sp>
      <p:sp>
        <p:nvSpPr>
          <p:cNvPr id="17" name="Up Arrow 16"/>
          <p:cNvSpPr/>
          <p:nvPr/>
        </p:nvSpPr>
        <p:spPr>
          <a:xfrm>
            <a:off x="8686800" y="53340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6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57200" y="1447800"/>
            <a:ext cx="8610600" cy="3124200"/>
            <a:chOff x="624" y="960"/>
            <a:chExt cx="5136" cy="1968"/>
          </a:xfrm>
        </p:grpSpPr>
        <p:sp>
          <p:nvSpPr>
            <p:cNvPr id="60425" name="Rectangle 4"/>
            <p:cNvSpPr>
              <a:spLocks noChangeArrowheads="1"/>
            </p:cNvSpPr>
            <p:nvPr/>
          </p:nvSpPr>
          <p:spPr bwMode="auto">
            <a:xfrm>
              <a:off x="1776" y="960"/>
              <a:ext cx="2112" cy="624"/>
            </a:xfrm>
            <a:prstGeom prst="rect">
              <a:avLst/>
            </a:prstGeom>
            <a:solidFill>
              <a:srgbClr val="D9F1FF"/>
            </a:solidFill>
            <a:ln w="9525">
              <a:solidFill>
                <a:srgbClr val="B68600"/>
              </a:solidFill>
              <a:miter lim="800000"/>
              <a:headEnd/>
              <a:tailEnd/>
            </a:ln>
          </p:spPr>
          <p:txBody>
            <a:bodyPr wrap="none" anchor="ctr"/>
            <a:lstStyle/>
            <a:p>
              <a:pPr algn="ctr">
                <a:lnSpc>
                  <a:spcPct val="90000"/>
                </a:lnSpc>
                <a:spcBef>
                  <a:spcPct val="60000"/>
                </a:spcBef>
                <a:buClr>
                  <a:schemeClr val="accent1"/>
                </a:buClr>
                <a:buFont typeface="Wingdings 2" pitchFamily="18" charset="2"/>
                <a:buNone/>
              </a:pPr>
              <a:r>
                <a:rPr lang="en-US" sz="2400" dirty="0">
                  <a:solidFill>
                    <a:srgbClr val="FF0000"/>
                  </a:solidFill>
                </a:rPr>
                <a:t>TYPE OF OPTIONS</a:t>
              </a:r>
              <a:endParaRPr lang="en-US" sz="2000" dirty="0">
                <a:solidFill>
                  <a:srgbClr val="FF0000"/>
                </a:solidFill>
                <a:latin typeface="Arial Narrow" pitchFamily="34" charset="0"/>
              </a:endParaRPr>
            </a:p>
          </p:txBody>
        </p:sp>
        <p:sp>
          <p:nvSpPr>
            <p:cNvPr id="60426" name="Rectangle 5"/>
            <p:cNvSpPr>
              <a:spLocks noChangeArrowheads="1"/>
            </p:cNvSpPr>
            <p:nvPr/>
          </p:nvSpPr>
          <p:spPr bwMode="auto">
            <a:xfrm>
              <a:off x="624" y="2277"/>
              <a:ext cx="2112" cy="630"/>
            </a:xfrm>
            <a:prstGeom prst="rect">
              <a:avLst/>
            </a:prstGeom>
            <a:solidFill>
              <a:srgbClr val="FFFF99">
                <a:alpha val="50195"/>
              </a:srgbClr>
            </a:solidFill>
            <a:ln w="9525">
              <a:solidFill>
                <a:srgbClr val="B68600"/>
              </a:solidFill>
              <a:miter lim="800000"/>
              <a:headEnd/>
              <a:tailEnd/>
            </a:ln>
          </p:spPr>
          <p:txBody>
            <a:bodyPr anchor="ctr"/>
            <a:lstStyle/>
            <a:p>
              <a:pPr algn="ctr"/>
              <a:r>
                <a:rPr lang="en-US" sz="2000" i="1" dirty="0">
                  <a:solidFill>
                    <a:srgbClr val="FF0000"/>
                  </a:solidFill>
                </a:rPr>
                <a:t> European options</a:t>
              </a:r>
              <a:endParaRPr lang="en-US" sz="2000" b="1" dirty="0">
                <a:solidFill>
                  <a:srgbClr val="FF3300"/>
                </a:solidFill>
                <a:latin typeface="Arial Narrow" pitchFamily="34" charset="0"/>
              </a:endParaRPr>
            </a:p>
          </p:txBody>
        </p:sp>
        <p:sp>
          <p:nvSpPr>
            <p:cNvPr id="481286" name="Rectangle 6"/>
            <p:cNvSpPr>
              <a:spLocks noChangeArrowheads="1"/>
            </p:cNvSpPr>
            <p:nvPr/>
          </p:nvSpPr>
          <p:spPr bwMode="auto">
            <a:xfrm>
              <a:off x="3228" y="2304"/>
              <a:ext cx="2532" cy="624"/>
            </a:xfrm>
            <a:prstGeom prst="rect">
              <a:avLst/>
            </a:prstGeom>
            <a:solidFill>
              <a:srgbClr val="FFEDB9">
                <a:alpha val="50000"/>
              </a:srgbClr>
            </a:solidFill>
            <a:ln w="9525">
              <a:solidFill>
                <a:srgbClr val="B68600"/>
              </a:solidFill>
              <a:miter lim="800000"/>
              <a:headEnd/>
              <a:tailEnd/>
            </a:ln>
            <a:effectLst/>
          </p:spPr>
          <p:txBody>
            <a:bodyPr wrap="none" anchor="ctr"/>
            <a:lstStyle/>
            <a:p>
              <a:pPr algn="ctr">
                <a:lnSpc>
                  <a:spcPct val="90000"/>
                </a:lnSpc>
                <a:spcBef>
                  <a:spcPct val="60000"/>
                </a:spcBef>
                <a:buClr>
                  <a:schemeClr val="accent1"/>
                </a:buClr>
                <a:buFont typeface="Wingdings 2" pitchFamily="18" charset="2"/>
                <a:buNone/>
                <a:defRPr/>
              </a:pPr>
              <a:r>
                <a:rPr lang="en-US" sz="2000" i="1" dirty="0">
                  <a:solidFill>
                    <a:srgbClr val="FF0000"/>
                  </a:solidFill>
                </a:rPr>
                <a:t>American options</a:t>
              </a:r>
              <a:endParaRPr lang="en-US" sz="2000" dirty="0">
                <a:effectLst>
                  <a:outerShdw blurRad="38100" dist="38100" dir="2700000" algn="tl">
                    <a:srgbClr val="000000"/>
                  </a:outerShdw>
                </a:effectLst>
              </a:endParaRPr>
            </a:p>
          </p:txBody>
        </p:sp>
        <p:sp>
          <p:nvSpPr>
            <p:cNvPr id="60428" name="AutoShape 7"/>
            <p:cNvSpPr>
              <a:spLocks noChangeArrowheads="1"/>
            </p:cNvSpPr>
            <p:nvPr/>
          </p:nvSpPr>
          <p:spPr bwMode="auto">
            <a:xfrm rot="8239640">
              <a:off x="1759" y="1857"/>
              <a:ext cx="1024" cy="226"/>
            </a:xfrm>
            <a:prstGeom prst="rightArrow">
              <a:avLst>
                <a:gd name="adj1" fmla="val 50000"/>
                <a:gd name="adj2" fmla="val 113274"/>
              </a:avLst>
            </a:prstGeom>
            <a:solidFill>
              <a:srgbClr val="FF3300"/>
            </a:solidFill>
            <a:ln w="9525">
              <a:solidFill>
                <a:srgbClr val="B68600"/>
              </a:solidFill>
              <a:miter lim="800000"/>
              <a:headEnd/>
              <a:tailEnd/>
            </a:ln>
          </p:spPr>
          <p:txBody>
            <a:bodyPr wrap="none" anchor="ctr"/>
            <a:lstStyle/>
            <a:p>
              <a:endParaRPr lang="en-US"/>
            </a:p>
          </p:txBody>
        </p:sp>
        <p:sp>
          <p:nvSpPr>
            <p:cNvPr id="60429" name="AutoShape 8"/>
            <p:cNvSpPr>
              <a:spLocks noChangeArrowheads="1"/>
            </p:cNvSpPr>
            <p:nvPr/>
          </p:nvSpPr>
          <p:spPr bwMode="auto">
            <a:xfrm rot="2087647">
              <a:off x="2618" y="1844"/>
              <a:ext cx="1200" cy="225"/>
            </a:xfrm>
            <a:prstGeom prst="rightArrow">
              <a:avLst>
                <a:gd name="adj1" fmla="val 50000"/>
                <a:gd name="adj2" fmla="val 133333"/>
              </a:avLst>
            </a:prstGeom>
            <a:solidFill>
              <a:srgbClr val="CCFF99"/>
            </a:solidFill>
            <a:ln w="9525">
              <a:solidFill>
                <a:srgbClr val="B68600"/>
              </a:solidFill>
              <a:miter lim="800000"/>
              <a:headEnd/>
              <a:tailEnd/>
            </a:ln>
          </p:spPr>
          <p:txBody>
            <a:bodyPr wrap="none" anchor="ctr"/>
            <a:lstStyle/>
            <a:p>
              <a:endParaRPr lang="en-US"/>
            </a:p>
          </p:txBody>
        </p:sp>
      </p:grpSp>
      <p:grpSp>
        <p:nvGrpSpPr>
          <p:cNvPr id="3" name="Group 9"/>
          <p:cNvGrpSpPr>
            <a:grpSpLocks/>
          </p:cNvGrpSpPr>
          <p:nvPr/>
        </p:nvGrpSpPr>
        <p:grpSpPr bwMode="auto">
          <a:xfrm>
            <a:off x="4775200" y="4893408"/>
            <a:ext cx="2200275" cy="1746710"/>
            <a:chOff x="2443" y="3149"/>
            <a:chExt cx="1386" cy="987"/>
          </a:xfrm>
        </p:grpSpPr>
        <p:sp>
          <p:nvSpPr>
            <p:cNvPr id="60421" name="Rectangle 10"/>
            <p:cNvSpPr>
              <a:spLocks noChangeArrowheads="1"/>
            </p:cNvSpPr>
            <p:nvPr/>
          </p:nvSpPr>
          <p:spPr bwMode="auto">
            <a:xfrm>
              <a:off x="2443" y="3736"/>
              <a:ext cx="629" cy="400"/>
            </a:xfrm>
            <a:prstGeom prst="rect">
              <a:avLst/>
            </a:prstGeom>
            <a:solidFill>
              <a:srgbClr val="CC3300">
                <a:alpha val="50195"/>
              </a:srgbClr>
            </a:solidFill>
            <a:ln w="9525">
              <a:solidFill>
                <a:srgbClr val="B68600"/>
              </a:solidFill>
              <a:miter lim="800000"/>
              <a:headEnd/>
              <a:tailEnd/>
            </a:ln>
          </p:spPr>
          <p:txBody>
            <a:bodyPr wrap="square" anchor="ctr">
              <a:spAutoFit/>
            </a:bodyPr>
            <a:lstStyle/>
            <a:p>
              <a:pPr algn="ctr"/>
              <a:r>
                <a:rPr lang="en-US" sz="2000" i="1" dirty="0">
                  <a:solidFill>
                    <a:srgbClr val="00B050"/>
                  </a:solidFill>
                </a:rPr>
                <a:t>Call option</a:t>
              </a:r>
              <a:endParaRPr lang="en-US" sz="2000" b="1" dirty="0">
                <a:solidFill>
                  <a:srgbClr val="FFEDB9"/>
                </a:solidFill>
                <a:latin typeface="Arial Narrow" pitchFamily="34" charset="0"/>
              </a:endParaRPr>
            </a:p>
          </p:txBody>
        </p:sp>
        <p:sp>
          <p:nvSpPr>
            <p:cNvPr id="60424" name="AutoShape 13"/>
            <p:cNvSpPr>
              <a:spLocks noChangeArrowheads="1"/>
            </p:cNvSpPr>
            <p:nvPr/>
          </p:nvSpPr>
          <p:spPr bwMode="auto">
            <a:xfrm rot="3163824">
              <a:off x="3070" y="2708"/>
              <a:ext cx="318" cy="1200"/>
            </a:xfrm>
            <a:prstGeom prst="downArrow">
              <a:avLst>
                <a:gd name="adj1" fmla="val 50000"/>
                <a:gd name="adj2" fmla="val 94340"/>
              </a:avLst>
            </a:prstGeom>
            <a:solidFill>
              <a:srgbClr val="009900"/>
            </a:solidFill>
            <a:ln w="9525">
              <a:solidFill>
                <a:srgbClr val="CC3300"/>
              </a:solidFill>
              <a:miter lim="800000"/>
              <a:headEnd/>
              <a:tailEnd/>
            </a:ln>
          </p:spPr>
          <p:txBody>
            <a:bodyPr vert="eaVert" wrap="none" anchor="ctr"/>
            <a:lstStyle/>
            <a:p>
              <a:endParaRPr lang="en-US"/>
            </a:p>
          </p:txBody>
        </p:sp>
      </p:grpSp>
      <p:sp>
        <p:nvSpPr>
          <p:cNvPr id="16" name="AutoShape 13"/>
          <p:cNvSpPr>
            <a:spLocks noChangeArrowheads="1"/>
          </p:cNvSpPr>
          <p:nvPr/>
        </p:nvSpPr>
        <p:spPr bwMode="auto">
          <a:xfrm rot="18734228">
            <a:off x="7293142" y="4274842"/>
            <a:ext cx="504825" cy="1905000"/>
          </a:xfrm>
          <a:prstGeom prst="downArrow">
            <a:avLst>
              <a:gd name="adj1" fmla="val 50000"/>
              <a:gd name="adj2" fmla="val 94340"/>
            </a:avLst>
          </a:prstGeom>
          <a:solidFill>
            <a:srgbClr val="009900"/>
          </a:solidFill>
          <a:ln w="9525">
            <a:solidFill>
              <a:srgbClr val="CC3300"/>
            </a:solidFill>
            <a:miter lim="800000"/>
            <a:headEnd/>
            <a:tailEnd/>
          </a:ln>
        </p:spPr>
        <p:txBody>
          <a:bodyPr vert="eaVert" wrap="none" anchor="ctr"/>
          <a:lstStyle/>
          <a:p>
            <a:endParaRPr lang="en-US"/>
          </a:p>
        </p:txBody>
      </p:sp>
      <p:sp>
        <p:nvSpPr>
          <p:cNvPr id="17" name="Rectangle 10"/>
          <p:cNvSpPr>
            <a:spLocks noChangeArrowheads="1"/>
          </p:cNvSpPr>
          <p:nvPr/>
        </p:nvSpPr>
        <p:spPr bwMode="auto">
          <a:xfrm>
            <a:off x="7688262" y="5997713"/>
            <a:ext cx="998538" cy="707886"/>
          </a:xfrm>
          <a:prstGeom prst="rect">
            <a:avLst/>
          </a:prstGeom>
          <a:solidFill>
            <a:srgbClr val="CC3300">
              <a:alpha val="50195"/>
            </a:srgbClr>
          </a:solidFill>
          <a:ln w="9525">
            <a:solidFill>
              <a:srgbClr val="B68600"/>
            </a:solidFill>
            <a:miter lim="800000"/>
            <a:headEnd/>
            <a:tailEnd/>
          </a:ln>
        </p:spPr>
        <p:txBody>
          <a:bodyPr wrap="square" anchor="ctr">
            <a:spAutoFit/>
          </a:bodyPr>
          <a:lstStyle/>
          <a:p>
            <a:pPr algn="ctr"/>
            <a:r>
              <a:rPr lang="en-US" sz="2000" i="1" dirty="0">
                <a:solidFill>
                  <a:srgbClr val="00B050"/>
                </a:solidFill>
              </a:rPr>
              <a:t>PUT</a:t>
            </a:r>
          </a:p>
          <a:p>
            <a:pPr algn="ctr"/>
            <a:r>
              <a:rPr lang="en-US" sz="2000" i="1" dirty="0">
                <a:solidFill>
                  <a:srgbClr val="00B050"/>
                </a:solidFill>
              </a:rPr>
              <a:t>option</a:t>
            </a:r>
            <a:endParaRPr lang="en-US" sz="2000" b="1" dirty="0">
              <a:solidFill>
                <a:srgbClr val="FFEDB9"/>
              </a:solidFill>
              <a:latin typeface="Arial Narrow" pitchFamily="34" charset="0"/>
            </a:endParaRPr>
          </a:p>
        </p:txBody>
      </p:sp>
      <p:grpSp>
        <p:nvGrpSpPr>
          <p:cNvPr id="18" name="Group 9"/>
          <p:cNvGrpSpPr>
            <a:grpSpLocks/>
          </p:cNvGrpSpPr>
          <p:nvPr/>
        </p:nvGrpSpPr>
        <p:grpSpPr bwMode="auto">
          <a:xfrm>
            <a:off x="448614" y="4893406"/>
            <a:ext cx="2039938" cy="1681230"/>
            <a:chOff x="2544" y="3149"/>
            <a:chExt cx="1285" cy="950"/>
          </a:xfrm>
        </p:grpSpPr>
        <p:sp>
          <p:nvSpPr>
            <p:cNvPr id="19" name="Rectangle 10"/>
            <p:cNvSpPr>
              <a:spLocks noChangeArrowheads="1"/>
            </p:cNvSpPr>
            <p:nvPr/>
          </p:nvSpPr>
          <p:spPr bwMode="auto">
            <a:xfrm>
              <a:off x="2544" y="3699"/>
              <a:ext cx="629" cy="400"/>
            </a:xfrm>
            <a:prstGeom prst="rect">
              <a:avLst/>
            </a:prstGeom>
            <a:solidFill>
              <a:srgbClr val="CC3300">
                <a:alpha val="50195"/>
              </a:srgbClr>
            </a:solidFill>
            <a:ln w="9525">
              <a:solidFill>
                <a:srgbClr val="B68600"/>
              </a:solidFill>
              <a:miter lim="800000"/>
              <a:headEnd/>
              <a:tailEnd/>
            </a:ln>
          </p:spPr>
          <p:txBody>
            <a:bodyPr wrap="square" anchor="ctr">
              <a:spAutoFit/>
            </a:bodyPr>
            <a:lstStyle/>
            <a:p>
              <a:pPr algn="ctr"/>
              <a:r>
                <a:rPr lang="en-US" sz="2000" i="1" dirty="0">
                  <a:solidFill>
                    <a:srgbClr val="00B050"/>
                  </a:solidFill>
                </a:rPr>
                <a:t>Call option</a:t>
              </a:r>
              <a:endParaRPr lang="en-US" sz="2000" b="1" dirty="0">
                <a:solidFill>
                  <a:srgbClr val="FFEDB9"/>
                </a:solidFill>
                <a:latin typeface="Arial Narrow" pitchFamily="34" charset="0"/>
              </a:endParaRPr>
            </a:p>
          </p:txBody>
        </p:sp>
        <p:sp>
          <p:nvSpPr>
            <p:cNvPr id="20" name="AutoShape 13"/>
            <p:cNvSpPr>
              <a:spLocks noChangeArrowheads="1"/>
            </p:cNvSpPr>
            <p:nvPr/>
          </p:nvSpPr>
          <p:spPr bwMode="auto">
            <a:xfrm rot="3163824">
              <a:off x="3070" y="2708"/>
              <a:ext cx="318" cy="1200"/>
            </a:xfrm>
            <a:prstGeom prst="downArrow">
              <a:avLst>
                <a:gd name="adj1" fmla="val 50000"/>
                <a:gd name="adj2" fmla="val 94340"/>
              </a:avLst>
            </a:prstGeom>
            <a:solidFill>
              <a:srgbClr val="009900"/>
            </a:solidFill>
            <a:ln w="9525">
              <a:solidFill>
                <a:srgbClr val="CC3300"/>
              </a:solidFill>
              <a:miter lim="800000"/>
              <a:headEnd/>
              <a:tailEnd/>
            </a:ln>
          </p:spPr>
          <p:txBody>
            <a:bodyPr vert="eaVert" wrap="none" anchor="ctr"/>
            <a:lstStyle/>
            <a:p>
              <a:endParaRPr lang="en-US"/>
            </a:p>
          </p:txBody>
        </p:sp>
      </p:grpSp>
      <p:sp>
        <p:nvSpPr>
          <p:cNvPr id="21" name="AutoShape 13"/>
          <p:cNvSpPr>
            <a:spLocks noChangeArrowheads="1"/>
          </p:cNvSpPr>
          <p:nvPr/>
        </p:nvSpPr>
        <p:spPr bwMode="auto">
          <a:xfrm rot="18734228">
            <a:off x="2725738" y="4266963"/>
            <a:ext cx="504825" cy="1905000"/>
          </a:xfrm>
          <a:prstGeom prst="downArrow">
            <a:avLst>
              <a:gd name="adj1" fmla="val 50000"/>
              <a:gd name="adj2" fmla="val 94340"/>
            </a:avLst>
          </a:prstGeom>
          <a:solidFill>
            <a:srgbClr val="009900"/>
          </a:solidFill>
          <a:ln w="9525">
            <a:solidFill>
              <a:srgbClr val="CC3300"/>
            </a:solidFill>
            <a:miter lim="800000"/>
            <a:headEnd/>
            <a:tailEnd/>
          </a:ln>
        </p:spPr>
        <p:txBody>
          <a:bodyPr vert="eaVert" wrap="none" anchor="ctr"/>
          <a:lstStyle/>
          <a:p>
            <a:endParaRPr lang="en-US"/>
          </a:p>
        </p:txBody>
      </p:sp>
      <p:sp>
        <p:nvSpPr>
          <p:cNvPr id="22" name="Rectangle 10"/>
          <p:cNvSpPr>
            <a:spLocks noChangeArrowheads="1"/>
          </p:cNvSpPr>
          <p:nvPr/>
        </p:nvSpPr>
        <p:spPr bwMode="auto">
          <a:xfrm>
            <a:off x="3276600" y="5867400"/>
            <a:ext cx="998538" cy="707886"/>
          </a:xfrm>
          <a:prstGeom prst="rect">
            <a:avLst/>
          </a:prstGeom>
          <a:solidFill>
            <a:srgbClr val="CC3300">
              <a:alpha val="50195"/>
            </a:srgbClr>
          </a:solidFill>
          <a:ln w="9525">
            <a:solidFill>
              <a:srgbClr val="B68600"/>
            </a:solidFill>
            <a:miter lim="800000"/>
            <a:headEnd/>
            <a:tailEnd/>
          </a:ln>
        </p:spPr>
        <p:txBody>
          <a:bodyPr wrap="square" anchor="ctr">
            <a:spAutoFit/>
          </a:bodyPr>
          <a:lstStyle/>
          <a:p>
            <a:pPr algn="ctr"/>
            <a:r>
              <a:rPr lang="en-US" sz="2000" i="1" dirty="0">
                <a:solidFill>
                  <a:srgbClr val="00B050"/>
                </a:solidFill>
              </a:rPr>
              <a:t>PUT option</a:t>
            </a:r>
            <a:endParaRPr lang="en-US" sz="2000" b="1" dirty="0">
              <a:solidFill>
                <a:srgbClr val="FFEDB9"/>
              </a:solidFill>
              <a:latin typeface="Arial Narrow" pitchFamily="34" charset="0"/>
            </a:endParaRPr>
          </a:p>
        </p:txBody>
      </p:sp>
    </p:spTree>
    <p:extLst>
      <p:ext uri="{BB962C8B-B14F-4D97-AF65-F5344CB8AC3E}">
        <p14:creationId xmlns:p14="http://schemas.microsoft.com/office/powerpoint/2010/main" val="28901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to="" calcmode="lin" valueType="num">
                                      <p:cBhvr>
                                        <p:cTn id="17" dur="1" fill="hold"/>
                                        <p:tgtEl>
                                          <p:spTgt spid="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Dividend for Put without additional information</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Put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There is one additional information available company business is seasonal and season starts in Nov </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Expiry       31 October         30 Nov then, SP        OP</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40080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24400" y="2667000"/>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590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495800" y="51054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399555" y="5943600"/>
            <a:ext cx="3229845" cy="523220"/>
          </a:xfrm>
          <a:prstGeom prst="rect">
            <a:avLst/>
          </a:prstGeom>
        </p:spPr>
        <p:txBody>
          <a:bodyPr wrap="square">
            <a:spAutoFit/>
          </a:bodyPr>
          <a:lstStyle/>
          <a:p>
            <a:r>
              <a:rPr lang="en-US" sz="2800" b="1" dirty="0">
                <a:ea typeface="Tahoma" panose="020B0604030504040204" pitchFamily="34" charset="0"/>
                <a:cs typeface="Times New Roman" panose="02020603050405020304" pitchFamily="18" charset="0"/>
              </a:rPr>
              <a:t>Negative relation</a:t>
            </a:r>
            <a:endParaRPr lang="en-US" sz="2800" b="1" dirty="0"/>
          </a:p>
        </p:txBody>
      </p:sp>
      <p:sp>
        <p:nvSpPr>
          <p:cNvPr id="17" name="Up Arrow 16"/>
          <p:cNvSpPr/>
          <p:nvPr/>
        </p:nvSpPr>
        <p:spPr>
          <a:xfrm>
            <a:off x="7162800" y="48768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8153400" y="4876800"/>
            <a:ext cx="351555" cy="609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869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sz="4400" dirty="0">
                <a:latin typeface="Times New Roman" panose="02020603050405020304" pitchFamily="18" charset="0"/>
                <a:cs typeface="Times New Roman" panose="02020603050405020304" pitchFamily="18" charset="0"/>
              </a:rPr>
              <a:t>On the basis of last two example we can not generalized our statement, answer will be Cant say</a:t>
            </a:r>
          </a:p>
        </p:txBody>
      </p:sp>
    </p:spTree>
    <p:extLst>
      <p:ext uri="{BB962C8B-B14F-4D97-AF65-F5344CB8AC3E}">
        <p14:creationId xmlns:p14="http://schemas.microsoft.com/office/powerpoint/2010/main" val="24640926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Volatility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Volatility     Risk   , we know that positive relation in risk and return, So return Should increase means option price</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8194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8610600" y="50292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
        <p:nvSpPr>
          <p:cNvPr id="14" name="Up Arrow 13"/>
          <p:cNvSpPr/>
          <p:nvPr/>
        </p:nvSpPr>
        <p:spPr>
          <a:xfrm>
            <a:off x="38862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647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Volatility for call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(S – K)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(S-K)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Volatility     Risk   , we know that positive relation in risk and return, So return Should increase means option price</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740168" y="2667000"/>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248400" y="2967335"/>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rot="10800000">
            <a:off x="28194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8610600" y="50292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
        <p:nvSpPr>
          <p:cNvPr id="14" name="Up Arrow 13"/>
          <p:cNvSpPr/>
          <p:nvPr/>
        </p:nvSpPr>
        <p:spPr>
          <a:xfrm rot="10800000">
            <a:off x="38862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831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Volatility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Volatility     Risk   , we know that positive relation in risk and return, So return Should increase means option price</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40080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24400" y="2667000"/>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a:off x="28194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05400" y="40386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8610600" y="50292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
        <p:nvSpPr>
          <p:cNvPr id="14" name="Up Arrow 13"/>
          <p:cNvSpPr/>
          <p:nvPr/>
        </p:nvSpPr>
        <p:spPr>
          <a:xfrm>
            <a:off x="38862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126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Volatility for Put	</a:t>
            </a:r>
          </a:p>
        </p:txBody>
      </p:sp>
      <p:sp>
        <p:nvSpPr>
          <p:cNvPr id="3" name="Content Placeholder 2"/>
          <p:cNvSpPr>
            <a:spLocks noGrp="1"/>
          </p:cNvSpPr>
          <p:nvPr>
            <p:ph idx="1"/>
          </p:nvPr>
        </p:nvSpPr>
        <p:spPr/>
        <p:txBody>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Call option premium = (K – S) + x</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Please note that if (K-S) is negative then we will take value zero.</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Example = (110 – 100) + x  =10+x</a:t>
            </a:r>
          </a:p>
          <a:p>
            <a:pPr algn="just">
              <a:lnSpc>
                <a:spcPct val="150000"/>
              </a:lnSpc>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Volatility     Risk   , we know that positive relation in risk and return, So return Should increase means option price</a:t>
            </a:r>
          </a:p>
        </p:txBody>
      </p:sp>
      <p:sp>
        <p:nvSpPr>
          <p:cNvPr id="4" name="Bent Arrow 3"/>
          <p:cNvSpPr/>
          <p:nvPr/>
        </p:nvSpPr>
        <p:spPr>
          <a:xfrm>
            <a:off x="3352800" y="28194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400800" y="2967335"/>
            <a:ext cx="1526380"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Spot price</a:t>
            </a:r>
            <a:endParaRPr lang="en-US" sz="2400" b="1" dirty="0"/>
          </a:p>
        </p:txBody>
      </p:sp>
      <p:sp>
        <p:nvSpPr>
          <p:cNvPr id="6" name="Bent Arrow 5"/>
          <p:cNvSpPr/>
          <p:nvPr/>
        </p:nvSpPr>
        <p:spPr>
          <a:xfrm>
            <a:off x="4191000" y="3128664"/>
            <a:ext cx="1981200" cy="300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724400" y="2667000"/>
            <a:ext cx="1729961"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Strike price</a:t>
            </a:r>
            <a:endParaRPr lang="en-US" sz="2400" b="1" dirty="0"/>
          </a:p>
        </p:txBody>
      </p:sp>
      <p:sp>
        <p:nvSpPr>
          <p:cNvPr id="8" name="Right Arrow 7"/>
          <p:cNvSpPr/>
          <p:nvPr/>
        </p:nvSpPr>
        <p:spPr>
          <a:xfrm>
            <a:off x="6172200" y="3505199"/>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352800"/>
            <a:ext cx="2469779" cy="461665"/>
          </a:xfrm>
          <a:prstGeom prst="rect">
            <a:avLst/>
          </a:prstGeom>
        </p:spPr>
        <p:txBody>
          <a:bodyPr wrap="none">
            <a:spAutoFit/>
          </a:bodyPr>
          <a:lstStyle/>
          <a:p>
            <a:r>
              <a:rPr lang="en-US" sz="2400" b="1" dirty="0">
                <a:ea typeface="Tahoma" panose="020B0604030504040204" pitchFamily="34" charset="0"/>
                <a:cs typeface="Times New Roman" panose="02020603050405020304" pitchFamily="18" charset="0"/>
              </a:rPr>
              <a:t>Option premium </a:t>
            </a:r>
            <a:endParaRPr lang="en-US" sz="2400" b="1" dirty="0"/>
          </a:p>
        </p:txBody>
      </p:sp>
      <p:sp>
        <p:nvSpPr>
          <p:cNvPr id="10" name="Up Arrow 9"/>
          <p:cNvSpPr/>
          <p:nvPr/>
        </p:nvSpPr>
        <p:spPr>
          <a:xfrm rot="10800000">
            <a:off x="28194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05400" y="4038600"/>
            <a:ext cx="5334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8610600" y="50292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6255" y="5726668"/>
            <a:ext cx="3724418" cy="707886"/>
          </a:xfrm>
          <a:prstGeom prst="rect">
            <a:avLst/>
          </a:prstGeom>
        </p:spPr>
        <p:txBody>
          <a:bodyPr wrap="none">
            <a:spAutoFit/>
          </a:bodyPr>
          <a:lstStyle/>
          <a:p>
            <a:r>
              <a:rPr lang="en-US" sz="4000" b="1" dirty="0">
                <a:ea typeface="Tahoma" panose="020B0604030504040204" pitchFamily="34" charset="0"/>
                <a:cs typeface="Times New Roman" panose="02020603050405020304" pitchFamily="18" charset="0"/>
              </a:rPr>
              <a:t>Positive relation</a:t>
            </a:r>
            <a:endParaRPr lang="en-US" sz="4000" b="1" dirty="0"/>
          </a:p>
        </p:txBody>
      </p:sp>
      <p:sp>
        <p:nvSpPr>
          <p:cNvPr id="14" name="Up Arrow 13"/>
          <p:cNvSpPr/>
          <p:nvPr/>
        </p:nvSpPr>
        <p:spPr>
          <a:xfrm rot="10800000">
            <a:off x="3886200" y="4419600"/>
            <a:ext cx="3810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1702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207963"/>
            <a:ext cx="7400925" cy="1412876"/>
          </a:xfrm>
        </p:spPr>
        <p:txBody>
          <a:bodyPr>
            <a:normAutofit/>
          </a:bodyPr>
          <a:lstStyle/>
          <a:p>
            <a:r>
              <a:rPr lang="en-US" sz="3200" dirty="0"/>
              <a:t>Factors that influence put and call prices</a:t>
            </a:r>
            <a:endParaRPr lang="en-US" b="1" dirty="0"/>
          </a:p>
        </p:txBody>
      </p:sp>
      <p:sp>
        <p:nvSpPr>
          <p:cNvPr id="74755" name="Rectangle 3"/>
          <p:cNvSpPr>
            <a:spLocks noGrp="1" noChangeArrowheads="1"/>
          </p:cNvSpPr>
          <p:nvPr>
            <p:ph type="body" idx="1"/>
          </p:nvPr>
        </p:nvSpPr>
        <p:spPr>
          <a:xfrm>
            <a:off x="990599" y="914400"/>
            <a:ext cx="7866063" cy="5867400"/>
          </a:xfrm>
          <a:solidFill>
            <a:srgbClr val="FFFFFF"/>
          </a:solidFill>
        </p:spPr>
        <p:txBody>
          <a:bodyPr/>
          <a:lstStyle/>
          <a:p>
            <a:pPr marL="457200" indent="-457200">
              <a:lnSpc>
                <a:spcPct val="150000"/>
              </a:lnSpc>
              <a:buFont typeface="+mj-lt"/>
              <a:buAutoNum type="arabicPeriod"/>
            </a:pPr>
            <a:r>
              <a:rPr lang="en-US" sz="2000" dirty="0">
                <a:solidFill>
                  <a:srgbClr val="800000"/>
                </a:solidFill>
              </a:rPr>
              <a:t>Strike price = Strike price influence the call and put price. Higher the strike price lower the call option premium and higher the put option premium</a:t>
            </a:r>
          </a:p>
          <a:p>
            <a:pPr marL="457200" indent="-457200">
              <a:lnSpc>
                <a:spcPct val="150000"/>
              </a:lnSpc>
              <a:buFont typeface="+mj-lt"/>
              <a:buAutoNum type="arabicPeriod"/>
            </a:pPr>
            <a:r>
              <a:rPr lang="en-US" sz="2000" dirty="0"/>
              <a:t>Spot price = At a Given strike price higher the spot price higher the call option premium and lower the put premium.</a:t>
            </a:r>
          </a:p>
          <a:p>
            <a:pPr marL="457200" indent="-457200">
              <a:lnSpc>
                <a:spcPct val="150000"/>
              </a:lnSpc>
              <a:buFont typeface="+mj-lt"/>
              <a:buAutoNum type="arabicPeriod"/>
            </a:pPr>
            <a:r>
              <a:rPr lang="en-US" sz="2000" dirty="0"/>
              <a:t>Time to expiration = Relationship is uncertain with Time to expiration for call and put both.</a:t>
            </a:r>
          </a:p>
          <a:p>
            <a:pPr marL="457200" indent="-457200">
              <a:lnSpc>
                <a:spcPct val="150000"/>
              </a:lnSpc>
              <a:buFont typeface="+mj-lt"/>
              <a:buAutoNum type="arabicPeriod"/>
            </a:pPr>
            <a:r>
              <a:rPr lang="en-US" sz="2000" dirty="0"/>
              <a:t>Volatility = There is positive relationship with volatility higher the volatility higher the call and put premium.</a:t>
            </a:r>
          </a:p>
          <a:p>
            <a:pPr marL="457200" indent="-457200">
              <a:lnSpc>
                <a:spcPct val="150000"/>
              </a:lnSpc>
              <a:buFont typeface="+mj-lt"/>
              <a:buAutoNum type="arabicPeriod"/>
            </a:pPr>
            <a:r>
              <a:rPr lang="en-US" sz="2000" dirty="0"/>
              <a:t>Risk free rate = Higher the risk free rate higher the call option premium and lower the put option premium</a:t>
            </a:r>
          </a:p>
          <a:p>
            <a:pPr marL="457200" indent="-457200">
              <a:lnSpc>
                <a:spcPct val="150000"/>
              </a:lnSpc>
              <a:buFont typeface="+mj-lt"/>
              <a:buAutoNum type="arabicPeriod"/>
            </a:pPr>
            <a:r>
              <a:rPr lang="en-US" sz="2000" dirty="0"/>
              <a:t>Dividend = higher dividend lower call option premium and higher put option premium.</a:t>
            </a:r>
          </a:p>
          <a:p>
            <a:pPr>
              <a:lnSpc>
                <a:spcPct val="150000"/>
              </a:lnSpc>
            </a:pPr>
            <a:endParaRPr lang="en-US" sz="2000" dirty="0"/>
          </a:p>
          <a:p>
            <a:pPr>
              <a:lnSpc>
                <a:spcPct val="150000"/>
              </a:lnSpc>
            </a:pPr>
            <a:endParaRPr lang="en-US" sz="2000" dirty="0"/>
          </a:p>
        </p:txBody>
      </p:sp>
    </p:spTree>
    <p:extLst>
      <p:ext uri="{BB962C8B-B14F-4D97-AF65-F5344CB8AC3E}">
        <p14:creationId xmlns:p14="http://schemas.microsoft.com/office/powerpoint/2010/main" val="500712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3"/>
          <p:cNvSpPr>
            <a:spLocks noGrp="1" noChangeArrowheads="1"/>
          </p:cNvSpPr>
          <p:nvPr>
            <p:ph type="ctrTitle"/>
          </p:nvPr>
        </p:nvSpPr>
        <p:spPr>
          <a:xfrm>
            <a:off x="4500563" y="0"/>
            <a:ext cx="4643437" cy="6858000"/>
          </a:xfrm>
          <a:solidFill>
            <a:srgbClr val="FFD525">
              <a:alpha val="39999"/>
            </a:srgbClr>
          </a:solidFill>
        </p:spPr>
        <p:txBody>
          <a:bodyPr/>
          <a:lstStyle/>
          <a:p>
            <a:pPr eaLnBrk="1" hangingPunct="1">
              <a:lnSpc>
                <a:spcPct val="150000"/>
              </a:lnSpc>
              <a:defRPr/>
            </a:pPr>
            <a:r>
              <a:rPr lang="en-US" sz="3200" b="1" dirty="0">
                <a:solidFill>
                  <a:srgbClr val="CC00CC"/>
                </a:solidFill>
                <a:effectLst>
                  <a:outerShdw blurRad="38100" dist="38100" dir="2700000" algn="tl">
                    <a:srgbClr val="000000">
                      <a:alpha val="43137"/>
                    </a:srgbClr>
                  </a:outerShdw>
                </a:effectLst>
              </a:rPr>
              <a:t>We discussed in the previous classes </a:t>
            </a:r>
            <a:r>
              <a:rPr lang="en-US" sz="3200" dirty="0"/>
              <a:t>Forwards and Futures, Options and related terminology</a:t>
            </a:r>
            <a:br>
              <a:rPr lang="en-US" sz="3200" dirty="0"/>
            </a:br>
            <a:r>
              <a:rPr lang="en-US" sz="3200" dirty="0"/>
              <a:t>now </a:t>
            </a:r>
            <a:br>
              <a:rPr lang="en-US" sz="3200" dirty="0"/>
            </a:br>
            <a:r>
              <a:rPr lang="en-US" sz="3200" dirty="0">
                <a:solidFill>
                  <a:srgbClr val="0070C0"/>
                </a:solidFill>
              </a:rPr>
              <a:t>Pay off</a:t>
            </a:r>
            <a:endParaRPr lang="en-US" sz="3200" b="1" dirty="0">
              <a:solidFill>
                <a:srgbClr val="0070C0"/>
              </a:solidFill>
              <a:effectLst>
                <a:outerShdw blurRad="38100" dist="38100" dir="2700000" algn="tl">
                  <a:srgbClr val="000000">
                    <a:alpha val="43137"/>
                  </a:srgbClr>
                </a:outerShdw>
              </a:effectLst>
            </a:endParaRPr>
          </a:p>
        </p:txBody>
      </p:sp>
      <p:pic>
        <p:nvPicPr>
          <p:cNvPr id="19458" name="Picture 2" descr="http://media2.intoday.in/indiatoday/images/stories/traffic-cops-2_350_120212015104.jpg"/>
          <p:cNvPicPr>
            <a:picLocks noChangeAspect="1" noChangeArrowheads="1"/>
          </p:cNvPicPr>
          <p:nvPr/>
        </p:nvPicPr>
        <p:blipFill>
          <a:blip r:embed="rId2"/>
          <a:srcRect/>
          <a:stretch>
            <a:fillRect/>
          </a:stretch>
        </p:blipFill>
        <p:spPr bwMode="auto">
          <a:xfrm>
            <a:off x="228600" y="1066800"/>
            <a:ext cx="4038600" cy="3286125"/>
          </a:xfrm>
          <a:prstGeom prst="rect">
            <a:avLst/>
          </a:prstGeom>
          <a:noFill/>
        </p:spPr>
      </p:pic>
    </p:spTree>
    <p:extLst>
      <p:ext uri="{BB962C8B-B14F-4D97-AF65-F5344CB8AC3E}">
        <p14:creationId xmlns:p14="http://schemas.microsoft.com/office/powerpoint/2010/main" val="6800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0"/>
                                          </p:stCondLst>
                                        </p:cTn>
                                        <p:tgtEl>
                                          <p:spTgt spid="293891"/>
                                        </p:tgtEl>
                                        <p:attrNameLst>
                                          <p:attrName>style.visibility</p:attrName>
                                        </p:attrNameLst>
                                      </p:cBhvr>
                                      <p:to>
                                        <p:strVal val="visible"/>
                                      </p:to>
                                    </p:set>
                                    <p:anim to="" calcmode="lin" valueType="num">
                                      <p:cBhvr>
                                        <p:cTn id="7" dur="1" fill="hold"/>
                                        <p:tgtEl>
                                          <p:spTgt spid="2938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9" name="Title 8"/>
          <p:cNvSpPr>
            <a:spLocks noGrp="1"/>
          </p:cNvSpPr>
          <p:nvPr>
            <p:ph type="ctrTitle"/>
          </p:nvPr>
        </p:nvSpPr>
        <p:spPr/>
        <p:txBody>
          <a:bodyPr>
            <a:normAutofit fontScale="90000"/>
          </a:bodyPr>
          <a:lstStyle/>
          <a:p>
            <a:pPr algn="ctr"/>
            <a:r>
              <a:rPr lang="en-US" sz="4800" dirty="0"/>
              <a:t>Any Question before we go ahead?</a:t>
            </a:r>
          </a:p>
        </p:txBody>
      </p:sp>
      <p:sp>
        <p:nvSpPr>
          <p:cNvPr id="10" name="Right Arrow 9"/>
          <p:cNvSpPr/>
          <p:nvPr/>
        </p:nvSpPr>
        <p:spPr bwMode="auto">
          <a:xfrm>
            <a:off x="3657600" y="4953000"/>
            <a:ext cx="5486400" cy="1905000"/>
          </a:xfrm>
          <a:prstGeom prst="rightArrow">
            <a:avLst/>
          </a:prstGeom>
          <a:solidFill>
            <a:schemeClr val="accent1"/>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kumimoji="0" lang="en-US" sz="2800" i="0" u="none" strike="noStrike" normalizeH="0" baseline="0" dirty="0">
                <a:ln w="3175" cmpd="sng">
                  <a:solidFill>
                    <a:srgbClr val="002060"/>
                  </a:solidFill>
                  <a:prstDash val="solid"/>
                </a:ln>
                <a:solidFill>
                  <a:srgbClr val="FFFFFF"/>
                </a:solidFill>
                <a:effectLst>
                  <a:outerShdw blurRad="63500" dir="3600000" algn="tl" rotWithShape="0">
                    <a:srgbClr val="000000">
                      <a:alpha val="70000"/>
                    </a:srgbClr>
                  </a:outerShdw>
                </a:effectLst>
                <a:latin typeface="Arial" charset="0"/>
              </a:rPr>
              <a:t>Let’s move to the </a:t>
            </a:r>
            <a:r>
              <a:rPr lang="en-US" sz="2800" dirty="0"/>
              <a:t>payoff from options </a:t>
            </a:r>
            <a:r>
              <a:rPr kumimoji="0" lang="en-US" sz="2800" i="0" u="none" strike="noStrike" normalizeH="0" baseline="0" dirty="0">
                <a:ln w="3175" cmpd="sng">
                  <a:solidFill>
                    <a:srgbClr val="002060"/>
                  </a:solidFill>
                  <a:prstDash val="solid"/>
                </a:ln>
                <a:solidFill>
                  <a:srgbClr val="FFFFFF"/>
                </a:solidFill>
                <a:effectLst>
                  <a:outerShdw blurRad="63500" dir="3600000" algn="tl" rotWithShape="0">
                    <a:srgbClr val="000000">
                      <a:alpha val="70000"/>
                    </a:srgbClr>
                  </a:outerShdw>
                </a:effectLst>
                <a:latin typeface="Arial" charset="0"/>
              </a:rPr>
              <a:t>.</a:t>
            </a:r>
          </a:p>
        </p:txBody>
      </p:sp>
    </p:spTree>
    <p:extLst>
      <p:ext uri="{BB962C8B-B14F-4D97-AF65-F5344CB8AC3E}">
        <p14:creationId xmlns:p14="http://schemas.microsoft.com/office/powerpoint/2010/main" val="16643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31863" y="-171450"/>
            <a:ext cx="7564437" cy="1412875"/>
          </a:xfrm>
        </p:spPr>
        <p:txBody>
          <a:bodyPr/>
          <a:lstStyle/>
          <a:p>
            <a:pPr lvl="2"/>
            <a:r>
              <a:rPr lang="en-US" sz="3200" b="1" i="1" dirty="0"/>
              <a:t>Lets first understand Payoff for buyer of futures: Long futures</a:t>
            </a:r>
          </a:p>
        </p:txBody>
      </p:sp>
      <p:sp>
        <p:nvSpPr>
          <p:cNvPr id="69635" name="Rectangle 3"/>
          <p:cNvSpPr>
            <a:spLocks noGrp="1" noChangeArrowheads="1"/>
          </p:cNvSpPr>
          <p:nvPr>
            <p:ph type="body" idx="1"/>
          </p:nvPr>
        </p:nvSpPr>
        <p:spPr>
          <a:xfrm>
            <a:off x="949325" y="1509713"/>
            <a:ext cx="7943850" cy="5119687"/>
          </a:xfrm>
        </p:spPr>
        <p:txBody>
          <a:bodyPr/>
          <a:lstStyle/>
          <a:p>
            <a:pPr algn="just">
              <a:lnSpc>
                <a:spcPct val="90000"/>
              </a:lnSpc>
              <a:spcBef>
                <a:spcPct val="0"/>
              </a:spcBef>
            </a:pPr>
            <a:r>
              <a:rPr lang="en-US" sz="2000" dirty="0"/>
              <a:t>The figure shows the profits/losses for a long futures position. The investor bought futures when the index was at 2220. If the index goes up, his futures position starts making profit. If the index falls, his futures position starts showing losses.</a:t>
            </a:r>
          </a:p>
          <a:p>
            <a:pPr algn="just">
              <a:lnSpc>
                <a:spcPct val="90000"/>
              </a:lnSpc>
              <a:spcBef>
                <a:spcPct val="0"/>
              </a:spcBef>
            </a:pPr>
            <a:endParaRPr lang="en-US" sz="2000" dirty="0">
              <a:latin typeface="Bookman Old Style" pitchFamily="18" charset="0"/>
            </a:endParaRPr>
          </a:p>
        </p:txBody>
      </p:sp>
      <p:pic>
        <p:nvPicPr>
          <p:cNvPr id="4" name="image8.png"/>
          <p:cNvPicPr/>
          <p:nvPr/>
        </p:nvPicPr>
        <p:blipFill>
          <a:blip r:embed="rId2" cstate="print"/>
          <a:stretch>
            <a:fillRect/>
          </a:stretch>
        </p:blipFill>
        <p:spPr>
          <a:xfrm>
            <a:off x="1023218" y="2857222"/>
            <a:ext cx="7739782" cy="3667681"/>
          </a:xfrm>
          <a:prstGeom prst="rect">
            <a:avLst/>
          </a:prstGeom>
        </p:spPr>
      </p:pic>
    </p:spTree>
    <p:extLst>
      <p:ext uri="{BB962C8B-B14F-4D97-AF65-F5344CB8AC3E}">
        <p14:creationId xmlns:p14="http://schemas.microsoft.com/office/powerpoint/2010/main" val="70383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OPTION TERMINOLOGY	</a:t>
            </a:r>
          </a:p>
        </p:txBody>
      </p:sp>
      <p:sp>
        <p:nvSpPr>
          <p:cNvPr id="3" name="Content Placeholder 2"/>
          <p:cNvSpPr>
            <a:spLocks noGrp="1"/>
          </p:cNvSpPr>
          <p:nvPr>
            <p:ph idx="1"/>
          </p:nvPr>
        </p:nvSpPr>
        <p:spPr/>
        <p:txBody>
          <a:bodyPr/>
          <a:lstStyle/>
          <a:p>
            <a:pPr algn="just">
              <a:lnSpc>
                <a:spcPct val="150000"/>
              </a:lnSpc>
            </a:pPr>
            <a:r>
              <a:rPr lang="en-US" sz="2400" i="1" dirty="0">
                <a:solidFill>
                  <a:srgbClr val="00B050"/>
                </a:solidFill>
                <a:effectLst/>
                <a:latin typeface="Times New Roman" pitchFamily="18" charset="0"/>
                <a:cs typeface="Times New Roman" pitchFamily="18" charset="0"/>
              </a:rPr>
              <a:t>Index options: </a:t>
            </a:r>
            <a:r>
              <a:rPr lang="en-US" sz="2400" dirty="0">
                <a:effectLst/>
                <a:latin typeface="Times New Roman" pitchFamily="18" charset="0"/>
                <a:cs typeface="Times New Roman" pitchFamily="18" charset="0"/>
              </a:rPr>
              <a:t>These options have the index  as  the  underlying.</a:t>
            </a:r>
          </a:p>
          <a:p>
            <a:pPr algn="just">
              <a:lnSpc>
                <a:spcPct val="150000"/>
              </a:lnSpc>
            </a:pPr>
            <a:r>
              <a:rPr lang="en-US" sz="2400" i="1" dirty="0">
                <a:solidFill>
                  <a:srgbClr val="00B050"/>
                </a:solidFill>
                <a:effectLst/>
                <a:latin typeface="Times New Roman" pitchFamily="18" charset="0"/>
                <a:cs typeface="Times New Roman" pitchFamily="18" charset="0"/>
              </a:rPr>
              <a:t>Stock options: </a:t>
            </a:r>
            <a:r>
              <a:rPr lang="en-US" sz="2400" dirty="0">
                <a:effectLst/>
                <a:latin typeface="Times New Roman" pitchFamily="18" charset="0"/>
                <a:cs typeface="Times New Roman" pitchFamily="18" charset="0"/>
              </a:rPr>
              <a:t>Stock options are options on individual stocks.</a:t>
            </a:r>
          </a:p>
          <a:p>
            <a:pPr lvl="0" algn="just">
              <a:lnSpc>
                <a:spcPct val="150000"/>
              </a:lnSpc>
            </a:pPr>
            <a:r>
              <a:rPr lang="en-US" sz="2400" i="1" dirty="0">
                <a:solidFill>
                  <a:srgbClr val="00B050"/>
                </a:solidFill>
                <a:effectLst/>
                <a:latin typeface="Times New Roman" pitchFamily="18" charset="0"/>
                <a:cs typeface="Times New Roman" pitchFamily="18" charset="0"/>
              </a:rPr>
              <a:t>Buyer of an option: </a:t>
            </a:r>
            <a:r>
              <a:rPr lang="en-US" sz="2400" dirty="0">
                <a:effectLst/>
                <a:latin typeface="Times New Roman" pitchFamily="18" charset="0"/>
                <a:cs typeface="Times New Roman" pitchFamily="18" charset="0"/>
              </a:rPr>
              <a:t>The buyer of an option is the one who by paying the option premium buys the right  but not the obligation to exercise his option on the seller/writer.</a:t>
            </a:r>
          </a:p>
          <a:p>
            <a:pPr algn="just">
              <a:lnSpc>
                <a:spcPct val="150000"/>
              </a:lnSpc>
            </a:pPr>
            <a:endParaRPr lang="en-US" sz="2400" dirty="0">
              <a:effectLst/>
              <a:latin typeface="Times New Roman" pitchFamily="18" charset="0"/>
              <a:cs typeface="Times New Roman" pitchFamily="18" charset="0"/>
            </a:endParaRPr>
          </a:p>
          <a:p>
            <a:pPr algn="just">
              <a:lnSpc>
                <a:spcPct val="150000"/>
              </a:lnSpc>
            </a:pPr>
            <a:endParaRPr lang="en-US" sz="2400" dirty="0">
              <a:solidFill>
                <a:srgbClr val="660066"/>
              </a:solidFill>
              <a:latin typeface="Times New Roman" pitchFamily="18" charset="0"/>
              <a:cs typeface="Times New Roman" pitchFamily="18" charset="0"/>
            </a:endParaRPr>
          </a:p>
        </p:txBody>
      </p:sp>
    </p:spTree>
    <p:extLst>
      <p:ext uri="{BB962C8B-B14F-4D97-AF65-F5344CB8AC3E}">
        <p14:creationId xmlns:p14="http://schemas.microsoft.com/office/powerpoint/2010/main" val="25732914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31863" y="-171450"/>
            <a:ext cx="7564437" cy="1412875"/>
          </a:xfrm>
        </p:spPr>
        <p:txBody>
          <a:bodyPr/>
          <a:lstStyle/>
          <a:p>
            <a:pPr lvl="2"/>
            <a:r>
              <a:rPr lang="en-US" sz="3200" b="1" i="1" dirty="0"/>
              <a:t>Payoff for seller of futures: Long futures</a:t>
            </a:r>
          </a:p>
        </p:txBody>
      </p:sp>
      <p:sp>
        <p:nvSpPr>
          <p:cNvPr id="69635" name="Rectangle 3"/>
          <p:cNvSpPr>
            <a:spLocks noGrp="1" noChangeArrowheads="1"/>
          </p:cNvSpPr>
          <p:nvPr>
            <p:ph type="body" idx="1"/>
          </p:nvPr>
        </p:nvSpPr>
        <p:spPr>
          <a:xfrm>
            <a:off x="949325" y="1509713"/>
            <a:ext cx="7943850" cy="5119687"/>
          </a:xfrm>
        </p:spPr>
        <p:txBody>
          <a:bodyPr/>
          <a:lstStyle/>
          <a:p>
            <a:pPr algn="just">
              <a:lnSpc>
                <a:spcPct val="90000"/>
              </a:lnSpc>
              <a:spcBef>
                <a:spcPct val="0"/>
              </a:spcBef>
            </a:pPr>
            <a:r>
              <a:rPr lang="en-US" sz="2000" dirty="0"/>
              <a:t>The figure shows the profits/losses for a short futures position. The investor sold futures when the index was at 2220. If the index goes down, his futures position starts making profit. If the index rises, his futures position starts showing losses</a:t>
            </a:r>
            <a:endParaRPr lang="en-US" sz="2000" dirty="0">
              <a:latin typeface="Bookman Old Style" pitchFamily="18" charset="0"/>
            </a:endParaRPr>
          </a:p>
        </p:txBody>
      </p:sp>
      <p:pic>
        <p:nvPicPr>
          <p:cNvPr id="5" name="image9.png"/>
          <p:cNvPicPr/>
          <p:nvPr/>
        </p:nvPicPr>
        <p:blipFill>
          <a:blip r:embed="rId2" cstate="print"/>
          <a:stretch>
            <a:fillRect/>
          </a:stretch>
        </p:blipFill>
        <p:spPr>
          <a:xfrm>
            <a:off x="1138965" y="3199795"/>
            <a:ext cx="7624035" cy="3277205"/>
          </a:xfrm>
          <a:prstGeom prst="rect">
            <a:avLst/>
          </a:prstGeom>
        </p:spPr>
      </p:pic>
    </p:spTree>
    <p:extLst>
      <p:ext uri="{BB962C8B-B14F-4D97-AF65-F5344CB8AC3E}">
        <p14:creationId xmlns:p14="http://schemas.microsoft.com/office/powerpoint/2010/main" val="25338836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5"/>
          <p:cNvPicPr>
            <a:picLocks noChangeAspect="1" noChangeArrowheads="1"/>
          </p:cNvPicPr>
          <p:nvPr/>
        </p:nvPicPr>
        <p:blipFill>
          <a:blip r:embed="rId2"/>
          <a:srcRect/>
          <a:stretch>
            <a:fillRect/>
          </a:stretch>
        </p:blipFill>
        <p:spPr bwMode="auto">
          <a:xfrm>
            <a:off x="3448050" y="3752850"/>
            <a:ext cx="3355975" cy="3105150"/>
          </a:xfrm>
          <a:prstGeom prst="rect">
            <a:avLst/>
          </a:prstGeom>
          <a:noFill/>
          <a:ln w="9525">
            <a:noFill/>
            <a:miter lim="800000"/>
            <a:headEnd/>
            <a:tailEnd/>
          </a:ln>
        </p:spPr>
      </p:pic>
      <p:sp>
        <p:nvSpPr>
          <p:cNvPr id="240643" name="AutoShape 3"/>
          <p:cNvSpPr>
            <a:spLocks noChangeArrowheads="1"/>
          </p:cNvSpPr>
          <p:nvPr/>
        </p:nvSpPr>
        <p:spPr bwMode="auto">
          <a:xfrm>
            <a:off x="3887788" y="0"/>
            <a:ext cx="4895850" cy="2420938"/>
          </a:xfrm>
          <a:prstGeom prst="cloudCallout">
            <a:avLst>
              <a:gd name="adj1" fmla="val -12972"/>
              <a:gd name="adj2" fmla="val 112361"/>
            </a:avLst>
          </a:prstGeom>
          <a:solidFill>
            <a:srgbClr val="FFFFFF"/>
          </a:solidFill>
          <a:ln w="9525">
            <a:solidFill>
              <a:srgbClr val="800000"/>
            </a:solidFill>
            <a:round/>
            <a:headEnd/>
            <a:tailEnd/>
          </a:ln>
        </p:spPr>
        <p:txBody>
          <a:bodyPr anchor="ctr"/>
          <a:lstStyle/>
          <a:p>
            <a:pPr algn="ctr"/>
            <a:r>
              <a:rPr lang="en-US" sz="2800" i="1" dirty="0">
                <a:solidFill>
                  <a:srgbClr val="800000"/>
                </a:solidFill>
                <a:latin typeface="Century Schoolbook" pitchFamily="18" charset="0"/>
              </a:rPr>
              <a:t>Is there any difference in fay off from futures and options</a:t>
            </a:r>
          </a:p>
        </p:txBody>
      </p:sp>
      <p:pic>
        <p:nvPicPr>
          <p:cNvPr id="68612" name="Picture 4"/>
          <p:cNvPicPr>
            <a:picLocks noChangeAspect="1" noChangeArrowheads="1"/>
          </p:cNvPicPr>
          <p:nvPr/>
        </p:nvPicPr>
        <p:blipFill>
          <a:blip r:embed="rId3"/>
          <a:srcRect/>
          <a:stretch>
            <a:fillRect/>
          </a:stretch>
        </p:blipFill>
        <p:spPr bwMode="auto">
          <a:xfrm>
            <a:off x="0" y="0"/>
            <a:ext cx="1943100" cy="1592263"/>
          </a:xfrm>
          <a:prstGeom prst="rect">
            <a:avLst/>
          </a:prstGeom>
          <a:noFill/>
          <a:ln w="9525">
            <a:noFill/>
            <a:miter lim="800000"/>
            <a:headEnd/>
            <a:tailEnd/>
          </a:ln>
        </p:spPr>
      </p:pic>
    </p:spTree>
    <p:extLst>
      <p:ext uri="{BB962C8B-B14F-4D97-AF65-F5344CB8AC3E}">
        <p14:creationId xmlns:p14="http://schemas.microsoft.com/office/powerpoint/2010/main" val="36286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2406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1863" y="0"/>
            <a:ext cx="7564437" cy="1241425"/>
          </a:xfrm>
        </p:spPr>
        <p:txBody>
          <a:bodyPr/>
          <a:lstStyle/>
          <a:p>
            <a:pPr algn="ctr">
              <a:lnSpc>
                <a:spcPct val="90000"/>
              </a:lnSpc>
            </a:pPr>
            <a:r>
              <a:rPr lang="en-US" sz="3600" dirty="0"/>
              <a:t>OPTIONS PAYOFFS</a:t>
            </a:r>
            <a:br>
              <a:rPr lang="en-US" sz="3600" dirty="0"/>
            </a:br>
            <a:r>
              <a:rPr lang="en-US" sz="3600" dirty="0"/>
              <a:t>Payoff for buyer of call option</a:t>
            </a:r>
            <a:endParaRPr lang="en-US" sz="3400" b="1" dirty="0">
              <a:solidFill>
                <a:srgbClr val="003399"/>
              </a:solidFill>
              <a:latin typeface="Arial Narrow" pitchFamily="34" charset="0"/>
            </a:endParaRPr>
          </a:p>
        </p:txBody>
      </p:sp>
      <p:sp>
        <p:nvSpPr>
          <p:cNvPr id="70659" name="Rectangle 3"/>
          <p:cNvSpPr>
            <a:spLocks noGrp="1" noChangeArrowheads="1"/>
          </p:cNvSpPr>
          <p:nvPr>
            <p:ph type="body" idx="1"/>
          </p:nvPr>
        </p:nvSpPr>
        <p:spPr>
          <a:xfrm>
            <a:off x="152400" y="1509713"/>
            <a:ext cx="8740775" cy="5119687"/>
          </a:xfrm>
          <a:solidFill>
            <a:schemeClr val="bg1"/>
          </a:solidFill>
        </p:spPr>
        <p:txBody>
          <a:bodyPr/>
          <a:lstStyle/>
          <a:p>
            <a:pPr algn="just">
              <a:lnSpc>
                <a:spcPct val="90000"/>
              </a:lnSpc>
              <a:spcBef>
                <a:spcPct val="0"/>
              </a:spcBef>
            </a:pPr>
            <a:r>
              <a:rPr lang="en-US" sz="2000" dirty="0"/>
              <a:t>The figure shows the profits/losses for the Nifty 2250 call option. </a:t>
            </a:r>
            <a:r>
              <a:rPr lang="en-US" sz="2000" dirty="0">
                <a:solidFill>
                  <a:schemeClr val="tx2">
                    <a:lumMod val="90000"/>
                    <a:lumOff val="10000"/>
                  </a:schemeClr>
                </a:solidFill>
              </a:rPr>
              <a:t>The spot Nifty rises, the call option is in-the-money buyer would exercise his option and earn profit</a:t>
            </a:r>
            <a:r>
              <a:rPr lang="en-US" sz="2000" dirty="0"/>
              <a:t>. </a:t>
            </a:r>
            <a:r>
              <a:rPr lang="en-US" sz="2000" dirty="0">
                <a:solidFill>
                  <a:srgbClr val="C00000"/>
                </a:solidFill>
              </a:rPr>
              <a:t>The profits can be unlimited</a:t>
            </a:r>
            <a:r>
              <a:rPr lang="en-US" sz="2000" dirty="0"/>
              <a:t>. </a:t>
            </a:r>
            <a:r>
              <a:rPr lang="en-US" sz="2000" dirty="0">
                <a:solidFill>
                  <a:srgbClr val="003300"/>
                </a:solidFill>
              </a:rPr>
              <a:t>However if Nifty falls below the strike of 2250 his losses are limited to the extent of the premium he paid for buying the option.</a:t>
            </a:r>
          </a:p>
          <a:p>
            <a:pPr algn="just">
              <a:lnSpc>
                <a:spcPct val="90000"/>
              </a:lnSpc>
              <a:spcBef>
                <a:spcPct val="0"/>
              </a:spcBef>
            </a:pPr>
            <a:endParaRPr lang="en-US" sz="2000" dirty="0">
              <a:latin typeface="Bookman Old Style" pitchFamily="18" charset="0"/>
            </a:endParaRPr>
          </a:p>
        </p:txBody>
      </p:sp>
      <p:pic>
        <p:nvPicPr>
          <p:cNvPr id="5" name="image16.png"/>
          <p:cNvPicPr/>
          <p:nvPr/>
        </p:nvPicPr>
        <p:blipFill>
          <a:blip r:embed="rId2" cstate="print"/>
          <a:stretch>
            <a:fillRect/>
          </a:stretch>
        </p:blipFill>
        <p:spPr>
          <a:xfrm>
            <a:off x="711203" y="3146014"/>
            <a:ext cx="7721595" cy="3026186"/>
          </a:xfrm>
          <a:prstGeom prst="rect">
            <a:avLst/>
          </a:prstGeom>
        </p:spPr>
      </p:pic>
    </p:spTree>
    <p:extLst>
      <p:ext uri="{BB962C8B-B14F-4D97-AF65-F5344CB8AC3E}">
        <p14:creationId xmlns:p14="http://schemas.microsoft.com/office/powerpoint/2010/main" val="1145697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1863" y="0"/>
            <a:ext cx="7564437" cy="1241425"/>
          </a:xfrm>
        </p:spPr>
        <p:txBody>
          <a:bodyPr/>
          <a:lstStyle/>
          <a:p>
            <a:pPr algn="ctr">
              <a:lnSpc>
                <a:spcPct val="90000"/>
              </a:lnSpc>
            </a:pPr>
            <a:r>
              <a:rPr lang="en-US" sz="3200" dirty="0"/>
              <a:t>OPTIONS PAYOFFS</a:t>
            </a:r>
            <a:br>
              <a:rPr lang="en-US" sz="3200" dirty="0"/>
            </a:br>
            <a:r>
              <a:rPr lang="en-US" sz="3200" dirty="0"/>
              <a:t>Payoff for writer/seller of call option</a:t>
            </a:r>
            <a:endParaRPr lang="en-US" sz="3200" b="1" dirty="0">
              <a:solidFill>
                <a:srgbClr val="003399"/>
              </a:solidFill>
              <a:latin typeface="Arial Narrow" pitchFamily="34" charset="0"/>
            </a:endParaRPr>
          </a:p>
        </p:txBody>
      </p:sp>
      <p:sp>
        <p:nvSpPr>
          <p:cNvPr id="70659" name="Rectangle 3"/>
          <p:cNvSpPr>
            <a:spLocks noGrp="1" noChangeArrowheads="1"/>
          </p:cNvSpPr>
          <p:nvPr>
            <p:ph type="body" idx="1"/>
          </p:nvPr>
        </p:nvSpPr>
        <p:spPr>
          <a:xfrm>
            <a:off x="152400" y="1509713"/>
            <a:ext cx="8740775" cy="5119687"/>
          </a:xfrm>
          <a:solidFill>
            <a:schemeClr val="bg1"/>
          </a:solidFill>
        </p:spPr>
        <p:txBody>
          <a:bodyPr/>
          <a:lstStyle/>
          <a:p>
            <a:r>
              <a:rPr lang="en-US" sz="2000" dirty="0"/>
              <a:t>The figure shows the profits/losses for the seller of a 2250 call option</a:t>
            </a:r>
            <a:r>
              <a:rPr lang="en-US" sz="2000" dirty="0">
                <a:solidFill>
                  <a:srgbClr val="FF0000"/>
                </a:solidFill>
              </a:rPr>
              <a:t>. As the spot Nifty rises, the call option is ITM and the writer/seller starts making losses to the extent of the difference between the Nifty -close and the strike price</a:t>
            </a:r>
            <a:r>
              <a:rPr lang="en-US" sz="2000" dirty="0"/>
              <a:t>. </a:t>
            </a:r>
            <a:r>
              <a:rPr lang="en-US" sz="2000" dirty="0">
                <a:solidFill>
                  <a:srgbClr val="FFFF00"/>
                </a:solidFill>
              </a:rPr>
              <a:t>The loss can be unlimited</a:t>
            </a:r>
            <a:r>
              <a:rPr lang="en-US" sz="2000" dirty="0"/>
              <a:t>, </a:t>
            </a:r>
            <a:r>
              <a:rPr lang="en-US" sz="2000" dirty="0">
                <a:solidFill>
                  <a:schemeClr val="bg2">
                    <a:lumMod val="50000"/>
                  </a:schemeClr>
                </a:solidFill>
              </a:rPr>
              <a:t>whereas the maximum profit is limited to the extent of the up-front option premium of Rs.86.60 charged by him</a:t>
            </a:r>
            <a:r>
              <a:rPr lang="en-US" sz="2000" dirty="0"/>
              <a:t>.</a:t>
            </a:r>
          </a:p>
        </p:txBody>
      </p:sp>
      <p:pic>
        <p:nvPicPr>
          <p:cNvPr id="6" name="image17.png"/>
          <p:cNvPicPr/>
          <p:nvPr/>
        </p:nvPicPr>
        <p:blipFill>
          <a:blip r:embed="rId2" cstate="print"/>
          <a:stretch>
            <a:fillRect/>
          </a:stretch>
        </p:blipFill>
        <p:spPr>
          <a:xfrm>
            <a:off x="243787" y="3505200"/>
            <a:ext cx="8656424" cy="3031141"/>
          </a:xfrm>
          <a:prstGeom prst="rect">
            <a:avLst/>
          </a:prstGeom>
        </p:spPr>
      </p:pic>
    </p:spTree>
    <p:extLst>
      <p:ext uri="{BB962C8B-B14F-4D97-AF65-F5344CB8AC3E}">
        <p14:creationId xmlns:p14="http://schemas.microsoft.com/office/powerpoint/2010/main" val="9128946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1863" y="0"/>
            <a:ext cx="7564437" cy="1241425"/>
          </a:xfrm>
        </p:spPr>
        <p:txBody>
          <a:bodyPr/>
          <a:lstStyle/>
          <a:p>
            <a:pPr algn="ctr">
              <a:lnSpc>
                <a:spcPct val="90000"/>
              </a:lnSpc>
            </a:pPr>
            <a:r>
              <a:rPr lang="en-US" sz="3200" dirty="0"/>
              <a:t>OPTIONS PAYOFFS</a:t>
            </a:r>
            <a:br>
              <a:rPr lang="en-US" sz="3200" dirty="0"/>
            </a:br>
            <a:r>
              <a:rPr lang="en-US" sz="3200" dirty="0"/>
              <a:t>Payoff for buyer of put option</a:t>
            </a:r>
            <a:endParaRPr lang="en-US" sz="3200" b="1" dirty="0">
              <a:solidFill>
                <a:srgbClr val="003399"/>
              </a:solidFill>
              <a:latin typeface="Arial Narrow" pitchFamily="34" charset="0"/>
            </a:endParaRPr>
          </a:p>
        </p:txBody>
      </p:sp>
      <p:sp>
        <p:nvSpPr>
          <p:cNvPr id="70659" name="Rectangle 3"/>
          <p:cNvSpPr>
            <a:spLocks noGrp="1" noChangeArrowheads="1"/>
          </p:cNvSpPr>
          <p:nvPr>
            <p:ph type="body" idx="1"/>
          </p:nvPr>
        </p:nvSpPr>
        <p:spPr>
          <a:xfrm>
            <a:off x="152400" y="1509713"/>
            <a:ext cx="8740775" cy="5119687"/>
          </a:xfrm>
          <a:solidFill>
            <a:schemeClr val="bg1"/>
          </a:solidFill>
        </p:spPr>
        <p:txBody>
          <a:bodyPr/>
          <a:lstStyle/>
          <a:p>
            <a:r>
              <a:rPr lang="en-US" sz="2000" dirty="0"/>
              <a:t>The figure shows the profits/losses for the buyer of Nifty 2250 put option. </a:t>
            </a:r>
            <a:r>
              <a:rPr lang="en-US" sz="2000" dirty="0">
                <a:solidFill>
                  <a:srgbClr val="FF0000"/>
                </a:solidFill>
              </a:rPr>
              <a:t>As the spot Nifty falls, the put option is ITM the buyer would exercise his option and profit to the extent of the difference between the strike price and Nifty-close</a:t>
            </a:r>
            <a:r>
              <a:rPr lang="en-US" sz="2000" dirty="0"/>
              <a:t>. </a:t>
            </a:r>
            <a:r>
              <a:rPr lang="en-US" sz="2000" dirty="0">
                <a:solidFill>
                  <a:schemeClr val="tx2">
                    <a:lumMod val="90000"/>
                    <a:lumOff val="10000"/>
                  </a:schemeClr>
                </a:solidFill>
              </a:rPr>
              <a:t>However if Nifty rises above the strike of 2250, he lets the option expire. His losses are limited to the extent of the premium he paid for buying the option.</a:t>
            </a:r>
          </a:p>
        </p:txBody>
      </p:sp>
      <p:pic>
        <p:nvPicPr>
          <p:cNvPr id="5" name="image18.png"/>
          <p:cNvPicPr/>
          <p:nvPr/>
        </p:nvPicPr>
        <p:blipFill>
          <a:blip r:embed="rId2" cstate="print"/>
          <a:stretch>
            <a:fillRect/>
          </a:stretch>
        </p:blipFill>
        <p:spPr>
          <a:xfrm>
            <a:off x="507024" y="3429000"/>
            <a:ext cx="8129952" cy="3182122"/>
          </a:xfrm>
          <a:prstGeom prst="rect">
            <a:avLst/>
          </a:prstGeom>
        </p:spPr>
      </p:pic>
    </p:spTree>
    <p:extLst>
      <p:ext uri="{BB962C8B-B14F-4D97-AF65-F5344CB8AC3E}">
        <p14:creationId xmlns:p14="http://schemas.microsoft.com/office/powerpoint/2010/main" val="119113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1863" y="0"/>
            <a:ext cx="7564437" cy="1241425"/>
          </a:xfrm>
        </p:spPr>
        <p:txBody>
          <a:bodyPr/>
          <a:lstStyle/>
          <a:p>
            <a:pPr algn="ctr">
              <a:lnSpc>
                <a:spcPct val="90000"/>
              </a:lnSpc>
            </a:pPr>
            <a:r>
              <a:rPr lang="en-US" sz="3200" dirty="0"/>
              <a:t>OPTIONS PAYOFFS</a:t>
            </a:r>
            <a:br>
              <a:rPr lang="en-US" sz="3200" dirty="0"/>
            </a:br>
            <a:r>
              <a:rPr lang="en-US" sz="3200" dirty="0"/>
              <a:t>Payoff for writer/seller of put option</a:t>
            </a:r>
            <a:endParaRPr lang="en-US" sz="3200" b="1" dirty="0">
              <a:solidFill>
                <a:srgbClr val="003399"/>
              </a:solidFill>
              <a:latin typeface="Arial Narrow" pitchFamily="34" charset="0"/>
            </a:endParaRPr>
          </a:p>
        </p:txBody>
      </p:sp>
      <p:sp>
        <p:nvSpPr>
          <p:cNvPr id="70659" name="Rectangle 3"/>
          <p:cNvSpPr>
            <a:spLocks noGrp="1" noChangeArrowheads="1"/>
          </p:cNvSpPr>
          <p:nvPr>
            <p:ph type="body" idx="1"/>
          </p:nvPr>
        </p:nvSpPr>
        <p:spPr>
          <a:xfrm>
            <a:off x="152400" y="1509713"/>
            <a:ext cx="8740775" cy="5119687"/>
          </a:xfrm>
          <a:solidFill>
            <a:schemeClr val="bg1"/>
          </a:solidFill>
        </p:spPr>
        <p:txBody>
          <a:bodyPr/>
          <a:lstStyle/>
          <a:p>
            <a:r>
              <a:rPr lang="en-US" sz="2000" dirty="0"/>
              <a:t>The figure shows the profits/losses for the seller of Nifty 2250 put option</a:t>
            </a:r>
            <a:r>
              <a:rPr lang="en-US" sz="2000" dirty="0">
                <a:solidFill>
                  <a:srgbClr val="7030A0"/>
                </a:solidFill>
              </a:rPr>
              <a:t>. As the spot Nifty falls, the put option is ITM and the writer starts making losses to the extent of the difference between the strike price and Nifty-close.</a:t>
            </a:r>
            <a:r>
              <a:rPr lang="en-US" sz="2000" dirty="0"/>
              <a:t> The loss that can be incurred by the writer of the option is a maximum extent of the strike price (Since the worst that can happen is that the asset price can fall to zero) whereas the maximum profit is limited premium of Rs.61.70 charged by him.</a:t>
            </a:r>
          </a:p>
        </p:txBody>
      </p:sp>
      <p:pic>
        <p:nvPicPr>
          <p:cNvPr id="6" name="image19.png"/>
          <p:cNvPicPr/>
          <p:nvPr/>
        </p:nvPicPr>
        <p:blipFill>
          <a:blip r:embed="rId2" cstate="print"/>
          <a:stretch>
            <a:fillRect/>
          </a:stretch>
        </p:blipFill>
        <p:spPr>
          <a:xfrm>
            <a:off x="404935" y="3764842"/>
            <a:ext cx="8334128" cy="2814467"/>
          </a:xfrm>
          <a:prstGeom prst="rect">
            <a:avLst/>
          </a:prstGeom>
        </p:spPr>
      </p:pic>
    </p:spTree>
    <p:extLst>
      <p:ext uri="{BB962C8B-B14F-4D97-AF65-F5344CB8AC3E}">
        <p14:creationId xmlns:p14="http://schemas.microsoft.com/office/powerpoint/2010/main" val="4168051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6600"/>
              <a:t>What next…?</a:t>
            </a:r>
          </a:p>
        </p:txBody>
      </p:sp>
      <p:pic>
        <p:nvPicPr>
          <p:cNvPr id="291843" name="Picture 3" descr="MCj04238280000[1]"/>
          <p:cNvPicPr>
            <a:picLocks noChangeAspect="1" noChangeArrowheads="1"/>
          </p:cNvPicPr>
          <p:nvPr/>
        </p:nvPicPr>
        <p:blipFill>
          <a:blip r:embed="rId2"/>
          <a:srcRect/>
          <a:stretch>
            <a:fillRect/>
          </a:stretch>
        </p:blipFill>
        <p:spPr bwMode="auto">
          <a:xfrm>
            <a:off x="2743200" y="2209800"/>
            <a:ext cx="3886200" cy="3892550"/>
          </a:xfrm>
          <a:prstGeom prst="rect">
            <a:avLst/>
          </a:prstGeom>
          <a:noFill/>
          <a:ln w="9525">
            <a:noFill/>
            <a:miter lim="800000"/>
            <a:headEnd/>
            <a:tailEnd/>
          </a:ln>
        </p:spPr>
      </p:pic>
    </p:spTree>
    <p:extLst>
      <p:ext uri="{BB962C8B-B14F-4D97-AF65-F5344CB8AC3E}">
        <p14:creationId xmlns:p14="http://schemas.microsoft.com/office/powerpoint/2010/main" val="256440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91843"/>
                                        </p:tgtEl>
                                        <p:attrNameLst>
                                          <p:attrName>style.visibility</p:attrName>
                                        </p:attrNameLst>
                                      </p:cBhvr>
                                      <p:to>
                                        <p:strVal val="visible"/>
                                      </p:to>
                                    </p:set>
                                    <p:anim calcmode="lin" valueType="num">
                                      <p:cBhvr>
                                        <p:cTn id="7" dur="1000" fill="hold"/>
                                        <p:tgtEl>
                                          <p:spTgt spid="291843"/>
                                        </p:tgtEl>
                                        <p:attrNameLst>
                                          <p:attrName>ppt_w</p:attrName>
                                        </p:attrNameLst>
                                      </p:cBhvr>
                                      <p:tavLst>
                                        <p:tav tm="0">
                                          <p:val>
                                            <p:fltVal val="0"/>
                                          </p:val>
                                        </p:tav>
                                        <p:tav tm="100000">
                                          <p:val>
                                            <p:strVal val="#ppt_w"/>
                                          </p:val>
                                        </p:tav>
                                      </p:tavLst>
                                    </p:anim>
                                    <p:anim calcmode="lin" valueType="num">
                                      <p:cBhvr>
                                        <p:cTn id="8" dur="1000" fill="hold"/>
                                        <p:tgtEl>
                                          <p:spTgt spid="291843"/>
                                        </p:tgtEl>
                                        <p:attrNameLst>
                                          <p:attrName>ppt_h</p:attrName>
                                        </p:attrNameLst>
                                      </p:cBhvr>
                                      <p:tavLst>
                                        <p:tav tm="0">
                                          <p:val>
                                            <p:fltVal val="0"/>
                                          </p:val>
                                        </p:tav>
                                        <p:tav tm="100000">
                                          <p:val>
                                            <p:strVal val="#ppt_h"/>
                                          </p:val>
                                        </p:tav>
                                      </p:tavLst>
                                    </p:anim>
                                    <p:anim calcmode="lin" valueType="num">
                                      <p:cBhvr>
                                        <p:cTn id="9" dur="1000" fill="hold"/>
                                        <p:tgtEl>
                                          <p:spTgt spid="2918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184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277507" name="Rectangle 3"/>
          <p:cNvSpPr>
            <a:spLocks noGrp="1" noChangeArrowheads="1"/>
          </p:cNvSpPr>
          <p:nvPr>
            <p:ph type="ctrTitle"/>
          </p:nvPr>
        </p:nvSpPr>
        <p:spPr>
          <a:xfrm>
            <a:off x="3962400" y="762000"/>
            <a:ext cx="4930775" cy="4191000"/>
          </a:xfrm>
          <a:solidFill>
            <a:schemeClr val="accent2"/>
          </a:solidFill>
          <a:ln w="19050">
            <a:solidFill>
              <a:srgbClr val="CC0000"/>
            </a:solidFill>
          </a:ln>
        </p:spPr>
        <p:txBody>
          <a:bodyPr anchor="ctr"/>
          <a:lstStyle/>
          <a:p>
            <a:pPr algn="ctr">
              <a:lnSpc>
                <a:spcPct val="130000"/>
              </a:lnSpc>
            </a:pPr>
            <a:r>
              <a:rPr lang="en-US" u="sng" dirty="0"/>
              <a:t>Examples </a:t>
            </a:r>
            <a:endParaRPr lang="en-US" dirty="0">
              <a:solidFill>
                <a:srgbClr val="006600"/>
              </a:solidFill>
            </a:endParaRPr>
          </a:p>
        </p:txBody>
      </p:sp>
      <p:grpSp>
        <p:nvGrpSpPr>
          <p:cNvPr id="2" name="Group 4"/>
          <p:cNvGrpSpPr>
            <a:grpSpLocks/>
          </p:cNvGrpSpPr>
          <p:nvPr/>
        </p:nvGrpSpPr>
        <p:grpSpPr bwMode="auto">
          <a:xfrm>
            <a:off x="76200" y="76200"/>
            <a:ext cx="2057400" cy="2133600"/>
            <a:chOff x="48" y="48"/>
            <a:chExt cx="1296" cy="1344"/>
          </a:xfrm>
        </p:grpSpPr>
        <p:pic>
          <p:nvPicPr>
            <p:cNvPr id="92166" name="Picture 5" descr="book_questionmark"/>
            <p:cNvPicPr>
              <a:picLocks noChangeAspect="1" noChangeArrowheads="1"/>
            </p:cNvPicPr>
            <p:nvPr/>
          </p:nvPicPr>
          <p:blipFill>
            <a:blip r:embed="rId2"/>
            <a:srcRect/>
            <a:stretch>
              <a:fillRect/>
            </a:stretch>
          </p:blipFill>
          <p:spPr bwMode="auto">
            <a:xfrm>
              <a:off x="132" y="156"/>
              <a:ext cx="1122" cy="1128"/>
            </a:xfrm>
            <a:prstGeom prst="rect">
              <a:avLst/>
            </a:prstGeom>
            <a:noFill/>
            <a:ln w="9525">
              <a:noFill/>
              <a:miter lim="800000"/>
              <a:headEnd/>
              <a:tailEnd/>
            </a:ln>
          </p:spPr>
        </p:pic>
        <p:sp>
          <p:nvSpPr>
            <p:cNvPr id="92167" name="Oval 6"/>
            <p:cNvSpPr>
              <a:spLocks noChangeArrowheads="1"/>
            </p:cNvSpPr>
            <p:nvPr/>
          </p:nvSpPr>
          <p:spPr bwMode="auto">
            <a:xfrm>
              <a:off x="48" y="48"/>
              <a:ext cx="1296" cy="1344"/>
            </a:xfrm>
            <a:prstGeom prst="ellipse">
              <a:avLst/>
            </a:prstGeom>
            <a:noFill/>
            <a:ln w="28575">
              <a:solidFill>
                <a:srgbClr val="CC0000"/>
              </a:solidFill>
              <a:round/>
              <a:headEnd/>
              <a:tailEnd/>
            </a:ln>
          </p:spPr>
          <p:txBody>
            <a:bodyPr wrap="none" anchor="ctr"/>
            <a:lstStyle/>
            <a:p>
              <a:endParaRPr lang="en-US"/>
            </a:p>
          </p:txBody>
        </p:sp>
      </p:grpSp>
      <p:pic>
        <p:nvPicPr>
          <p:cNvPr id="277511" name="Picture 7" descr="0511-0703-0512-2529_Businesswoman_Kicking_a_Software_Upgrade_Box_clipart_image"/>
          <p:cNvPicPr>
            <a:picLocks noChangeAspect="1" noChangeArrowheads="1"/>
          </p:cNvPicPr>
          <p:nvPr/>
        </p:nvPicPr>
        <p:blipFill>
          <a:blip r:embed="rId3"/>
          <a:srcRect/>
          <a:stretch>
            <a:fillRect/>
          </a:stretch>
        </p:blipFill>
        <p:spPr bwMode="auto">
          <a:xfrm>
            <a:off x="381000" y="3962400"/>
            <a:ext cx="2857500" cy="2486025"/>
          </a:xfrm>
          <a:prstGeom prst="rect">
            <a:avLst/>
          </a:prstGeom>
          <a:noFill/>
          <a:ln w="9525">
            <a:noFill/>
            <a:miter lim="800000"/>
            <a:headEnd/>
            <a:tailEnd/>
          </a:ln>
        </p:spPr>
      </p:pic>
    </p:spTree>
    <p:extLst>
      <p:ext uri="{BB962C8B-B14F-4D97-AF65-F5344CB8AC3E}">
        <p14:creationId xmlns:p14="http://schemas.microsoft.com/office/powerpoint/2010/main" val="185182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77511"/>
                                        </p:tgtEl>
                                        <p:attrNameLst>
                                          <p:attrName>style.visibility</p:attrName>
                                        </p:attrNameLst>
                                      </p:cBhvr>
                                      <p:to>
                                        <p:strVal val="visible"/>
                                      </p:to>
                                    </p:set>
                                    <p:animEffect transition="in" filter="fade">
                                      <p:cBhvr>
                                        <p:cTn id="15" dur="800" decel="100000"/>
                                        <p:tgtEl>
                                          <p:spTgt spid="277511"/>
                                        </p:tgtEl>
                                      </p:cBhvr>
                                    </p:animEffect>
                                    <p:anim calcmode="lin" valueType="num">
                                      <p:cBhvr>
                                        <p:cTn id="16" dur="800" decel="100000" fill="hold"/>
                                        <p:tgtEl>
                                          <p:spTgt spid="277511"/>
                                        </p:tgtEl>
                                        <p:attrNameLst>
                                          <p:attrName>style.rotation</p:attrName>
                                        </p:attrNameLst>
                                      </p:cBhvr>
                                      <p:tavLst>
                                        <p:tav tm="0">
                                          <p:val>
                                            <p:fltVal val="-90"/>
                                          </p:val>
                                        </p:tav>
                                        <p:tav tm="100000">
                                          <p:val>
                                            <p:fltVal val="0"/>
                                          </p:val>
                                        </p:tav>
                                      </p:tavLst>
                                    </p:anim>
                                    <p:anim calcmode="lin" valueType="num">
                                      <p:cBhvr>
                                        <p:cTn id="17" dur="800" decel="100000" fill="hold"/>
                                        <p:tgtEl>
                                          <p:spTgt spid="277511"/>
                                        </p:tgtEl>
                                        <p:attrNameLst>
                                          <p:attrName>ppt_x</p:attrName>
                                        </p:attrNameLst>
                                      </p:cBhvr>
                                      <p:tavLst>
                                        <p:tav tm="0">
                                          <p:val>
                                            <p:strVal val="#ppt_x+0.4"/>
                                          </p:val>
                                        </p:tav>
                                        <p:tav tm="100000">
                                          <p:val>
                                            <p:strVal val="#ppt_x-0.05"/>
                                          </p:val>
                                        </p:tav>
                                      </p:tavLst>
                                    </p:anim>
                                    <p:anim calcmode="lin" valueType="num">
                                      <p:cBhvr>
                                        <p:cTn id="18" dur="800" decel="100000" fill="hold"/>
                                        <p:tgtEl>
                                          <p:spTgt spid="277511"/>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77511"/>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77511"/>
                                        </p:tgtEl>
                                        <p:attrNameLst>
                                          <p:attrName>ppt_y</p:attrName>
                                        </p:attrNameLst>
                                      </p:cBhvr>
                                      <p:tavLst>
                                        <p:tav tm="0">
                                          <p:val>
                                            <p:strVal val="#ppt_y+0.1"/>
                                          </p:val>
                                        </p:tav>
                                        <p:tav tm="100000">
                                          <p:val>
                                            <p:strVal val="#ppt_y"/>
                                          </p:val>
                                        </p:tav>
                                      </p:tavLst>
                                    </p:anim>
                                  </p:childTnLst>
                                </p:cTn>
                              </p:par>
                            </p:childTnLst>
                          </p:cTn>
                        </p:par>
                        <p:par>
                          <p:cTn id="21" fill="hold">
                            <p:stCondLst>
                              <p:cond delay="1000"/>
                            </p:stCondLst>
                            <p:childTnLst>
                              <p:par>
                                <p:cTn id="22" presetID="24" presetClass="entr" presetSubtype="0" fill="hold" grpId="0" nodeType="afterEffect">
                                  <p:stCondLst>
                                    <p:cond delay="0"/>
                                  </p:stCondLst>
                                  <p:childTnLst>
                                    <p:set>
                                      <p:cBhvr>
                                        <p:cTn id="23" dur="1" fill="hold">
                                          <p:stCondLst>
                                            <p:cond delay="0"/>
                                          </p:stCondLst>
                                        </p:cTn>
                                        <p:tgtEl>
                                          <p:spTgt spid="277507"/>
                                        </p:tgtEl>
                                        <p:attrNameLst>
                                          <p:attrName>style.visibility</p:attrName>
                                        </p:attrNameLst>
                                      </p:cBhvr>
                                      <p:to>
                                        <p:strVal val="visible"/>
                                      </p:to>
                                    </p:set>
                                    <p:anim to="" calcmode="lin" valueType="num">
                                      <p:cBhvr>
                                        <p:cTn id="24" dur="1" fill="hold"/>
                                        <p:tgtEl>
                                          <p:spTgt spid="2775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Strike price?</a:t>
            </a:r>
          </a:p>
          <a:p>
            <a:pPr marL="514350" indent="-514350" algn="just">
              <a:lnSpc>
                <a:spcPct val="90000"/>
              </a:lnSpc>
              <a:spcBef>
                <a:spcPct val="0"/>
              </a:spcBef>
              <a:buFont typeface="+mj-lt"/>
              <a:buAutoNum type="arabicPeriod"/>
            </a:pPr>
            <a:r>
              <a:rPr lang="en-US" dirty="0">
                <a:latin typeface="Bookman Old Style" pitchFamily="18" charset="0"/>
              </a:rPr>
              <a:t>ATM,ITM,OTM?</a:t>
            </a:r>
          </a:p>
          <a:p>
            <a:pPr marL="514350" indent="-514350" algn="just">
              <a:lnSpc>
                <a:spcPct val="90000"/>
              </a:lnSpc>
              <a:spcBef>
                <a:spcPct val="0"/>
              </a:spcBef>
              <a:buFont typeface="+mj-lt"/>
              <a:buAutoNum type="arabicPeriod"/>
            </a:pPr>
            <a:r>
              <a:rPr lang="en-US" dirty="0">
                <a:latin typeface="Bookman Old Style" pitchFamily="18" charset="0"/>
              </a:rPr>
              <a:t>Intrinsic value?</a:t>
            </a:r>
          </a:p>
          <a:p>
            <a:pPr marL="514350" indent="-514350" algn="just">
              <a:lnSpc>
                <a:spcPct val="90000"/>
              </a:lnSpc>
              <a:spcBef>
                <a:spcPct val="0"/>
              </a:spcBef>
              <a:buFont typeface="+mj-lt"/>
              <a:buAutoNum type="arabicPeriod"/>
            </a:pPr>
            <a:r>
              <a:rPr lang="en-US" dirty="0">
                <a:latin typeface="Bookman Old Style" pitchFamily="18" charset="0"/>
              </a:rPr>
              <a:t>Time value?</a:t>
            </a:r>
          </a:p>
          <a:p>
            <a:pPr marL="514350" indent="-514350" algn="just">
              <a:lnSpc>
                <a:spcPct val="90000"/>
              </a:lnSpc>
              <a:spcBef>
                <a:spcPct val="0"/>
              </a:spcBef>
              <a:buFont typeface="+mj-lt"/>
              <a:buAutoNum type="arabicPeriod"/>
            </a:pPr>
            <a:r>
              <a:rPr lang="en-US" dirty="0">
                <a:latin typeface="Bookman Old Style" pitchFamily="18" charset="0"/>
              </a:rPr>
              <a:t>If nifty close at 2300 P/L of buyer and seller of option.</a:t>
            </a:r>
          </a:p>
          <a:p>
            <a:pPr marL="514350" indent="-514350" algn="just">
              <a:lnSpc>
                <a:spcPct val="90000"/>
              </a:lnSpc>
              <a:spcBef>
                <a:spcPct val="0"/>
              </a:spcBef>
              <a:buFont typeface="+mj-lt"/>
              <a:buAutoNum type="arabicPeriod"/>
            </a:pPr>
            <a:r>
              <a:rPr lang="en-US" dirty="0">
                <a:latin typeface="Bookman Old Style" pitchFamily="18" charset="0"/>
              </a:rPr>
              <a:t>If nifty close at 2000 P/L of buyer and seller of option.</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p:txBody>
      </p:sp>
    </p:spTree>
    <p:extLst>
      <p:ext uri="{BB962C8B-B14F-4D97-AF65-F5344CB8AC3E}">
        <p14:creationId xmlns:p14="http://schemas.microsoft.com/office/powerpoint/2010/main" val="25358494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Strike price</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endParaRPr lang="en-US" dirty="0">
              <a:latin typeface="Bookman Old Style" pitchFamily="18" charset="0"/>
            </a:endParaRPr>
          </a:p>
          <a:p>
            <a:pPr marL="0" indent="0" algn="just">
              <a:lnSpc>
                <a:spcPct val="90000"/>
              </a:lnSpc>
              <a:spcBef>
                <a:spcPct val="0"/>
              </a:spcBef>
              <a:buNone/>
            </a:pPr>
            <a:r>
              <a:rPr lang="en-US" sz="8000" dirty="0">
                <a:latin typeface="Bookman Old Style" pitchFamily="18" charset="0"/>
              </a:rPr>
              <a:t>2140</a:t>
            </a:r>
          </a:p>
          <a:p>
            <a:pPr marL="0" indent="0" algn="just">
              <a:lnSpc>
                <a:spcPct val="90000"/>
              </a:lnSpc>
              <a:spcBef>
                <a:spcPct val="0"/>
              </a:spcBef>
              <a:buNone/>
            </a:pPr>
            <a:endParaRPr lang="en-US" dirty="0">
              <a:latin typeface="Bookman Old Style" pitchFamily="18" charset="0"/>
            </a:endParaRPr>
          </a:p>
        </p:txBody>
      </p:sp>
    </p:spTree>
    <p:extLst>
      <p:ext uri="{BB962C8B-B14F-4D97-AF65-F5344CB8AC3E}">
        <p14:creationId xmlns:p14="http://schemas.microsoft.com/office/powerpoint/2010/main" val="52090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dirty="0">
                <a:effectLst/>
              </a:rPr>
              <a:t>OPTION TERMINOLOGY	</a:t>
            </a:r>
          </a:p>
        </p:txBody>
      </p:sp>
      <p:sp>
        <p:nvSpPr>
          <p:cNvPr id="3" name="Content Placeholder 2"/>
          <p:cNvSpPr>
            <a:spLocks noGrp="1"/>
          </p:cNvSpPr>
          <p:nvPr>
            <p:ph idx="1"/>
          </p:nvPr>
        </p:nvSpPr>
        <p:spPr/>
        <p:txBody>
          <a:bodyPr/>
          <a:lstStyle/>
          <a:p>
            <a:pPr lvl="0" algn="just">
              <a:lnSpc>
                <a:spcPct val="150000"/>
              </a:lnSpc>
            </a:pPr>
            <a:r>
              <a:rPr lang="en-US" sz="2400" i="1" dirty="0">
                <a:solidFill>
                  <a:srgbClr val="00B050"/>
                </a:solidFill>
                <a:effectLst/>
                <a:latin typeface="Times New Roman" pitchFamily="18" charset="0"/>
                <a:cs typeface="Times New Roman" pitchFamily="18" charset="0"/>
              </a:rPr>
              <a:t>Writer of an option: </a:t>
            </a:r>
            <a:r>
              <a:rPr lang="en-US" sz="2400" dirty="0">
                <a:effectLst/>
                <a:latin typeface="Times New Roman" pitchFamily="18" charset="0"/>
                <a:cs typeface="Times New Roman" pitchFamily="18" charset="0"/>
              </a:rPr>
              <a:t>The writer of a call/put option is the one who receives the option premium and is thereby obliged to sell/buy the asset if the buyer exercises on him.</a:t>
            </a:r>
          </a:p>
          <a:p>
            <a:pPr lvl="0" algn="just">
              <a:lnSpc>
                <a:spcPct val="150000"/>
              </a:lnSpc>
            </a:pPr>
            <a:r>
              <a:rPr lang="en-US" sz="2400" i="1" dirty="0">
                <a:solidFill>
                  <a:srgbClr val="00B050"/>
                </a:solidFill>
                <a:effectLst/>
                <a:latin typeface="Times New Roman" pitchFamily="18" charset="0"/>
                <a:cs typeface="Times New Roman" pitchFamily="18" charset="0"/>
              </a:rPr>
              <a:t>Option price/premium: </a:t>
            </a:r>
            <a:r>
              <a:rPr lang="en-US" sz="2400" dirty="0">
                <a:effectLst/>
                <a:latin typeface="Times New Roman" pitchFamily="18" charset="0"/>
                <a:cs typeface="Times New Roman" pitchFamily="18" charset="0"/>
              </a:rPr>
              <a:t>Option price is the price which the option buyer pays to the option seller. </a:t>
            </a:r>
          </a:p>
          <a:p>
            <a:pPr algn="just">
              <a:lnSpc>
                <a:spcPct val="150000"/>
              </a:lnSpc>
            </a:pPr>
            <a:r>
              <a:rPr lang="en-US" sz="2400" i="1" dirty="0">
                <a:solidFill>
                  <a:srgbClr val="00B050"/>
                </a:solidFill>
                <a:effectLst/>
                <a:latin typeface="Times New Roman" pitchFamily="18" charset="0"/>
                <a:cs typeface="Times New Roman" pitchFamily="18" charset="0"/>
              </a:rPr>
              <a:t>Expiration date: </a:t>
            </a:r>
            <a:r>
              <a:rPr lang="en-US" sz="2400" dirty="0">
                <a:effectLst/>
                <a:latin typeface="Times New Roman" pitchFamily="18" charset="0"/>
                <a:cs typeface="Times New Roman" pitchFamily="18" charset="0"/>
              </a:rPr>
              <a:t>The date specified in the options contract is known as the expiration date, the exercise date, the strike date or the maturity.</a:t>
            </a:r>
          </a:p>
          <a:p>
            <a:pPr marL="0" lvl="0" indent="0" algn="just">
              <a:lnSpc>
                <a:spcPct val="150000"/>
              </a:lnSpc>
              <a:buNone/>
            </a:pPr>
            <a:endParaRPr lang="en-US" sz="2400" dirty="0">
              <a:effectLst/>
              <a:latin typeface="Times New Roman" pitchFamily="18" charset="0"/>
              <a:cs typeface="Times New Roman" pitchFamily="18" charset="0"/>
            </a:endParaRPr>
          </a:p>
          <a:p>
            <a:pPr lvl="0" algn="just">
              <a:lnSpc>
                <a:spcPct val="150000"/>
              </a:lnSpc>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729474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ATM,ITM,OTM?</a:t>
            </a:r>
          </a:p>
          <a:p>
            <a:pPr marL="514350" indent="-514350" algn="just">
              <a:lnSpc>
                <a:spcPct val="90000"/>
              </a:lnSpc>
              <a:spcBef>
                <a:spcPct val="0"/>
              </a:spcBef>
              <a:buFont typeface="+mj-lt"/>
              <a:buAutoNum type="arabicPeriod"/>
            </a:pPr>
            <a:endParaRPr lang="en-US" dirty="0">
              <a:latin typeface="Bookman Old Style" pitchFamily="18" charset="0"/>
            </a:endParaRPr>
          </a:p>
          <a:p>
            <a:pPr marL="0" indent="0" algn="just">
              <a:lnSpc>
                <a:spcPct val="90000"/>
              </a:lnSpc>
              <a:spcBef>
                <a:spcPct val="0"/>
              </a:spcBef>
              <a:buNone/>
            </a:pPr>
            <a:r>
              <a:rPr lang="en-US" dirty="0">
                <a:latin typeface="Bookman Old Style" pitchFamily="18" charset="0"/>
              </a:rPr>
              <a:t>ITM</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r>
              <a:rPr lang="en-US" dirty="0">
                <a:latin typeface="Bookman Old Style" pitchFamily="18" charset="0"/>
              </a:rPr>
              <a:t>Because </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r>
              <a:rPr lang="en-US" dirty="0"/>
              <a:t>Spot price &gt; strike price</a:t>
            </a:r>
            <a:r>
              <a:rPr lang="en-US" dirty="0">
                <a:latin typeface="Bookman Old Style" pitchFamily="18" charset="0"/>
              </a:rPr>
              <a:t> </a:t>
            </a:r>
          </a:p>
        </p:txBody>
      </p:sp>
    </p:spTree>
    <p:extLst>
      <p:ext uri="{BB962C8B-B14F-4D97-AF65-F5344CB8AC3E}">
        <p14:creationId xmlns:p14="http://schemas.microsoft.com/office/powerpoint/2010/main" val="9948361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algn="just">
              <a:lnSpc>
                <a:spcPct val="90000"/>
              </a:lnSpc>
              <a:spcBef>
                <a:spcPct val="0"/>
              </a:spcBef>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Intrinsic value?</a:t>
            </a:r>
          </a:p>
          <a:p>
            <a:pPr marL="514350" indent="-514350" algn="just">
              <a:lnSpc>
                <a:spcPct val="90000"/>
              </a:lnSpc>
              <a:spcBef>
                <a:spcPct val="0"/>
              </a:spcBef>
              <a:buFont typeface="+mj-lt"/>
              <a:buAutoNum type="arabicPeriod"/>
            </a:pPr>
            <a:r>
              <a:rPr lang="en-US" dirty="0">
                <a:latin typeface="Bookman Old Style" pitchFamily="18" charset="0"/>
              </a:rPr>
              <a:t>Time value?</a:t>
            </a:r>
          </a:p>
          <a:p>
            <a:pPr marL="514350" indent="-514350" algn="just">
              <a:lnSpc>
                <a:spcPct val="90000"/>
              </a:lnSpc>
              <a:spcBef>
                <a:spcPct val="0"/>
              </a:spcBef>
              <a:buFont typeface="+mj-lt"/>
              <a:buAutoNum type="arabicPeriod"/>
            </a:pPr>
            <a:endParaRPr lang="en-US" dirty="0">
              <a:latin typeface="Bookman Old Style" pitchFamily="18" charset="0"/>
            </a:endParaRPr>
          </a:p>
          <a:p>
            <a:pPr marL="0" indent="0" algn="just">
              <a:lnSpc>
                <a:spcPct val="90000"/>
              </a:lnSpc>
              <a:spcBef>
                <a:spcPct val="0"/>
              </a:spcBef>
              <a:buNone/>
            </a:pPr>
            <a:r>
              <a:rPr lang="en-US" dirty="0">
                <a:latin typeface="Bookman Old Style" pitchFamily="18" charset="0"/>
              </a:rPr>
              <a:t>Intrinsic value = 2157 – 2140 = 17</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r>
              <a:rPr lang="en-US" dirty="0">
                <a:latin typeface="Bookman Old Style" pitchFamily="18" charset="0"/>
              </a:rPr>
              <a:t>Time value     = 27-17 = 10</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p:txBody>
      </p:sp>
    </p:spTree>
    <p:extLst>
      <p:ext uri="{BB962C8B-B14F-4D97-AF65-F5344CB8AC3E}">
        <p14:creationId xmlns:p14="http://schemas.microsoft.com/office/powerpoint/2010/main" val="3554214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If nifty close at 2300 P/L of buyer and seller of option.</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r>
              <a:rPr lang="en-US" sz="2400" dirty="0">
                <a:latin typeface="Bookman Old Style" pitchFamily="18" charset="0"/>
              </a:rPr>
              <a:t>Buyer of option </a:t>
            </a:r>
          </a:p>
          <a:p>
            <a:pPr marL="0" indent="0" algn="just">
              <a:lnSpc>
                <a:spcPct val="90000"/>
              </a:lnSpc>
              <a:spcBef>
                <a:spcPct val="0"/>
              </a:spcBef>
              <a:buNone/>
            </a:pPr>
            <a:r>
              <a:rPr lang="en-US" sz="2400" dirty="0">
                <a:latin typeface="Bookman Old Style" pitchFamily="18" charset="0"/>
              </a:rPr>
              <a:t>Gross profit = (2300 – 2140,0)* = 160</a:t>
            </a:r>
          </a:p>
          <a:p>
            <a:pPr marL="0" indent="0" algn="just">
              <a:lnSpc>
                <a:spcPct val="90000"/>
              </a:lnSpc>
              <a:spcBef>
                <a:spcPct val="0"/>
              </a:spcBef>
              <a:buNone/>
            </a:pPr>
            <a:r>
              <a:rPr lang="en-US" sz="2400" dirty="0">
                <a:latin typeface="Bookman Old Style" pitchFamily="18" charset="0"/>
              </a:rPr>
              <a:t>Net profit     = 160 – 27       = 133</a:t>
            </a:r>
          </a:p>
          <a:p>
            <a:pPr marL="0" indent="0" algn="just">
              <a:lnSpc>
                <a:spcPct val="90000"/>
              </a:lnSpc>
              <a:spcBef>
                <a:spcPct val="0"/>
              </a:spcBef>
              <a:buNone/>
            </a:pPr>
            <a:r>
              <a:rPr lang="en-US" sz="2400" dirty="0">
                <a:latin typeface="Bookman Old Style" pitchFamily="18" charset="0"/>
              </a:rPr>
              <a:t>* If closing price is &gt; strike then difference otherwise 0</a:t>
            </a:r>
          </a:p>
          <a:p>
            <a:pPr marL="0" indent="0" algn="just">
              <a:lnSpc>
                <a:spcPct val="90000"/>
              </a:lnSpc>
              <a:spcBef>
                <a:spcPct val="0"/>
              </a:spcBef>
              <a:buNone/>
            </a:pPr>
            <a:endParaRPr lang="en-US" sz="2400" dirty="0">
              <a:latin typeface="Bookman Old Style" pitchFamily="18" charset="0"/>
            </a:endParaRPr>
          </a:p>
          <a:p>
            <a:pPr marL="0" indent="0" algn="just">
              <a:lnSpc>
                <a:spcPct val="90000"/>
              </a:lnSpc>
              <a:spcBef>
                <a:spcPct val="0"/>
              </a:spcBef>
              <a:buNone/>
            </a:pPr>
            <a:r>
              <a:rPr lang="en-US" sz="2400" dirty="0">
                <a:latin typeface="Bookman Old Style" pitchFamily="18" charset="0"/>
              </a:rPr>
              <a:t>seller of option </a:t>
            </a:r>
          </a:p>
          <a:p>
            <a:pPr marL="0" indent="0" algn="just">
              <a:lnSpc>
                <a:spcPct val="90000"/>
              </a:lnSpc>
              <a:spcBef>
                <a:spcPct val="0"/>
              </a:spcBef>
              <a:buNone/>
            </a:pPr>
            <a:r>
              <a:rPr lang="en-US" sz="2400" dirty="0">
                <a:latin typeface="Bookman Old Style" pitchFamily="18" charset="0"/>
              </a:rPr>
              <a:t>Gross loss = (2300 – 2140,0)* = (160)</a:t>
            </a:r>
          </a:p>
          <a:p>
            <a:pPr marL="0" indent="0" algn="just">
              <a:lnSpc>
                <a:spcPct val="90000"/>
              </a:lnSpc>
              <a:spcBef>
                <a:spcPct val="0"/>
              </a:spcBef>
              <a:buNone/>
            </a:pPr>
            <a:r>
              <a:rPr lang="en-US" sz="2400" dirty="0">
                <a:latin typeface="Bookman Old Style" pitchFamily="18" charset="0"/>
              </a:rPr>
              <a:t>Net loss     = (160) + 27       = (133)</a:t>
            </a:r>
          </a:p>
          <a:p>
            <a:pPr marL="0" indent="0" algn="just">
              <a:lnSpc>
                <a:spcPct val="90000"/>
              </a:lnSpc>
              <a:spcBef>
                <a:spcPct val="0"/>
              </a:spcBef>
              <a:buNone/>
            </a:pPr>
            <a:r>
              <a:rPr lang="en-US" sz="2400" dirty="0">
                <a:latin typeface="Bookman Old Style" pitchFamily="18" charset="0"/>
              </a:rPr>
              <a:t>* If closing price is &gt; strike then difference otherwise 0</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p:txBody>
      </p:sp>
    </p:spTree>
    <p:extLst>
      <p:ext uri="{BB962C8B-B14F-4D97-AF65-F5344CB8AC3E}">
        <p14:creationId xmlns:p14="http://schemas.microsoft.com/office/powerpoint/2010/main" val="3051092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2263" y="381001"/>
            <a:ext cx="8605837" cy="6216650"/>
          </a:xfrm>
          <a:solidFill>
            <a:schemeClr val="bg1"/>
          </a:solidFill>
        </p:spPr>
        <p:txBody>
          <a:bodyPr/>
          <a:lstStyle/>
          <a:p>
            <a:pPr algn="just">
              <a:lnSpc>
                <a:spcPct val="90000"/>
              </a:lnSpc>
              <a:spcBef>
                <a:spcPct val="0"/>
              </a:spcBef>
            </a:pPr>
            <a:r>
              <a:rPr lang="en-US" dirty="0"/>
              <a:t>Spot value of Nifty is 2157. An investor buys a one month nifty 2140 call option for a premium of Rs.27. The option is?</a:t>
            </a:r>
          </a:p>
          <a:p>
            <a:pPr marL="514350" indent="-514350" algn="just">
              <a:lnSpc>
                <a:spcPct val="90000"/>
              </a:lnSpc>
              <a:spcBef>
                <a:spcPct val="0"/>
              </a:spcBef>
              <a:buFont typeface="+mj-lt"/>
              <a:buAutoNum type="arabicPeriod"/>
            </a:pPr>
            <a:endParaRPr lang="en-US" dirty="0">
              <a:latin typeface="Bookman Old Style" pitchFamily="18" charset="0"/>
            </a:endParaRPr>
          </a:p>
          <a:p>
            <a:pPr marL="514350" indent="-514350" algn="just">
              <a:lnSpc>
                <a:spcPct val="90000"/>
              </a:lnSpc>
              <a:spcBef>
                <a:spcPct val="0"/>
              </a:spcBef>
              <a:buFont typeface="+mj-lt"/>
              <a:buAutoNum type="arabicPeriod"/>
            </a:pPr>
            <a:r>
              <a:rPr lang="en-US" dirty="0">
                <a:latin typeface="Bookman Old Style" pitchFamily="18" charset="0"/>
              </a:rPr>
              <a:t>If nifty close at 2000 P/L of buyer and seller of option.</a:t>
            </a:r>
          </a:p>
          <a:p>
            <a:pPr marL="514350" indent="-514350" algn="just">
              <a:lnSpc>
                <a:spcPct val="90000"/>
              </a:lnSpc>
              <a:spcBef>
                <a:spcPct val="0"/>
              </a:spcBef>
              <a:buFont typeface="+mj-lt"/>
              <a:buAutoNum type="arabicPeriod"/>
            </a:pPr>
            <a:endParaRPr lang="en-US" dirty="0">
              <a:latin typeface="Bookman Old Style" pitchFamily="18" charset="0"/>
            </a:endParaRPr>
          </a:p>
          <a:p>
            <a:pPr marL="0" indent="0" algn="just">
              <a:lnSpc>
                <a:spcPct val="90000"/>
              </a:lnSpc>
              <a:spcBef>
                <a:spcPct val="0"/>
              </a:spcBef>
              <a:buNone/>
            </a:pPr>
            <a:r>
              <a:rPr lang="en-US" sz="2400" dirty="0">
                <a:latin typeface="Bookman Old Style" pitchFamily="18" charset="0"/>
              </a:rPr>
              <a:t>Buyer of option </a:t>
            </a:r>
          </a:p>
          <a:p>
            <a:pPr marL="0" indent="0" algn="just">
              <a:lnSpc>
                <a:spcPct val="90000"/>
              </a:lnSpc>
              <a:spcBef>
                <a:spcPct val="0"/>
              </a:spcBef>
              <a:buNone/>
            </a:pPr>
            <a:r>
              <a:rPr lang="en-US" sz="2400" dirty="0">
                <a:latin typeface="Bookman Old Style" pitchFamily="18" charset="0"/>
              </a:rPr>
              <a:t>Gross loss = (2000 – 2140, 0)* = 0</a:t>
            </a:r>
          </a:p>
          <a:p>
            <a:pPr marL="0" indent="0" algn="just">
              <a:lnSpc>
                <a:spcPct val="90000"/>
              </a:lnSpc>
              <a:spcBef>
                <a:spcPct val="0"/>
              </a:spcBef>
              <a:buNone/>
            </a:pPr>
            <a:r>
              <a:rPr lang="en-US" sz="2400" dirty="0">
                <a:latin typeface="Bookman Old Style" pitchFamily="18" charset="0"/>
              </a:rPr>
              <a:t>Net loss     =  – 27     = (27)</a:t>
            </a:r>
          </a:p>
          <a:p>
            <a:pPr marL="0" indent="0" algn="just">
              <a:lnSpc>
                <a:spcPct val="90000"/>
              </a:lnSpc>
              <a:spcBef>
                <a:spcPct val="0"/>
              </a:spcBef>
              <a:buNone/>
            </a:pPr>
            <a:r>
              <a:rPr lang="en-US" sz="2400" dirty="0">
                <a:latin typeface="Bookman Old Style" pitchFamily="18" charset="0"/>
              </a:rPr>
              <a:t>* If closing price is &gt; strike then difference otherwise 0</a:t>
            </a:r>
          </a:p>
          <a:p>
            <a:pPr marL="0" indent="0" algn="just">
              <a:lnSpc>
                <a:spcPct val="90000"/>
              </a:lnSpc>
              <a:spcBef>
                <a:spcPct val="0"/>
              </a:spcBef>
              <a:buNone/>
            </a:pPr>
            <a:endParaRPr lang="en-US" sz="2400" dirty="0">
              <a:latin typeface="Bookman Old Style" pitchFamily="18" charset="0"/>
            </a:endParaRPr>
          </a:p>
          <a:p>
            <a:pPr marL="0" indent="0" algn="just">
              <a:lnSpc>
                <a:spcPct val="90000"/>
              </a:lnSpc>
              <a:spcBef>
                <a:spcPct val="0"/>
              </a:spcBef>
              <a:buNone/>
            </a:pPr>
            <a:r>
              <a:rPr lang="en-US" sz="2400" dirty="0">
                <a:latin typeface="Bookman Old Style" pitchFamily="18" charset="0"/>
              </a:rPr>
              <a:t>Seller of option </a:t>
            </a:r>
          </a:p>
          <a:p>
            <a:pPr marL="0" indent="0" algn="just">
              <a:lnSpc>
                <a:spcPct val="90000"/>
              </a:lnSpc>
              <a:spcBef>
                <a:spcPct val="0"/>
              </a:spcBef>
              <a:buNone/>
            </a:pPr>
            <a:r>
              <a:rPr lang="en-US" sz="2400" dirty="0">
                <a:latin typeface="Bookman Old Style" pitchFamily="18" charset="0"/>
              </a:rPr>
              <a:t>Gross profit = (2000 – 2140, 0)* = 0</a:t>
            </a:r>
          </a:p>
          <a:p>
            <a:pPr marL="0" indent="0" algn="just">
              <a:lnSpc>
                <a:spcPct val="90000"/>
              </a:lnSpc>
              <a:spcBef>
                <a:spcPct val="0"/>
              </a:spcBef>
              <a:buNone/>
            </a:pPr>
            <a:r>
              <a:rPr lang="en-US" sz="2400" dirty="0">
                <a:latin typeface="Bookman Old Style" pitchFamily="18" charset="0"/>
              </a:rPr>
              <a:t>Net profit     =   27       = 27</a:t>
            </a:r>
          </a:p>
          <a:p>
            <a:pPr marL="0" indent="0" algn="just">
              <a:lnSpc>
                <a:spcPct val="90000"/>
              </a:lnSpc>
              <a:spcBef>
                <a:spcPct val="0"/>
              </a:spcBef>
              <a:buNone/>
            </a:pPr>
            <a:r>
              <a:rPr lang="en-US" sz="2400" dirty="0">
                <a:latin typeface="Bookman Old Style" pitchFamily="18" charset="0"/>
              </a:rPr>
              <a:t>* If closing price is &gt; strike then difference otherwise 0</a:t>
            </a: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a:p>
            <a:pPr marL="0" indent="0" algn="just">
              <a:lnSpc>
                <a:spcPct val="90000"/>
              </a:lnSpc>
              <a:spcBef>
                <a:spcPct val="0"/>
              </a:spcBef>
              <a:buNone/>
            </a:pPr>
            <a:endParaRPr lang="en-US" dirty="0">
              <a:latin typeface="Bookman Old Style" pitchFamily="18" charset="0"/>
            </a:endParaRPr>
          </a:p>
        </p:txBody>
      </p:sp>
    </p:spTree>
    <p:extLst>
      <p:ext uri="{BB962C8B-B14F-4D97-AF65-F5344CB8AC3E}">
        <p14:creationId xmlns:p14="http://schemas.microsoft.com/office/powerpoint/2010/main" val="146551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provomayor.com/wp-content/uploads/2014/04/Whats-Nex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299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115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www.volacci.com/sites/default/files/blog-files/ID-100692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385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7500. An investor buys a one month nifty 7000 call option for a premium of Rs.527.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8000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1000 – 527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(1000) + 527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455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7500. An investor buys a one month nifty 7000 call option for a premium of Rs.527.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8000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1000 – 527       = 473</a:t>
            </a:r>
          </a:p>
          <a:p>
            <a:pPr marL="0" indent="0" algn="just">
              <a:lnSpc>
                <a:spcPct val="150000"/>
              </a:lnSpc>
              <a:spcBef>
                <a:spcPct val="0"/>
              </a:spcBef>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2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7500. An investor buys a one month nifty 7000 call option for a premium of Rs.527.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8000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Gross profit = (8000 – 7000,0)* = 1000</a:t>
            </a:r>
          </a:p>
          <a:p>
            <a:pPr marL="0" indent="0" algn="just">
              <a:lnSpc>
                <a:spcPct val="150000"/>
              </a:lnSpc>
              <a:spcBef>
                <a:spcPct val="0"/>
              </a:spcBef>
              <a:buNone/>
            </a:pPr>
            <a:r>
              <a:rPr lang="en-US" sz="2400" dirty="0">
                <a:latin typeface="Times New Roman" panose="02020603050405020304" pitchFamily="18" charset="0"/>
                <a:cs typeface="Times New Roman" panose="02020603050405020304" pitchFamily="18" charset="0"/>
              </a:rPr>
              <a:t>Net profit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4254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990600" y="0"/>
            <a:ext cx="8153400" cy="6858000"/>
          </a:xfrm>
          <a:solidFill>
            <a:schemeClr val="bg1"/>
          </a:solidFill>
        </p:spPr>
        <p:txBody>
          <a:bodyPr/>
          <a:lstStyle/>
          <a:p>
            <a:pPr algn="just">
              <a:lnSpc>
                <a:spcPct val="150000"/>
              </a:lnSpc>
              <a:spcBef>
                <a:spcPct val="0"/>
              </a:spcBef>
            </a:pPr>
            <a:r>
              <a:rPr lang="en-US" sz="2400" dirty="0">
                <a:latin typeface="Times New Roman" panose="02020603050405020304" pitchFamily="18" charset="0"/>
                <a:cs typeface="Times New Roman" panose="02020603050405020304" pitchFamily="18" charset="0"/>
              </a:rPr>
              <a:t>Spot value of Nifty is 7500. An investor buys a one month nifty 7000 call option for a premium of Rs.527. </a:t>
            </a:r>
          </a:p>
          <a:p>
            <a:pPr marL="514350" indent="-514350" algn="just">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If nifty close at 8000 P/L of buyer and seller of option.</a:t>
            </a:r>
          </a:p>
          <a:p>
            <a:pPr marL="0" indent="0" algn="just">
              <a:lnSpc>
                <a:spcPct val="150000"/>
              </a:lnSpc>
              <a:spcBef>
                <a:spcPct val="0"/>
              </a:spcBef>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chemeClr val="bg1"/>
                </a:solidFill>
                <a:latin typeface="Times New Roman" panose="02020603050405020304" pitchFamily="18" charset="0"/>
                <a:cs typeface="Times New Roman" panose="02020603050405020304" pitchFamily="18" charset="0"/>
              </a:rPr>
              <a:t>Buyer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profit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profit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ct val="0"/>
              </a:spcBef>
              <a:buNone/>
            </a:pPr>
            <a:r>
              <a:rPr lang="en-US" sz="2400" b="1" dirty="0">
                <a:solidFill>
                  <a:srgbClr val="FF0000"/>
                </a:solidFill>
                <a:latin typeface="Times New Roman" panose="02020603050405020304" pitchFamily="18" charset="0"/>
                <a:cs typeface="Times New Roman" panose="02020603050405020304" pitchFamily="18" charset="0"/>
              </a:rPr>
              <a:t>Seller of option </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Gross loss = (8000 – 7000,0)* = (1000)</a:t>
            </a:r>
          </a:p>
          <a:p>
            <a:pPr marL="0" indent="0" algn="just">
              <a:lnSpc>
                <a:spcPct val="150000"/>
              </a:lnSpc>
              <a:spcBef>
                <a:spcPct val="0"/>
              </a:spcBef>
              <a:buNone/>
            </a:pPr>
            <a:r>
              <a:rPr lang="en-US" sz="2400" dirty="0">
                <a:solidFill>
                  <a:schemeClr val="bg1"/>
                </a:solidFill>
                <a:latin typeface="Times New Roman" panose="02020603050405020304" pitchFamily="18" charset="0"/>
                <a:cs typeface="Times New Roman" panose="02020603050405020304" pitchFamily="18" charset="0"/>
              </a:rPr>
              <a:t>Net loss     = (1000) + 527       = (473)</a:t>
            </a:r>
          </a:p>
          <a:p>
            <a:pPr marL="0" indent="0" algn="just">
              <a:lnSpc>
                <a:spcPct val="150000"/>
              </a:lnSpc>
              <a:spcBef>
                <a:spcPct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425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3664</TotalTime>
  <Words>7074</Words>
  <Application>Microsoft Office PowerPoint</Application>
  <PresentationFormat>On-screen Show (4:3)</PresentationFormat>
  <Paragraphs>843</Paragraphs>
  <Slides>145</Slides>
  <Notes>0</Notes>
  <HiddenSlides>0</HiddenSlides>
  <MMClips>0</MMClips>
  <ScaleCrop>false</ScaleCrop>
  <HeadingPairs>
    <vt:vector size="4" baseType="variant">
      <vt:variant>
        <vt:lpstr>Theme</vt:lpstr>
      </vt:variant>
      <vt:variant>
        <vt:i4>2</vt:i4>
      </vt:variant>
      <vt:variant>
        <vt:lpstr>Slide Titles</vt:lpstr>
      </vt:variant>
      <vt:variant>
        <vt:i4>145</vt:i4>
      </vt:variant>
    </vt:vector>
  </HeadingPairs>
  <TitlesOfParts>
    <vt:vector size="147" baseType="lpstr">
      <vt:lpstr>Solstice</vt:lpstr>
      <vt:lpstr>Default Design</vt:lpstr>
      <vt:lpstr>PowerPoint Presentation</vt:lpstr>
      <vt:lpstr>Options markets</vt:lpstr>
      <vt:lpstr>PowerPoint Presentation</vt:lpstr>
      <vt:lpstr>PowerPoint Presentation</vt:lpstr>
      <vt:lpstr>PowerPoint Presentation</vt:lpstr>
      <vt:lpstr>TYPE OF OPTIONS</vt:lpstr>
      <vt:lpstr>PowerPoint Presentation</vt:lpstr>
      <vt:lpstr>OPTION TERMINOLOGY </vt:lpstr>
      <vt:lpstr>OPTION TERMINOLOGY </vt:lpstr>
      <vt:lpstr>OPTION TERMINOLOGY </vt:lpstr>
      <vt:lpstr>OPTION TERMINOLOGY </vt:lpstr>
      <vt:lpstr>Call Option </vt:lpstr>
      <vt:lpstr>Put Option </vt:lpstr>
      <vt:lpstr>Example.</vt:lpstr>
      <vt:lpstr>Example.</vt:lpstr>
      <vt:lpstr>PowerPoint Presentation</vt:lpstr>
      <vt:lpstr>PowerPoint Presentation</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Call</vt:lpstr>
      <vt:lpstr>Exercise For Put</vt:lpstr>
      <vt:lpstr>Exercise For Put</vt:lpstr>
      <vt:lpstr>Exercise For Put</vt:lpstr>
      <vt:lpstr>Exercise For Put</vt:lpstr>
      <vt:lpstr>Exercise For Put</vt:lpstr>
      <vt:lpstr>Exercise For Put</vt:lpstr>
      <vt:lpstr>Exercise For Put</vt:lpstr>
      <vt:lpstr>Exercise For Put</vt:lpstr>
      <vt:lpstr>Exercise For Put</vt:lpstr>
      <vt:lpstr>Exercise For Put</vt:lpstr>
      <vt:lpstr>Exercise For Put</vt:lpstr>
      <vt:lpstr>Exercise For Call</vt:lpstr>
      <vt:lpstr>Exercise For Put</vt:lpstr>
      <vt:lpstr>Exercise For Put</vt:lpstr>
      <vt:lpstr>Exercise For Call</vt:lpstr>
      <vt:lpstr>Exercise For Call</vt:lpstr>
      <vt:lpstr>Exercise For Call</vt:lpstr>
      <vt:lpstr>Exercise For Call</vt:lpstr>
      <vt:lpstr>Now, we get some sense out of the story!!!!!!!!!!!!!!!!</vt:lpstr>
      <vt:lpstr>Factors that influence put and call prices</vt:lpstr>
      <vt:lpstr>Current stock price for call </vt:lpstr>
      <vt:lpstr>Current stock price for call </vt:lpstr>
      <vt:lpstr>Current stock price for Put </vt:lpstr>
      <vt:lpstr>Current stock price for Put </vt:lpstr>
      <vt:lpstr>Current strike price for call </vt:lpstr>
      <vt:lpstr>Current strike price for call </vt:lpstr>
      <vt:lpstr>Current Strike price for Put </vt:lpstr>
      <vt:lpstr>Current Strike price for Put </vt:lpstr>
      <vt:lpstr>Dividend for Call </vt:lpstr>
      <vt:lpstr>Dividend for Put </vt:lpstr>
      <vt:lpstr>Time to expiry for Call without additional information </vt:lpstr>
      <vt:lpstr>Time to expiry for Call with additional information  </vt:lpstr>
      <vt:lpstr>Conclusion </vt:lpstr>
      <vt:lpstr>Dividend for Put without additional information</vt:lpstr>
      <vt:lpstr>Dividend for Put without additional information</vt:lpstr>
      <vt:lpstr>Conclusion </vt:lpstr>
      <vt:lpstr>Volatility for call </vt:lpstr>
      <vt:lpstr>Volatility for call </vt:lpstr>
      <vt:lpstr>Volatility for Put </vt:lpstr>
      <vt:lpstr>Volatility for Put </vt:lpstr>
      <vt:lpstr>Factors that influence put and call prices</vt:lpstr>
      <vt:lpstr>We discussed in the previous classes Forwards and Futures, Options and related terminology now  Pay off</vt:lpstr>
      <vt:lpstr>Any Question before we go ahead?</vt:lpstr>
      <vt:lpstr>Lets first understand Payoff for buyer of futures: Long futures</vt:lpstr>
      <vt:lpstr>Payoff for seller of futures: Long futures</vt:lpstr>
      <vt:lpstr>PowerPoint Presentation</vt:lpstr>
      <vt:lpstr>OPTIONS PAYOFFS Payoff for buyer of call option</vt:lpstr>
      <vt:lpstr>OPTIONS PAYOFFS Payoff for writer/seller of call option</vt:lpstr>
      <vt:lpstr>OPTIONS PAYOFFS Payoff for buyer of put option</vt:lpstr>
      <vt:lpstr>OPTIONS PAYOFFS Payoff for writer/seller of put option</vt:lpstr>
      <vt:lpstr>What next…?</vt:lpstr>
      <vt:lpstr>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UPPER AND LOWER BOUNDS.</vt:lpstr>
      <vt:lpstr>UPPER AND LOWER BOUNDS FOR OPTION PRICES</vt:lpstr>
      <vt:lpstr>UPPER AND LOWER BOUNDS FOR OPTION PRICES</vt:lpstr>
      <vt:lpstr>Upper Bound call</vt:lpstr>
      <vt:lpstr>Upper Bound call</vt:lpstr>
      <vt:lpstr>Upper Bound call</vt:lpstr>
      <vt:lpstr>Upper Bound Put</vt:lpstr>
      <vt:lpstr>Upper Bounds</vt:lpstr>
      <vt:lpstr>Upper Bounds</vt:lpstr>
      <vt:lpstr>Upper Bounds</vt:lpstr>
      <vt:lpstr>Upper Bounds</vt:lpstr>
      <vt:lpstr>Meet this boy…… Sudhanshu!!!</vt:lpstr>
      <vt:lpstr>PowerPoint Presentation</vt:lpstr>
      <vt:lpstr>Lower Bound for Calls on Non-Dividend-Paying Stocks</vt:lpstr>
      <vt:lpstr>Lower Bound for Calls on Non-Dividend-Paying Stocks</vt:lpstr>
      <vt:lpstr>Lower Bound for Calls on Non-Dividend-Paying Stocks</vt:lpstr>
      <vt:lpstr>Lower Bound for European Put</vt:lpstr>
      <vt:lpstr>Lower Bound for European Puts on Non-Dividend-Paying Stocks</vt:lpstr>
      <vt:lpstr>Lower Bound for European Puts on Non-Dividend-Paying Stocks</vt:lpstr>
      <vt:lpstr>Lower Bound for Calls on Non-Dividend-Paying Stocks</vt:lpstr>
      <vt:lpstr>Lower Bound for Calls on Non-Dividend-Paying Stocks</vt:lpstr>
      <vt:lpstr>Lower Bound for Calls on Non-Dividend-Paying Stocks</vt:lpstr>
      <vt:lpstr>Lower Bound for European Puts on Non-Dividend-Paying Stocks</vt:lpstr>
      <vt:lpstr>Lower Bound for European Puts on Non-Dividend-Paying Stocks</vt:lpstr>
      <vt:lpstr>PowerPoint Presentation</vt:lpstr>
      <vt:lpstr>PowerPoint Presentation</vt:lpstr>
      <vt:lpstr>PUT-CALL PARITY</vt:lpstr>
      <vt:lpstr>PUT-CALL PARITY</vt:lpstr>
      <vt:lpstr>PUT-CALL PARITY</vt:lpstr>
      <vt:lpstr>Let’s consider example..</vt:lpstr>
      <vt:lpstr>PUT-CALL PARITY (Example) </vt:lpstr>
      <vt:lpstr>PUT-CALL PARITY (Example) </vt:lpstr>
      <vt:lpstr>PUT-CALL PARITY (Example) </vt:lpstr>
      <vt:lpstr>PUT-CALL PARITY (Example) </vt:lpstr>
    </vt:vector>
  </TitlesOfParts>
  <Company>MDI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Gupta</dc:creator>
  <cp:lastModifiedBy>Narander Nigam</cp:lastModifiedBy>
  <cp:revision>286</cp:revision>
  <dcterms:created xsi:type="dcterms:W3CDTF">2010-08-14T15:09:50Z</dcterms:created>
  <dcterms:modified xsi:type="dcterms:W3CDTF">2022-09-02T16:06:01Z</dcterms:modified>
</cp:coreProperties>
</file>