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325" r:id="rId2"/>
    <p:sldId id="372" r:id="rId3"/>
    <p:sldId id="373" r:id="rId4"/>
    <p:sldId id="374" r:id="rId5"/>
    <p:sldId id="375" r:id="rId6"/>
    <p:sldId id="326" r:id="rId7"/>
    <p:sldId id="336" r:id="rId8"/>
    <p:sldId id="269" r:id="rId9"/>
    <p:sldId id="270" r:id="rId10"/>
    <p:sldId id="327" r:id="rId11"/>
    <p:sldId id="344" r:id="rId12"/>
    <p:sldId id="328" r:id="rId13"/>
    <p:sldId id="271" r:id="rId14"/>
    <p:sldId id="337" r:id="rId15"/>
    <p:sldId id="272" r:id="rId16"/>
    <p:sldId id="329" r:id="rId17"/>
    <p:sldId id="345" r:id="rId18"/>
    <p:sldId id="330" r:id="rId19"/>
    <p:sldId id="274" r:id="rId20"/>
    <p:sldId id="376" r:id="rId21"/>
    <p:sldId id="378" r:id="rId22"/>
    <p:sldId id="338" r:id="rId23"/>
    <p:sldId id="275" r:id="rId24"/>
    <p:sldId id="276" r:id="rId25"/>
    <p:sldId id="334" r:id="rId26"/>
    <p:sldId id="346" r:id="rId27"/>
    <p:sldId id="335" r:id="rId28"/>
    <p:sldId id="379" r:id="rId29"/>
    <p:sldId id="380" r:id="rId30"/>
    <p:sldId id="339" r:id="rId31"/>
    <p:sldId id="277" r:id="rId32"/>
    <p:sldId id="331" r:id="rId33"/>
    <p:sldId id="332" r:id="rId34"/>
    <p:sldId id="347" r:id="rId35"/>
    <p:sldId id="333" r:id="rId36"/>
    <p:sldId id="381" r:id="rId37"/>
    <p:sldId id="382" r:id="rId38"/>
    <p:sldId id="384" r:id="rId39"/>
    <p:sldId id="340" r:id="rId40"/>
    <p:sldId id="279" r:id="rId41"/>
    <p:sldId id="280" r:id="rId42"/>
    <p:sldId id="343" r:id="rId43"/>
    <p:sldId id="341" r:id="rId44"/>
    <p:sldId id="342" r:id="rId45"/>
    <p:sldId id="281" r:id="rId46"/>
    <p:sldId id="284" r:id="rId47"/>
    <p:sldId id="286" r:id="rId48"/>
    <p:sldId id="288" r:id="rId49"/>
    <p:sldId id="348" r:id="rId50"/>
    <p:sldId id="349" r:id="rId51"/>
    <p:sldId id="350" r:id="rId52"/>
    <p:sldId id="385" r:id="rId53"/>
    <p:sldId id="351" r:id="rId54"/>
    <p:sldId id="386" r:id="rId55"/>
    <p:sldId id="353" r:id="rId56"/>
    <p:sldId id="387" r:id="rId57"/>
    <p:sldId id="388" r:id="rId58"/>
    <p:sldId id="389" r:id="rId59"/>
    <p:sldId id="289" r:id="rId60"/>
    <p:sldId id="290" r:id="rId61"/>
    <p:sldId id="291" r:id="rId62"/>
    <p:sldId id="354" r:id="rId63"/>
    <p:sldId id="355" r:id="rId64"/>
    <p:sldId id="356" r:id="rId65"/>
    <p:sldId id="292" r:id="rId66"/>
    <p:sldId id="293" r:id="rId67"/>
    <p:sldId id="357" r:id="rId68"/>
    <p:sldId id="359" r:id="rId69"/>
    <p:sldId id="358" r:id="rId70"/>
    <p:sldId id="390" r:id="rId71"/>
    <p:sldId id="391" r:id="rId72"/>
    <p:sldId id="295" r:id="rId73"/>
    <p:sldId id="296" r:id="rId74"/>
    <p:sldId id="297" r:id="rId75"/>
    <p:sldId id="298" r:id="rId76"/>
    <p:sldId id="299" r:id="rId77"/>
    <p:sldId id="361" r:id="rId78"/>
    <p:sldId id="360" r:id="rId79"/>
    <p:sldId id="362" r:id="rId80"/>
    <p:sldId id="300" r:id="rId81"/>
    <p:sldId id="301" r:id="rId82"/>
    <p:sldId id="363" r:id="rId83"/>
    <p:sldId id="302" r:id="rId84"/>
    <p:sldId id="303" r:id="rId85"/>
    <p:sldId id="364" r:id="rId86"/>
    <p:sldId id="365" r:id="rId87"/>
    <p:sldId id="366" r:id="rId88"/>
    <p:sldId id="304" r:id="rId89"/>
    <p:sldId id="305" r:id="rId90"/>
    <p:sldId id="392" r:id="rId91"/>
    <p:sldId id="393" r:id="rId92"/>
    <p:sldId id="367" r:id="rId93"/>
    <p:sldId id="306" r:id="rId94"/>
    <p:sldId id="307" r:id="rId95"/>
    <p:sldId id="368" r:id="rId96"/>
    <p:sldId id="370" r:id="rId97"/>
    <p:sldId id="371" r:id="rId98"/>
    <p:sldId id="394" r:id="rId99"/>
    <p:sldId id="395" r:id="rId100"/>
    <p:sldId id="308"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tableStyles" Target="tableStyle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viewProps" Target="view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1.xml" /><Relationship Id="rId1" Type="http://schemas.microsoft.com/office/2011/relationships/chartStyle" Target="style1.xml" /></Relationships>
</file>

<file path=ppt/charts/_rels/chart10.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10.xml" /><Relationship Id="rId1" Type="http://schemas.microsoft.com/office/2011/relationships/chartStyle" Target="style10.xml" /></Relationships>
</file>

<file path=ppt/charts/_rels/chart11.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11.xml" /><Relationship Id="rId1" Type="http://schemas.microsoft.com/office/2011/relationships/chartStyle" Target="style11.xml" /></Relationships>
</file>

<file path=ppt/charts/_rels/chart12.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12.xml" /><Relationship Id="rId1" Type="http://schemas.microsoft.com/office/2011/relationships/chartStyle" Target="style12.xml" /></Relationships>
</file>

<file path=ppt/charts/_rels/chart13.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13.xml" /><Relationship Id="rId1" Type="http://schemas.microsoft.com/office/2011/relationships/chartStyle" Target="style13.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6.xml" /><Relationship Id="rId1" Type="http://schemas.microsoft.com/office/2011/relationships/chartStyle" Target="style6.xml" /></Relationships>
</file>

<file path=ppt/charts/_rels/chart7.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7.xml" /><Relationship Id="rId1" Type="http://schemas.microsoft.com/office/2011/relationships/chartStyle" Target="style7.xml" /></Relationships>
</file>

<file path=ppt/charts/_rels/chart8.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8.xml" /><Relationship Id="rId1" Type="http://schemas.microsoft.com/office/2011/relationships/chartStyle" Target="style8.xml" /></Relationships>
</file>

<file path=ppt/charts/_rels/chart9.xml.rels><?xml version="1.0" encoding="UTF-8" standalone="yes"?>
<Relationships xmlns="http://schemas.openxmlformats.org/package/2006/relationships"><Relationship Id="rId3" Type="http://schemas.openxmlformats.org/officeDocument/2006/relationships/oleObject" Target="file:///C:\Users\Narander%20Nigam\Desktop\Nccmp.xlsx" TargetMode="External" /><Relationship Id="rId2" Type="http://schemas.microsoft.com/office/2011/relationships/chartColorStyle" Target="colors9.xml" /><Relationship Id="rId1" Type="http://schemas.microsoft.com/office/2011/relationships/chartStyle" Target="style9.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Bear with Put</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'Bear Put'!$B$4</c:f>
              <c:strCache>
                <c:ptCount val="1"/>
                <c:pt idx="0">
                  <c:v>K = 30, Premium = 2</c:v>
                </c:pt>
              </c:strCache>
            </c:strRef>
          </c:tx>
          <c:spPr>
            <a:ln w="22225" cap="rnd" cmpd="sng" algn="ctr">
              <a:solidFill>
                <a:schemeClr val="accent1"/>
              </a:solidFill>
              <a:round/>
            </a:ln>
            <a:effectLst/>
          </c:spPr>
          <c:marker>
            <c:symbol val="none"/>
          </c:marker>
          <c:cat>
            <c:numRef>
              <c:f>'Bear Put'!$A$5:$A$19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Put'!$B$5:$B$19</c:f>
              <c:numCache>
                <c:formatCode>General</c:formatCode>
                <c:ptCount val="15"/>
                <c:pt idx="0">
                  <c:v>-3</c:v>
                </c:pt>
                <c:pt idx="1">
                  <c:v>-2</c:v>
                </c:pt>
                <c:pt idx="2">
                  <c:v>-1</c:v>
                </c:pt>
                <c:pt idx="3">
                  <c:v>0</c:v>
                </c:pt>
                <c:pt idx="4">
                  <c:v>1</c:v>
                </c:pt>
                <c:pt idx="5">
                  <c:v>2</c:v>
                </c:pt>
                <c:pt idx="6">
                  <c:v>2</c:v>
                </c:pt>
                <c:pt idx="7">
                  <c:v>2</c:v>
                </c:pt>
                <c:pt idx="8">
                  <c:v>2</c:v>
                </c:pt>
                <c:pt idx="9">
                  <c:v>2</c:v>
                </c:pt>
                <c:pt idx="10">
                  <c:v>2</c:v>
                </c:pt>
                <c:pt idx="11">
                  <c:v>2</c:v>
                </c:pt>
                <c:pt idx="12">
                  <c:v>2</c:v>
                </c:pt>
                <c:pt idx="13">
                  <c:v>2</c:v>
                </c:pt>
                <c:pt idx="14">
                  <c:v>2</c:v>
                </c:pt>
              </c:numCache>
            </c:numRef>
          </c:val>
          <c:smooth val="0"/>
          <c:extLst>
            <c:ext xmlns:c16="http://schemas.microsoft.com/office/drawing/2014/chart" uri="{C3380CC4-5D6E-409C-BE32-E72D297353CC}">
              <c16:uniqueId val="{00000000-8D16-463D-BA74-656290BB79E6}"/>
            </c:ext>
          </c:extLst>
        </c:ser>
        <c:ser>
          <c:idx val="1"/>
          <c:order val="1"/>
          <c:tx>
            <c:strRef>
              <c:f>'Bear Put'!$C$4</c:f>
              <c:strCache>
                <c:ptCount val="1"/>
                <c:pt idx="0">
                  <c:v>K = 35, Premium = 4</c:v>
                </c:pt>
              </c:strCache>
            </c:strRef>
          </c:tx>
          <c:spPr>
            <a:ln w="22225" cap="rnd" cmpd="sng" algn="ctr">
              <a:solidFill>
                <a:schemeClr val="accent2"/>
              </a:solidFill>
              <a:round/>
            </a:ln>
            <a:effectLst/>
          </c:spPr>
          <c:marker>
            <c:symbol val="none"/>
          </c:marker>
          <c:cat>
            <c:numRef>
              <c:f>'Bear Put'!$A$5:$A$19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Put'!$C$5:$C$19</c:f>
              <c:numCache>
                <c:formatCode>General</c:formatCode>
                <c:ptCount val="15"/>
                <c:pt idx="0">
                  <c:v>6</c:v>
                </c:pt>
                <c:pt idx="1">
                  <c:v>5</c:v>
                </c:pt>
                <c:pt idx="2">
                  <c:v>4</c:v>
                </c:pt>
                <c:pt idx="3">
                  <c:v>3</c:v>
                </c:pt>
                <c:pt idx="4">
                  <c:v>2</c:v>
                </c:pt>
                <c:pt idx="5">
                  <c:v>1</c:v>
                </c:pt>
                <c:pt idx="6">
                  <c:v>0</c:v>
                </c:pt>
                <c:pt idx="7">
                  <c:v>-1</c:v>
                </c:pt>
                <c:pt idx="8">
                  <c:v>-2</c:v>
                </c:pt>
                <c:pt idx="9">
                  <c:v>-3</c:v>
                </c:pt>
                <c:pt idx="10">
                  <c:v>-4</c:v>
                </c:pt>
                <c:pt idx="11">
                  <c:v>-4</c:v>
                </c:pt>
                <c:pt idx="12">
                  <c:v>-4</c:v>
                </c:pt>
                <c:pt idx="13">
                  <c:v>-4</c:v>
                </c:pt>
                <c:pt idx="14">
                  <c:v>-4</c:v>
                </c:pt>
              </c:numCache>
            </c:numRef>
          </c:val>
          <c:smooth val="0"/>
          <c:extLst>
            <c:ext xmlns:c16="http://schemas.microsoft.com/office/drawing/2014/chart" uri="{C3380CC4-5D6E-409C-BE32-E72D297353CC}">
              <c16:uniqueId val="{00000001-8D16-463D-BA74-656290BB79E6}"/>
            </c:ext>
          </c:extLst>
        </c:ser>
        <c:ser>
          <c:idx val="2"/>
          <c:order val="2"/>
          <c:tx>
            <c:strRef>
              <c:f>'Bear Put'!$D$4</c:f>
              <c:strCache>
                <c:ptCount val="1"/>
                <c:pt idx="0">
                  <c:v>Bear Spread</c:v>
                </c:pt>
              </c:strCache>
            </c:strRef>
          </c:tx>
          <c:spPr>
            <a:ln w="22225" cap="rnd" cmpd="sng" algn="ctr">
              <a:solidFill>
                <a:schemeClr val="accent3"/>
              </a:solidFill>
              <a:round/>
            </a:ln>
            <a:effectLst/>
          </c:spPr>
          <c:marker>
            <c:symbol val="none"/>
          </c:marker>
          <c:cat>
            <c:numRef>
              <c:f>'Bear Put'!$A$5:$A$19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Put'!$D$5:$D$19</c:f>
              <c:numCache>
                <c:formatCode>General</c:formatCode>
                <c:ptCount val="15"/>
                <c:pt idx="0">
                  <c:v>3</c:v>
                </c:pt>
                <c:pt idx="1">
                  <c:v>3</c:v>
                </c:pt>
                <c:pt idx="2">
                  <c:v>3</c:v>
                </c:pt>
                <c:pt idx="3">
                  <c:v>3</c:v>
                </c:pt>
                <c:pt idx="4">
                  <c:v>3</c:v>
                </c:pt>
                <c:pt idx="5">
                  <c:v>3</c:v>
                </c:pt>
                <c:pt idx="6">
                  <c:v>2</c:v>
                </c:pt>
                <c:pt idx="7">
                  <c:v>1</c:v>
                </c:pt>
                <c:pt idx="8">
                  <c:v>0</c:v>
                </c:pt>
                <c:pt idx="9">
                  <c:v>-1</c:v>
                </c:pt>
                <c:pt idx="10">
                  <c:v>-2</c:v>
                </c:pt>
                <c:pt idx="11">
                  <c:v>-2</c:v>
                </c:pt>
                <c:pt idx="12">
                  <c:v>-2</c:v>
                </c:pt>
                <c:pt idx="13">
                  <c:v>-2</c:v>
                </c:pt>
                <c:pt idx="14">
                  <c:v>-2</c:v>
                </c:pt>
              </c:numCache>
            </c:numRef>
          </c:val>
          <c:smooth val="0"/>
          <c:extLst>
            <c:ext xmlns:c16="http://schemas.microsoft.com/office/drawing/2014/chart" uri="{C3380CC4-5D6E-409C-BE32-E72D297353CC}">
              <c16:uniqueId val="{00000002-8D16-463D-BA74-656290BB79E6}"/>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990965007"/>
        <c:axId val="1990958767"/>
      </c:lineChart>
      <c:catAx>
        <c:axId val="199096500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90958767"/>
        <c:crosses val="autoZero"/>
        <c:auto val="1"/>
        <c:lblAlgn val="ctr"/>
        <c:lblOffset val="100"/>
        <c:noMultiLvlLbl val="0"/>
      </c:catAx>
      <c:valAx>
        <c:axId val="1990958767"/>
        <c:scaling>
          <c:orientation val="minMax"/>
          <c:min val="-6"/>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90965007"/>
        <c:crosses val="autoZero"/>
        <c:crossBetween val="between"/>
        <c:majorUnit val="1"/>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Strips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Strips!$B$5</c:f>
              <c:strCache>
                <c:ptCount val="1"/>
                <c:pt idx="0">
                  <c:v>K = 60, premium = 6</c:v>
                </c:pt>
              </c:strCache>
            </c:strRef>
          </c:tx>
          <c:spPr>
            <a:ln w="22225" cap="rnd" cmpd="sng" algn="ctr">
              <a:solidFill>
                <a:schemeClr val="accent1"/>
              </a:solidFill>
              <a:round/>
            </a:ln>
            <a:effectLst/>
          </c:spPr>
          <c:marker>
            <c:symbol val="none"/>
          </c:marker>
          <c:val>
            <c:numRef>
              <c:f>Strips!$B$6:$B$26</c:f>
              <c:numCache>
                <c:formatCode>General</c:formatCode>
                <c:ptCount val="21"/>
                <c:pt idx="0">
                  <c:v>-3</c:v>
                </c:pt>
                <c:pt idx="1">
                  <c:v>-3</c:v>
                </c:pt>
                <c:pt idx="2">
                  <c:v>-3</c:v>
                </c:pt>
                <c:pt idx="3">
                  <c:v>-3</c:v>
                </c:pt>
                <c:pt idx="4">
                  <c:v>-3</c:v>
                </c:pt>
                <c:pt idx="5">
                  <c:v>-3</c:v>
                </c:pt>
                <c:pt idx="6">
                  <c:v>-3</c:v>
                </c:pt>
                <c:pt idx="7">
                  <c:v>-3</c:v>
                </c:pt>
                <c:pt idx="8">
                  <c:v>-3</c:v>
                </c:pt>
                <c:pt idx="9">
                  <c:v>-3</c:v>
                </c:pt>
                <c:pt idx="10">
                  <c:v>-3</c:v>
                </c:pt>
                <c:pt idx="11">
                  <c:v>-2</c:v>
                </c:pt>
                <c:pt idx="12">
                  <c:v>-1</c:v>
                </c:pt>
                <c:pt idx="13">
                  <c:v>0</c:v>
                </c:pt>
                <c:pt idx="14">
                  <c:v>1</c:v>
                </c:pt>
                <c:pt idx="15">
                  <c:v>2</c:v>
                </c:pt>
                <c:pt idx="16">
                  <c:v>3</c:v>
                </c:pt>
                <c:pt idx="17">
                  <c:v>4</c:v>
                </c:pt>
                <c:pt idx="18">
                  <c:v>5</c:v>
                </c:pt>
                <c:pt idx="19">
                  <c:v>6</c:v>
                </c:pt>
                <c:pt idx="20">
                  <c:v>7</c:v>
                </c:pt>
              </c:numCache>
            </c:numRef>
          </c:val>
          <c:smooth val="0"/>
          <c:extLst>
            <c:ext xmlns:c16="http://schemas.microsoft.com/office/drawing/2014/chart" uri="{C3380CC4-5D6E-409C-BE32-E72D297353CC}">
              <c16:uniqueId val="{00000000-663D-474C-9B13-CBFEEDC4BEC4}"/>
            </c:ext>
          </c:extLst>
        </c:ser>
        <c:ser>
          <c:idx val="1"/>
          <c:order val="1"/>
          <c:tx>
            <c:strRef>
              <c:f>Strips!$C$5</c:f>
              <c:strCache>
                <c:ptCount val="1"/>
                <c:pt idx="0">
                  <c:v>K = 60, premium = 4</c:v>
                </c:pt>
              </c:strCache>
            </c:strRef>
          </c:tx>
          <c:spPr>
            <a:ln w="22225" cap="rnd" cmpd="sng" algn="ctr">
              <a:solidFill>
                <a:schemeClr val="accent2"/>
              </a:solidFill>
              <a:round/>
            </a:ln>
            <a:effectLst/>
          </c:spPr>
          <c:marker>
            <c:symbol val="none"/>
          </c:marker>
          <c:val>
            <c:numRef>
              <c:f>Strips!$C$6:$C$26</c:f>
              <c:numCache>
                <c:formatCode>General</c:formatCode>
                <c:ptCount val="21"/>
                <c:pt idx="0">
                  <c:v>16</c:v>
                </c:pt>
                <c:pt idx="1">
                  <c:v>14</c:v>
                </c:pt>
                <c:pt idx="2">
                  <c:v>12</c:v>
                </c:pt>
                <c:pt idx="3">
                  <c:v>10</c:v>
                </c:pt>
                <c:pt idx="4">
                  <c:v>8</c:v>
                </c:pt>
                <c:pt idx="5">
                  <c:v>6</c:v>
                </c:pt>
                <c:pt idx="6">
                  <c:v>4</c:v>
                </c:pt>
                <c:pt idx="7">
                  <c:v>2</c:v>
                </c:pt>
                <c:pt idx="8">
                  <c:v>0</c:v>
                </c:pt>
                <c:pt idx="9">
                  <c:v>-2</c:v>
                </c:pt>
                <c:pt idx="10">
                  <c:v>-4</c:v>
                </c:pt>
                <c:pt idx="11">
                  <c:v>-4</c:v>
                </c:pt>
                <c:pt idx="12">
                  <c:v>-4</c:v>
                </c:pt>
                <c:pt idx="13">
                  <c:v>-4</c:v>
                </c:pt>
                <c:pt idx="14">
                  <c:v>-4</c:v>
                </c:pt>
                <c:pt idx="15">
                  <c:v>-4</c:v>
                </c:pt>
                <c:pt idx="16">
                  <c:v>-4</c:v>
                </c:pt>
                <c:pt idx="17">
                  <c:v>-4</c:v>
                </c:pt>
                <c:pt idx="18">
                  <c:v>-4</c:v>
                </c:pt>
                <c:pt idx="19">
                  <c:v>-4</c:v>
                </c:pt>
                <c:pt idx="20">
                  <c:v>-4</c:v>
                </c:pt>
              </c:numCache>
            </c:numRef>
          </c:val>
          <c:smooth val="0"/>
          <c:extLst>
            <c:ext xmlns:c16="http://schemas.microsoft.com/office/drawing/2014/chart" uri="{C3380CC4-5D6E-409C-BE32-E72D297353CC}">
              <c16:uniqueId val="{00000001-663D-474C-9B13-CBFEEDC4BEC4}"/>
            </c:ext>
          </c:extLst>
        </c:ser>
        <c:ser>
          <c:idx val="2"/>
          <c:order val="2"/>
          <c:tx>
            <c:strRef>
              <c:f>Strips!$D$5</c:f>
              <c:strCache>
                <c:ptCount val="1"/>
                <c:pt idx="0">
                  <c:v>Strips</c:v>
                </c:pt>
              </c:strCache>
            </c:strRef>
          </c:tx>
          <c:spPr>
            <a:ln w="22225" cap="rnd" cmpd="sng" algn="ctr">
              <a:solidFill>
                <a:schemeClr val="accent3"/>
              </a:solidFill>
              <a:round/>
            </a:ln>
            <a:effectLst/>
          </c:spPr>
          <c:marker>
            <c:symbol val="none"/>
          </c:marker>
          <c:val>
            <c:numRef>
              <c:f>Strips!$D$6:$D$26</c:f>
              <c:numCache>
                <c:formatCode>General</c:formatCode>
                <c:ptCount val="21"/>
                <c:pt idx="0">
                  <c:v>13</c:v>
                </c:pt>
                <c:pt idx="1">
                  <c:v>11</c:v>
                </c:pt>
                <c:pt idx="2">
                  <c:v>9</c:v>
                </c:pt>
                <c:pt idx="3">
                  <c:v>7</c:v>
                </c:pt>
                <c:pt idx="4">
                  <c:v>5</c:v>
                </c:pt>
                <c:pt idx="5">
                  <c:v>3</c:v>
                </c:pt>
                <c:pt idx="6">
                  <c:v>1</c:v>
                </c:pt>
                <c:pt idx="7">
                  <c:v>-1</c:v>
                </c:pt>
                <c:pt idx="8">
                  <c:v>-3</c:v>
                </c:pt>
                <c:pt idx="9">
                  <c:v>-5</c:v>
                </c:pt>
                <c:pt idx="10">
                  <c:v>-7</c:v>
                </c:pt>
                <c:pt idx="11">
                  <c:v>-6</c:v>
                </c:pt>
                <c:pt idx="12">
                  <c:v>-5</c:v>
                </c:pt>
                <c:pt idx="13">
                  <c:v>-4</c:v>
                </c:pt>
                <c:pt idx="14">
                  <c:v>-3</c:v>
                </c:pt>
                <c:pt idx="15">
                  <c:v>-2</c:v>
                </c:pt>
                <c:pt idx="16">
                  <c:v>-1</c:v>
                </c:pt>
                <c:pt idx="17">
                  <c:v>0</c:v>
                </c:pt>
                <c:pt idx="18">
                  <c:v>1</c:v>
                </c:pt>
                <c:pt idx="19">
                  <c:v>2</c:v>
                </c:pt>
                <c:pt idx="20">
                  <c:v>3</c:v>
                </c:pt>
              </c:numCache>
            </c:numRef>
          </c:val>
          <c:smooth val="0"/>
          <c:extLst>
            <c:ext xmlns:c16="http://schemas.microsoft.com/office/drawing/2014/chart" uri="{C3380CC4-5D6E-409C-BE32-E72D297353CC}">
              <c16:uniqueId val="{00000002-663D-474C-9B13-CBFEEDC4BEC4}"/>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28907727"/>
        <c:axId val="1828895663"/>
      </c:lineChart>
      <c:catAx>
        <c:axId val="1828907727"/>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895663"/>
        <c:crosses val="autoZero"/>
        <c:auto val="1"/>
        <c:lblAlgn val="ctr"/>
        <c:lblOffset val="100"/>
        <c:noMultiLvlLbl val="0"/>
      </c:catAx>
      <c:valAx>
        <c:axId val="18288956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907727"/>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1400" b="0" i="0" u="none" strike="noStrike" cap="all" baseline="0">
                <a:effectLst>
                  <a:outerShdw blurRad="38100" dist="38100" dir="2700000" algn="tl" rotWithShape="0">
                    <a:srgbClr val="000000"/>
                  </a:outerShdw>
                </a:effectLst>
              </a:rPr>
              <a:t>Straps</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Straps!$B$5</c:f>
              <c:strCache>
                <c:ptCount val="1"/>
                <c:pt idx="0">
                  <c:v>K = 60, premium = 6</c:v>
                </c:pt>
              </c:strCache>
            </c:strRef>
          </c:tx>
          <c:spPr>
            <a:ln w="22225" cap="rnd" cmpd="sng" algn="ctr">
              <a:solidFill>
                <a:schemeClr val="accent1"/>
              </a:solidFill>
              <a:round/>
            </a:ln>
            <a:effectLst/>
          </c:spPr>
          <c:marker>
            <c:symbol val="none"/>
          </c:marker>
          <c:val>
            <c:numRef>
              <c:f>Straps!$B$6:$B$26</c:f>
              <c:numCache>
                <c:formatCode>General</c:formatCode>
                <c:ptCount val="21"/>
                <c:pt idx="0">
                  <c:v>-6</c:v>
                </c:pt>
                <c:pt idx="1">
                  <c:v>-6</c:v>
                </c:pt>
                <c:pt idx="2">
                  <c:v>-6</c:v>
                </c:pt>
                <c:pt idx="3">
                  <c:v>-6</c:v>
                </c:pt>
                <c:pt idx="4">
                  <c:v>-6</c:v>
                </c:pt>
                <c:pt idx="5">
                  <c:v>-6</c:v>
                </c:pt>
                <c:pt idx="6">
                  <c:v>-6</c:v>
                </c:pt>
                <c:pt idx="7">
                  <c:v>-6</c:v>
                </c:pt>
                <c:pt idx="8">
                  <c:v>-6</c:v>
                </c:pt>
                <c:pt idx="9">
                  <c:v>-6</c:v>
                </c:pt>
                <c:pt idx="10">
                  <c:v>-6</c:v>
                </c:pt>
                <c:pt idx="11">
                  <c:v>-4</c:v>
                </c:pt>
                <c:pt idx="12">
                  <c:v>-2</c:v>
                </c:pt>
                <c:pt idx="13">
                  <c:v>0</c:v>
                </c:pt>
                <c:pt idx="14">
                  <c:v>2</c:v>
                </c:pt>
                <c:pt idx="15">
                  <c:v>4</c:v>
                </c:pt>
                <c:pt idx="16">
                  <c:v>6</c:v>
                </c:pt>
                <c:pt idx="17">
                  <c:v>8</c:v>
                </c:pt>
                <c:pt idx="18">
                  <c:v>10</c:v>
                </c:pt>
                <c:pt idx="19">
                  <c:v>12</c:v>
                </c:pt>
                <c:pt idx="20">
                  <c:v>14</c:v>
                </c:pt>
              </c:numCache>
            </c:numRef>
          </c:val>
          <c:smooth val="0"/>
          <c:extLst>
            <c:ext xmlns:c16="http://schemas.microsoft.com/office/drawing/2014/chart" uri="{C3380CC4-5D6E-409C-BE32-E72D297353CC}">
              <c16:uniqueId val="{00000000-8D95-4141-AD3E-0E5B14AE4C52}"/>
            </c:ext>
          </c:extLst>
        </c:ser>
        <c:ser>
          <c:idx val="1"/>
          <c:order val="1"/>
          <c:tx>
            <c:strRef>
              <c:f>Straps!$C$5</c:f>
              <c:strCache>
                <c:ptCount val="1"/>
                <c:pt idx="0">
                  <c:v>K = 60, premium = 4</c:v>
                </c:pt>
              </c:strCache>
            </c:strRef>
          </c:tx>
          <c:spPr>
            <a:ln w="22225" cap="rnd" cmpd="sng" algn="ctr">
              <a:solidFill>
                <a:schemeClr val="accent2"/>
              </a:solidFill>
              <a:round/>
            </a:ln>
            <a:effectLst/>
          </c:spPr>
          <c:marker>
            <c:symbol val="none"/>
          </c:marker>
          <c:val>
            <c:numRef>
              <c:f>Straps!$C$6:$C$26</c:f>
              <c:numCache>
                <c:formatCode>General</c:formatCode>
                <c:ptCount val="21"/>
                <c:pt idx="0">
                  <c:v>8</c:v>
                </c:pt>
                <c:pt idx="1">
                  <c:v>7</c:v>
                </c:pt>
                <c:pt idx="2">
                  <c:v>6</c:v>
                </c:pt>
                <c:pt idx="3">
                  <c:v>5</c:v>
                </c:pt>
                <c:pt idx="4">
                  <c:v>4</c:v>
                </c:pt>
                <c:pt idx="5">
                  <c:v>3</c:v>
                </c:pt>
                <c:pt idx="6">
                  <c:v>2</c:v>
                </c:pt>
                <c:pt idx="7">
                  <c:v>1</c:v>
                </c:pt>
                <c:pt idx="8">
                  <c:v>0</c:v>
                </c:pt>
                <c:pt idx="9">
                  <c:v>-1</c:v>
                </c:pt>
                <c:pt idx="10">
                  <c:v>-2</c:v>
                </c:pt>
                <c:pt idx="11">
                  <c:v>-2</c:v>
                </c:pt>
                <c:pt idx="12">
                  <c:v>-2</c:v>
                </c:pt>
                <c:pt idx="13">
                  <c:v>-2</c:v>
                </c:pt>
                <c:pt idx="14">
                  <c:v>-2</c:v>
                </c:pt>
                <c:pt idx="15">
                  <c:v>-2</c:v>
                </c:pt>
                <c:pt idx="16">
                  <c:v>-2</c:v>
                </c:pt>
                <c:pt idx="17">
                  <c:v>-2</c:v>
                </c:pt>
                <c:pt idx="18">
                  <c:v>-2</c:v>
                </c:pt>
                <c:pt idx="19">
                  <c:v>-2</c:v>
                </c:pt>
                <c:pt idx="20">
                  <c:v>-2</c:v>
                </c:pt>
              </c:numCache>
            </c:numRef>
          </c:val>
          <c:smooth val="0"/>
          <c:extLst>
            <c:ext xmlns:c16="http://schemas.microsoft.com/office/drawing/2014/chart" uri="{C3380CC4-5D6E-409C-BE32-E72D297353CC}">
              <c16:uniqueId val="{00000001-8D95-4141-AD3E-0E5B14AE4C52}"/>
            </c:ext>
          </c:extLst>
        </c:ser>
        <c:ser>
          <c:idx val="2"/>
          <c:order val="2"/>
          <c:tx>
            <c:strRef>
              <c:f>Straps!$D$5</c:f>
              <c:strCache>
                <c:ptCount val="1"/>
                <c:pt idx="0">
                  <c:v>Straps</c:v>
                </c:pt>
              </c:strCache>
            </c:strRef>
          </c:tx>
          <c:spPr>
            <a:ln w="22225" cap="rnd" cmpd="sng" algn="ctr">
              <a:solidFill>
                <a:schemeClr val="accent3"/>
              </a:solidFill>
              <a:round/>
            </a:ln>
            <a:effectLst/>
          </c:spPr>
          <c:marker>
            <c:symbol val="none"/>
          </c:marker>
          <c:val>
            <c:numRef>
              <c:f>Straps!$D$6:$D$26</c:f>
              <c:numCache>
                <c:formatCode>General</c:formatCode>
                <c:ptCount val="21"/>
                <c:pt idx="0">
                  <c:v>2</c:v>
                </c:pt>
                <c:pt idx="1">
                  <c:v>1</c:v>
                </c:pt>
                <c:pt idx="2">
                  <c:v>0</c:v>
                </c:pt>
                <c:pt idx="3">
                  <c:v>-1</c:v>
                </c:pt>
                <c:pt idx="4">
                  <c:v>-2</c:v>
                </c:pt>
                <c:pt idx="5">
                  <c:v>-3</c:v>
                </c:pt>
                <c:pt idx="6">
                  <c:v>-4</c:v>
                </c:pt>
                <c:pt idx="7">
                  <c:v>-5</c:v>
                </c:pt>
                <c:pt idx="8">
                  <c:v>-6</c:v>
                </c:pt>
                <c:pt idx="9">
                  <c:v>-7</c:v>
                </c:pt>
                <c:pt idx="10">
                  <c:v>-8</c:v>
                </c:pt>
                <c:pt idx="11">
                  <c:v>-6</c:v>
                </c:pt>
                <c:pt idx="12">
                  <c:v>-4</c:v>
                </c:pt>
                <c:pt idx="13">
                  <c:v>-2</c:v>
                </c:pt>
                <c:pt idx="14">
                  <c:v>0</c:v>
                </c:pt>
                <c:pt idx="15">
                  <c:v>2</c:v>
                </c:pt>
                <c:pt idx="16">
                  <c:v>4</c:v>
                </c:pt>
                <c:pt idx="17">
                  <c:v>6</c:v>
                </c:pt>
                <c:pt idx="18">
                  <c:v>8</c:v>
                </c:pt>
                <c:pt idx="19">
                  <c:v>10</c:v>
                </c:pt>
                <c:pt idx="20">
                  <c:v>12</c:v>
                </c:pt>
              </c:numCache>
            </c:numRef>
          </c:val>
          <c:smooth val="0"/>
          <c:extLst>
            <c:ext xmlns:c16="http://schemas.microsoft.com/office/drawing/2014/chart" uri="{C3380CC4-5D6E-409C-BE32-E72D297353CC}">
              <c16:uniqueId val="{00000002-8D95-4141-AD3E-0E5B14AE4C52}"/>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28907727"/>
        <c:axId val="1828895663"/>
      </c:lineChart>
      <c:catAx>
        <c:axId val="1828907727"/>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895663"/>
        <c:crosses val="autoZero"/>
        <c:auto val="1"/>
        <c:lblAlgn val="ctr"/>
        <c:lblOffset val="100"/>
        <c:noMultiLvlLbl val="0"/>
      </c:catAx>
      <c:valAx>
        <c:axId val="18288956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907727"/>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1400" b="0" i="0" u="none" strike="noStrike" cap="all" baseline="0">
                <a:effectLst/>
              </a:rPr>
              <a:t>Strangles</a:t>
            </a:r>
            <a:endParaRPr lang="en-US"/>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Strangles!$B$5</c:f>
              <c:strCache>
                <c:ptCount val="1"/>
                <c:pt idx="0">
                  <c:v>K = 62, premium = 4</c:v>
                </c:pt>
              </c:strCache>
            </c:strRef>
          </c:tx>
          <c:spPr>
            <a:ln w="22225" cap="rnd" cmpd="sng" algn="ctr">
              <a:solidFill>
                <a:schemeClr val="accent1"/>
              </a:solidFill>
              <a:round/>
            </a:ln>
            <a:effectLst/>
          </c:spPr>
          <c:marker>
            <c:symbol val="none"/>
          </c:marker>
          <c:val>
            <c:numRef>
              <c:f>Strangles!$B$6:$B$26</c:f>
              <c:numCache>
                <c:formatCode>General</c:formatCode>
                <c:ptCount val="21"/>
                <c:pt idx="0">
                  <c:v>-4</c:v>
                </c:pt>
                <c:pt idx="1">
                  <c:v>-4</c:v>
                </c:pt>
                <c:pt idx="2">
                  <c:v>-4</c:v>
                </c:pt>
                <c:pt idx="3">
                  <c:v>-4</c:v>
                </c:pt>
                <c:pt idx="4">
                  <c:v>-4</c:v>
                </c:pt>
                <c:pt idx="5">
                  <c:v>-4</c:v>
                </c:pt>
                <c:pt idx="6">
                  <c:v>-4</c:v>
                </c:pt>
                <c:pt idx="7">
                  <c:v>-4</c:v>
                </c:pt>
                <c:pt idx="8">
                  <c:v>-4</c:v>
                </c:pt>
                <c:pt idx="9">
                  <c:v>-4</c:v>
                </c:pt>
                <c:pt idx="10">
                  <c:v>-4</c:v>
                </c:pt>
                <c:pt idx="11">
                  <c:v>-4</c:v>
                </c:pt>
                <c:pt idx="12">
                  <c:v>-4</c:v>
                </c:pt>
                <c:pt idx="13">
                  <c:v>-3</c:v>
                </c:pt>
                <c:pt idx="14">
                  <c:v>-2</c:v>
                </c:pt>
                <c:pt idx="15">
                  <c:v>-1</c:v>
                </c:pt>
                <c:pt idx="16">
                  <c:v>0</c:v>
                </c:pt>
                <c:pt idx="17">
                  <c:v>1</c:v>
                </c:pt>
                <c:pt idx="18">
                  <c:v>2</c:v>
                </c:pt>
                <c:pt idx="19">
                  <c:v>3</c:v>
                </c:pt>
                <c:pt idx="20">
                  <c:v>4</c:v>
                </c:pt>
              </c:numCache>
            </c:numRef>
          </c:val>
          <c:smooth val="0"/>
          <c:extLst>
            <c:ext xmlns:c16="http://schemas.microsoft.com/office/drawing/2014/chart" uri="{C3380CC4-5D6E-409C-BE32-E72D297353CC}">
              <c16:uniqueId val="{00000000-9AB7-4A08-8D0E-CA25325C4186}"/>
            </c:ext>
          </c:extLst>
        </c:ser>
        <c:ser>
          <c:idx val="1"/>
          <c:order val="1"/>
          <c:tx>
            <c:strRef>
              <c:f>Strangles!$C$5</c:f>
              <c:strCache>
                <c:ptCount val="1"/>
                <c:pt idx="0">
                  <c:v>K = 58, premium = 2</c:v>
                </c:pt>
              </c:strCache>
            </c:strRef>
          </c:tx>
          <c:spPr>
            <a:ln w="22225" cap="rnd" cmpd="sng" algn="ctr">
              <a:solidFill>
                <a:schemeClr val="accent2"/>
              </a:solidFill>
              <a:round/>
            </a:ln>
            <a:effectLst/>
          </c:spPr>
          <c:marker>
            <c:symbol val="none"/>
          </c:marker>
          <c:val>
            <c:numRef>
              <c:f>Strangles!$C$6:$C$26</c:f>
              <c:numCache>
                <c:formatCode>General</c:formatCode>
                <c:ptCount val="21"/>
                <c:pt idx="0">
                  <c:v>6</c:v>
                </c:pt>
                <c:pt idx="1">
                  <c:v>5</c:v>
                </c:pt>
                <c:pt idx="2">
                  <c:v>4</c:v>
                </c:pt>
                <c:pt idx="3">
                  <c:v>3</c:v>
                </c:pt>
                <c:pt idx="4">
                  <c:v>2</c:v>
                </c:pt>
                <c:pt idx="5">
                  <c:v>1</c:v>
                </c:pt>
                <c:pt idx="6">
                  <c:v>0</c:v>
                </c:pt>
                <c:pt idx="7">
                  <c:v>-1</c:v>
                </c:pt>
                <c:pt idx="8">
                  <c:v>-2</c:v>
                </c:pt>
                <c:pt idx="9">
                  <c:v>-2</c:v>
                </c:pt>
                <c:pt idx="10">
                  <c:v>-2</c:v>
                </c:pt>
                <c:pt idx="11">
                  <c:v>-2</c:v>
                </c:pt>
                <c:pt idx="12">
                  <c:v>-2</c:v>
                </c:pt>
                <c:pt idx="13">
                  <c:v>-2</c:v>
                </c:pt>
                <c:pt idx="14">
                  <c:v>-2</c:v>
                </c:pt>
                <c:pt idx="15">
                  <c:v>-2</c:v>
                </c:pt>
                <c:pt idx="16">
                  <c:v>-2</c:v>
                </c:pt>
                <c:pt idx="17">
                  <c:v>-2</c:v>
                </c:pt>
                <c:pt idx="18">
                  <c:v>-2</c:v>
                </c:pt>
                <c:pt idx="19">
                  <c:v>-2</c:v>
                </c:pt>
                <c:pt idx="20">
                  <c:v>-2</c:v>
                </c:pt>
              </c:numCache>
            </c:numRef>
          </c:val>
          <c:smooth val="0"/>
          <c:extLst>
            <c:ext xmlns:c16="http://schemas.microsoft.com/office/drawing/2014/chart" uri="{C3380CC4-5D6E-409C-BE32-E72D297353CC}">
              <c16:uniqueId val="{00000001-9AB7-4A08-8D0E-CA25325C4186}"/>
            </c:ext>
          </c:extLst>
        </c:ser>
        <c:ser>
          <c:idx val="2"/>
          <c:order val="2"/>
          <c:tx>
            <c:strRef>
              <c:f>Strangles!$D$5</c:f>
              <c:strCache>
                <c:ptCount val="1"/>
                <c:pt idx="0">
                  <c:v>Strangles</c:v>
                </c:pt>
              </c:strCache>
            </c:strRef>
          </c:tx>
          <c:spPr>
            <a:ln w="22225" cap="rnd" cmpd="sng" algn="ctr">
              <a:solidFill>
                <a:schemeClr val="accent3"/>
              </a:solidFill>
              <a:round/>
            </a:ln>
            <a:effectLst/>
          </c:spPr>
          <c:marker>
            <c:symbol val="none"/>
          </c:marker>
          <c:val>
            <c:numRef>
              <c:f>Strangles!$D$6:$D$26</c:f>
              <c:numCache>
                <c:formatCode>General</c:formatCode>
                <c:ptCount val="21"/>
                <c:pt idx="0">
                  <c:v>2</c:v>
                </c:pt>
                <c:pt idx="1">
                  <c:v>1</c:v>
                </c:pt>
                <c:pt idx="2">
                  <c:v>0</c:v>
                </c:pt>
                <c:pt idx="3">
                  <c:v>-1</c:v>
                </c:pt>
                <c:pt idx="4">
                  <c:v>-2</c:v>
                </c:pt>
                <c:pt idx="5">
                  <c:v>-3</c:v>
                </c:pt>
                <c:pt idx="6">
                  <c:v>-4</c:v>
                </c:pt>
                <c:pt idx="7">
                  <c:v>-5</c:v>
                </c:pt>
                <c:pt idx="8">
                  <c:v>-6</c:v>
                </c:pt>
                <c:pt idx="9">
                  <c:v>-6</c:v>
                </c:pt>
                <c:pt idx="10">
                  <c:v>-6</c:v>
                </c:pt>
                <c:pt idx="11">
                  <c:v>-6</c:v>
                </c:pt>
                <c:pt idx="12">
                  <c:v>-6</c:v>
                </c:pt>
                <c:pt idx="13">
                  <c:v>-5</c:v>
                </c:pt>
                <c:pt idx="14">
                  <c:v>-4</c:v>
                </c:pt>
                <c:pt idx="15">
                  <c:v>-3</c:v>
                </c:pt>
                <c:pt idx="16">
                  <c:v>-2</c:v>
                </c:pt>
                <c:pt idx="17">
                  <c:v>-1</c:v>
                </c:pt>
                <c:pt idx="18">
                  <c:v>0</c:v>
                </c:pt>
                <c:pt idx="19">
                  <c:v>1</c:v>
                </c:pt>
                <c:pt idx="20">
                  <c:v>2</c:v>
                </c:pt>
              </c:numCache>
            </c:numRef>
          </c:val>
          <c:smooth val="0"/>
          <c:extLst>
            <c:ext xmlns:c16="http://schemas.microsoft.com/office/drawing/2014/chart" uri="{C3380CC4-5D6E-409C-BE32-E72D297353CC}">
              <c16:uniqueId val="{00000002-9AB7-4A08-8D0E-CA25325C4186}"/>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28907727"/>
        <c:axId val="1828895663"/>
      </c:lineChart>
      <c:catAx>
        <c:axId val="1828907727"/>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895663"/>
        <c:crosses val="autoZero"/>
        <c:auto val="1"/>
        <c:lblAlgn val="ctr"/>
        <c:lblOffset val="100"/>
        <c:noMultiLvlLbl val="0"/>
      </c:catAx>
      <c:valAx>
        <c:axId val="18288956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907727"/>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Straddle purchase</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'straddle purchase'!$B$5</c:f>
              <c:strCache>
                <c:ptCount val="1"/>
                <c:pt idx="0">
                  <c:v>K = 60, premium = 6</c:v>
                </c:pt>
              </c:strCache>
            </c:strRef>
          </c:tx>
          <c:spPr>
            <a:ln w="22225" cap="rnd" cmpd="sng" algn="ctr">
              <a:solidFill>
                <a:schemeClr val="accent1"/>
              </a:solidFill>
              <a:round/>
            </a:ln>
            <a:effectLst/>
          </c:spPr>
          <c:marker>
            <c:symbol val="none"/>
          </c:marker>
          <c:val>
            <c:numRef>
              <c:f>'straddle purchase'!$B$6:$B$26</c:f>
              <c:numCache>
                <c:formatCode>General</c:formatCode>
                <c:ptCount val="21"/>
                <c:pt idx="0">
                  <c:v>-3</c:v>
                </c:pt>
                <c:pt idx="1">
                  <c:v>-3</c:v>
                </c:pt>
                <c:pt idx="2">
                  <c:v>-3</c:v>
                </c:pt>
                <c:pt idx="3">
                  <c:v>-3</c:v>
                </c:pt>
                <c:pt idx="4">
                  <c:v>-3</c:v>
                </c:pt>
                <c:pt idx="5">
                  <c:v>-3</c:v>
                </c:pt>
                <c:pt idx="6">
                  <c:v>-3</c:v>
                </c:pt>
                <c:pt idx="7">
                  <c:v>-3</c:v>
                </c:pt>
                <c:pt idx="8">
                  <c:v>-3</c:v>
                </c:pt>
                <c:pt idx="9">
                  <c:v>-3</c:v>
                </c:pt>
                <c:pt idx="10">
                  <c:v>-3</c:v>
                </c:pt>
                <c:pt idx="11">
                  <c:v>-2</c:v>
                </c:pt>
                <c:pt idx="12">
                  <c:v>-1</c:v>
                </c:pt>
                <c:pt idx="13">
                  <c:v>0</c:v>
                </c:pt>
                <c:pt idx="14">
                  <c:v>1</c:v>
                </c:pt>
                <c:pt idx="15">
                  <c:v>2</c:v>
                </c:pt>
                <c:pt idx="16">
                  <c:v>3</c:v>
                </c:pt>
                <c:pt idx="17">
                  <c:v>4</c:v>
                </c:pt>
                <c:pt idx="18">
                  <c:v>5</c:v>
                </c:pt>
                <c:pt idx="19">
                  <c:v>6</c:v>
                </c:pt>
                <c:pt idx="20">
                  <c:v>7</c:v>
                </c:pt>
              </c:numCache>
            </c:numRef>
          </c:val>
          <c:smooth val="0"/>
          <c:extLst>
            <c:ext xmlns:c16="http://schemas.microsoft.com/office/drawing/2014/chart" uri="{C3380CC4-5D6E-409C-BE32-E72D297353CC}">
              <c16:uniqueId val="{00000000-E0FC-4439-AABA-24A355153A79}"/>
            </c:ext>
          </c:extLst>
        </c:ser>
        <c:ser>
          <c:idx val="1"/>
          <c:order val="1"/>
          <c:tx>
            <c:strRef>
              <c:f>'straddle purchase'!$C$5</c:f>
              <c:strCache>
                <c:ptCount val="1"/>
                <c:pt idx="0">
                  <c:v>K = 60, premium = 4</c:v>
                </c:pt>
              </c:strCache>
            </c:strRef>
          </c:tx>
          <c:spPr>
            <a:ln w="22225" cap="rnd" cmpd="sng" algn="ctr">
              <a:solidFill>
                <a:schemeClr val="accent2"/>
              </a:solidFill>
              <a:round/>
            </a:ln>
            <a:effectLst/>
          </c:spPr>
          <c:marker>
            <c:symbol val="none"/>
          </c:marker>
          <c:val>
            <c:numRef>
              <c:f>'straddle purchase'!$C$6:$C$26</c:f>
              <c:numCache>
                <c:formatCode>General</c:formatCode>
                <c:ptCount val="21"/>
                <c:pt idx="0">
                  <c:v>8</c:v>
                </c:pt>
                <c:pt idx="1">
                  <c:v>7</c:v>
                </c:pt>
                <c:pt idx="2">
                  <c:v>6</c:v>
                </c:pt>
                <c:pt idx="3">
                  <c:v>5</c:v>
                </c:pt>
                <c:pt idx="4">
                  <c:v>4</c:v>
                </c:pt>
                <c:pt idx="5">
                  <c:v>3</c:v>
                </c:pt>
                <c:pt idx="6">
                  <c:v>2</c:v>
                </c:pt>
                <c:pt idx="7">
                  <c:v>1</c:v>
                </c:pt>
                <c:pt idx="8">
                  <c:v>0</c:v>
                </c:pt>
                <c:pt idx="9">
                  <c:v>-1</c:v>
                </c:pt>
                <c:pt idx="10">
                  <c:v>-2</c:v>
                </c:pt>
                <c:pt idx="11">
                  <c:v>-2</c:v>
                </c:pt>
                <c:pt idx="12">
                  <c:v>-2</c:v>
                </c:pt>
                <c:pt idx="13">
                  <c:v>-2</c:v>
                </c:pt>
                <c:pt idx="14">
                  <c:v>-2</c:v>
                </c:pt>
                <c:pt idx="15">
                  <c:v>-2</c:v>
                </c:pt>
                <c:pt idx="16">
                  <c:v>-2</c:v>
                </c:pt>
                <c:pt idx="17">
                  <c:v>-2</c:v>
                </c:pt>
                <c:pt idx="18">
                  <c:v>-2</c:v>
                </c:pt>
                <c:pt idx="19">
                  <c:v>-2</c:v>
                </c:pt>
                <c:pt idx="20">
                  <c:v>-2</c:v>
                </c:pt>
              </c:numCache>
            </c:numRef>
          </c:val>
          <c:smooth val="0"/>
          <c:extLst>
            <c:ext xmlns:c16="http://schemas.microsoft.com/office/drawing/2014/chart" uri="{C3380CC4-5D6E-409C-BE32-E72D297353CC}">
              <c16:uniqueId val="{00000001-E0FC-4439-AABA-24A355153A79}"/>
            </c:ext>
          </c:extLst>
        </c:ser>
        <c:ser>
          <c:idx val="2"/>
          <c:order val="2"/>
          <c:tx>
            <c:strRef>
              <c:f>'straddle purchase'!$D$5</c:f>
              <c:strCache>
                <c:ptCount val="1"/>
                <c:pt idx="0">
                  <c:v>Straddle purchase</c:v>
                </c:pt>
              </c:strCache>
            </c:strRef>
          </c:tx>
          <c:spPr>
            <a:ln w="22225" cap="rnd" cmpd="sng" algn="ctr">
              <a:solidFill>
                <a:schemeClr val="accent3"/>
              </a:solidFill>
              <a:round/>
            </a:ln>
            <a:effectLst/>
          </c:spPr>
          <c:marker>
            <c:symbol val="none"/>
          </c:marker>
          <c:val>
            <c:numRef>
              <c:f>'straddle purchase'!$D$6:$D$26</c:f>
              <c:numCache>
                <c:formatCode>General</c:formatCode>
                <c:ptCount val="21"/>
                <c:pt idx="0">
                  <c:v>5</c:v>
                </c:pt>
                <c:pt idx="1">
                  <c:v>4</c:v>
                </c:pt>
                <c:pt idx="2">
                  <c:v>3</c:v>
                </c:pt>
                <c:pt idx="3">
                  <c:v>2</c:v>
                </c:pt>
                <c:pt idx="4">
                  <c:v>1</c:v>
                </c:pt>
                <c:pt idx="5">
                  <c:v>0</c:v>
                </c:pt>
                <c:pt idx="6">
                  <c:v>-1</c:v>
                </c:pt>
                <c:pt idx="7">
                  <c:v>-2</c:v>
                </c:pt>
                <c:pt idx="8">
                  <c:v>-3</c:v>
                </c:pt>
                <c:pt idx="9">
                  <c:v>-4</c:v>
                </c:pt>
                <c:pt idx="10">
                  <c:v>-5</c:v>
                </c:pt>
                <c:pt idx="11">
                  <c:v>-4</c:v>
                </c:pt>
                <c:pt idx="12">
                  <c:v>-3</c:v>
                </c:pt>
                <c:pt idx="13">
                  <c:v>-2</c:v>
                </c:pt>
                <c:pt idx="14">
                  <c:v>-1</c:v>
                </c:pt>
                <c:pt idx="15">
                  <c:v>0</c:v>
                </c:pt>
                <c:pt idx="16">
                  <c:v>1</c:v>
                </c:pt>
                <c:pt idx="17">
                  <c:v>2</c:v>
                </c:pt>
                <c:pt idx="18">
                  <c:v>3</c:v>
                </c:pt>
                <c:pt idx="19">
                  <c:v>4</c:v>
                </c:pt>
                <c:pt idx="20">
                  <c:v>5</c:v>
                </c:pt>
              </c:numCache>
            </c:numRef>
          </c:val>
          <c:smooth val="0"/>
          <c:extLst>
            <c:ext xmlns:c16="http://schemas.microsoft.com/office/drawing/2014/chart" uri="{C3380CC4-5D6E-409C-BE32-E72D297353CC}">
              <c16:uniqueId val="{00000002-E0FC-4439-AABA-24A355153A79}"/>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28907727"/>
        <c:axId val="1828895663"/>
      </c:lineChart>
      <c:catAx>
        <c:axId val="1828907727"/>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895663"/>
        <c:crosses val="autoZero"/>
        <c:auto val="1"/>
        <c:lblAlgn val="ctr"/>
        <c:lblOffset val="100"/>
        <c:noMultiLvlLbl val="0"/>
      </c:catAx>
      <c:valAx>
        <c:axId val="18288956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907727"/>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Bull with Put</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'Bull Put'!$B$4</c:f>
              <c:strCache>
                <c:ptCount val="1"/>
                <c:pt idx="0">
                  <c:v>K = 45, premium = 1</c:v>
                </c:pt>
              </c:strCache>
            </c:strRef>
          </c:tx>
          <c:spPr>
            <a:ln w="22225" cap="rnd" cmpd="sng" algn="ctr">
              <a:solidFill>
                <a:schemeClr val="accent1"/>
              </a:solidFill>
              <a:round/>
            </a:ln>
            <a:effectLst/>
          </c:spPr>
          <c:marker>
            <c:symbol val="none"/>
          </c:marker>
          <c:cat>
            <c:numRef>
              <c:f>'Bull Put'!$A$5:$A$19</c:f>
              <c:numCache>
                <c:formatCode>General</c:formatCode>
                <c:ptCount val="15"/>
                <c:pt idx="0">
                  <c:v>40</c:v>
                </c:pt>
                <c:pt idx="1">
                  <c:v>41</c:v>
                </c:pt>
                <c:pt idx="2">
                  <c:v>42</c:v>
                </c:pt>
                <c:pt idx="3">
                  <c:v>43</c:v>
                </c:pt>
                <c:pt idx="4">
                  <c:v>44</c:v>
                </c:pt>
                <c:pt idx="5">
                  <c:v>45</c:v>
                </c:pt>
                <c:pt idx="6">
                  <c:v>46</c:v>
                </c:pt>
                <c:pt idx="7">
                  <c:v>47</c:v>
                </c:pt>
                <c:pt idx="8">
                  <c:v>48</c:v>
                </c:pt>
                <c:pt idx="9">
                  <c:v>49</c:v>
                </c:pt>
                <c:pt idx="10">
                  <c:v>50</c:v>
                </c:pt>
                <c:pt idx="11">
                  <c:v>51</c:v>
                </c:pt>
                <c:pt idx="12">
                  <c:v>52</c:v>
                </c:pt>
                <c:pt idx="13">
                  <c:v>53</c:v>
                </c:pt>
                <c:pt idx="14">
                  <c:v>54</c:v>
                </c:pt>
              </c:numCache>
            </c:numRef>
          </c:cat>
          <c:val>
            <c:numRef>
              <c:f>'Bull Put'!$B$5:$B$19</c:f>
              <c:numCache>
                <c:formatCode>General</c:formatCode>
                <c:ptCount val="15"/>
                <c:pt idx="0">
                  <c:v>4</c:v>
                </c:pt>
                <c:pt idx="1">
                  <c:v>3</c:v>
                </c:pt>
                <c:pt idx="2">
                  <c:v>2</c:v>
                </c:pt>
                <c:pt idx="3">
                  <c:v>1</c:v>
                </c:pt>
                <c:pt idx="4">
                  <c:v>0</c:v>
                </c:pt>
                <c:pt idx="5">
                  <c:v>-1</c:v>
                </c:pt>
                <c:pt idx="6">
                  <c:v>-1</c:v>
                </c:pt>
                <c:pt idx="7">
                  <c:v>-1</c:v>
                </c:pt>
                <c:pt idx="8">
                  <c:v>-1</c:v>
                </c:pt>
                <c:pt idx="9">
                  <c:v>-1</c:v>
                </c:pt>
                <c:pt idx="10">
                  <c:v>-1</c:v>
                </c:pt>
                <c:pt idx="11">
                  <c:v>-1</c:v>
                </c:pt>
                <c:pt idx="12">
                  <c:v>-1</c:v>
                </c:pt>
                <c:pt idx="13">
                  <c:v>-1</c:v>
                </c:pt>
                <c:pt idx="14">
                  <c:v>-1</c:v>
                </c:pt>
              </c:numCache>
            </c:numRef>
          </c:val>
          <c:smooth val="0"/>
          <c:extLst>
            <c:ext xmlns:c16="http://schemas.microsoft.com/office/drawing/2014/chart" uri="{C3380CC4-5D6E-409C-BE32-E72D297353CC}">
              <c16:uniqueId val="{00000000-1F7A-4C47-9EE9-3C7999A0B5A4}"/>
            </c:ext>
          </c:extLst>
        </c:ser>
        <c:ser>
          <c:idx val="1"/>
          <c:order val="1"/>
          <c:tx>
            <c:strRef>
              <c:f>'Bull Put'!$C$4</c:f>
              <c:strCache>
                <c:ptCount val="1"/>
                <c:pt idx="0">
                  <c:v>K = 50, premium = 4</c:v>
                </c:pt>
              </c:strCache>
            </c:strRef>
          </c:tx>
          <c:spPr>
            <a:ln w="22225" cap="rnd" cmpd="sng" algn="ctr">
              <a:solidFill>
                <a:schemeClr val="accent2"/>
              </a:solidFill>
              <a:round/>
            </a:ln>
            <a:effectLst/>
          </c:spPr>
          <c:marker>
            <c:symbol val="none"/>
          </c:marker>
          <c:cat>
            <c:numRef>
              <c:f>'Bull Put'!$A$5:$A$19</c:f>
              <c:numCache>
                <c:formatCode>General</c:formatCode>
                <c:ptCount val="15"/>
                <c:pt idx="0">
                  <c:v>40</c:v>
                </c:pt>
                <c:pt idx="1">
                  <c:v>41</c:v>
                </c:pt>
                <c:pt idx="2">
                  <c:v>42</c:v>
                </c:pt>
                <c:pt idx="3">
                  <c:v>43</c:v>
                </c:pt>
                <c:pt idx="4">
                  <c:v>44</c:v>
                </c:pt>
                <c:pt idx="5">
                  <c:v>45</c:v>
                </c:pt>
                <c:pt idx="6">
                  <c:v>46</c:v>
                </c:pt>
                <c:pt idx="7">
                  <c:v>47</c:v>
                </c:pt>
                <c:pt idx="8">
                  <c:v>48</c:v>
                </c:pt>
                <c:pt idx="9">
                  <c:v>49</c:v>
                </c:pt>
                <c:pt idx="10">
                  <c:v>50</c:v>
                </c:pt>
                <c:pt idx="11">
                  <c:v>51</c:v>
                </c:pt>
                <c:pt idx="12">
                  <c:v>52</c:v>
                </c:pt>
                <c:pt idx="13">
                  <c:v>53</c:v>
                </c:pt>
                <c:pt idx="14">
                  <c:v>54</c:v>
                </c:pt>
              </c:numCache>
            </c:numRef>
          </c:cat>
          <c:val>
            <c:numRef>
              <c:f>'Bull Put'!$C$5:$C$19</c:f>
              <c:numCache>
                <c:formatCode>General</c:formatCode>
                <c:ptCount val="15"/>
                <c:pt idx="0">
                  <c:v>-6</c:v>
                </c:pt>
                <c:pt idx="1">
                  <c:v>-5</c:v>
                </c:pt>
                <c:pt idx="2">
                  <c:v>-4</c:v>
                </c:pt>
                <c:pt idx="3">
                  <c:v>-3</c:v>
                </c:pt>
                <c:pt idx="4">
                  <c:v>-2</c:v>
                </c:pt>
                <c:pt idx="5">
                  <c:v>-1</c:v>
                </c:pt>
                <c:pt idx="6">
                  <c:v>0</c:v>
                </c:pt>
                <c:pt idx="7">
                  <c:v>1</c:v>
                </c:pt>
                <c:pt idx="8">
                  <c:v>2</c:v>
                </c:pt>
                <c:pt idx="9">
                  <c:v>3</c:v>
                </c:pt>
                <c:pt idx="10">
                  <c:v>4</c:v>
                </c:pt>
                <c:pt idx="11">
                  <c:v>4</c:v>
                </c:pt>
                <c:pt idx="12">
                  <c:v>4</c:v>
                </c:pt>
                <c:pt idx="13">
                  <c:v>4</c:v>
                </c:pt>
                <c:pt idx="14">
                  <c:v>4</c:v>
                </c:pt>
              </c:numCache>
            </c:numRef>
          </c:val>
          <c:smooth val="0"/>
          <c:extLst>
            <c:ext xmlns:c16="http://schemas.microsoft.com/office/drawing/2014/chart" uri="{C3380CC4-5D6E-409C-BE32-E72D297353CC}">
              <c16:uniqueId val="{00000001-1F7A-4C47-9EE9-3C7999A0B5A4}"/>
            </c:ext>
          </c:extLst>
        </c:ser>
        <c:ser>
          <c:idx val="2"/>
          <c:order val="2"/>
          <c:tx>
            <c:strRef>
              <c:f>'Bull Put'!$D$4</c:f>
              <c:strCache>
                <c:ptCount val="1"/>
                <c:pt idx="0">
                  <c:v>Bull Spread</c:v>
                </c:pt>
              </c:strCache>
            </c:strRef>
          </c:tx>
          <c:spPr>
            <a:ln w="22225" cap="rnd" cmpd="sng" algn="ctr">
              <a:solidFill>
                <a:schemeClr val="accent3"/>
              </a:solidFill>
              <a:round/>
            </a:ln>
            <a:effectLst/>
          </c:spPr>
          <c:marker>
            <c:symbol val="none"/>
          </c:marker>
          <c:cat>
            <c:numRef>
              <c:f>'Bull Put'!$A$5:$A$19</c:f>
              <c:numCache>
                <c:formatCode>General</c:formatCode>
                <c:ptCount val="15"/>
                <c:pt idx="0">
                  <c:v>40</c:v>
                </c:pt>
                <c:pt idx="1">
                  <c:v>41</c:v>
                </c:pt>
                <c:pt idx="2">
                  <c:v>42</c:v>
                </c:pt>
                <c:pt idx="3">
                  <c:v>43</c:v>
                </c:pt>
                <c:pt idx="4">
                  <c:v>44</c:v>
                </c:pt>
                <c:pt idx="5">
                  <c:v>45</c:v>
                </c:pt>
                <c:pt idx="6">
                  <c:v>46</c:v>
                </c:pt>
                <c:pt idx="7">
                  <c:v>47</c:v>
                </c:pt>
                <c:pt idx="8">
                  <c:v>48</c:v>
                </c:pt>
                <c:pt idx="9">
                  <c:v>49</c:v>
                </c:pt>
                <c:pt idx="10">
                  <c:v>50</c:v>
                </c:pt>
                <c:pt idx="11">
                  <c:v>51</c:v>
                </c:pt>
                <c:pt idx="12">
                  <c:v>52</c:v>
                </c:pt>
                <c:pt idx="13">
                  <c:v>53</c:v>
                </c:pt>
                <c:pt idx="14">
                  <c:v>54</c:v>
                </c:pt>
              </c:numCache>
            </c:numRef>
          </c:cat>
          <c:val>
            <c:numRef>
              <c:f>'Bull Put'!$D$5:$D$19</c:f>
              <c:numCache>
                <c:formatCode>General</c:formatCode>
                <c:ptCount val="15"/>
                <c:pt idx="0">
                  <c:v>-2</c:v>
                </c:pt>
                <c:pt idx="1">
                  <c:v>-2</c:v>
                </c:pt>
                <c:pt idx="2">
                  <c:v>-2</c:v>
                </c:pt>
                <c:pt idx="3">
                  <c:v>-2</c:v>
                </c:pt>
                <c:pt idx="4">
                  <c:v>-2</c:v>
                </c:pt>
                <c:pt idx="5">
                  <c:v>-2</c:v>
                </c:pt>
                <c:pt idx="6">
                  <c:v>-1</c:v>
                </c:pt>
                <c:pt idx="7">
                  <c:v>0</c:v>
                </c:pt>
                <c:pt idx="8">
                  <c:v>1</c:v>
                </c:pt>
                <c:pt idx="9">
                  <c:v>2</c:v>
                </c:pt>
                <c:pt idx="10">
                  <c:v>3</c:v>
                </c:pt>
                <c:pt idx="11">
                  <c:v>3</c:v>
                </c:pt>
                <c:pt idx="12">
                  <c:v>3</c:v>
                </c:pt>
                <c:pt idx="13">
                  <c:v>3</c:v>
                </c:pt>
                <c:pt idx="14">
                  <c:v>3</c:v>
                </c:pt>
              </c:numCache>
            </c:numRef>
          </c:val>
          <c:smooth val="0"/>
          <c:extLst>
            <c:ext xmlns:c16="http://schemas.microsoft.com/office/drawing/2014/chart" uri="{C3380CC4-5D6E-409C-BE32-E72D297353CC}">
              <c16:uniqueId val="{00000002-1F7A-4C47-9EE9-3C7999A0B5A4}"/>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990965007"/>
        <c:axId val="1990958767"/>
      </c:lineChart>
      <c:catAx>
        <c:axId val="199096500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90958767"/>
        <c:crosses val="autoZero"/>
        <c:auto val="1"/>
        <c:lblAlgn val="ctr"/>
        <c:lblOffset val="100"/>
        <c:noMultiLvlLbl val="0"/>
      </c:catAx>
      <c:valAx>
        <c:axId val="1990958767"/>
        <c:scaling>
          <c:orientation val="minMax"/>
          <c:min val="-6"/>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90965007"/>
        <c:crosses val="autoZero"/>
        <c:crossBetween val="between"/>
        <c:majorUnit val="1"/>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Bear with Put</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'Bear Put'!$B$4</c:f>
              <c:strCache>
                <c:ptCount val="1"/>
                <c:pt idx="0">
                  <c:v>K = 30, Premium = 2</c:v>
                </c:pt>
              </c:strCache>
            </c:strRef>
          </c:tx>
          <c:spPr>
            <a:ln w="22225" cap="rnd" cmpd="sng" algn="ctr">
              <a:solidFill>
                <a:schemeClr val="accent1"/>
              </a:solidFill>
              <a:round/>
            </a:ln>
            <a:effectLst/>
          </c:spPr>
          <c:marker>
            <c:symbol val="none"/>
          </c:marker>
          <c:cat>
            <c:numRef>
              <c:f>'Bear Put'!$A$5:$A$19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Put'!$B$5:$B$19</c:f>
              <c:numCache>
                <c:formatCode>General</c:formatCode>
                <c:ptCount val="15"/>
                <c:pt idx="0">
                  <c:v>-3</c:v>
                </c:pt>
                <c:pt idx="1">
                  <c:v>-2</c:v>
                </c:pt>
                <c:pt idx="2">
                  <c:v>-1</c:v>
                </c:pt>
                <c:pt idx="3">
                  <c:v>0</c:v>
                </c:pt>
                <c:pt idx="4">
                  <c:v>1</c:v>
                </c:pt>
                <c:pt idx="5">
                  <c:v>2</c:v>
                </c:pt>
                <c:pt idx="6">
                  <c:v>2</c:v>
                </c:pt>
                <c:pt idx="7">
                  <c:v>2</c:v>
                </c:pt>
                <c:pt idx="8">
                  <c:v>2</c:v>
                </c:pt>
                <c:pt idx="9">
                  <c:v>2</c:v>
                </c:pt>
                <c:pt idx="10">
                  <c:v>2</c:v>
                </c:pt>
                <c:pt idx="11">
                  <c:v>2</c:v>
                </c:pt>
                <c:pt idx="12">
                  <c:v>2</c:v>
                </c:pt>
                <c:pt idx="13">
                  <c:v>2</c:v>
                </c:pt>
                <c:pt idx="14">
                  <c:v>2</c:v>
                </c:pt>
              </c:numCache>
            </c:numRef>
          </c:val>
          <c:smooth val="0"/>
          <c:extLst>
            <c:ext xmlns:c16="http://schemas.microsoft.com/office/drawing/2014/chart" uri="{C3380CC4-5D6E-409C-BE32-E72D297353CC}">
              <c16:uniqueId val="{00000000-87E5-4014-BF6A-A040B3C9B15C}"/>
            </c:ext>
          </c:extLst>
        </c:ser>
        <c:ser>
          <c:idx val="1"/>
          <c:order val="1"/>
          <c:tx>
            <c:strRef>
              <c:f>'Bear Put'!$C$4</c:f>
              <c:strCache>
                <c:ptCount val="1"/>
                <c:pt idx="0">
                  <c:v>K = 35, Premium = 4</c:v>
                </c:pt>
              </c:strCache>
            </c:strRef>
          </c:tx>
          <c:spPr>
            <a:ln w="22225" cap="rnd" cmpd="sng" algn="ctr">
              <a:solidFill>
                <a:schemeClr val="accent2"/>
              </a:solidFill>
              <a:round/>
            </a:ln>
            <a:effectLst/>
          </c:spPr>
          <c:marker>
            <c:symbol val="none"/>
          </c:marker>
          <c:cat>
            <c:numRef>
              <c:f>'Bear Put'!$A$5:$A$19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Put'!$C$5:$C$19</c:f>
              <c:numCache>
                <c:formatCode>General</c:formatCode>
                <c:ptCount val="15"/>
                <c:pt idx="0">
                  <c:v>6</c:v>
                </c:pt>
                <c:pt idx="1">
                  <c:v>5</c:v>
                </c:pt>
                <c:pt idx="2">
                  <c:v>4</c:v>
                </c:pt>
                <c:pt idx="3">
                  <c:v>3</c:v>
                </c:pt>
                <c:pt idx="4">
                  <c:v>2</c:v>
                </c:pt>
                <c:pt idx="5">
                  <c:v>1</c:v>
                </c:pt>
                <c:pt idx="6">
                  <c:v>0</c:v>
                </c:pt>
                <c:pt idx="7">
                  <c:v>-1</c:v>
                </c:pt>
                <c:pt idx="8">
                  <c:v>-2</c:v>
                </c:pt>
                <c:pt idx="9">
                  <c:v>-3</c:v>
                </c:pt>
                <c:pt idx="10">
                  <c:v>-4</c:v>
                </c:pt>
                <c:pt idx="11">
                  <c:v>-4</c:v>
                </c:pt>
                <c:pt idx="12">
                  <c:v>-4</c:v>
                </c:pt>
                <c:pt idx="13">
                  <c:v>-4</c:v>
                </c:pt>
                <c:pt idx="14">
                  <c:v>-4</c:v>
                </c:pt>
              </c:numCache>
            </c:numRef>
          </c:val>
          <c:smooth val="0"/>
          <c:extLst>
            <c:ext xmlns:c16="http://schemas.microsoft.com/office/drawing/2014/chart" uri="{C3380CC4-5D6E-409C-BE32-E72D297353CC}">
              <c16:uniqueId val="{00000001-87E5-4014-BF6A-A040B3C9B15C}"/>
            </c:ext>
          </c:extLst>
        </c:ser>
        <c:ser>
          <c:idx val="2"/>
          <c:order val="2"/>
          <c:tx>
            <c:strRef>
              <c:f>'Bear Put'!$D$4</c:f>
              <c:strCache>
                <c:ptCount val="1"/>
                <c:pt idx="0">
                  <c:v>Bear Spread</c:v>
                </c:pt>
              </c:strCache>
            </c:strRef>
          </c:tx>
          <c:spPr>
            <a:ln w="22225" cap="rnd" cmpd="sng" algn="ctr">
              <a:solidFill>
                <a:schemeClr val="accent3"/>
              </a:solidFill>
              <a:round/>
            </a:ln>
            <a:effectLst/>
          </c:spPr>
          <c:marker>
            <c:symbol val="none"/>
          </c:marker>
          <c:cat>
            <c:numRef>
              <c:f>'Bear Put'!$A$5:$A$19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Put'!$D$5:$D$19</c:f>
              <c:numCache>
                <c:formatCode>General</c:formatCode>
                <c:ptCount val="15"/>
                <c:pt idx="0">
                  <c:v>3</c:v>
                </c:pt>
                <c:pt idx="1">
                  <c:v>3</c:v>
                </c:pt>
                <c:pt idx="2">
                  <c:v>3</c:v>
                </c:pt>
                <c:pt idx="3">
                  <c:v>3</c:v>
                </c:pt>
                <c:pt idx="4">
                  <c:v>3</c:v>
                </c:pt>
                <c:pt idx="5">
                  <c:v>3</c:v>
                </c:pt>
                <c:pt idx="6">
                  <c:v>2</c:v>
                </c:pt>
                <c:pt idx="7">
                  <c:v>1</c:v>
                </c:pt>
                <c:pt idx="8">
                  <c:v>0</c:v>
                </c:pt>
                <c:pt idx="9">
                  <c:v>-1</c:v>
                </c:pt>
                <c:pt idx="10">
                  <c:v>-2</c:v>
                </c:pt>
                <c:pt idx="11">
                  <c:v>-2</c:v>
                </c:pt>
                <c:pt idx="12">
                  <c:v>-2</c:v>
                </c:pt>
                <c:pt idx="13">
                  <c:v>-2</c:v>
                </c:pt>
                <c:pt idx="14">
                  <c:v>-2</c:v>
                </c:pt>
              </c:numCache>
            </c:numRef>
          </c:val>
          <c:smooth val="0"/>
          <c:extLst>
            <c:ext xmlns:c16="http://schemas.microsoft.com/office/drawing/2014/chart" uri="{C3380CC4-5D6E-409C-BE32-E72D297353CC}">
              <c16:uniqueId val="{00000002-87E5-4014-BF6A-A040B3C9B15C}"/>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990965007"/>
        <c:axId val="1990958767"/>
      </c:lineChart>
      <c:catAx>
        <c:axId val="199096500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90958767"/>
        <c:crosses val="autoZero"/>
        <c:auto val="1"/>
        <c:lblAlgn val="ctr"/>
        <c:lblOffset val="100"/>
        <c:noMultiLvlLbl val="0"/>
      </c:catAx>
      <c:valAx>
        <c:axId val="1990958767"/>
        <c:scaling>
          <c:orientation val="minMax"/>
          <c:min val="-6"/>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90965007"/>
        <c:crosses val="autoZero"/>
        <c:crossBetween val="between"/>
        <c:majorUnit val="1"/>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Bear with Call</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'Bear Call '!$B$4</c:f>
              <c:strCache>
                <c:ptCount val="1"/>
                <c:pt idx="0">
                  <c:v>K = 30, Premium = 4</c:v>
                </c:pt>
              </c:strCache>
            </c:strRef>
          </c:tx>
          <c:spPr>
            <a:ln w="22225" cap="rnd" cmpd="sng" algn="ctr">
              <a:solidFill>
                <a:schemeClr val="accent1"/>
              </a:solidFill>
              <a:round/>
            </a:ln>
            <a:effectLst/>
          </c:spPr>
          <c:marker>
            <c:symbol val="none"/>
          </c:marker>
          <c:cat>
            <c:numRef>
              <c:f>'Bear Call '!$A$5:$A$19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Call '!$B$5:$B$19</c:f>
              <c:numCache>
                <c:formatCode>General</c:formatCode>
                <c:ptCount val="15"/>
                <c:pt idx="0">
                  <c:v>4</c:v>
                </c:pt>
                <c:pt idx="1">
                  <c:v>4</c:v>
                </c:pt>
                <c:pt idx="2">
                  <c:v>4</c:v>
                </c:pt>
                <c:pt idx="3">
                  <c:v>4</c:v>
                </c:pt>
                <c:pt idx="4">
                  <c:v>4</c:v>
                </c:pt>
                <c:pt idx="5">
                  <c:v>4</c:v>
                </c:pt>
                <c:pt idx="6">
                  <c:v>3</c:v>
                </c:pt>
                <c:pt idx="7">
                  <c:v>2</c:v>
                </c:pt>
                <c:pt idx="8">
                  <c:v>1</c:v>
                </c:pt>
                <c:pt idx="9">
                  <c:v>0</c:v>
                </c:pt>
                <c:pt idx="10">
                  <c:v>-1</c:v>
                </c:pt>
                <c:pt idx="11">
                  <c:v>-2</c:v>
                </c:pt>
                <c:pt idx="12">
                  <c:v>-3</c:v>
                </c:pt>
                <c:pt idx="13">
                  <c:v>-4</c:v>
                </c:pt>
                <c:pt idx="14">
                  <c:v>-5</c:v>
                </c:pt>
              </c:numCache>
            </c:numRef>
          </c:val>
          <c:smooth val="0"/>
          <c:extLst>
            <c:ext xmlns:c16="http://schemas.microsoft.com/office/drawing/2014/chart" uri="{C3380CC4-5D6E-409C-BE32-E72D297353CC}">
              <c16:uniqueId val="{00000000-33E5-480C-9CE2-D6F37BB5DAE2}"/>
            </c:ext>
          </c:extLst>
        </c:ser>
        <c:ser>
          <c:idx val="1"/>
          <c:order val="1"/>
          <c:tx>
            <c:strRef>
              <c:f>'Bear Call '!$C$4</c:f>
              <c:strCache>
                <c:ptCount val="1"/>
                <c:pt idx="0">
                  <c:v>K = 35, Premium = 2</c:v>
                </c:pt>
              </c:strCache>
            </c:strRef>
          </c:tx>
          <c:spPr>
            <a:ln w="22225" cap="rnd" cmpd="sng" algn="ctr">
              <a:solidFill>
                <a:schemeClr val="accent2"/>
              </a:solidFill>
              <a:round/>
            </a:ln>
            <a:effectLst/>
          </c:spPr>
          <c:marker>
            <c:symbol val="none"/>
          </c:marker>
          <c:cat>
            <c:numRef>
              <c:f>'Bear Call '!$A$5:$A$19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Call '!$C$5:$C$19</c:f>
              <c:numCache>
                <c:formatCode>General</c:formatCode>
                <c:ptCount val="15"/>
                <c:pt idx="0">
                  <c:v>-2</c:v>
                </c:pt>
                <c:pt idx="1">
                  <c:v>-2</c:v>
                </c:pt>
                <c:pt idx="2">
                  <c:v>-2</c:v>
                </c:pt>
                <c:pt idx="3">
                  <c:v>-2</c:v>
                </c:pt>
                <c:pt idx="4">
                  <c:v>-2</c:v>
                </c:pt>
                <c:pt idx="5">
                  <c:v>-2</c:v>
                </c:pt>
                <c:pt idx="6">
                  <c:v>-2</c:v>
                </c:pt>
                <c:pt idx="7">
                  <c:v>-2</c:v>
                </c:pt>
                <c:pt idx="8">
                  <c:v>-2</c:v>
                </c:pt>
                <c:pt idx="9">
                  <c:v>-2</c:v>
                </c:pt>
                <c:pt idx="10">
                  <c:v>-2</c:v>
                </c:pt>
                <c:pt idx="11">
                  <c:v>-1</c:v>
                </c:pt>
                <c:pt idx="12">
                  <c:v>0</c:v>
                </c:pt>
                <c:pt idx="13">
                  <c:v>1</c:v>
                </c:pt>
                <c:pt idx="14">
                  <c:v>2</c:v>
                </c:pt>
              </c:numCache>
            </c:numRef>
          </c:val>
          <c:smooth val="0"/>
          <c:extLst>
            <c:ext xmlns:c16="http://schemas.microsoft.com/office/drawing/2014/chart" uri="{C3380CC4-5D6E-409C-BE32-E72D297353CC}">
              <c16:uniqueId val="{00000001-33E5-480C-9CE2-D6F37BB5DAE2}"/>
            </c:ext>
          </c:extLst>
        </c:ser>
        <c:ser>
          <c:idx val="2"/>
          <c:order val="2"/>
          <c:tx>
            <c:strRef>
              <c:f>'Bear Call '!$D$4</c:f>
              <c:strCache>
                <c:ptCount val="1"/>
                <c:pt idx="0">
                  <c:v>Bear Spread</c:v>
                </c:pt>
              </c:strCache>
            </c:strRef>
          </c:tx>
          <c:spPr>
            <a:ln w="22225" cap="rnd" cmpd="sng" algn="ctr">
              <a:solidFill>
                <a:schemeClr val="accent3"/>
              </a:solidFill>
              <a:round/>
            </a:ln>
            <a:effectLst/>
          </c:spPr>
          <c:marker>
            <c:symbol val="none"/>
          </c:marker>
          <c:cat>
            <c:numRef>
              <c:f>'Bear Call '!$A$5:$A$19</c:f>
              <c:numCache>
                <c:formatCode>General</c:formatCode>
                <c:ptCount val="15"/>
                <c:pt idx="0">
                  <c:v>25</c:v>
                </c:pt>
                <c:pt idx="1">
                  <c:v>26</c:v>
                </c:pt>
                <c:pt idx="2">
                  <c:v>27</c:v>
                </c:pt>
                <c:pt idx="3">
                  <c:v>28</c:v>
                </c:pt>
                <c:pt idx="4">
                  <c:v>29</c:v>
                </c:pt>
                <c:pt idx="5">
                  <c:v>30</c:v>
                </c:pt>
                <c:pt idx="6">
                  <c:v>31</c:v>
                </c:pt>
                <c:pt idx="7">
                  <c:v>32</c:v>
                </c:pt>
                <c:pt idx="8">
                  <c:v>33</c:v>
                </c:pt>
                <c:pt idx="9">
                  <c:v>34</c:v>
                </c:pt>
                <c:pt idx="10">
                  <c:v>35</c:v>
                </c:pt>
                <c:pt idx="11">
                  <c:v>36</c:v>
                </c:pt>
                <c:pt idx="12">
                  <c:v>37</c:v>
                </c:pt>
                <c:pt idx="13">
                  <c:v>38</c:v>
                </c:pt>
                <c:pt idx="14">
                  <c:v>39</c:v>
                </c:pt>
              </c:numCache>
            </c:numRef>
          </c:cat>
          <c:val>
            <c:numRef>
              <c:f>'Bear Call '!$D$5:$D$19</c:f>
              <c:numCache>
                <c:formatCode>General</c:formatCode>
                <c:ptCount val="15"/>
                <c:pt idx="0">
                  <c:v>2</c:v>
                </c:pt>
                <c:pt idx="1">
                  <c:v>2</c:v>
                </c:pt>
                <c:pt idx="2">
                  <c:v>2</c:v>
                </c:pt>
                <c:pt idx="3">
                  <c:v>2</c:v>
                </c:pt>
                <c:pt idx="4">
                  <c:v>2</c:v>
                </c:pt>
                <c:pt idx="5">
                  <c:v>2</c:v>
                </c:pt>
                <c:pt idx="6">
                  <c:v>1</c:v>
                </c:pt>
                <c:pt idx="7">
                  <c:v>0</c:v>
                </c:pt>
                <c:pt idx="8">
                  <c:v>-1</c:v>
                </c:pt>
                <c:pt idx="9">
                  <c:v>-2</c:v>
                </c:pt>
                <c:pt idx="10">
                  <c:v>-3</c:v>
                </c:pt>
                <c:pt idx="11">
                  <c:v>-3</c:v>
                </c:pt>
                <c:pt idx="12">
                  <c:v>-3</c:v>
                </c:pt>
                <c:pt idx="13">
                  <c:v>-3</c:v>
                </c:pt>
                <c:pt idx="14">
                  <c:v>-3</c:v>
                </c:pt>
              </c:numCache>
            </c:numRef>
          </c:val>
          <c:smooth val="0"/>
          <c:extLst>
            <c:ext xmlns:c16="http://schemas.microsoft.com/office/drawing/2014/chart" uri="{C3380CC4-5D6E-409C-BE32-E72D297353CC}">
              <c16:uniqueId val="{00000002-33E5-480C-9CE2-D6F37BB5DAE2}"/>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990965007"/>
        <c:axId val="1990958767"/>
      </c:lineChart>
      <c:catAx>
        <c:axId val="199096500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90958767"/>
        <c:crosses val="autoZero"/>
        <c:auto val="1"/>
        <c:lblAlgn val="ctr"/>
        <c:lblOffset val="100"/>
        <c:noMultiLvlLbl val="0"/>
      </c:catAx>
      <c:valAx>
        <c:axId val="19909587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90965007"/>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Butterfly</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Butterfly!$B$4</c:f>
              <c:strCache>
                <c:ptCount val="1"/>
                <c:pt idx="0">
                  <c:v>K = 55, premium = 10</c:v>
                </c:pt>
              </c:strCache>
            </c:strRef>
          </c:tx>
          <c:spPr>
            <a:ln w="22225" cap="rnd" cmpd="sng" algn="ctr">
              <a:solidFill>
                <a:schemeClr val="accent1"/>
              </a:solidFill>
              <a:round/>
            </a:ln>
            <a:effectLst/>
          </c:spPr>
          <c:marker>
            <c:symbol val="none"/>
          </c:marker>
          <c:cat>
            <c:numRef>
              <c:f>Butterfly!$A$5:$A$28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Butterfly!$B$5:$B$28</c:f>
              <c:numCache>
                <c:formatCode>General</c:formatCode>
                <c:ptCount val="24"/>
                <c:pt idx="0">
                  <c:v>-10</c:v>
                </c:pt>
                <c:pt idx="1">
                  <c:v>-10</c:v>
                </c:pt>
                <c:pt idx="2">
                  <c:v>-10</c:v>
                </c:pt>
                <c:pt idx="3">
                  <c:v>-10</c:v>
                </c:pt>
                <c:pt idx="4">
                  <c:v>-10</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numCache>
            </c:numRef>
          </c:val>
          <c:smooth val="0"/>
          <c:extLst>
            <c:ext xmlns:c16="http://schemas.microsoft.com/office/drawing/2014/chart" uri="{C3380CC4-5D6E-409C-BE32-E72D297353CC}">
              <c16:uniqueId val="{00000000-5225-4EE9-82E6-8A313BCA5663}"/>
            </c:ext>
          </c:extLst>
        </c:ser>
        <c:ser>
          <c:idx val="1"/>
          <c:order val="1"/>
          <c:tx>
            <c:strRef>
              <c:f>Butterfly!$C$4</c:f>
              <c:strCache>
                <c:ptCount val="1"/>
                <c:pt idx="0">
                  <c:v>K = 60, premium = 7</c:v>
                </c:pt>
              </c:strCache>
            </c:strRef>
          </c:tx>
          <c:spPr>
            <a:ln w="22225" cap="rnd" cmpd="sng" algn="ctr">
              <a:solidFill>
                <a:schemeClr val="accent2"/>
              </a:solidFill>
              <a:round/>
            </a:ln>
            <a:effectLst/>
          </c:spPr>
          <c:marker>
            <c:symbol val="none"/>
          </c:marker>
          <c:cat>
            <c:numRef>
              <c:f>Butterfly!$A$5:$A$28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Butterfly!$C$5:$C$28</c:f>
              <c:numCache>
                <c:formatCode>General</c:formatCode>
                <c:ptCount val="24"/>
                <c:pt idx="0">
                  <c:v>14</c:v>
                </c:pt>
                <c:pt idx="1">
                  <c:v>14</c:v>
                </c:pt>
                <c:pt idx="2">
                  <c:v>14</c:v>
                </c:pt>
                <c:pt idx="3">
                  <c:v>14</c:v>
                </c:pt>
                <c:pt idx="4">
                  <c:v>14</c:v>
                </c:pt>
                <c:pt idx="5">
                  <c:v>14</c:v>
                </c:pt>
                <c:pt idx="6">
                  <c:v>14</c:v>
                </c:pt>
                <c:pt idx="7">
                  <c:v>14</c:v>
                </c:pt>
                <c:pt idx="8">
                  <c:v>14</c:v>
                </c:pt>
                <c:pt idx="9">
                  <c:v>14</c:v>
                </c:pt>
                <c:pt idx="10">
                  <c:v>14</c:v>
                </c:pt>
                <c:pt idx="11">
                  <c:v>12</c:v>
                </c:pt>
                <c:pt idx="12">
                  <c:v>10</c:v>
                </c:pt>
                <c:pt idx="13">
                  <c:v>8</c:v>
                </c:pt>
                <c:pt idx="14">
                  <c:v>6</c:v>
                </c:pt>
                <c:pt idx="15">
                  <c:v>4</c:v>
                </c:pt>
                <c:pt idx="16">
                  <c:v>2</c:v>
                </c:pt>
                <c:pt idx="17">
                  <c:v>0</c:v>
                </c:pt>
                <c:pt idx="18">
                  <c:v>-2</c:v>
                </c:pt>
                <c:pt idx="19">
                  <c:v>-4</c:v>
                </c:pt>
                <c:pt idx="20">
                  <c:v>-6</c:v>
                </c:pt>
                <c:pt idx="21">
                  <c:v>-8</c:v>
                </c:pt>
                <c:pt idx="22">
                  <c:v>-10</c:v>
                </c:pt>
                <c:pt idx="23">
                  <c:v>-12</c:v>
                </c:pt>
              </c:numCache>
            </c:numRef>
          </c:val>
          <c:smooth val="0"/>
          <c:extLst>
            <c:ext xmlns:c16="http://schemas.microsoft.com/office/drawing/2014/chart" uri="{C3380CC4-5D6E-409C-BE32-E72D297353CC}">
              <c16:uniqueId val="{00000001-5225-4EE9-82E6-8A313BCA5663}"/>
            </c:ext>
          </c:extLst>
        </c:ser>
        <c:ser>
          <c:idx val="2"/>
          <c:order val="2"/>
          <c:tx>
            <c:strRef>
              <c:f>Butterfly!$D$4</c:f>
              <c:strCache>
                <c:ptCount val="1"/>
                <c:pt idx="0">
                  <c:v>K = 65, premium = 5</c:v>
                </c:pt>
              </c:strCache>
            </c:strRef>
          </c:tx>
          <c:spPr>
            <a:ln w="22225" cap="rnd" cmpd="sng" algn="ctr">
              <a:solidFill>
                <a:schemeClr val="accent3"/>
              </a:solidFill>
              <a:round/>
            </a:ln>
            <a:effectLst/>
          </c:spPr>
          <c:marker>
            <c:symbol val="none"/>
          </c:marker>
          <c:cat>
            <c:numRef>
              <c:f>Butterfly!$A$5:$A$28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Butterfly!$D$5:$D$28</c:f>
              <c:numCache>
                <c:formatCode>General</c:formatCode>
                <c:ptCount val="24"/>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-4</c:v>
                </c:pt>
                <c:pt idx="17">
                  <c:v>-3</c:v>
                </c:pt>
                <c:pt idx="18">
                  <c:v>-2</c:v>
                </c:pt>
                <c:pt idx="19">
                  <c:v>-1</c:v>
                </c:pt>
                <c:pt idx="20">
                  <c:v>0</c:v>
                </c:pt>
                <c:pt idx="21">
                  <c:v>1</c:v>
                </c:pt>
                <c:pt idx="22">
                  <c:v>2</c:v>
                </c:pt>
                <c:pt idx="23">
                  <c:v>3</c:v>
                </c:pt>
              </c:numCache>
            </c:numRef>
          </c:val>
          <c:smooth val="0"/>
          <c:extLst>
            <c:ext xmlns:c16="http://schemas.microsoft.com/office/drawing/2014/chart" uri="{C3380CC4-5D6E-409C-BE32-E72D297353CC}">
              <c16:uniqueId val="{00000002-5225-4EE9-82E6-8A313BCA5663}"/>
            </c:ext>
          </c:extLst>
        </c:ser>
        <c:ser>
          <c:idx val="3"/>
          <c:order val="3"/>
          <c:tx>
            <c:strRef>
              <c:f>Butterfly!$E$4</c:f>
              <c:strCache>
                <c:ptCount val="1"/>
                <c:pt idx="0">
                  <c:v>Butterfly</c:v>
                </c:pt>
              </c:strCache>
            </c:strRef>
          </c:tx>
          <c:spPr>
            <a:ln w="22225" cap="rnd" cmpd="sng" algn="ctr">
              <a:solidFill>
                <a:schemeClr val="accent4"/>
              </a:solidFill>
              <a:round/>
            </a:ln>
            <a:effectLst/>
          </c:spPr>
          <c:marker>
            <c:symbol val="none"/>
          </c:marker>
          <c:cat>
            <c:numRef>
              <c:f>Butterfly!$A$5:$A$28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Butterfly!$E$5:$E$28</c:f>
              <c:numCache>
                <c:formatCode>General</c:formatCode>
                <c:ptCount val="24"/>
                <c:pt idx="0">
                  <c:v>-1</c:v>
                </c:pt>
                <c:pt idx="1">
                  <c:v>-1</c:v>
                </c:pt>
                <c:pt idx="2">
                  <c:v>-1</c:v>
                </c:pt>
                <c:pt idx="3">
                  <c:v>-1</c:v>
                </c:pt>
                <c:pt idx="4">
                  <c:v>-1</c:v>
                </c:pt>
                <c:pt idx="5">
                  <c:v>-1</c:v>
                </c:pt>
                <c:pt idx="6">
                  <c:v>0</c:v>
                </c:pt>
                <c:pt idx="7">
                  <c:v>1</c:v>
                </c:pt>
                <c:pt idx="8">
                  <c:v>2</c:v>
                </c:pt>
                <c:pt idx="9">
                  <c:v>3</c:v>
                </c:pt>
                <c:pt idx="10">
                  <c:v>4</c:v>
                </c:pt>
                <c:pt idx="11">
                  <c:v>3</c:v>
                </c:pt>
                <c:pt idx="12">
                  <c:v>2</c:v>
                </c:pt>
                <c:pt idx="13">
                  <c:v>1</c:v>
                </c:pt>
                <c:pt idx="14">
                  <c:v>0</c:v>
                </c:pt>
                <c:pt idx="15">
                  <c:v>-1</c:v>
                </c:pt>
                <c:pt idx="16">
                  <c:v>-1</c:v>
                </c:pt>
                <c:pt idx="17">
                  <c:v>-1</c:v>
                </c:pt>
                <c:pt idx="18">
                  <c:v>-1</c:v>
                </c:pt>
                <c:pt idx="19">
                  <c:v>-1</c:v>
                </c:pt>
                <c:pt idx="20">
                  <c:v>-1</c:v>
                </c:pt>
                <c:pt idx="21">
                  <c:v>-1</c:v>
                </c:pt>
                <c:pt idx="22">
                  <c:v>-1</c:v>
                </c:pt>
                <c:pt idx="23">
                  <c:v>-1</c:v>
                </c:pt>
              </c:numCache>
            </c:numRef>
          </c:val>
          <c:smooth val="0"/>
          <c:extLst>
            <c:ext xmlns:c16="http://schemas.microsoft.com/office/drawing/2014/chart" uri="{C3380CC4-5D6E-409C-BE32-E72D297353CC}">
              <c16:uniqueId val="{00000003-5225-4EE9-82E6-8A313BCA5663}"/>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766313855"/>
        <c:axId val="1766323423"/>
      </c:lineChart>
      <c:catAx>
        <c:axId val="176631385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766323423"/>
        <c:crosses val="autoZero"/>
        <c:auto val="1"/>
        <c:lblAlgn val="ctr"/>
        <c:lblOffset val="100"/>
        <c:noMultiLvlLbl val="0"/>
      </c:catAx>
      <c:valAx>
        <c:axId val="1766323423"/>
        <c:scaling>
          <c:orientation val="minMax"/>
          <c:max val="1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766313855"/>
        <c:crosses val="autoZero"/>
        <c:crossBetween val="between"/>
        <c:majorUnit val="2"/>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Butterfly sell</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'Butterfly sell'!$B$4</c:f>
              <c:strCache>
                <c:ptCount val="1"/>
                <c:pt idx="0">
                  <c:v>K = 55, premium = 10</c:v>
                </c:pt>
              </c:strCache>
            </c:strRef>
          </c:tx>
          <c:spPr>
            <a:ln w="22225" cap="rnd" cmpd="sng" algn="ctr">
              <a:solidFill>
                <a:schemeClr val="accent1"/>
              </a:solidFill>
              <a:round/>
            </a:ln>
            <a:effectLst/>
          </c:spPr>
          <c:marker>
            <c:symbol val="none"/>
          </c:marker>
          <c:cat>
            <c:numRef>
              <c:f>'Butterfly sell'!$A$5:$A$28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 sell'!$B$5:$B$28</c:f>
              <c:numCache>
                <c:formatCode>General</c:formatCode>
                <c:ptCount val="24"/>
                <c:pt idx="0">
                  <c:v>10</c:v>
                </c:pt>
                <c:pt idx="1">
                  <c:v>10</c:v>
                </c:pt>
                <c:pt idx="2">
                  <c:v>10</c:v>
                </c:pt>
                <c:pt idx="3">
                  <c:v>10</c:v>
                </c:pt>
                <c:pt idx="4">
                  <c:v>10</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numCache>
            </c:numRef>
          </c:val>
          <c:smooth val="0"/>
          <c:extLst>
            <c:ext xmlns:c16="http://schemas.microsoft.com/office/drawing/2014/chart" uri="{C3380CC4-5D6E-409C-BE32-E72D297353CC}">
              <c16:uniqueId val="{00000000-F859-406E-A7A1-B8C6C10D47B1}"/>
            </c:ext>
          </c:extLst>
        </c:ser>
        <c:ser>
          <c:idx val="1"/>
          <c:order val="1"/>
          <c:tx>
            <c:strRef>
              <c:f>'Butterfly sell'!$C$4</c:f>
              <c:strCache>
                <c:ptCount val="1"/>
                <c:pt idx="0">
                  <c:v>K = 60, premium = 7</c:v>
                </c:pt>
              </c:strCache>
            </c:strRef>
          </c:tx>
          <c:spPr>
            <a:ln w="22225" cap="rnd" cmpd="sng" algn="ctr">
              <a:solidFill>
                <a:schemeClr val="accent2"/>
              </a:solidFill>
              <a:round/>
            </a:ln>
            <a:effectLst/>
          </c:spPr>
          <c:marker>
            <c:symbol val="none"/>
          </c:marker>
          <c:cat>
            <c:numRef>
              <c:f>'Butterfly sell'!$A$5:$A$28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 sell'!$C$5:$C$28</c:f>
              <c:numCache>
                <c:formatCode>General</c:formatCode>
                <c:ptCount val="24"/>
                <c:pt idx="0">
                  <c:v>-14</c:v>
                </c:pt>
                <c:pt idx="1">
                  <c:v>-14</c:v>
                </c:pt>
                <c:pt idx="2">
                  <c:v>-14</c:v>
                </c:pt>
                <c:pt idx="3">
                  <c:v>-14</c:v>
                </c:pt>
                <c:pt idx="4">
                  <c:v>-14</c:v>
                </c:pt>
                <c:pt idx="5">
                  <c:v>-14</c:v>
                </c:pt>
                <c:pt idx="6">
                  <c:v>-14</c:v>
                </c:pt>
                <c:pt idx="7">
                  <c:v>-14</c:v>
                </c:pt>
                <c:pt idx="8">
                  <c:v>-14</c:v>
                </c:pt>
                <c:pt idx="9">
                  <c:v>-14</c:v>
                </c:pt>
                <c:pt idx="10">
                  <c:v>-14</c:v>
                </c:pt>
                <c:pt idx="11">
                  <c:v>-12</c:v>
                </c:pt>
                <c:pt idx="12">
                  <c:v>-10</c:v>
                </c:pt>
                <c:pt idx="13">
                  <c:v>-8</c:v>
                </c:pt>
                <c:pt idx="14">
                  <c:v>-6</c:v>
                </c:pt>
                <c:pt idx="15">
                  <c:v>-4</c:v>
                </c:pt>
                <c:pt idx="16">
                  <c:v>-2</c:v>
                </c:pt>
                <c:pt idx="17">
                  <c:v>0</c:v>
                </c:pt>
                <c:pt idx="18">
                  <c:v>2</c:v>
                </c:pt>
                <c:pt idx="19">
                  <c:v>4</c:v>
                </c:pt>
                <c:pt idx="20">
                  <c:v>6</c:v>
                </c:pt>
                <c:pt idx="21">
                  <c:v>8</c:v>
                </c:pt>
                <c:pt idx="22">
                  <c:v>10</c:v>
                </c:pt>
                <c:pt idx="23">
                  <c:v>12</c:v>
                </c:pt>
              </c:numCache>
            </c:numRef>
          </c:val>
          <c:smooth val="0"/>
          <c:extLst>
            <c:ext xmlns:c16="http://schemas.microsoft.com/office/drawing/2014/chart" uri="{C3380CC4-5D6E-409C-BE32-E72D297353CC}">
              <c16:uniqueId val="{00000001-F859-406E-A7A1-B8C6C10D47B1}"/>
            </c:ext>
          </c:extLst>
        </c:ser>
        <c:ser>
          <c:idx val="2"/>
          <c:order val="2"/>
          <c:tx>
            <c:strRef>
              <c:f>'Butterfly sell'!$D$4</c:f>
              <c:strCache>
                <c:ptCount val="1"/>
                <c:pt idx="0">
                  <c:v>K = 65, premium = 5</c:v>
                </c:pt>
              </c:strCache>
            </c:strRef>
          </c:tx>
          <c:spPr>
            <a:ln w="22225" cap="rnd" cmpd="sng" algn="ctr">
              <a:solidFill>
                <a:schemeClr val="accent3"/>
              </a:solidFill>
              <a:round/>
            </a:ln>
            <a:effectLst/>
          </c:spPr>
          <c:marker>
            <c:symbol val="none"/>
          </c:marker>
          <c:cat>
            <c:numRef>
              <c:f>'Butterfly sell'!$A$5:$A$28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 sell'!$D$5:$D$28</c:f>
              <c:numCache>
                <c:formatCode>General</c:formatCode>
                <c:ptCount val="24"/>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4</c:v>
                </c:pt>
                <c:pt idx="17">
                  <c:v>3</c:v>
                </c:pt>
                <c:pt idx="18">
                  <c:v>2</c:v>
                </c:pt>
                <c:pt idx="19">
                  <c:v>1</c:v>
                </c:pt>
                <c:pt idx="20">
                  <c:v>0</c:v>
                </c:pt>
                <c:pt idx="21">
                  <c:v>-1</c:v>
                </c:pt>
                <c:pt idx="22">
                  <c:v>-2</c:v>
                </c:pt>
                <c:pt idx="23">
                  <c:v>-3</c:v>
                </c:pt>
              </c:numCache>
            </c:numRef>
          </c:val>
          <c:smooth val="0"/>
          <c:extLst>
            <c:ext xmlns:c16="http://schemas.microsoft.com/office/drawing/2014/chart" uri="{C3380CC4-5D6E-409C-BE32-E72D297353CC}">
              <c16:uniqueId val="{00000002-F859-406E-A7A1-B8C6C10D47B1}"/>
            </c:ext>
          </c:extLst>
        </c:ser>
        <c:ser>
          <c:idx val="3"/>
          <c:order val="3"/>
          <c:tx>
            <c:strRef>
              <c:f>'Butterfly sell'!$E$4</c:f>
              <c:strCache>
                <c:ptCount val="1"/>
                <c:pt idx="0">
                  <c:v>Butterfly</c:v>
                </c:pt>
              </c:strCache>
            </c:strRef>
          </c:tx>
          <c:spPr>
            <a:ln w="22225" cap="rnd" cmpd="sng" algn="ctr">
              <a:solidFill>
                <a:schemeClr val="accent4"/>
              </a:solidFill>
              <a:round/>
            </a:ln>
            <a:effectLst/>
          </c:spPr>
          <c:marker>
            <c:symbol val="none"/>
          </c:marker>
          <c:cat>
            <c:numRef>
              <c:f>'Butterfly sell'!$A$5:$A$28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 sell'!$E$5:$E$28</c:f>
              <c:numCache>
                <c:formatCode>General</c:formatCode>
                <c:ptCount val="24"/>
                <c:pt idx="0">
                  <c:v>1</c:v>
                </c:pt>
                <c:pt idx="1">
                  <c:v>1</c:v>
                </c:pt>
                <c:pt idx="2">
                  <c:v>1</c:v>
                </c:pt>
                <c:pt idx="3">
                  <c:v>1</c:v>
                </c:pt>
                <c:pt idx="4">
                  <c:v>1</c:v>
                </c:pt>
                <c:pt idx="5">
                  <c:v>1</c:v>
                </c:pt>
                <c:pt idx="6">
                  <c:v>0</c:v>
                </c:pt>
                <c:pt idx="7">
                  <c:v>-1</c:v>
                </c:pt>
                <c:pt idx="8">
                  <c:v>-2</c:v>
                </c:pt>
                <c:pt idx="9">
                  <c:v>-3</c:v>
                </c:pt>
                <c:pt idx="10">
                  <c:v>-4</c:v>
                </c:pt>
                <c:pt idx="11">
                  <c:v>-3</c:v>
                </c:pt>
                <c:pt idx="12">
                  <c:v>-2</c:v>
                </c:pt>
                <c:pt idx="13">
                  <c:v>-1</c:v>
                </c:pt>
                <c:pt idx="14">
                  <c:v>0</c:v>
                </c:pt>
                <c:pt idx="15">
                  <c:v>1</c:v>
                </c:pt>
                <c:pt idx="16">
                  <c:v>1</c:v>
                </c:pt>
                <c:pt idx="17">
                  <c:v>1</c:v>
                </c:pt>
                <c:pt idx="18">
                  <c:v>1</c:v>
                </c:pt>
                <c:pt idx="19">
                  <c:v>1</c:v>
                </c:pt>
                <c:pt idx="20">
                  <c:v>1</c:v>
                </c:pt>
                <c:pt idx="21">
                  <c:v>1</c:v>
                </c:pt>
                <c:pt idx="22">
                  <c:v>1</c:v>
                </c:pt>
                <c:pt idx="23">
                  <c:v>1</c:v>
                </c:pt>
              </c:numCache>
            </c:numRef>
          </c:val>
          <c:smooth val="0"/>
          <c:extLst>
            <c:ext xmlns:c16="http://schemas.microsoft.com/office/drawing/2014/chart" uri="{C3380CC4-5D6E-409C-BE32-E72D297353CC}">
              <c16:uniqueId val="{00000003-F859-406E-A7A1-B8C6C10D47B1}"/>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766313855"/>
        <c:axId val="1766323423"/>
      </c:lineChart>
      <c:catAx>
        <c:axId val="176631385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766323423"/>
        <c:crosses val="autoZero"/>
        <c:auto val="1"/>
        <c:lblAlgn val="ctr"/>
        <c:lblOffset val="100"/>
        <c:noMultiLvlLbl val="0"/>
      </c:catAx>
      <c:valAx>
        <c:axId val="1766323423"/>
        <c:scaling>
          <c:orientation val="minMax"/>
          <c:max val="1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766313855"/>
        <c:crosses val="autoZero"/>
        <c:crossBetween val="between"/>
        <c:majorUnit val="2"/>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Butterfly</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Butterfly!$B$4</c:f>
              <c:strCache>
                <c:ptCount val="1"/>
                <c:pt idx="0">
                  <c:v>K = 55, premium = 10</c:v>
                </c:pt>
              </c:strCache>
            </c:strRef>
          </c:tx>
          <c:spPr>
            <a:ln w="22225" cap="rnd" cmpd="sng" algn="ctr">
              <a:solidFill>
                <a:schemeClr val="accent1"/>
              </a:solidFill>
              <a:round/>
            </a:ln>
            <a:effectLst/>
          </c:spPr>
          <c:marker>
            <c:symbol val="none"/>
          </c:marker>
          <c:cat>
            <c:numRef>
              <c:f>Butterfly!$A$5:$A$28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Butterfly!$B$5:$B$28</c:f>
              <c:numCache>
                <c:formatCode>General</c:formatCode>
                <c:ptCount val="24"/>
                <c:pt idx="0">
                  <c:v>-10</c:v>
                </c:pt>
                <c:pt idx="1">
                  <c:v>-10</c:v>
                </c:pt>
                <c:pt idx="2">
                  <c:v>-10</c:v>
                </c:pt>
                <c:pt idx="3">
                  <c:v>-10</c:v>
                </c:pt>
                <c:pt idx="4">
                  <c:v>-10</c:v>
                </c:pt>
                <c:pt idx="5">
                  <c:v>-10</c:v>
                </c:pt>
                <c:pt idx="6">
                  <c:v>-9</c:v>
                </c:pt>
                <c:pt idx="7">
                  <c:v>-8</c:v>
                </c:pt>
                <c:pt idx="8">
                  <c:v>-7</c:v>
                </c:pt>
                <c:pt idx="9">
                  <c:v>-6</c:v>
                </c:pt>
                <c:pt idx="10">
                  <c:v>-5</c:v>
                </c:pt>
                <c:pt idx="11">
                  <c:v>-4</c:v>
                </c:pt>
                <c:pt idx="12">
                  <c:v>-3</c:v>
                </c:pt>
                <c:pt idx="13">
                  <c:v>-2</c:v>
                </c:pt>
                <c:pt idx="14">
                  <c:v>-1</c:v>
                </c:pt>
                <c:pt idx="15">
                  <c:v>0</c:v>
                </c:pt>
                <c:pt idx="16">
                  <c:v>1</c:v>
                </c:pt>
                <c:pt idx="17">
                  <c:v>2</c:v>
                </c:pt>
                <c:pt idx="18">
                  <c:v>3</c:v>
                </c:pt>
                <c:pt idx="19">
                  <c:v>4</c:v>
                </c:pt>
                <c:pt idx="20">
                  <c:v>5</c:v>
                </c:pt>
                <c:pt idx="21">
                  <c:v>6</c:v>
                </c:pt>
                <c:pt idx="22">
                  <c:v>7</c:v>
                </c:pt>
                <c:pt idx="23">
                  <c:v>8</c:v>
                </c:pt>
              </c:numCache>
            </c:numRef>
          </c:val>
          <c:smooth val="0"/>
          <c:extLst>
            <c:ext xmlns:c16="http://schemas.microsoft.com/office/drawing/2014/chart" uri="{C3380CC4-5D6E-409C-BE32-E72D297353CC}">
              <c16:uniqueId val="{00000000-F2BC-4E62-8480-E17263083F38}"/>
            </c:ext>
          </c:extLst>
        </c:ser>
        <c:ser>
          <c:idx val="1"/>
          <c:order val="1"/>
          <c:tx>
            <c:strRef>
              <c:f>Butterfly!$C$4</c:f>
              <c:strCache>
                <c:ptCount val="1"/>
                <c:pt idx="0">
                  <c:v>K = 60, premium = 7</c:v>
                </c:pt>
              </c:strCache>
            </c:strRef>
          </c:tx>
          <c:spPr>
            <a:ln w="22225" cap="rnd" cmpd="sng" algn="ctr">
              <a:solidFill>
                <a:schemeClr val="accent2"/>
              </a:solidFill>
              <a:round/>
            </a:ln>
            <a:effectLst/>
          </c:spPr>
          <c:marker>
            <c:symbol val="none"/>
          </c:marker>
          <c:cat>
            <c:numRef>
              <c:f>Butterfly!$A$5:$A$28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Butterfly!$C$5:$C$28</c:f>
              <c:numCache>
                <c:formatCode>General</c:formatCode>
                <c:ptCount val="24"/>
                <c:pt idx="0">
                  <c:v>14</c:v>
                </c:pt>
                <c:pt idx="1">
                  <c:v>14</c:v>
                </c:pt>
                <c:pt idx="2">
                  <c:v>14</c:v>
                </c:pt>
                <c:pt idx="3">
                  <c:v>14</c:v>
                </c:pt>
                <c:pt idx="4">
                  <c:v>14</c:v>
                </c:pt>
                <c:pt idx="5">
                  <c:v>14</c:v>
                </c:pt>
                <c:pt idx="6">
                  <c:v>14</c:v>
                </c:pt>
                <c:pt idx="7">
                  <c:v>14</c:v>
                </c:pt>
                <c:pt idx="8">
                  <c:v>14</c:v>
                </c:pt>
                <c:pt idx="9">
                  <c:v>14</c:v>
                </c:pt>
                <c:pt idx="10">
                  <c:v>14</c:v>
                </c:pt>
                <c:pt idx="11">
                  <c:v>12</c:v>
                </c:pt>
                <c:pt idx="12">
                  <c:v>10</c:v>
                </c:pt>
                <c:pt idx="13">
                  <c:v>8</c:v>
                </c:pt>
                <c:pt idx="14">
                  <c:v>6</c:v>
                </c:pt>
                <c:pt idx="15">
                  <c:v>4</c:v>
                </c:pt>
                <c:pt idx="16">
                  <c:v>2</c:v>
                </c:pt>
                <c:pt idx="17">
                  <c:v>0</c:v>
                </c:pt>
                <c:pt idx="18">
                  <c:v>-2</c:v>
                </c:pt>
                <c:pt idx="19">
                  <c:v>-4</c:v>
                </c:pt>
                <c:pt idx="20">
                  <c:v>-6</c:v>
                </c:pt>
                <c:pt idx="21">
                  <c:v>-8</c:v>
                </c:pt>
                <c:pt idx="22">
                  <c:v>-10</c:v>
                </c:pt>
                <c:pt idx="23">
                  <c:v>-12</c:v>
                </c:pt>
              </c:numCache>
            </c:numRef>
          </c:val>
          <c:smooth val="0"/>
          <c:extLst>
            <c:ext xmlns:c16="http://schemas.microsoft.com/office/drawing/2014/chart" uri="{C3380CC4-5D6E-409C-BE32-E72D297353CC}">
              <c16:uniqueId val="{00000001-F2BC-4E62-8480-E17263083F38}"/>
            </c:ext>
          </c:extLst>
        </c:ser>
        <c:ser>
          <c:idx val="2"/>
          <c:order val="2"/>
          <c:tx>
            <c:strRef>
              <c:f>Butterfly!$D$4</c:f>
              <c:strCache>
                <c:ptCount val="1"/>
                <c:pt idx="0">
                  <c:v>K = 65, premium = 5</c:v>
                </c:pt>
              </c:strCache>
            </c:strRef>
          </c:tx>
          <c:spPr>
            <a:ln w="22225" cap="rnd" cmpd="sng" algn="ctr">
              <a:solidFill>
                <a:schemeClr val="accent3"/>
              </a:solidFill>
              <a:round/>
            </a:ln>
            <a:effectLst/>
          </c:spPr>
          <c:marker>
            <c:symbol val="none"/>
          </c:marker>
          <c:cat>
            <c:numRef>
              <c:f>Butterfly!$A$5:$A$28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Butterfly!$D$5:$D$28</c:f>
              <c:numCache>
                <c:formatCode>General</c:formatCode>
                <c:ptCount val="24"/>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-4</c:v>
                </c:pt>
                <c:pt idx="17">
                  <c:v>-3</c:v>
                </c:pt>
                <c:pt idx="18">
                  <c:v>-2</c:v>
                </c:pt>
                <c:pt idx="19">
                  <c:v>-1</c:v>
                </c:pt>
                <c:pt idx="20">
                  <c:v>0</c:v>
                </c:pt>
                <c:pt idx="21">
                  <c:v>1</c:v>
                </c:pt>
                <c:pt idx="22">
                  <c:v>2</c:v>
                </c:pt>
                <c:pt idx="23">
                  <c:v>3</c:v>
                </c:pt>
              </c:numCache>
            </c:numRef>
          </c:val>
          <c:smooth val="0"/>
          <c:extLst>
            <c:ext xmlns:c16="http://schemas.microsoft.com/office/drawing/2014/chart" uri="{C3380CC4-5D6E-409C-BE32-E72D297353CC}">
              <c16:uniqueId val="{00000002-F2BC-4E62-8480-E17263083F38}"/>
            </c:ext>
          </c:extLst>
        </c:ser>
        <c:ser>
          <c:idx val="3"/>
          <c:order val="3"/>
          <c:tx>
            <c:strRef>
              <c:f>Butterfly!$E$4</c:f>
              <c:strCache>
                <c:ptCount val="1"/>
                <c:pt idx="0">
                  <c:v>Butterfly</c:v>
                </c:pt>
              </c:strCache>
            </c:strRef>
          </c:tx>
          <c:spPr>
            <a:ln w="22225" cap="rnd" cmpd="sng" algn="ctr">
              <a:solidFill>
                <a:schemeClr val="accent4"/>
              </a:solidFill>
              <a:round/>
            </a:ln>
            <a:effectLst/>
          </c:spPr>
          <c:marker>
            <c:symbol val="none"/>
          </c:marker>
          <c:cat>
            <c:numRef>
              <c:f>Butterfly!$A$5:$A$28</c:f>
              <c:numCache>
                <c:formatCode>General</c:formatCode>
                <c:ptCount val="24"/>
                <c:pt idx="0">
                  <c:v>50</c:v>
                </c:pt>
                <c:pt idx="1">
                  <c:v>51</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71</c:v>
                </c:pt>
                <c:pt idx="22">
                  <c:v>72</c:v>
                </c:pt>
                <c:pt idx="23">
                  <c:v>73</c:v>
                </c:pt>
              </c:numCache>
            </c:numRef>
          </c:cat>
          <c:val>
            <c:numRef>
              <c:f>Butterfly!$E$5:$E$28</c:f>
              <c:numCache>
                <c:formatCode>General</c:formatCode>
                <c:ptCount val="24"/>
                <c:pt idx="0">
                  <c:v>-1</c:v>
                </c:pt>
                <c:pt idx="1">
                  <c:v>-1</c:v>
                </c:pt>
                <c:pt idx="2">
                  <c:v>-1</c:v>
                </c:pt>
                <c:pt idx="3">
                  <c:v>-1</c:v>
                </c:pt>
                <c:pt idx="4">
                  <c:v>-1</c:v>
                </c:pt>
                <c:pt idx="5">
                  <c:v>-1</c:v>
                </c:pt>
                <c:pt idx="6">
                  <c:v>0</c:v>
                </c:pt>
                <c:pt idx="7">
                  <c:v>1</c:v>
                </c:pt>
                <c:pt idx="8">
                  <c:v>2</c:v>
                </c:pt>
                <c:pt idx="9">
                  <c:v>3</c:v>
                </c:pt>
                <c:pt idx="10">
                  <c:v>4</c:v>
                </c:pt>
                <c:pt idx="11">
                  <c:v>3</c:v>
                </c:pt>
                <c:pt idx="12">
                  <c:v>2</c:v>
                </c:pt>
                <c:pt idx="13">
                  <c:v>1</c:v>
                </c:pt>
                <c:pt idx="14">
                  <c:v>0</c:v>
                </c:pt>
                <c:pt idx="15">
                  <c:v>-1</c:v>
                </c:pt>
                <c:pt idx="16">
                  <c:v>-1</c:v>
                </c:pt>
                <c:pt idx="17">
                  <c:v>-1</c:v>
                </c:pt>
                <c:pt idx="18">
                  <c:v>-1</c:v>
                </c:pt>
                <c:pt idx="19">
                  <c:v>-1</c:v>
                </c:pt>
                <c:pt idx="20">
                  <c:v>-1</c:v>
                </c:pt>
                <c:pt idx="21">
                  <c:v>-1</c:v>
                </c:pt>
                <c:pt idx="22">
                  <c:v>-1</c:v>
                </c:pt>
                <c:pt idx="23">
                  <c:v>-1</c:v>
                </c:pt>
              </c:numCache>
            </c:numRef>
          </c:val>
          <c:smooth val="0"/>
          <c:extLst>
            <c:ext xmlns:c16="http://schemas.microsoft.com/office/drawing/2014/chart" uri="{C3380CC4-5D6E-409C-BE32-E72D297353CC}">
              <c16:uniqueId val="{00000003-F2BC-4E62-8480-E17263083F38}"/>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766313855"/>
        <c:axId val="1766323423"/>
      </c:lineChart>
      <c:catAx>
        <c:axId val="176631385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766323423"/>
        <c:crosses val="autoZero"/>
        <c:auto val="1"/>
        <c:lblAlgn val="ctr"/>
        <c:lblOffset val="100"/>
        <c:noMultiLvlLbl val="0"/>
      </c:catAx>
      <c:valAx>
        <c:axId val="1766323423"/>
        <c:scaling>
          <c:orientation val="minMax"/>
          <c:max val="1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766313855"/>
        <c:crosses val="autoZero"/>
        <c:crossBetween val="between"/>
        <c:majorUnit val="2"/>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Straddle purchase</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'straddle purchase'!$B$5</c:f>
              <c:strCache>
                <c:ptCount val="1"/>
                <c:pt idx="0">
                  <c:v>K = 60, premium = 6</c:v>
                </c:pt>
              </c:strCache>
            </c:strRef>
          </c:tx>
          <c:spPr>
            <a:ln w="22225" cap="rnd" cmpd="sng" algn="ctr">
              <a:solidFill>
                <a:schemeClr val="accent1"/>
              </a:solidFill>
              <a:round/>
            </a:ln>
            <a:effectLst/>
          </c:spPr>
          <c:marker>
            <c:symbol val="none"/>
          </c:marker>
          <c:val>
            <c:numRef>
              <c:f>'straddle purchase'!$B$6:$B$26</c:f>
              <c:numCache>
                <c:formatCode>General</c:formatCode>
                <c:ptCount val="21"/>
                <c:pt idx="0">
                  <c:v>-3</c:v>
                </c:pt>
                <c:pt idx="1">
                  <c:v>-3</c:v>
                </c:pt>
                <c:pt idx="2">
                  <c:v>-3</c:v>
                </c:pt>
                <c:pt idx="3">
                  <c:v>-3</c:v>
                </c:pt>
                <c:pt idx="4">
                  <c:v>-3</c:v>
                </c:pt>
                <c:pt idx="5">
                  <c:v>-3</c:v>
                </c:pt>
                <c:pt idx="6">
                  <c:v>-3</c:v>
                </c:pt>
                <c:pt idx="7">
                  <c:v>-3</c:v>
                </c:pt>
                <c:pt idx="8">
                  <c:v>-3</c:v>
                </c:pt>
                <c:pt idx="9">
                  <c:v>-3</c:v>
                </c:pt>
                <c:pt idx="10">
                  <c:v>-3</c:v>
                </c:pt>
                <c:pt idx="11">
                  <c:v>-2</c:v>
                </c:pt>
                <c:pt idx="12">
                  <c:v>-1</c:v>
                </c:pt>
                <c:pt idx="13">
                  <c:v>0</c:v>
                </c:pt>
                <c:pt idx="14">
                  <c:v>1</c:v>
                </c:pt>
                <c:pt idx="15">
                  <c:v>2</c:v>
                </c:pt>
                <c:pt idx="16">
                  <c:v>3</c:v>
                </c:pt>
                <c:pt idx="17">
                  <c:v>4</c:v>
                </c:pt>
                <c:pt idx="18">
                  <c:v>5</c:v>
                </c:pt>
                <c:pt idx="19">
                  <c:v>6</c:v>
                </c:pt>
                <c:pt idx="20">
                  <c:v>7</c:v>
                </c:pt>
              </c:numCache>
            </c:numRef>
          </c:val>
          <c:smooth val="0"/>
          <c:extLst>
            <c:ext xmlns:c16="http://schemas.microsoft.com/office/drawing/2014/chart" uri="{C3380CC4-5D6E-409C-BE32-E72D297353CC}">
              <c16:uniqueId val="{00000000-4023-4D60-98C0-829420FA0255}"/>
            </c:ext>
          </c:extLst>
        </c:ser>
        <c:ser>
          <c:idx val="1"/>
          <c:order val="1"/>
          <c:tx>
            <c:strRef>
              <c:f>'straddle purchase'!$C$5</c:f>
              <c:strCache>
                <c:ptCount val="1"/>
                <c:pt idx="0">
                  <c:v>K = 60, premium = 4</c:v>
                </c:pt>
              </c:strCache>
            </c:strRef>
          </c:tx>
          <c:spPr>
            <a:ln w="22225" cap="rnd" cmpd="sng" algn="ctr">
              <a:solidFill>
                <a:schemeClr val="accent2"/>
              </a:solidFill>
              <a:round/>
            </a:ln>
            <a:effectLst/>
          </c:spPr>
          <c:marker>
            <c:symbol val="none"/>
          </c:marker>
          <c:val>
            <c:numRef>
              <c:f>'straddle purchase'!$C$6:$C$26</c:f>
              <c:numCache>
                <c:formatCode>General</c:formatCode>
                <c:ptCount val="21"/>
                <c:pt idx="0">
                  <c:v>8</c:v>
                </c:pt>
                <c:pt idx="1">
                  <c:v>7</c:v>
                </c:pt>
                <c:pt idx="2">
                  <c:v>6</c:v>
                </c:pt>
                <c:pt idx="3">
                  <c:v>5</c:v>
                </c:pt>
                <c:pt idx="4">
                  <c:v>4</c:v>
                </c:pt>
                <c:pt idx="5">
                  <c:v>3</c:v>
                </c:pt>
                <c:pt idx="6">
                  <c:v>2</c:v>
                </c:pt>
                <c:pt idx="7">
                  <c:v>1</c:v>
                </c:pt>
                <c:pt idx="8">
                  <c:v>0</c:v>
                </c:pt>
                <c:pt idx="9">
                  <c:v>-1</c:v>
                </c:pt>
                <c:pt idx="10">
                  <c:v>-2</c:v>
                </c:pt>
                <c:pt idx="11">
                  <c:v>-2</c:v>
                </c:pt>
                <c:pt idx="12">
                  <c:v>-2</c:v>
                </c:pt>
                <c:pt idx="13">
                  <c:v>-2</c:v>
                </c:pt>
                <c:pt idx="14">
                  <c:v>-2</c:v>
                </c:pt>
                <c:pt idx="15">
                  <c:v>-2</c:v>
                </c:pt>
                <c:pt idx="16">
                  <c:v>-2</c:v>
                </c:pt>
                <c:pt idx="17">
                  <c:v>-2</c:v>
                </c:pt>
                <c:pt idx="18">
                  <c:v>-2</c:v>
                </c:pt>
                <c:pt idx="19">
                  <c:v>-2</c:v>
                </c:pt>
                <c:pt idx="20">
                  <c:v>-2</c:v>
                </c:pt>
              </c:numCache>
            </c:numRef>
          </c:val>
          <c:smooth val="0"/>
          <c:extLst>
            <c:ext xmlns:c16="http://schemas.microsoft.com/office/drawing/2014/chart" uri="{C3380CC4-5D6E-409C-BE32-E72D297353CC}">
              <c16:uniqueId val="{00000001-4023-4D60-98C0-829420FA0255}"/>
            </c:ext>
          </c:extLst>
        </c:ser>
        <c:ser>
          <c:idx val="2"/>
          <c:order val="2"/>
          <c:tx>
            <c:strRef>
              <c:f>'straddle purchase'!$D$5</c:f>
              <c:strCache>
                <c:ptCount val="1"/>
                <c:pt idx="0">
                  <c:v>Straddle purchase</c:v>
                </c:pt>
              </c:strCache>
            </c:strRef>
          </c:tx>
          <c:spPr>
            <a:ln w="22225" cap="rnd" cmpd="sng" algn="ctr">
              <a:solidFill>
                <a:schemeClr val="accent3"/>
              </a:solidFill>
              <a:round/>
            </a:ln>
            <a:effectLst/>
          </c:spPr>
          <c:marker>
            <c:symbol val="none"/>
          </c:marker>
          <c:val>
            <c:numRef>
              <c:f>'straddle purchase'!$D$6:$D$26</c:f>
              <c:numCache>
                <c:formatCode>General</c:formatCode>
                <c:ptCount val="21"/>
                <c:pt idx="0">
                  <c:v>5</c:v>
                </c:pt>
                <c:pt idx="1">
                  <c:v>4</c:v>
                </c:pt>
                <c:pt idx="2">
                  <c:v>3</c:v>
                </c:pt>
                <c:pt idx="3">
                  <c:v>2</c:v>
                </c:pt>
                <c:pt idx="4">
                  <c:v>1</c:v>
                </c:pt>
                <c:pt idx="5">
                  <c:v>0</c:v>
                </c:pt>
                <c:pt idx="6">
                  <c:v>-1</c:v>
                </c:pt>
                <c:pt idx="7">
                  <c:v>-2</c:v>
                </c:pt>
                <c:pt idx="8">
                  <c:v>-3</c:v>
                </c:pt>
                <c:pt idx="9">
                  <c:v>-4</c:v>
                </c:pt>
                <c:pt idx="10">
                  <c:v>-5</c:v>
                </c:pt>
                <c:pt idx="11">
                  <c:v>-4</c:v>
                </c:pt>
                <c:pt idx="12">
                  <c:v>-3</c:v>
                </c:pt>
                <c:pt idx="13">
                  <c:v>-2</c:v>
                </c:pt>
                <c:pt idx="14">
                  <c:v>-1</c:v>
                </c:pt>
                <c:pt idx="15">
                  <c:v>0</c:v>
                </c:pt>
                <c:pt idx="16">
                  <c:v>1</c:v>
                </c:pt>
                <c:pt idx="17">
                  <c:v>2</c:v>
                </c:pt>
                <c:pt idx="18">
                  <c:v>3</c:v>
                </c:pt>
                <c:pt idx="19">
                  <c:v>4</c:v>
                </c:pt>
                <c:pt idx="20">
                  <c:v>5</c:v>
                </c:pt>
              </c:numCache>
            </c:numRef>
          </c:val>
          <c:smooth val="0"/>
          <c:extLst>
            <c:ext xmlns:c16="http://schemas.microsoft.com/office/drawing/2014/chart" uri="{C3380CC4-5D6E-409C-BE32-E72D297353CC}">
              <c16:uniqueId val="{00000002-4023-4D60-98C0-829420FA0255}"/>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28907727"/>
        <c:axId val="1828895663"/>
      </c:lineChart>
      <c:catAx>
        <c:axId val="1828907727"/>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895663"/>
        <c:crosses val="autoZero"/>
        <c:auto val="1"/>
        <c:lblAlgn val="ctr"/>
        <c:lblOffset val="100"/>
        <c:noMultiLvlLbl val="0"/>
      </c:catAx>
      <c:valAx>
        <c:axId val="18288956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907727"/>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Straddle Sell</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'Straddle Sell'!$B$5</c:f>
              <c:strCache>
                <c:ptCount val="1"/>
                <c:pt idx="0">
                  <c:v>K = 60, premium = 6</c:v>
                </c:pt>
              </c:strCache>
            </c:strRef>
          </c:tx>
          <c:spPr>
            <a:ln w="22225" cap="rnd" cmpd="sng" algn="ctr">
              <a:solidFill>
                <a:schemeClr val="accent1"/>
              </a:solidFill>
              <a:round/>
            </a:ln>
            <a:effectLst/>
          </c:spPr>
          <c:marker>
            <c:symbol val="none"/>
          </c:marker>
          <c:val>
            <c:numRef>
              <c:f>'Straddle Sell'!$B$6:$B$26</c:f>
              <c:numCache>
                <c:formatCode>General</c:formatCode>
                <c:ptCount val="21"/>
                <c:pt idx="0">
                  <c:v>3</c:v>
                </c:pt>
                <c:pt idx="1">
                  <c:v>3</c:v>
                </c:pt>
                <c:pt idx="2">
                  <c:v>3</c:v>
                </c:pt>
                <c:pt idx="3">
                  <c:v>3</c:v>
                </c:pt>
                <c:pt idx="4">
                  <c:v>3</c:v>
                </c:pt>
                <c:pt idx="5">
                  <c:v>3</c:v>
                </c:pt>
                <c:pt idx="6">
                  <c:v>3</c:v>
                </c:pt>
                <c:pt idx="7">
                  <c:v>3</c:v>
                </c:pt>
                <c:pt idx="8">
                  <c:v>3</c:v>
                </c:pt>
                <c:pt idx="9">
                  <c:v>3</c:v>
                </c:pt>
                <c:pt idx="10">
                  <c:v>3</c:v>
                </c:pt>
                <c:pt idx="11">
                  <c:v>2</c:v>
                </c:pt>
                <c:pt idx="12">
                  <c:v>1</c:v>
                </c:pt>
                <c:pt idx="13">
                  <c:v>0</c:v>
                </c:pt>
                <c:pt idx="14">
                  <c:v>-1</c:v>
                </c:pt>
                <c:pt idx="15">
                  <c:v>-2</c:v>
                </c:pt>
                <c:pt idx="16">
                  <c:v>-3</c:v>
                </c:pt>
                <c:pt idx="17">
                  <c:v>-4</c:v>
                </c:pt>
                <c:pt idx="18">
                  <c:v>-5</c:v>
                </c:pt>
                <c:pt idx="19">
                  <c:v>-6</c:v>
                </c:pt>
                <c:pt idx="20">
                  <c:v>-7</c:v>
                </c:pt>
              </c:numCache>
            </c:numRef>
          </c:val>
          <c:smooth val="0"/>
          <c:extLst>
            <c:ext xmlns:c16="http://schemas.microsoft.com/office/drawing/2014/chart" uri="{C3380CC4-5D6E-409C-BE32-E72D297353CC}">
              <c16:uniqueId val="{00000000-502B-49F9-A734-DC41D6326434}"/>
            </c:ext>
          </c:extLst>
        </c:ser>
        <c:ser>
          <c:idx val="1"/>
          <c:order val="1"/>
          <c:tx>
            <c:strRef>
              <c:f>'Straddle Sell'!$C$5</c:f>
              <c:strCache>
                <c:ptCount val="1"/>
                <c:pt idx="0">
                  <c:v>K = 60, premium = 4</c:v>
                </c:pt>
              </c:strCache>
            </c:strRef>
          </c:tx>
          <c:spPr>
            <a:ln w="22225" cap="rnd" cmpd="sng" algn="ctr">
              <a:solidFill>
                <a:schemeClr val="accent2"/>
              </a:solidFill>
              <a:round/>
            </a:ln>
            <a:effectLst/>
          </c:spPr>
          <c:marker>
            <c:symbol val="none"/>
          </c:marker>
          <c:val>
            <c:numRef>
              <c:f>'Straddle Sell'!$C$6:$C$26</c:f>
              <c:numCache>
                <c:formatCode>General</c:formatCode>
                <c:ptCount val="21"/>
                <c:pt idx="0">
                  <c:v>-8</c:v>
                </c:pt>
                <c:pt idx="1">
                  <c:v>-7</c:v>
                </c:pt>
                <c:pt idx="2">
                  <c:v>-6</c:v>
                </c:pt>
                <c:pt idx="3">
                  <c:v>-5</c:v>
                </c:pt>
                <c:pt idx="4">
                  <c:v>-4</c:v>
                </c:pt>
                <c:pt idx="5">
                  <c:v>-3</c:v>
                </c:pt>
                <c:pt idx="6">
                  <c:v>-2</c:v>
                </c:pt>
                <c:pt idx="7">
                  <c:v>-1</c:v>
                </c:pt>
                <c:pt idx="8">
                  <c:v>0</c:v>
                </c:pt>
                <c:pt idx="9">
                  <c:v>1</c:v>
                </c:pt>
                <c:pt idx="10">
                  <c:v>2</c:v>
                </c:pt>
                <c:pt idx="11">
                  <c:v>2</c:v>
                </c:pt>
                <c:pt idx="12">
                  <c:v>2</c:v>
                </c:pt>
                <c:pt idx="13">
                  <c:v>2</c:v>
                </c:pt>
                <c:pt idx="14">
                  <c:v>2</c:v>
                </c:pt>
                <c:pt idx="15">
                  <c:v>2</c:v>
                </c:pt>
                <c:pt idx="16">
                  <c:v>2</c:v>
                </c:pt>
                <c:pt idx="17">
                  <c:v>2</c:v>
                </c:pt>
                <c:pt idx="18">
                  <c:v>2</c:v>
                </c:pt>
                <c:pt idx="19">
                  <c:v>2</c:v>
                </c:pt>
                <c:pt idx="20">
                  <c:v>2</c:v>
                </c:pt>
              </c:numCache>
            </c:numRef>
          </c:val>
          <c:smooth val="0"/>
          <c:extLst>
            <c:ext xmlns:c16="http://schemas.microsoft.com/office/drawing/2014/chart" uri="{C3380CC4-5D6E-409C-BE32-E72D297353CC}">
              <c16:uniqueId val="{00000001-502B-49F9-A734-DC41D6326434}"/>
            </c:ext>
          </c:extLst>
        </c:ser>
        <c:ser>
          <c:idx val="2"/>
          <c:order val="2"/>
          <c:tx>
            <c:strRef>
              <c:f>'Straddle Sell'!$D$5</c:f>
              <c:strCache>
                <c:ptCount val="1"/>
                <c:pt idx="0">
                  <c:v>Straddle Sell</c:v>
                </c:pt>
              </c:strCache>
            </c:strRef>
          </c:tx>
          <c:spPr>
            <a:ln w="22225" cap="rnd" cmpd="sng" algn="ctr">
              <a:solidFill>
                <a:schemeClr val="accent3"/>
              </a:solidFill>
              <a:round/>
            </a:ln>
            <a:effectLst/>
          </c:spPr>
          <c:marker>
            <c:symbol val="none"/>
          </c:marker>
          <c:val>
            <c:numRef>
              <c:f>'Straddle Sell'!$D$6:$D$26</c:f>
              <c:numCache>
                <c:formatCode>General</c:formatCode>
                <c:ptCount val="21"/>
                <c:pt idx="0">
                  <c:v>-5</c:v>
                </c:pt>
                <c:pt idx="1">
                  <c:v>-4</c:v>
                </c:pt>
                <c:pt idx="2">
                  <c:v>-3</c:v>
                </c:pt>
                <c:pt idx="3">
                  <c:v>-2</c:v>
                </c:pt>
                <c:pt idx="4">
                  <c:v>-1</c:v>
                </c:pt>
                <c:pt idx="5">
                  <c:v>0</c:v>
                </c:pt>
                <c:pt idx="6">
                  <c:v>1</c:v>
                </c:pt>
                <c:pt idx="7">
                  <c:v>2</c:v>
                </c:pt>
                <c:pt idx="8">
                  <c:v>3</c:v>
                </c:pt>
                <c:pt idx="9">
                  <c:v>4</c:v>
                </c:pt>
                <c:pt idx="10">
                  <c:v>5</c:v>
                </c:pt>
                <c:pt idx="11">
                  <c:v>4</c:v>
                </c:pt>
                <c:pt idx="12">
                  <c:v>3</c:v>
                </c:pt>
                <c:pt idx="13">
                  <c:v>2</c:v>
                </c:pt>
                <c:pt idx="14">
                  <c:v>1</c:v>
                </c:pt>
                <c:pt idx="15">
                  <c:v>0</c:v>
                </c:pt>
                <c:pt idx="16">
                  <c:v>-1</c:v>
                </c:pt>
                <c:pt idx="17">
                  <c:v>-2</c:v>
                </c:pt>
                <c:pt idx="18">
                  <c:v>-3</c:v>
                </c:pt>
                <c:pt idx="19">
                  <c:v>-4</c:v>
                </c:pt>
                <c:pt idx="20">
                  <c:v>-5</c:v>
                </c:pt>
              </c:numCache>
            </c:numRef>
          </c:val>
          <c:smooth val="0"/>
          <c:extLst>
            <c:ext xmlns:c16="http://schemas.microsoft.com/office/drawing/2014/chart" uri="{C3380CC4-5D6E-409C-BE32-E72D297353CC}">
              <c16:uniqueId val="{00000002-502B-49F9-A734-DC41D6326434}"/>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28907727"/>
        <c:axId val="1828895663"/>
      </c:lineChart>
      <c:catAx>
        <c:axId val="1828907727"/>
        <c:scaling>
          <c:orientation val="minMax"/>
        </c:scaling>
        <c:delete val="0"/>
        <c:axPos val="b"/>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895663"/>
        <c:crosses val="autoZero"/>
        <c:auto val="1"/>
        <c:lblAlgn val="ctr"/>
        <c:lblOffset val="100"/>
        <c:noMultiLvlLbl val="0"/>
      </c:catAx>
      <c:valAx>
        <c:axId val="18288956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828907727"/>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FAC380-8D1D-4D55-A40E-88A8EF45A097}" type="doc">
      <dgm:prSet loTypeId="urn:microsoft.com/office/officeart/2005/8/layout/target3" loCatId="list" qsTypeId="urn:microsoft.com/office/officeart/2005/8/quickstyle/3d1" qsCatId="3D" csTypeId="urn:microsoft.com/office/officeart/2005/8/colors/accent0_3" csCatId="mainScheme" phldr="1"/>
      <dgm:spPr/>
      <dgm:t>
        <a:bodyPr/>
        <a:lstStyle/>
        <a:p>
          <a:endParaRPr lang="en-US"/>
        </a:p>
      </dgm:t>
    </dgm:pt>
    <dgm:pt modelId="{47D2BCC1-FBDB-46C9-99DF-D2A615FE25B7}">
      <dgm:prSet phldrT="[Text]" custT="1"/>
      <dgm:spPr>
        <a:solidFill>
          <a:srgbClr val="CCFFCC">
            <a:alpha val="90000"/>
          </a:srgbClr>
        </a:solidFill>
      </dgm:spPr>
      <dgm:t>
        <a:bodyPr/>
        <a:lstStyle/>
        <a:p>
          <a:pPr>
            <a:lnSpc>
              <a:spcPct val="150000"/>
            </a:lnSpc>
          </a:pPr>
          <a:r>
            <a:rPr lang="en-US" sz="4800" dirty="0">
              <a:effectLst>
                <a:outerShdw blurRad="38100" dist="38100" dir="2700000" algn="tl">
                  <a:srgbClr val="000000"/>
                </a:outerShdw>
              </a:effectLst>
            </a:rPr>
            <a:t>Strips and Straps</a:t>
          </a:r>
          <a:endParaRPr lang="en-US" sz="4800" dirty="0">
            <a:ln>
              <a:solidFill>
                <a:srgbClr val="FFC000"/>
              </a:solidFill>
            </a:ln>
            <a:latin typeface="+mj-lt"/>
          </a:endParaRPr>
        </a:p>
      </dgm:t>
    </dgm:pt>
    <dgm:pt modelId="{22F21283-16FB-4889-A0B1-31A00BD8D6AA}" type="parTrans" cxnId="{BD4784F4-38E0-4F06-B941-FC292EBF6C61}">
      <dgm:prSet/>
      <dgm:spPr/>
      <dgm:t>
        <a:bodyPr/>
        <a:lstStyle/>
        <a:p>
          <a:endParaRPr lang="en-US"/>
        </a:p>
      </dgm:t>
    </dgm:pt>
    <dgm:pt modelId="{577A4BBE-D940-4E6D-9DC9-41F478CB6244}" type="sibTrans" cxnId="{BD4784F4-38E0-4F06-B941-FC292EBF6C61}">
      <dgm:prSet/>
      <dgm:spPr/>
      <dgm:t>
        <a:bodyPr/>
        <a:lstStyle/>
        <a:p>
          <a:endParaRPr lang="en-US"/>
        </a:p>
      </dgm:t>
    </dgm:pt>
    <dgm:pt modelId="{ED43F62C-6726-44BB-841E-C1F6584FFEE6}" type="pres">
      <dgm:prSet presAssocID="{81FAC380-8D1D-4D55-A40E-88A8EF45A097}" presName="Name0" presStyleCnt="0">
        <dgm:presLayoutVars>
          <dgm:chMax val="7"/>
          <dgm:dir/>
          <dgm:animLvl val="lvl"/>
          <dgm:resizeHandles val="exact"/>
        </dgm:presLayoutVars>
      </dgm:prSet>
      <dgm:spPr/>
    </dgm:pt>
    <dgm:pt modelId="{809E0917-1F0F-4EE1-AEBB-347171483BAA}" type="pres">
      <dgm:prSet presAssocID="{47D2BCC1-FBDB-46C9-99DF-D2A615FE25B7}" presName="circle1" presStyleLbl="node1" presStyleIdx="0" presStyleCnt="1"/>
      <dgm:spPr>
        <a:solidFill>
          <a:srgbClr val="006600"/>
        </a:solidFill>
      </dgm:spPr>
    </dgm:pt>
    <dgm:pt modelId="{E6214CAA-8631-4537-86B9-5752DE41C744}" type="pres">
      <dgm:prSet presAssocID="{47D2BCC1-FBDB-46C9-99DF-D2A615FE25B7}" presName="space" presStyleCnt="0"/>
      <dgm:spPr/>
    </dgm:pt>
    <dgm:pt modelId="{72488DB1-6549-47E4-B6A0-F5740DD7A214}" type="pres">
      <dgm:prSet presAssocID="{47D2BCC1-FBDB-46C9-99DF-D2A615FE25B7}" presName="rect1" presStyleLbl="alignAcc1" presStyleIdx="0" presStyleCnt="1"/>
      <dgm:spPr/>
    </dgm:pt>
    <dgm:pt modelId="{7CE429C4-FDB3-4EA5-A7DC-DD3C4254F7C1}" type="pres">
      <dgm:prSet presAssocID="{47D2BCC1-FBDB-46C9-99DF-D2A615FE25B7}" presName="rect1ParTxNoCh" presStyleLbl="alignAcc1" presStyleIdx="0" presStyleCnt="1">
        <dgm:presLayoutVars>
          <dgm:chMax val="1"/>
          <dgm:bulletEnabled val="1"/>
        </dgm:presLayoutVars>
      </dgm:prSet>
      <dgm:spPr/>
    </dgm:pt>
  </dgm:ptLst>
  <dgm:cxnLst>
    <dgm:cxn modelId="{3E0F4E01-7321-48FA-9891-FAA2B01E3D54}" type="presOf" srcId="{47D2BCC1-FBDB-46C9-99DF-D2A615FE25B7}" destId="{72488DB1-6549-47E4-B6A0-F5740DD7A214}" srcOrd="0" destOrd="0" presId="urn:microsoft.com/office/officeart/2005/8/layout/target3"/>
    <dgm:cxn modelId="{73C1572D-7D63-4071-95CE-772B99C4EAAC}" type="presOf" srcId="{81FAC380-8D1D-4D55-A40E-88A8EF45A097}" destId="{ED43F62C-6726-44BB-841E-C1F6584FFEE6}" srcOrd="0" destOrd="0" presId="urn:microsoft.com/office/officeart/2005/8/layout/target3"/>
    <dgm:cxn modelId="{9FA34F6B-2371-4C21-9E11-5921BD7DF289}" type="presOf" srcId="{47D2BCC1-FBDB-46C9-99DF-D2A615FE25B7}" destId="{7CE429C4-FDB3-4EA5-A7DC-DD3C4254F7C1}" srcOrd="1" destOrd="0" presId="urn:microsoft.com/office/officeart/2005/8/layout/target3"/>
    <dgm:cxn modelId="{BD4784F4-38E0-4F06-B941-FC292EBF6C61}" srcId="{81FAC380-8D1D-4D55-A40E-88A8EF45A097}" destId="{47D2BCC1-FBDB-46C9-99DF-D2A615FE25B7}" srcOrd="0" destOrd="0" parTransId="{22F21283-16FB-4889-A0B1-31A00BD8D6AA}" sibTransId="{577A4BBE-D940-4E6D-9DC9-41F478CB6244}"/>
    <dgm:cxn modelId="{A3515FA5-1783-4DBD-96F6-41389AE69D77}" type="presParOf" srcId="{ED43F62C-6726-44BB-841E-C1F6584FFEE6}" destId="{809E0917-1F0F-4EE1-AEBB-347171483BAA}" srcOrd="0" destOrd="0" presId="urn:microsoft.com/office/officeart/2005/8/layout/target3"/>
    <dgm:cxn modelId="{08235B81-7877-4599-AF71-D877AAB384B5}" type="presParOf" srcId="{ED43F62C-6726-44BB-841E-C1F6584FFEE6}" destId="{E6214CAA-8631-4537-86B9-5752DE41C744}" srcOrd="1" destOrd="0" presId="urn:microsoft.com/office/officeart/2005/8/layout/target3"/>
    <dgm:cxn modelId="{9FED60F3-ACCF-4A78-8E71-8410D8D7032A}" type="presParOf" srcId="{ED43F62C-6726-44BB-841E-C1F6584FFEE6}" destId="{72488DB1-6549-47E4-B6A0-F5740DD7A214}" srcOrd="2" destOrd="0" presId="urn:microsoft.com/office/officeart/2005/8/layout/target3"/>
    <dgm:cxn modelId="{69CBA118-10D6-4833-9D75-ADCA54F3031E}" type="presParOf" srcId="{ED43F62C-6726-44BB-841E-C1F6584FFEE6}" destId="{7CE429C4-FDB3-4EA5-A7DC-DD3C4254F7C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E0917-1F0F-4EE1-AEBB-347171483BAA}">
      <dsp:nvSpPr>
        <dsp:cNvPr id="0" name=""/>
        <dsp:cNvSpPr/>
      </dsp:nvSpPr>
      <dsp:spPr>
        <a:xfrm>
          <a:off x="0" y="0"/>
          <a:ext cx="5257800" cy="5257800"/>
        </a:xfrm>
        <a:prstGeom prst="pie">
          <a:avLst>
            <a:gd name="adj1" fmla="val 5400000"/>
            <a:gd name="adj2" fmla="val 16200000"/>
          </a:avLst>
        </a:prstGeom>
        <a:solidFill>
          <a:srgbClr val="006600"/>
        </a:soli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2488DB1-6549-47E4-B6A0-F5740DD7A214}">
      <dsp:nvSpPr>
        <dsp:cNvPr id="0" name=""/>
        <dsp:cNvSpPr/>
      </dsp:nvSpPr>
      <dsp:spPr>
        <a:xfrm>
          <a:off x="2628900" y="0"/>
          <a:ext cx="6134099" cy="5257800"/>
        </a:xfrm>
        <a:prstGeom prst="rect">
          <a:avLst/>
        </a:prstGeom>
        <a:solidFill>
          <a:srgbClr val="CCFFCC">
            <a:alpha val="90000"/>
          </a:srgbClr>
        </a:soli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150000"/>
            </a:lnSpc>
            <a:spcBef>
              <a:spcPct val="0"/>
            </a:spcBef>
            <a:spcAft>
              <a:spcPct val="35000"/>
            </a:spcAft>
            <a:buNone/>
          </a:pPr>
          <a:r>
            <a:rPr lang="en-US" sz="4800" kern="1200" dirty="0">
              <a:effectLst>
                <a:outerShdw blurRad="38100" dist="38100" dir="2700000" algn="tl">
                  <a:srgbClr val="000000"/>
                </a:outerShdw>
              </a:effectLst>
            </a:rPr>
            <a:t>Strips and Straps</a:t>
          </a:r>
          <a:endParaRPr lang="en-US" sz="4800" kern="1200" dirty="0">
            <a:ln>
              <a:solidFill>
                <a:srgbClr val="FFC000"/>
              </a:solidFill>
            </a:ln>
            <a:latin typeface="+mj-lt"/>
          </a:endParaRPr>
        </a:p>
      </dsp:txBody>
      <dsp:txXfrm>
        <a:off x="2628900" y="0"/>
        <a:ext cx="6134099" cy="52578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7AED8-8B6C-4150-8B0B-9EA7996BB051}" type="datetimeFigureOut">
              <a:rPr lang="en-US" smtClean="0"/>
              <a:t>9/29/2022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B3FEF-A3FA-4DDA-8D64-35A906703F61}" type="slidenum">
              <a:rPr lang="en-US" smtClean="0"/>
              <a:t>‹#›</a:t>
            </a:fld>
            <a:endParaRPr lang="en-US"/>
          </a:p>
        </p:txBody>
      </p:sp>
    </p:spTree>
    <p:extLst>
      <p:ext uri="{BB962C8B-B14F-4D97-AF65-F5344CB8AC3E}">
        <p14:creationId xmlns:p14="http://schemas.microsoft.com/office/powerpoint/2010/main" val="322332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20C3-145C-4EAE-9498-F5DE0D90CB3D}" type="slidenum">
              <a:rPr lang="en-US"/>
              <a:pPr/>
              <a:t>100</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548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451499-225F-48C4-B924-1A26744E6F4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401008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451499-225F-48C4-B924-1A26744E6F4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347870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451499-225F-48C4-B924-1A26744E6F4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306434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451499-225F-48C4-B924-1A26744E6F4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E5A57-C6D8-44B2-8C9F-64007A424FC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1599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451499-225F-48C4-B924-1A26744E6F4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2728735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3451499-225F-48C4-B924-1A26744E6F4F}"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2930393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3451499-225F-48C4-B924-1A26744E6F4F}"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2097461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51499-225F-48C4-B924-1A26744E6F4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209589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51499-225F-48C4-B924-1A26744E6F4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231898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51499-225F-48C4-B924-1A26744E6F4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10193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451499-225F-48C4-B924-1A26744E6F4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384054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51499-225F-48C4-B924-1A26744E6F4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287001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51499-225F-48C4-B924-1A26744E6F4F}"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418860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51499-225F-48C4-B924-1A26744E6F4F}"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4226732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3451499-225F-48C4-B924-1A26744E6F4F}"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408536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451499-225F-48C4-B924-1A26744E6F4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3976988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3451499-225F-48C4-B924-1A26744E6F4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E5A57-C6D8-44B2-8C9F-64007A424FC3}" type="slidenum">
              <a:rPr lang="en-US" smtClean="0"/>
              <a:t>‹#›</a:t>
            </a:fld>
            <a:endParaRPr lang="en-US"/>
          </a:p>
        </p:txBody>
      </p:sp>
    </p:spTree>
    <p:extLst>
      <p:ext uri="{BB962C8B-B14F-4D97-AF65-F5344CB8AC3E}">
        <p14:creationId xmlns:p14="http://schemas.microsoft.com/office/powerpoint/2010/main" val="231187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3451499-225F-48C4-B924-1A26744E6F4F}" type="datetimeFigureOut">
              <a:rPr lang="en-US" smtClean="0"/>
              <a:t>9/29/2022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56E5A57-C6D8-44B2-8C9F-64007A424FC3}" type="slidenum">
              <a:rPr lang="en-US" smtClean="0"/>
              <a:t>‹#›</a:t>
            </a:fld>
            <a:endParaRPr lang="en-US"/>
          </a:p>
        </p:txBody>
      </p:sp>
    </p:spTree>
    <p:extLst>
      <p:ext uri="{BB962C8B-B14F-4D97-AF65-F5344CB8AC3E}">
        <p14:creationId xmlns:p14="http://schemas.microsoft.com/office/powerpoint/2010/main" val="1766494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35.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gi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5.gif"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chart" Target="../charts/chart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38.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20.gif"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chart" Target="../charts/chart5.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3" Type="http://schemas.openxmlformats.org/officeDocument/2006/relationships/chart" Target="../charts/chart7.xml" /><Relationship Id="rId2" Type="http://schemas.openxmlformats.org/officeDocument/2006/relationships/chart" Target="../charts/chart6.xml" /><Relationship Id="rId1" Type="http://schemas.openxmlformats.org/officeDocument/2006/relationships/slideLayout" Target="../slideLayouts/slideLayout4.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22.gif"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chart" Target="../charts/chart9.xml" /><Relationship Id="rId2" Type="http://schemas.openxmlformats.org/officeDocument/2006/relationships/chart" Target="../charts/chart8.xml" /><Relationship Id="rId1" Type="http://schemas.openxmlformats.org/officeDocument/2006/relationships/slideLayout" Target="../slideLayouts/slideLayout4.xml" /></Relationships>
</file>

<file path=ppt/slides/_rels/slide72.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5.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gif"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6.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6.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3" Type="http://schemas.openxmlformats.org/officeDocument/2006/relationships/chart" Target="../charts/chart11.xml" /><Relationship Id="rId2" Type="http://schemas.openxmlformats.org/officeDocument/2006/relationships/chart" Target="../charts/chart10.xml" /><Relationship Id="rId1" Type="http://schemas.openxmlformats.org/officeDocument/2006/relationships/slideLayout" Target="../slideLayouts/slideLayout4.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3" Type="http://schemas.openxmlformats.org/officeDocument/2006/relationships/chart" Target="../charts/chart13.xml" /><Relationship Id="rId2" Type="http://schemas.openxmlformats.org/officeDocument/2006/relationships/chart" Target="../charts/chart12.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ood mornin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12943"/>
            <a:ext cx="12191999" cy="687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59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991314975"/>
              </p:ext>
            </p:extLst>
          </p:nvPr>
        </p:nvGraphicFramePr>
        <p:xfrm>
          <a:off x="13844" y="11695"/>
          <a:ext cx="12178156" cy="6846304"/>
        </p:xfrm>
        <a:graphic>
          <a:graphicData uri="http://schemas.openxmlformats.org/drawingml/2006/table">
            <a:tbl>
              <a:tblPr firstRow="1" bandRow="1">
                <a:tableStyleId>{5C22544A-7EE6-4342-B048-85BDC9FD1C3A}</a:tableStyleId>
              </a:tblPr>
              <a:tblGrid>
                <a:gridCol w="1981211">
                  <a:extLst>
                    <a:ext uri="{9D8B030D-6E8A-4147-A177-3AD203B41FA5}">
                      <a16:colId xmlns:a16="http://schemas.microsoft.com/office/drawing/2014/main" val="63952872"/>
                    </a:ext>
                  </a:extLst>
                </a:gridCol>
                <a:gridCol w="3685309">
                  <a:extLst>
                    <a:ext uri="{9D8B030D-6E8A-4147-A177-3AD203B41FA5}">
                      <a16:colId xmlns:a16="http://schemas.microsoft.com/office/drawing/2014/main" val="3422920180"/>
                    </a:ext>
                  </a:extLst>
                </a:gridCol>
                <a:gridCol w="3467097">
                  <a:extLst>
                    <a:ext uri="{9D8B030D-6E8A-4147-A177-3AD203B41FA5}">
                      <a16:colId xmlns:a16="http://schemas.microsoft.com/office/drawing/2014/main" val="864787187"/>
                    </a:ext>
                  </a:extLst>
                </a:gridCol>
                <a:gridCol w="3044539">
                  <a:extLst>
                    <a:ext uri="{9D8B030D-6E8A-4147-A177-3AD203B41FA5}">
                      <a16:colId xmlns:a16="http://schemas.microsoft.com/office/drawing/2014/main" val="1048700238"/>
                    </a:ext>
                  </a:extLst>
                </a:gridCol>
              </a:tblGrid>
              <a:tr h="427894">
                <a:tc>
                  <a:txBody>
                    <a:bodyPr/>
                    <a:lstStyle/>
                    <a:p>
                      <a:r>
                        <a:rPr lang="en-US" dirty="0"/>
                        <a:t>Price</a:t>
                      </a:r>
                    </a:p>
                  </a:txBody>
                  <a:tcPr/>
                </a:tc>
                <a:tc>
                  <a:txBody>
                    <a:bodyPr/>
                    <a:lstStyle/>
                    <a:p>
                      <a:r>
                        <a:rPr lang="en-US" dirty="0"/>
                        <a:t>K = 30, premium = 3</a:t>
                      </a:r>
                    </a:p>
                  </a:txBody>
                  <a:tcPr/>
                </a:tc>
                <a:tc>
                  <a:txBody>
                    <a:bodyPr/>
                    <a:lstStyle/>
                    <a:p>
                      <a:r>
                        <a:rPr lang="en-US" dirty="0"/>
                        <a:t>K = 35, premium = 1</a:t>
                      </a:r>
                    </a:p>
                  </a:txBody>
                  <a:tcPr/>
                </a:tc>
                <a:tc>
                  <a:txBody>
                    <a:bodyPr/>
                    <a:lstStyle/>
                    <a:p>
                      <a:r>
                        <a:rPr lang="en-US" dirty="0"/>
                        <a:t>Net</a:t>
                      </a:r>
                      <a:r>
                        <a:rPr lang="en-US" baseline="0" dirty="0"/>
                        <a:t> payoff</a:t>
                      </a:r>
                      <a:endParaRPr lang="en-US" dirty="0"/>
                    </a:p>
                  </a:txBody>
                  <a:tcPr/>
                </a:tc>
                <a:extLst>
                  <a:ext uri="{0D108BD9-81ED-4DB2-BD59-A6C34878D82A}">
                    <a16:rowId xmlns:a16="http://schemas.microsoft.com/office/drawing/2014/main" val="962756756"/>
                  </a:ext>
                </a:extLst>
              </a:tr>
              <a:tr h="427894">
                <a:tc>
                  <a:txBody>
                    <a:bodyPr/>
                    <a:lstStyle/>
                    <a:p>
                      <a:r>
                        <a:rPr lang="en-US" dirty="0"/>
                        <a:t>25</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5461618"/>
                  </a:ext>
                </a:extLst>
              </a:tr>
              <a:tr h="427894">
                <a:tc>
                  <a:txBody>
                    <a:bodyPr/>
                    <a:lstStyle/>
                    <a:p>
                      <a:r>
                        <a:rPr lang="en-US" dirty="0"/>
                        <a:t>26</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8461530"/>
                  </a:ext>
                </a:extLst>
              </a:tr>
              <a:tr h="427894">
                <a:tc>
                  <a:txBody>
                    <a:bodyPr/>
                    <a:lstStyle/>
                    <a:p>
                      <a:r>
                        <a:rPr lang="en-US" dirty="0"/>
                        <a:t>27</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5952869"/>
                  </a:ext>
                </a:extLst>
              </a:tr>
              <a:tr h="427894">
                <a:tc>
                  <a:txBody>
                    <a:bodyPr/>
                    <a:lstStyle/>
                    <a:p>
                      <a:r>
                        <a:rPr lang="en-US" dirty="0"/>
                        <a:t>28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0879055"/>
                  </a:ext>
                </a:extLst>
              </a:tr>
              <a:tr h="427894">
                <a:tc>
                  <a:txBody>
                    <a:bodyPr/>
                    <a:lstStyle/>
                    <a:p>
                      <a:r>
                        <a:rPr lang="en-US" dirty="0"/>
                        <a:t>29</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38363330"/>
                  </a:ext>
                </a:extLst>
              </a:tr>
              <a:tr h="427894">
                <a:tc>
                  <a:txBody>
                    <a:bodyPr/>
                    <a:lstStyle/>
                    <a:p>
                      <a:r>
                        <a:rPr lang="en-US" dirty="0"/>
                        <a:t>30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59300080"/>
                  </a:ext>
                </a:extLst>
              </a:tr>
              <a:tr h="427894">
                <a:tc>
                  <a:txBody>
                    <a:bodyPr/>
                    <a:lstStyle/>
                    <a:p>
                      <a:r>
                        <a:rPr lang="en-US" dirty="0"/>
                        <a:t>31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6646772"/>
                  </a:ext>
                </a:extLst>
              </a:tr>
              <a:tr h="427894">
                <a:tc>
                  <a:txBody>
                    <a:bodyPr/>
                    <a:lstStyle/>
                    <a:p>
                      <a:r>
                        <a:rPr lang="en-US" dirty="0"/>
                        <a:t>32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54194702"/>
                  </a:ext>
                </a:extLst>
              </a:tr>
              <a:tr h="427894">
                <a:tc>
                  <a:txBody>
                    <a:bodyPr/>
                    <a:lstStyle/>
                    <a:p>
                      <a:r>
                        <a:rPr lang="en-US" dirty="0"/>
                        <a:t>33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68180807"/>
                  </a:ext>
                </a:extLst>
              </a:tr>
              <a:tr h="427894">
                <a:tc>
                  <a:txBody>
                    <a:bodyPr/>
                    <a:lstStyle/>
                    <a:p>
                      <a:r>
                        <a:rPr lang="en-US" dirty="0"/>
                        <a:t>34</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47555844"/>
                  </a:ext>
                </a:extLst>
              </a:tr>
              <a:tr h="427894">
                <a:tc>
                  <a:txBody>
                    <a:bodyPr/>
                    <a:lstStyle/>
                    <a:p>
                      <a:r>
                        <a:rPr lang="en-US" dirty="0"/>
                        <a:t>35</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32067241"/>
                  </a:ext>
                </a:extLst>
              </a:tr>
              <a:tr h="427894">
                <a:tc>
                  <a:txBody>
                    <a:bodyPr/>
                    <a:lstStyle/>
                    <a:p>
                      <a:r>
                        <a:rPr lang="en-US" dirty="0"/>
                        <a:t>36</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7837849"/>
                  </a:ext>
                </a:extLst>
              </a:tr>
              <a:tr h="427894">
                <a:tc>
                  <a:txBody>
                    <a:bodyPr/>
                    <a:lstStyle/>
                    <a:p>
                      <a:r>
                        <a:rPr lang="en-US" dirty="0"/>
                        <a:t>37</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601659924"/>
                  </a:ext>
                </a:extLst>
              </a:tr>
              <a:tr h="427894">
                <a:tc>
                  <a:txBody>
                    <a:bodyPr/>
                    <a:lstStyle/>
                    <a:p>
                      <a:r>
                        <a:rPr lang="en-US" dirty="0"/>
                        <a:t>38</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8214737"/>
                  </a:ext>
                </a:extLst>
              </a:tr>
              <a:tr h="427894">
                <a:tc>
                  <a:txBody>
                    <a:bodyPr/>
                    <a:lstStyle/>
                    <a:p>
                      <a:r>
                        <a:rPr lang="en-US" dirty="0"/>
                        <a:t>39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6857354"/>
                  </a:ext>
                </a:extLst>
              </a:tr>
            </a:tbl>
          </a:graphicData>
        </a:graphic>
      </p:graphicFrame>
    </p:spTree>
    <p:extLst>
      <p:ext uri="{BB962C8B-B14F-4D97-AF65-F5344CB8AC3E}">
        <p14:creationId xmlns:p14="http://schemas.microsoft.com/office/powerpoint/2010/main" val="6574274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8" name="Picture 1078"/>
          <p:cNvPicPr>
            <a:picLocks noChangeAspect="1" noChangeArrowheads="1"/>
          </p:cNvPicPr>
          <p:nvPr/>
        </p:nvPicPr>
        <p:blipFill>
          <a:blip r:embed="rId3"/>
          <a:srcRect/>
          <a:stretch>
            <a:fillRect/>
          </a:stretch>
        </p:blipFill>
        <p:spPr bwMode="auto">
          <a:xfrm>
            <a:off x="1527176" y="0"/>
            <a:ext cx="9140825" cy="6858000"/>
          </a:xfrm>
          <a:prstGeom prst="rect">
            <a:avLst/>
          </a:prstGeom>
          <a:noFill/>
          <a:ln w="12700" cap="sq">
            <a:noFill/>
            <a:miter lim="800000"/>
            <a:headEnd type="none" w="sm" len="sm"/>
            <a:tailEnd type="none" w="sm" len="sm"/>
          </a:ln>
          <a:effectLst/>
        </p:spPr>
      </p:pic>
      <p:grpSp>
        <p:nvGrpSpPr>
          <p:cNvPr id="2" name="Group 13"/>
          <p:cNvGrpSpPr/>
          <p:nvPr/>
        </p:nvGrpSpPr>
        <p:grpSpPr>
          <a:xfrm>
            <a:off x="7315200" y="4851532"/>
            <a:ext cx="3327722" cy="1930268"/>
            <a:chOff x="5791200" y="4851532"/>
            <a:chExt cx="3327722" cy="1930268"/>
          </a:xfrm>
        </p:grpSpPr>
        <p:grpSp>
          <p:nvGrpSpPr>
            <p:cNvPr id="3" name="Group 11"/>
            <p:cNvGrpSpPr/>
            <p:nvPr/>
          </p:nvGrpSpPr>
          <p:grpSpPr>
            <a:xfrm>
              <a:off x="5791200" y="4851532"/>
              <a:ext cx="3327722" cy="1930268"/>
              <a:chOff x="5949387" y="5159226"/>
              <a:chExt cx="3327722" cy="1930268"/>
            </a:xfrm>
          </p:grpSpPr>
          <p:sp>
            <p:nvSpPr>
              <p:cNvPr id="8" name="Freeform 7"/>
              <p:cNvSpPr/>
              <p:nvPr/>
            </p:nvSpPr>
            <p:spPr bwMode="auto">
              <a:xfrm>
                <a:off x="5949387" y="51592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2400">
                  <a:latin typeface="Times New Roman" pitchFamily="18" charset="0"/>
                </a:endParaRPr>
              </a:p>
            </p:txBody>
          </p:sp>
          <p:sp>
            <p:nvSpPr>
              <p:cNvPr id="9" name="Freeform 8"/>
              <p:cNvSpPr/>
              <p:nvPr/>
            </p:nvSpPr>
            <p:spPr bwMode="auto">
              <a:xfrm>
                <a:off x="6101787" y="53116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2400">
                  <a:latin typeface="Times New Roman" pitchFamily="18" charset="0"/>
                </a:endParaRPr>
              </a:p>
            </p:txBody>
          </p:sp>
          <p:sp>
            <p:nvSpPr>
              <p:cNvPr id="10" name="Freeform 9"/>
              <p:cNvSpPr/>
              <p:nvPr/>
            </p:nvSpPr>
            <p:spPr bwMode="auto">
              <a:xfrm>
                <a:off x="6254187" y="54640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2400">
                  <a:latin typeface="Times New Roman" pitchFamily="18" charset="0"/>
                </a:endParaRPr>
              </a:p>
            </p:txBody>
          </p:sp>
          <p:sp>
            <p:nvSpPr>
              <p:cNvPr id="11" name="Freeform 10"/>
              <p:cNvSpPr/>
              <p:nvPr/>
            </p:nvSpPr>
            <p:spPr bwMode="auto">
              <a:xfrm>
                <a:off x="6406587" y="56164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2400">
                  <a:latin typeface="Times New Roman" pitchFamily="18" charset="0"/>
                </a:endParaRPr>
              </a:p>
            </p:txBody>
          </p:sp>
        </p:grpSp>
        <p:pic>
          <p:nvPicPr>
            <p:cNvPr id="27649" name="Picture 1" descr="http://t2.gstatic.com/images?q=tbn:ANd9GcQ4uAtrMhOHs31_XqguhZ43LzBmlg6SsOqEX-nzr2TSWVNSljuD"/>
            <p:cNvPicPr>
              <a:picLocks noChangeAspect="1" noChangeArrowheads="1"/>
            </p:cNvPicPr>
            <p:nvPr/>
          </p:nvPicPr>
          <p:blipFill>
            <a:blip r:embed="rId4"/>
            <a:srcRect/>
            <a:stretch>
              <a:fillRect/>
            </a:stretch>
          </p:blipFill>
          <p:spPr bwMode="auto">
            <a:xfrm>
              <a:off x="7620000" y="5715000"/>
              <a:ext cx="762000" cy="1008185"/>
            </a:xfrm>
            <a:prstGeom prst="rect">
              <a:avLst/>
            </a:prstGeom>
            <a:noFill/>
          </p:spPr>
        </p:pic>
      </p:grpSp>
      <p:sp>
        <p:nvSpPr>
          <p:cNvPr id="12" name="Rectangle 11"/>
          <p:cNvSpPr/>
          <p:nvPr/>
        </p:nvSpPr>
        <p:spPr>
          <a:xfrm>
            <a:off x="5029200" y="2099609"/>
            <a:ext cx="5181600" cy="1015663"/>
          </a:xfrm>
          <a:prstGeom prst="rect">
            <a:avLst/>
          </a:prstGeom>
          <a:effectLst>
            <a:glow rad="228600">
              <a:schemeClr val="accent1">
                <a:satMod val="175000"/>
                <a:alpha val="40000"/>
              </a:schemeClr>
            </a:glow>
            <a:outerShdw blurRad="40000" dist="23000" dir="5400000" rotWithShape="0">
              <a:srgbClr val="000000">
                <a:alpha val="35000"/>
              </a:srgbClr>
            </a:outerShdw>
            <a:softEdge rad="63500"/>
          </a:effectLst>
          <a:scene3d>
            <a:camera prst="orthographicFront">
              <a:rot lat="0" lon="0" rev="0"/>
            </a:camera>
            <a:lightRig rig="threePt" dir="t">
              <a:rot lat="0" lon="0" rev="1200000"/>
            </a:lightRig>
          </a:scene3d>
          <a:sp3d>
            <a:bevelT w="63500" h="25400" prst="angle"/>
          </a:sp3d>
        </p:spPr>
        <p:style>
          <a:lnRef idx="0">
            <a:schemeClr val="accent3"/>
          </a:lnRef>
          <a:fillRef idx="3">
            <a:schemeClr val="accent3"/>
          </a:fillRef>
          <a:effectRef idx="3">
            <a:schemeClr val="accent3"/>
          </a:effectRef>
          <a:fontRef idx="minor">
            <a:schemeClr val="lt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50000"/>
              </a:lnSpc>
              <a:defRPr/>
            </a:pPr>
            <a:r>
              <a:rPr lang="en-US" sz="4000" b="1" dirty="0">
                <a:ln w="11430">
                  <a:solidFill>
                    <a:schemeClr val="tx2"/>
                  </a:solidFill>
                </a:ln>
                <a:solidFill>
                  <a:srgbClr val="CC0099"/>
                </a:solidFill>
                <a:effectLst>
                  <a:outerShdw blurRad="50800" dist="39000" dir="5460000" algn="tl">
                    <a:srgbClr val="000000">
                      <a:alpha val="38000"/>
                    </a:srgbClr>
                  </a:outerShdw>
                </a:effectLst>
              </a:rPr>
              <a:t>That’s all for the DAY!!!</a:t>
            </a:r>
          </a:p>
        </p:txBody>
      </p:sp>
    </p:spTree>
    <p:extLst>
      <p:ext uri="{BB962C8B-B14F-4D97-AF65-F5344CB8AC3E}">
        <p14:creationId xmlns:p14="http://schemas.microsoft.com/office/powerpoint/2010/main" val="288750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781281891"/>
              </p:ext>
            </p:extLst>
          </p:nvPr>
        </p:nvGraphicFramePr>
        <p:xfrm>
          <a:off x="0" y="1"/>
          <a:ext cx="12192000" cy="6857998"/>
        </p:xfrm>
        <a:graphic>
          <a:graphicData uri="http://schemas.openxmlformats.org/drawingml/2006/table">
            <a:tbl>
              <a:tblPr>
                <a:tableStyleId>{5C22544A-7EE6-4342-B048-85BDC9FD1C3A}</a:tableStyleId>
              </a:tblPr>
              <a:tblGrid>
                <a:gridCol w="2727158">
                  <a:extLst>
                    <a:ext uri="{9D8B030D-6E8A-4147-A177-3AD203B41FA5}">
                      <a16:colId xmlns:a16="http://schemas.microsoft.com/office/drawing/2014/main" val="3172781692"/>
                    </a:ext>
                  </a:extLst>
                </a:gridCol>
                <a:gridCol w="3449053">
                  <a:extLst>
                    <a:ext uri="{9D8B030D-6E8A-4147-A177-3AD203B41FA5}">
                      <a16:colId xmlns:a16="http://schemas.microsoft.com/office/drawing/2014/main" val="2282427827"/>
                    </a:ext>
                  </a:extLst>
                </a:gridCol>
                <a:gridCol w="2807368">
                  <a:extLst>
                    <a:ext uri="{9D8B030D-6E8A-4147-A177-3AD203B41FA5}">
                      <a16:colId xmlns:a16="http://schemas.microsoft.com/office/drawing/2014/main" val="2429771607"/>
                    </a:ext>
                  </a:extLst>
                </a:gridCol>
                <a:gridCol w="3208421">
                  <a:extLst>
                    <a:ext uri="{9D8B030D-6E8A-4147-A177-3AD203B41FA5}">
                      <a16:colId xmlns:a16="http://schemas.microsoft.com/office/drawing/2014/main" val="3363979934"/>
                    </a:ext>
                  </a:extLst>
                </a:gridCol>
              </a:tblGrid>
              <a:tr h="1094488">
                <a:tc>
                  <a:txBody>
                    <a:bodyPr/>
                    <a:lstStyle/>
                    <a:p>
                      <a:pPr algn="ctr" rtl="0" fontAlgn="ctr"/>
                      <a:r>
                        <a:rPr lang="en-US" sz="2400" b="1" u="none" strike="noStrike" dirty="0">
                          <a:effectLst/>
                          <a:latin typeface="Times New Roman" panose="02020603050405020304" pitchFamily="18" charset="0"/>
                          <a:cs typeface="Times New Roman" panose="02020603050405020304" pitchFamily="18" charset="0"/>
                        </a:rPr>
                        <a:t>Price</a:t>
                      </a:r>
                      <a:endParaRPr lang="en-US" sz="24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rtl="0" fontAlgn="ctr"/>
                      <a:r>
                        <a:rPr lang="en-US" sz="2400" b="1" u="none" strike="noStrike" dirty="0">
                          <a:solidFill>
                            <a:srgbClr val="C00000"/>
                          </a:solidFill>
                          <a:effectLst/>
                          <a:latin typeface="Times New Roman" panose="02020603050405020304" pitchFamily="18" charset="0"/>
                          <a:cs typeface="Times New Roman" panose="02020603050405020304" pitchFamily="18" charset="0"/>
                        </a:rPr>
                        <a:t>K = 30, premium = 3</a:t>
                      </a:r>
                    </a:p>
                    <a:p>
                      <a:pPr algn="ctr" rtl="0" fontAlgn="ctr"/>
                      <a:r>
                        <a:rPr lang="en-US" sz="2400" b="1" i="0" u="none" strike="noStrike" dirty="0">
                          <a:solidFill>
                            <a:srgbClr val="C00000"/>
                          </a:solidFill>
                          <a:effectLst/>
                          <a:latin typeface="Times New Roman" panose="02020603050405020304" pitchFamily="18" charset="0"/>
                          <a:cs typeface="Times New Roman" panose="02020603050405020304" pitchFamily="18" charset="0"/>
                        </a:rPr>
                        <a:t>+</a:t>
                      </a:r>
                    </a:p>
                  </a:txBody>
                  <a:tcPr marL="5814" marR="5814" marT="5814" marB="0" anchor="ctr"/>
                </a:tc>
                <a:tc>
                  <a:txBody>
                    <a:bodyPr/>
                    <a:lstStyle/>
                    <a:p>
                      <a:pPr algn="ctr" rtl="0" fontAlgn="ctr"/>
                      <a:r>
                        <a:rPr lang="en-US" sz="2400" b="1" u="none" strike="noStrike" dirty="0">
                          <a:solidFill>
                            <a:srgbClr val="FF0000"/>
                          </a:solidFill>
                          <a:effectLst/>
                          <a:latin typeface="Times New Roman" panose="02020603050405020304" pitchFamily="18" charset="0"/>
                          <a:cs typeface="Times New Roman" panose="02020603050405020304" pitchFamily="18" charset="0"/>
                        </a:rPr>
                        <a:t>K = 35, premium = 1</a:t>
                      </a:r>
                    </a:p>
                    <a:p>
                      <a:pPr algn="ctr" rtl="0" fontAlgn="ctr"/>
                      <a:r>
                        <a:rPr lang="en-US" sz="3200" b="0" i="0" u="none" strike="noStrike" dirty="0">
                          <a:solidFill>
                            <a:srgbClr val="FF0000"/>
                          </a:solidFill>
                          <a:effectLst/>
                          <a:latin typeface="Times New Roman" panose="02020603050405020304" pitchFamily="18" charset="0"/>
                          <a:cs typeface="Times New Roman" panose="02020603050405020304" pitchFamily="18" charset="0"/>
                        </a:rPr>
                        <a:t>-</a:t>
                      </a:r>
                      <a:endParaRPr lang="en-US" sz="24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rtl="0" fontAlgn="ctr"/>
                      <a:r>
                        <a:rPr lang="en-US" sz="2400" b="1" u="none" strike="noStrike" dirty="0">
                          <a:solidFill>
                            <a:srgbClr val="00B050"/>
                          </a:solidFill>
                          <a:effectLst/>
                          <a:latin typeface="Times New Roman" panose="02020603050405020304" pitchFamily="18" charset="0"/>
                          <a:cs typeface="Times New Roman" panose="02020603050405020304" pitchFamily="18" charset="0"/>
                        </a:rPr>
                        <a:t>Bull Spread</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nchor="ctr"/>
                </a:tc>
                <a:extLst>
                  <a:ext uri="{0D108BD9-81ED-4DB2-BD59-A6C34878D82A}">
                    <a16:rowId xmlns:a16="http://schemas.microsoft.com/office/drawing/2014/main" val="1998781779"/>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92103795"/>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742248871"/>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50375696"/>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619761798"/>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057828986"/>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722025824"/>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551052802"/>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552349452"/>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75484931"/>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4271158237"/>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530655814"/>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4098564011"/>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558148959"/>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5</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863985712"/>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6</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394649818"/>
                  </a:ext>
                </a:extLst>
              </a:tr>
            </a:tbl>
          </a:graphicData>
        </a:graphic>
      </p:graphicFrame>
    </p:spTree>
    <p:extLst>
      <p:ext uri="{BB962C8B-B14F-4D97-AF65-F5344CB8AC3E}">
        <p14:creationId xmlns:p14="http://schemas.microsoft.com/office/powerpoint/2010/main" val="277817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49925" y="814660"/>
            <a:ext cx="8993990" cy="5406025"/>
          </a:xfrm>
          <a:prstGeom prst="rect">
            <a:avLst/>
          </a:prstGeom>
        </p:spPr>
      </p:pic>
    </p:spTree>
    <p:extLst>
      <p:ext uri="{BB962C8B-B14F-4D97-AF65-F5344CB8AC3E}">
        <p14:creationId xmlns:p14="http://schemas.microsoft.com/office/powerpoint/2010/main" val="397765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4294967295"/>
          </p:nvPr>
        </p:nvSpPr>
        <p:spPr>
          <a:xfrm>
            <a:off x="2063751" y="1509714"/>
            <a:ext cx="8353425" cy="1157287"/>
          </a:xfrm>
          <a:solidFill>
            <a:srgbClr val="FFFFFF"/>
          </a:solidFill>
        </p:spPr>
        <p:txBody>
          <a:bodyPr/>
          <a:lstStyle/>
          <a:p>
            <a:pPr algn="just">
              <a:lnSpc>
                <a:spcPct val="130000"/>
              </a:lnSpc>
              <a:spcBef>
                <a:spcPct val="0"/>
              </a:spcBef>
            </a:pPr>
            <a:r>
              <a:rPr lang="en-US" sz="2400" dirty="0"/>
              <a:t> Table shows the profit/loss over various stock price ranges for this scenario</a:t>
            </a:r>
            <a:endParaRPr lang="en-US" sz="2400" dirty="0">
              <a:solidFill>
                <a:srgbClr val="339933"/>
              </a:solidFill>
              <a:latin typeface="Bookman Old Style" pitchFamily="18" charset="0"/>
            </a:endParaRPr>
          </a:p>
        </p:txBody>
      </p:sp>
      <p:pic>
        <p:nvPicPr>
          <p:cNvPr id="775170" name="Picture 2" descr="http://www.afr.com/r/AFR/Web/Library/Photos/investmentguides/options_table_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3505200"/>
            <a:ext cx="835342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95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r>
              <a:rPr lang="en-US" sz="6000" b="1" dirty="0"/>
              <a:t>BULL Spread (put)</a:t>
            </a:r>
            <a:endParaRPr lang="en-US" sz="6000" dirty="0"/>
          </a:p>
        </p:txBody>
      </p:sp>
    </p:spTree>
    <p:extLst>
      <p:ext uri="{BB962C8B-B14F-4D97-AF65-F5344CB8AC3E}">
        <p14:creationId xmlns:p14="http://schemas.microsoft.com/office/powerpoint/2010/main" val="87609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2644"/>
            <a:ext cx="10364451" cy="1596177"/>
          </a:xfrm>
          <a:solidFill>
            <a:srgbClr val="FFFFFF"/>
          </a:solidFill>
        </p:spPr>
        <p:txBody>
          <a:bodyPr/>
          <a:lstStyle/>
          <a:p>
            <a:r>
              <a:rPr lang="en-US" sz="3200" b="1" dirty="0"/>
              <a:t>BULL Spread with put option</a:t>
            </a:r>
            <a:endParaRPr lang="en-US" dirty="0"/>
          </a:p>
        </p:txBody>
      </p:sp>
      <p:sp>
        <p:nvSpPr>
          <p:cNvPr id="3" name="Content Placeholder 2"/>
          <p:cNvSpPr>
            <a:spLocks noGrp="1"/>
          </p:cNvSpPr>
          <p:nvPr>
            <p:ph idx="4294967295"/>
          </p:nvPr>
        </p:nvSpPr>
        <p:spPr>
          <a:xfrm>
            <a:off x="913774" y="1480415"/>
            <a:ext cx="10364452" cy="1539874"/>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This can be creating by selling a put option on a stock with a certain strike price and buy a put option on the same stock with a lower strike price.</a:t>
            </a:r>
          </a:p>
          <a:p>
            <a:pPr algn="just">
              <a:lnSpc>
                <a:spcPct val="150000"/>
              </a:lnSpc>
            </a:pPr>
            <a:endParaRPr lang="en-US" b="1" dirty="0">
              <a:solidFill>
                <a:srgbClr val="0033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981200" y="3255819"/>
            <a:ext cx="8049491" cy="3204404"/>
          </a:xfrm>
          <a:prstGeom prst="rect">
            <a:avLst/>
          </a:prstGeom>
        </p:spPr>
      </p:pic>
    </p:spTree>
    <p:extLst>
      <p:ext uri="{BB962C8B-B14F-4D97-AF65-F5344CB8AC3E}">
        <p14:creationId xmlns:p14="http://schemas.microsoft.com/office/powerpoint/2010/main" val="2790003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638159337"/>
              </p:ext>
            </p:extLst>
          </p:nvPr>
        </p:nvGraphicFramePr>
        <p:xfrm>
          <a:off x="13844" y="11695"/>
          <a:ext cx="12178156" cy="6846304"/>
        </p:xfrm>
        <a:graphic>
          <a:graphicData uri="http://schemas.openxmlformats.org/drawingml/2006/table">
            <a:tbl>
              <a:tblPr firstRow="1" bandRow="1">
                <a:tableStyleId>{5C22544A-7EE6-4342-B048-85BDC9FD1C3A}</a:tableStyleId>
              </a:tblPr>
              <a:tblGrid>
                <a:gridCol w="1981211">
                  <a:extLst>
                    <a:ext uri="{9D8B030D-6E8A-4147-A177-3AD203B41FA5}">
                      <a16:colId xmlns:a16="http://schemas.microsoft.com/office/drawing/2014/main" val="63952872"/>
                    </a:ext>
                  </a:extLst>
                </a:gridCol>
                <a:gridCol w="3685309">
                  <a:extLst>
                    <a:ext uri="{9D8B030D-6E8A-4147-A177-3AD203B41FA5}">
                      <a16:colId xmlns:a16="http://schemas.microsoft.com/office/drawing/2014/main" val="3422920180"/>
                    </a:ext>
                  </a:extLst>
                </a:gridCol>
                <a:gridCol w="3467097">
                  <a:extLst>
                    <a:ext uri="{9D8B030D-6E8A-4147-A177-3AD203B41FA5}">
                      <a16:colId xmlns:a16="http://schemas.microsoft.com/office/drawing/2014/main" val="864787187"/>
                    </a:ext>
                  </a:extLst>
                </a:gridCol>
                <a:gridCol w="3044539">
                  <a:extLst>
                    <a:ext uri="{9D8B030D-6E8A-4147-A177-3AD203B41FA5}">
                      <a16:colId xmlns:a16="http://schemas.microsoft.com/office/drawing/2014/main" val="1048700238"/>
                    </a:ext>
                  </a:extLst>
                </a:gridCol>
              </a:tblGrid>
              <a:tr h="427894">
                <a:tc>
                  <a:txBody>
                    <a:bodyPr/>
                    <a:lstStyle/>
                    <a:p>
                      <a:r>
                        <a:rPr lang="en-US" dirty="0"/>
                        <a:t>Price</a:t>
                      </a:r>
                    </a:p>
                  </a:txBody>
                  <a:tcPr/>
                </a:tc>
                <a:tc>
                  <a:txBody>
                    <a:bodyPr/>
                    <a:lstStyle/>
                    <a:p>
                      <a:r>
                        <a:rPr lang="en-US" dirty="0"/>
                        <a:t>K = 45, premium = 1</a:t>
                      </a:r>
                    </a:p>
                  </a:txBody>
                  <a:tcPr/>
                </a:tc>
                <a:tc>
                  <a:txBody>
                    <a:bodyPr/>
                    <a:lstStyle/>
                    <a:p>
                      <a:r>
                        <a:rPr lang="en-US" dirty="0"/>
                        <a:t>K = 50, premium = 4</a:t>
                      </a:r>
                    </a:p>
                  </a:txBody>
                  <a:tcPr/>
                </a:tc>
                <a:tc>
                  <a:txBody>
                    <a:bodyPr/>
                    <a:lstStyle/>
                    <a:p>
                      <a:r>
                        <a:rPr lang="en-US" dirty="0"/>
                        <a:t>Net</a:t>
                      </a:r>
                      <a:r>
                        <a:rPr lang="en-US" baseline="0" dirty="0"/>
                        <a:t> payoff</a:t>
                      </a:r>
                      <a:endParaRPr lang="en-US" dirty="0"/>
                    </a:p>
                  </a:txBody>
                  <a:tcPr/>
                </a:tc>
                <a:extLst>
                  <a:ext uri="{0D108BD9-81ED-4DB2-BD59-A6C34878D82A}">
                    <a16:rowId xmlns:a16="http://schemas.microsoft.com/office/drawing/2014/main" val="962756756"/>
                  </a:ext>
                </a:extLst>
              </a:tr>
              <a:tr h="427894">
                <a:tc>
                  <a:txBody>
                    <a:bodyPr/>
                    <a:lstStyle/>
                    <a:p>
                      <a:r>
                        <a:rPr lang="en-US" dirty="0"/>
                        <a:t>40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5461618"/>
                  </a:ext>
                </a:extLst>
              </a:tr>
              <a:tr h="427894">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8461530"/>
                  </a:ext>
                </a:extLst>
              </a:tr>
              <a:tr h="427894">
                <a:tc>
                  <a:txBody>
                    <a:bodyPr/>
                    <a:lstStyle/>
                    <a:p>
                      <a:r>
                        <a:rPr lang="en-US" dirty="0"/>
                        <a:t>42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5952869"/>
                  </a:ext>
                </a:extLst>
              </a:tr>
              <a:tr h="427894">
                <a:tc>
                  <a:txBody>
                    <a:bodyPr/>
                    <a:lstStyle/>
                    <a:p>
                      <a:r>
                        <a:rPr lang="en-US" dirty="0"/>
                        <a:t>43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0879055"/>
                  </a:ext>
                </a:extLst>
              </a:tr>
              <a:tr h="427894">
                <a:tc>
                  <a:txBody>
                    <a:bodyPr/>
                    <a:lstStyle/>
                    <a:p>
                      <a:r>
                        <a:rPr lang="en-US" dirty="0"/>
                        <a:t>44</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38363330"/>
                  </a:ext>
                </a:extLst>
              </a:tr>
              <a:tr h="427894">
                <a:tc>
                  <a:txBody>
                    <a:bodyPr/>
                    <a:lstStyle/>
                    <a:p>
                      <a:r>
                        <a:rPr lang="en-US" dirty="0"/>
                        <a:t>45</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59300080"/>
                  </a:ext>
                </a:extLst>
              </a:tr>
              <a:tr h="427894">
                <a:tc>
                  <a:txBody>
                    <a:bodyPr/>
                    <a:lstStyle/>
                    <a:p>
                      <a:r>
                        <a:rPr lang="en-US" dirty="0"/>
                        <a:t>46</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6646772"/>
                  </a:ext>
                </a:extLst>
              </a:tr>
              <a:tr h="427894">
                <a:tc>
                  <a:txBody>
                    <a:bodyPr/>
                    <a:lstStyle/>
                    <a:p>
                      <a:r>
                        <a:rPr lang="en-US" dirty="0"/>
                        <a:t>47</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54194702"/>
                  </a:ext>
                </a:extLst>
              </a:tr>
              <a:tr h="427894">
                <a:tc>
                  <a:txBody>
                    <a:bodyPr/>
                    <a:lstStyle/>
                    <a:p>
                      <a:r>
                        <a:rPr lang="en-US" dirty="0"/>
                        <a:t>48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68180807"/>
                  </a:ext>
                </a:extLst>
              </a:tr>
              <a:tr h="427894">
                <a:tc>
                  <a:txBody>
                    <a:bodyPr/>
                    <a:lstStyle/>
                    <a:p>
                      <a:r>
                        <a:rPr lang="en-US" dirty="0"/>
                        <a:t>49</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47555844"/>
                  </a:ext>
                </a:extLst>
              </a:tr>
              <a:tr h="427894">
                <a:tc>
                  <a:txBody>
                    <a:bodyPr/>
                    <a:lstStyle/>
                    <a:p>
                      <a:r>
                        <a:rPr lang="en-US" dirty="0"/>
                        <a:t>50</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32067241"/>
                  </a:ext>
                </a:extLst>
              </a:tr>
              <a:tr h="427894">
                <a:tc>
                  <a:txBody>
                    <a:bodyPr/>
                    <a:lstStyle/>
                    <a:p>
                      <a:r>
                        <a:rPr lang="en-US" dirty="0"/>
                        <a:t>51</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7837849"/>
                  </a:ext>
                </a:extLst>
              </a:tr>
              <a:tr h="427894">
                <a:tc>
                  <a:txBody>
                    <a:bodyPr/>
                    <a:lstStyle/>
                    <a:p>
                      <a:r>
                        <a:rPr lang="en-US" dirty="0"/>
                        <a:t>52</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601659924"/>
                  </a:ext>
                </a:extLst>
              </a:tr>
              <a:tr h="427894">
                <a:tc>
                  <a:txBody>
                    <a:bodyPr/>
                    <a:lstStyle/>
                    <a:p>
                      <a:r>
                        <a:rPr lang="en-US" dirty="0"/>
                        <a:t>53</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8214737"/>
                  </a:ext>
                </a:extLst>
              </a:tr>
              <a:tr h="427894">
                <a:tc>
                  <a:txBody>
                    <a:bodyPr/>
                    <a:lstStyle/>
                    <a:p>
                      <a:r>
                        <a:rPr lang="en-US" dirty="0"/>
                        <a:t>54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6857354"/>
                  </a:ext>
                </a:extLst>
              </a:tr>
            </a:tbl>
          </a:graphicData>
        </a:graphic>
      </p:graphicFrame>
    </p:spTree>
    <p:extLst>
      <p:ext uri="{BB962C8B-B14F-4D97-AF65-F5344CB8AC3E}">
        <p14:creationId xmlns:p14="http://schemas.microsoft.com/office/powerpoint/2010/main" val="295230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561977369"/>
              </p:ext>
            </p:extLst>
          </p:nvPr>
        </p:nvGraphicFramePr>
        <p:xfrm>
          <a:off x="0" y="1"/>
          <a:ext cx="12192000" cy="6857998"/>
        </p:xfrm>
        <a:graphic>
          <a:graphicData uri="http://schemas.openxmlformats.org/drawingml/2006/table">
            <a:tbl>
              <a:tblPr>
                <a:tableStyleId>{5C22544A-7EE6-4342-B048-85BDC9FD1C3A}</a:tableStyleId>
              </a:tblPr>
              <a:tblGrid>
                <a:gridCol w="2727158">
                  <a:extLst>
                    <a:ext uri="{9D8B030D-6E8A-4147-A177-3AD203B41FA5}">
                      <a16:colId xmlns:a16="http://schemas.microsoft.com/office/drawing/2014/main" val="2091334313"/>
                    </a:ext>
                  </a:extLst>
                </a:gridCol>
                <a:gridCol w="3449053">
                  <a:extLst>
                    <a:ext uri="{9D8B030D-6E8A-4147-A177-3AD203B41FA5}">
                      <a16:colId xmlns:a16="http://schemas.microsoft.com/office/drawing/2014/main" val="1143183677"/>
                    </a:ext>
                  </a:extLst>
                </a:gridCol>
                <a:gridCol w="2807368">
                  <a:extLst>
                    <a:ext uri="{9D8B030D-6E8A-4147-A177-3AD203B41FA5}">
                      <a16:colId xmlns:a16="http://schemas.microsoft.com/office/drawing/2014/main" val="3471312106"/>
                    </a:ext>
                  </a:extLst>
                </a:gridCol>
                <a:gridCol w="3208421">
                  <a:extLst>
                    <a:ext uri="{9D8B030D-6E8A-4147-A177-3AD203B41FA5}">
                      <a16:colId xmlns:a16="http://schemas.microsoft.com/office/drawing/2014/main" val="2494285021"/>
                    </a:ext>
                  </a:extLst>
                </a:gridCol>
              </a:tblGrid>
              <a:tr h="1094488">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Price</a:t>
                      </a:r>
                      <a:endParaRPr lang="en-US" sz="2400" b="1" i="0" u="none" strike="noStrike">
                        <a:solidFill>
                          <a:srgbClr val="FFFFFF"/>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rtl="0" fontAlgn="ctr"/>
                      <a:r>
                        <a:rPr lang="en-US" sz="2400" b="1" u="none" strike="noStrike" dirty="0">
                          <a:solidFill>
                            <a:srgbClr val="C00000"/>
                          </a:solidFill>
                          <a:effectLst/>
                          <a:latin typeface="Times New Roman" panose="02020603050405020304" pitchFamily="18" charset="0"/>
                          <a:cs typeface="Times New Roman" panose="02020603050405020304" pitchFamily="18" charset="0"/>
                        </a:rPr>
                        <a:t>K = 45, premium = 1</a:t>
                      </a:r>
                    </a:p>
                    <a:p>
                      <a:pPr algn="ctr" rtl="0" fontAlgn="ctr"/>
                      <a:r>
                        <a:rPr lang="en-US" sz="2400" b="1" i="0" u="none" strike="noStrike" dirty="0">
                          <a:solidFill>
                            <a:srgbClr val="C00000"/>
                          </a:solidFill>
                          <a:effectLst/>
                          <a:latin typeface="Times New Roman" panose="02020603050405020304" pitchFamily="18" charset="0"/>
                          <a:cs typeface="Times New Roman" panose="02020603050405020304" pitchFamily="18" charset="0"/>
                        </a:rPr>
                        <a:t>+</a:t>
                      </a:r>
                    </a:p>
                  </a:txBody>
                  <a:tcPr marL="5814" marR="5814" marT="5814" marB="0" anchor="ctr"/>
                </a:tc>
                <a:tc>
                  <a:txBody>
                    <a:bodyPr/>
                    <a:lstStyle/>
                    <a:p>
                      <a:pPr algn="ctr" rtl="0" fontAlgn="ctr"/>
                      <a:r>
                        <a:rPr lang="en-US" sz="2400" b="1" u="none" strike="noStrike" dirty="0">
                          <a:solidFill>
                            <a:srgbClr val="FF0000"/>
                          </a:solidFill>
                          <a:effectLst/>
                          <a:latin typeface="Times New Roman" panose="02020603050405020304" pitchFamily="18" charset="0"/>
                          <a:cs typeface="Times New Roman" panose="02020603050405020304" pitchFamily="18" charset="0"/>
                        </a:rPr>
                        <a:t>K = 50, premium = 4</a:t>
                      </a:r>
                    </a:p>
                    <a:p>
                      <a:pPr algn="ctr" rtl="0" fontAlgn="ctr"/>
                      <a:r>
                        <a:rPr lang="en-US" sz="2400" b="0" i="0" u="none" strike="noStrike" dirty="0">
                          <a:solidFill>
                            <a:srgbClr val="FF0000"/>
                          </a:solidFill>
                          <a:effectLst/>
                          <a:latin typeface="Times New Roman" panose="02020603050405020304" pitchFamily="18" charset="0"/>
                          <a:cs typeface="Times New Roman" panose="02020603050405020304" pitchFamily="18" charset="0"/>
                        </a:rPr>
                        <a:t>-</a:t>
                      </a:r>
                    </a:p>
                  </a:txBody>
                  <a:tcPr marL="5814" marR="5814" marT="5814" marB="0" anchor="ctr"/>
                </a:tc>
                <a:tc>
                  <a:txBody>
                    <a:bodyPr/>
                    <a:lstStyle/>
                    <a:p>
                      <a:pPr algn="ctr" rtl="0" fontAlgn="ctr"/>
                      <a:r>
                        <a:rPr lang="en-US" sz="2400" b="1" u="none" strike="noStrike" dirty="0">
                          <a:solidFill>
                            <a:srgbClr val="00B050"/>
                          </a:solidFill>
                          <a:effectLst/>
                          <a:latin typeface="Times New Roman" panose="02020603050405020304" pitchFamily="18" charset="0"/>
                          <a:cs typeface="Times New Roman" panose="02020603050405020304" pitchFamily="18" charset="0"/>
                        </a:rPr>
                        <a:t>Bull Spread</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nchor="ctr"/>
                </a:tc>
                <a:extLst>
                  <a:ext uri="{0D108BD9-81ED-4DB2-BD59-A6C34878D82A}">
                    <a16:rowId xmlns:a16="http://schemas.microsoft.com/office/drawing/2014/main" val="2959478151"/>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-6</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759992598"/>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250932999"/>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307079141"/>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886686786"/>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974555310"/>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172038844"/>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960377784"/>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720346714"/>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75272134"/>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49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079293046"/>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50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013652547"/>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51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34523978"/>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52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833921697"/>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53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875528720"/>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54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940205915"/>
                  </a:ext>
                </a:extLst>
              </a:tr>
            </a:tbl>
          </a:graphicData>
        </a:graphic>
      </p:graphicFrame>
    </p:spTree>
    <p:extLst>
      <p:ext uri="{BB962C8B-B14F-4D97-AF65-F5344CB8AC3E}">
        <p14:creationId xmlns:p14="http://schemas.microsoft.com/office/powerpoint/2010/main" val="186699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2644"/>
            <a:ext cx="10364451" cy="1596177"/>
          </a:xfrm>
          <a:solidFill>
            <a:srgbClr val="FFFFFF"/>
          </a:solidFill>
        </p:spPr>
        <p:txBody>
          <a:bodyPr/>
          <a:lstStyle/>
          <a:p>
            <a:r>
              <a:rPr lang="en-US" sz="3200" b="1" dirty="0"/>
              <a:t>BULL Spread with put option</a:t>
            </a:r>
            <a:endParaRPr lang="en-US" dirty="0"/>
          </a:p>
        </p:txBody>
      </p:sp>
      <p:pic>
        <p:nvPicPr>
          <p:cNvPr id="5" name="Picture 4"/>
          <p:cNvPicPr>
            <a:picLocks noChangeAspect="1"/>
          </p:cNvPicPr>
          <p:nvPr/>
        </p:nvPicPr>
        <p:blipFill>
          <a:blip r:embed="rId2"/>
          <a:stretch>
            <a:fillRect/>
          </a:stretch>
        </p:blipFill>
        <p:spPr>
          <a:xfrm>
            <a:off x="1981200" y="1563533"/>
            <a:ext cx="8049491" cy="4896690"/>
          </a:xfrm>
          <a:prstGeom prst="rect">
            <a:avLst/>
          </a:prstGeom>
        </p:spPr>
      </p:pic>
    </p:spTree>
    <p:extLst>
      <p:ext uri="{BB962C8B-B14F-4D97-AF65-F5344CB8AC3E}">
        <p14:creationId xmlns:p14="http://schemas.microsoft.com/office/powerpoint/2010/main" val="2362885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Please note that</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2400" dirty="0">
                <a:solidFill>
                  <a:srgbClr val="660033"/>
                </a:solidFill>
                <a:latin typeface="Bookman Old Style" pitchFamily="18" charset="0"/>
              </a:rPr>
              <a:t>A bull spread strategies limits the invertors upside as well as downside risk.</a:t>
            </a:r>
          </a:p>
        </p:txBody>
      </p:sp>
    </p:spTree>
    <p:extLst>
      <p:ext uri="{BB962C8B-B14F-4D97-AF65-F5344CB8AC3E}">
        <p14:creationId xmlns:p14="http://schemas.microsoft.com/office/powerpoint/2010/main" val="132760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otivational quotes"/>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17756"/>
            <a:ext cx="12192000" cy="6875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12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Now</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4800" dirty="0">
                <a:solidFill>
                  <a:srgbClr val="660033"/>
                </a:solidFill>
                <a:latin typeface="Bookman Old Style" pitchFamily="18" charset="0"/>
              </a:rPr>
              <a:t>Comparison</a:t>
            </a:r>
          </a:p>
        </p:txBody>
      </p:sp>
    </p:spTree>
    <p:extLst>
      <p:ext uri="{BB962C8B-B14F-4D97-AF65-F5344CB8AC3E}">
        <p14:creationId xmlns:p14="http://schemas.microsoft.com/office/powerpoint/2010/main" val="414591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stretch>
            <a:fillRect/>
          </a:stretch>
        </p:blipFill>
        <p:spPr>
          <a:xfrm>
            <a:off x="443346" y="1413165"/>
            <a:ext cx="5300808" cy="4034588"/>
          </a:xfrm>
          <a:prstGeom prst="rect">
            <a:avLst/>
          </a:prstGeom>
        </p:spPr>
      </p:pic>
      <p:pic>
        <p:nvPicPr>
          <p:cNvPr id="6" name="Content Placeholder 5"/>
          <p:cNvPicPr>
            <a:picLocks noGrp="1" noChangeAspect="1"/>
          </p:cNvPicPr>
          <p:nvPr>
            <p:ph sz="quarter" idx="14"/>
          </p:nvPr>
        </p:nvPicPr>
        <p:blipFill>
          <a:blip r:embed="rId3"/>
          <a:stretch>
            <a:fillRect/>
          </a:stretch>
        </p:blipFill>
        <p:spPr>
          <a:xfrm>
            <a:off x="6447846" y="1413165"/>
            <a:ext cx="5536336" cy="4034587"/>
          </a:xfrm>
          <a:prstGeom prst="rect">
            <a:avLst/>
          </a:prstGeom>
        </p:spPr>
      </p:pic>
    </p:spTree>
    <p:extLst>
      <p:ext uri="{BB962C8B-B14F-4D97-AF65-F5344CB8AC3E}">
        <p14:creationId xmlns:p14="http://schemas.microsoft.com/office/powerpoint/2010/main" val="168763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r>
              <a:rPr lang="en-US" sz="6000" b="1" dirty="0"/>
              <a:t>Bear Spread (put)</a:t>
            </a:r>
            <a:endParaRPr lang="en-US" sz="6000" dirty="0"/>
          </a:p>
        </p:txBody>
      </p:sp>
    </p:spTree>
    <p:extLst>
      <p:ext uri="{BB962C8B-B14F-4D97-AF65-F5344CB8AC3E}">
        <p14:creationId xmlns:p14="http://schemas.microsoft.com/office/powerpoint/2010/main" val="2858375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sz="3200" b="1" dirty="0"/>
              <a:t>bear Spread with put option</a:t>
            </a:r>
            <a:endParaRPr lang="en-US" dirty="0"/>
          </a:p>
        </p:txBody>
      </p:sp>
      <p:sp>
        <p:nvSpPr>
          <p:cNvPr id="3" name="Content Placeholder 2"/>
          <p:cNvSpPr>
            <a:spLocks noGrp="1"/>
          </p:cNvSpPr>
          <p:nvPr>
            <p:ph idx="4294967295"/>
          </p:nvPr>
        </p:nvSpPr>
        <p:spPr>
          <a:xfrm>
            <a:off x="1774825" y="1965326"/>
            <a:ext cx="8605838" cy="1539874"/>
          </a:xfrm>
        </p:spPr>
        <p:txBody>
          <a:bodyPr>
            <a:normAutofit fontScale="92500" lnSpcReduction="20000"/>
          </a:bodyPr>
          <a:lstStyle/>
          <a:p>
            <a:pPr algn="just"/>
            <a:r>
              <a:rPr lang="en-US" sz="2400" dirty="0">
                <a:latin typeface="Bookman Old Style" pitchFamily="18" charset="0"/>
              </a:rPr>
              <a:t>This can be creating by buying a put option on a stock with a certain strike price and sell a put option on the same stock with a lower strike price.</a:t>
            </a:r>
          </a:p>
          <a:p>
            <a:pPr algn="just"/>
            <a:endParaRPr lang="en-US" sz="2400" b="1" dirty="0">
              <a:solidFill>
                <a:srgbClr val="003300"/>
              </a:solidFill>
            </a:endParaRPr>
          </a:p>
        </p:txBody>
      </p:sp>
      <p:pic>
        <p:nvPicPr>
          <p:cNvPr id="780292" name="Picture 4" descr="http://upload.wikimedia.org/wikipedia/commons/0/0f/Bear_spread_using_pu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75" y="3657600"/>
            <a:ext cx="8548688"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14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4294967295"/>
          </p:nvPr>
        </p:nvSpPr>
        <p:spPr>
          <a:xfrm>
            <a:off x="1399309" y="900114"/>
            <a:ext cx="9017867" cy="4904941"/>
          </a:xfrm>
          <a:solidFill>
            <a:srgbClr val="FFFFFF"/>
          </a:solidFill>
        </p:spPr>
        <p:txBody>
          <a:bodyPr>
            <a:noAutofit/>
          </a:bodyPr>
          <a:lstStyle/>
          <a:p>
            <a:pPr algn="just">
              <a:lnSpc>
                <a:spcPct val="150000"/>
              </a:lnSpc>
              <a:spcBef>
                <a:spcPct val="0"/>
              </a:spcBef>
            </a:pPr>
            <a:r>
              <a:rPr lang="en-US" sz="3600" dirty="0">
                <a:latin typeface="Times New Roman" panose="02020603050405020304" pitchFamily="18" charset="0"/>
                <a:cs typeface="Times New Roman" panose="02020603050405020304" pitchFamily="18" charset="0"/>
              </a:rPr>
              <a:t>For example, a trader might construct a bear spread by selling a put with $30 strike price ($2premium) and buying a put option with $35 strike price ($4 premium)</a:t>
            </a:r>
            <a:endParaRPr lang="en-US" sz="3600" dirty="0">
              <a:solidFill>
                <a:srgbClr val="3399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709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116830371"/>
              </p:ext>
            </p:extLst>
          </p:nvPr>
        </p:nvGraphicFramePr>
        <p:xfrm>
          <a:off x="13844" y="11695"/>
          <a:ext cx="12178156" cy="6846304"/>
        </p:xfrm>
        <a:graphic>
          <a:graphicData uri="http://schemas.openxmlformats.org/drawingml/2006/table">
            <a:tbl>
              <a:tblPr firstRow="1" bandRow="1">
                <a:tableStyleId>{5C22544A-7EE6-4342-B048-85BDC9FD1C3A}</a:tableStyleId>
              </a:tblPr>
              <a:tblGrid>
                <a:gridCol w="1981211">
                  <a:extLst>
                    <a:ext uri="{9D8B030D-6E8A-4147-A177-3AD203B41FA5}">
                      <a16:colId xmlns:a16="http://schemas.microsoft.com/office/drawing/2014/main" val="63952872"/>
                    </a:ext>
                  </a:extLst>
                </a:gridCol>
                <a:gridCol w="3685309">
                  <a:extLst>
                    <a:ext uri="{9D8B030D-6E8A-4147-A177-3AD203B41FA5}">
                      <a16:colId xmlns:a16="http://schemas.microsoft.com/office/drawing/2014/main" val="3422920180"/>
                    </a:ext>
                  </a:extLst>
                </a:gridCol>
                <a:gridCol w="3467097">
                  <a:extLst>
                    <a:ext uri="{9D8B030D-6E8A-4147-A177-3AD203B41FA5}">
                      <a16:colId xmlns:a16="http://schemas.microsoft.com/office/drawing/2014/main" val="864787187"/>
                    </a:ext>
                  </a:extLst>
                </a:gridCol>
                <a:gridCol w="3044539">
                  <a:extLst>
                    <a:ext uri="{9D8B030D-6E8A-4147-A177-3AD203B41FA5}">
                      <a16:colId xmlns:a16="http://schemas.microsoft.com/office/drawing/2014/main" val="1048700238"/>
                    </a:ext>
                  </a:extLst>
                </a:gridCol>
              </a:tblGrid>
              <a:tr h="427894">
                <a:tc>
                  <a:txBody>
                    <a:bodyPr/>
                    <a:lstStyle/>
                    <a:p>
                      <a:r>
                        <a:rPr lang="en-US" dirty="0"/>
                        <a:t>Price</a:t>
                      </a:r>
                    </a:p>
                  </a:txBody>
                  <a:tcPr/>
                </a:tc>
                <a:tc>
                  <a:txBody>
                    <a:bodyPr/>
                    <a:lstStyle/>
                    <a:p>
                      <a:r>
                        <a:rPr lang="en-US" dirty="0"/>
                        <a:t>K = 30, premium = 2</a:t>
                      </a:r>
                    </a:p>
                  </a:txBody>
                  <a:tcPr/>
                </a:tc>
                <a:tc>
                  <a:txBody>
                    <a:bodyPr/>
                    <a:lstStyle/>
                    <a:p>
                      <a:r>
                        <a:rPr lang="en-US" dirty="0"/>
                        <a:t>K = 35, premium = 4</a:t>
                      </a:r>
                    </a:p>
                  </a:txBody>
                  <a:tcPr/>
                </a:tc>
                <a:tc>
                  <a:txBody>
                    <a:bodyPr/>
                    <a:lstStyle/>
                    <a:p>
                      <a:r>
                        <a:rPr lang="en-US" dirty="0"/>
                        <a:t>Net</a:t>
                      </a:r>
                      <a:r>
                        <a:rPr lang="en-US" baseline="0" dirty="0"/>
                        <a:t> payoff</a:t>
                      </a:r>
                      <a:endParaRPr lang="en-US" dirty="0"/>
                    </a:p>
                  </a:txBody>
                  <a:tcPr/>
                </a:tc>
                <a:extLst>
                  <a:ext uri="{0D108BD9-81ED-4DB2-BD59-A6C34878D82A}">
                    <a16:rowId xmlns:a16="http://schemas.microsoft.com/office/drawing/2014/main" val="962756756"/>
                  </a:ext>
                </a:extLst>
              </a:tr>
              <a:tr h="427894">
                <a:tc>
                  <a:txBody>
                    <a:bodyPr/>
                    <a:lstStyle/>
                    <a:p>
                      <a:r>
                        <a:rPr lang="en-US" dirty="0"/>
                        <a:t>25</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5461618"/>
                  </a:ext>
                </a:extLst>
              </a:tr>
              <a:tr h="427894">
                <a:tc>
                  <a:txBody>
                    <a:bodyPr/>
                    <a:lstStyle/>
                    <a:p>
                      <a:r>
                        <a:rPr lang="en-US" dirty="0"/>
                        <a:t>26</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8461530"/>
                  </a:ext>
                </a:extLst>
              </a:tr>
              <a:tr h="427894">
                <a:tc>
                  <a:txBody>
                    <a:bodyPr/>
                    <a:lstStyle/>
                    <a:p>
                      <a:r>
                        <a:rPr lang="en-US" dirty="0"/>
                        <a:t>27</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5952869"/>
                  </a:ext>
                </a:extLst>
              </a:tr>
              <a:tr h="427894">
                <a:tc>
                  <a:txBody>
                    <a:bodyPr/>
                    <a:lstStyle/>
                    <a:p>
                      <a:r>
                        <a:rPr lang="en-US" dirty="0"/>
                        <a:t>28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0879055"/>
                  </a:ext>
                </a:extLst>
              </a:tr>
              <a:tr h="427894">
                <a:tc>
                  <a:txBody>
                    <a:bodyPr/>
                    <a:lstStyle/>
                    <a:p>
                      <a:r>
                        <a:rPr lang="en-US" dirty="0"/>
                        <a:t>29</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38363330"/>
                  </a:ext>
                </a:extLst>
              </a:tr>
              <a:tr h="427894">
                <a:tc>
                  <a:txBody>
                    <a:bodyPr/>
                    <a:lstStyle/>
                    <a:p>
                      <a:r>
                        <a:rPr lang="en-US" dirty="0"/>
                        <a:t>30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59300080"/>
                  </a:ext>
                </a:extLst>
              </a:tr>
              <a:tr h="427894">
                <a:tc>
                  <a:txBody>
                    <a:bodyPr/>
                    <a:lstStyle/>
                    <a:p>
                      <a:r>
                        <a:rPr lang="en-US" dirty="0"/>
                        <a:t>31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6646772"/>
                  </a:ext>
                </a:extLst>
              </a:tr>
              <a:tr h="427894">
                <a:tc>
                  <a:txBody>
                    <a:bodyPr/>
                    <a:lstStyle/>
                    <a:p>
                      <a:r>
                        <a:rPr lang="en-US" dirty="0"/>
                        <a:t>32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54194702"/>
                  </a:ext>
                </a:extLst>
              </a:tr>
              <a:tr h="427894">
                <a:tc>
                  <a:txBody>
                    <a:bodyPr/>
                    <a:lstStyle/>
                    <a:p>
                      <a:r>
                        <a:rPr lang="en-US" dirty="0"/>
                        <a:t>33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68180807"/>
                  </a:ext>
                </a:extLst>
              </a:tr>
              <a:tr h="427894">
                <a:tc>
                  <a:txBody>
                    <a:bodyPr/>
                    <a:lstStyle/>
                    <a:p>
                      <a:r>
                        <a:rPr lang="en-US" dirty="0"/>
                        <a:t>34</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47555844"/>
                  </a:ext>
                </a:extLst>
              </a:tr>
              <a:tr h="427894">
                <a:tc>
                  <a:txBody>
                    <a:bodyPr/>
                    <a:lstStyle/>
                    <a:p>
                      <a:r>
                        <a:rPr lang="en-US" dirty="0"/>
                        <a:t>35</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32067241"/>
                  </a:ext>
                </a:extLst>
              </a:tr>
              <a:tr h="427894">
                <a:tc>
                  <a:txBody>
                    <a:bodyPr/>
                    <a:lstStyle/>
                    <a:p>
                      <a:r>
                        <a:rPr lang="en-US" dirty="0"/>
                        <a:t>36</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7837849"/>
                  </a:ext>
                </a:extLst>
              </a:tr>
              <a:tr h="427894">
                <a:tc>
                  <a:txBody>
                    <a:bodyPr/>
                    <a:lstStyle/>
                    <a:p>
                      <a:r>
                        <a:rPr lang="en-US" dirty="0"/>
                        <a:t>37</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601659924"/>
                  </a:ext>
                </a:extLst>
              </a:tr>
              <a:tr h="427894">
                <a:tc>
                  <a:txBody>
                    <a:bodyPr/>
                    <a:lstStyle/>
                    <a:p>
                      <a:r>
                        <a:rPr lang="en-US" dirty="0"/>
                        <a:t>38</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8214737"/>
                  </a:ext>
                </a:extLst>
              </a:tr>
              <a:tr h="427894">
                <a:tc>
                  <a:txBody>
                    <a:bodyPr/>
                    <a:lstStyle/>
                    <a:p>
                      <a:r>
                        <a:rPr lang="en-US" dirty="0"/>
                        <a:t>39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6857354"/>
                  </a:ext>
                </a:extLst>
              </a:tr>
            </a:tbl>
          </a:graphicData>
        </a:graphic>
      </p:graphicFrame>
    </p:spTree>
    <p:extLst>
      <p:ext uri="{BB962C8B-B14F-4D97-AF65-F5344CB8AC3E}">
        <p14:creationId xmlns:p14="http://schemas.microsoft.com/office/powerpoint/2010/main" val="3351140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44300238"/>
              </p:ext>
            </p:extLst>
          </p:nvPr>
        </p:nvGraphicFramePr>
        <p:xfrm>
          <a:off x="0" y="1"/>
          <a:ext cx="12192000" cy="6857998"/>
        </p:xfrm>
        <a:graphic>
          <a:graphicData uri="http://schemas.openxmlformats.org/drawingml/2006/table">
            <a:tbl>
              <a:tblPr>
                <a:tableStyleId>{5C22544A-7EE6-4342-B048-85BDC9FD1C3A}</a:tableStyleId>
              </a:tblPr>
              <a:tblGrid>
                <a:gridCol w="2727158">
                  <a:extLst>
                    <a:ext uri="{9D8B030D-6E8A-4147-A177-3AD203B41FA5}">
                      <a16:colId xmlns:a16="http://schemas.microsoft.com/office/drawing/2014/main" val="1975867290"/>
                    </a:ext>
                  </a:extLst>
                </a:gridCol>
                <a:gridCol w="3449053">
                  <a:extLst>
                    <a:ext uri="{9D8B030D-6E8A-4147-A177-3AD203B41FA5}">
                      <a16:colId xmlns:a16="http://schemas.microsoft.com/office/drawing/2014/main" val="706993599"/>
                    </a:ext>
                  </a:extLst>
                </a:gridCol>
                <a:gridCol w="2807368">
                  <a:extLst>
                    <a:ext uri="{9D8B030D-6E8A-4147-A177-3AD203B41FA5}">
                      <a16:colId xmlns:a16="http://schemas.microsoft.com/office/drawing/2014/main" val="3411141108"/>
                    </a:ext>
                  </a:extLst>
                </a:gridCol>
                <a:gridCol w="3208421">
                  <a:extLst>
                    <a:ext uri="{9D8B030D-6E8A-4147-A177-3AD203B41FA5}">
                      <a16:colId xmlns:a16="http://schemas.microsoft.com/office/drawing/2014/main" val="3950189599"/>
                    </a:ext>
                  </a:extLst>
                </a:gridCol>
              </a:tblGrid>
              <a:tr h="1094488">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Price</a:t>
                      </a:r>
                      <a:endParaRPr lang="en-US" sz="2400" b="1" i="0" u="none" strike="noStrike">
                        <a:solidFill>
                          <a:srgbClr val="FFFFFF"/>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rtl="0" fontAlgn="ctr"/>
                      <a:r>
                        <a:rPr lang="en-US" sz="2400" b="1" u="none" strike="noStrike" dirty="0">
                          <a:solidFill>
                            <a:srgbClr val="C00000"/>
                          </a:solidFill>
                          <a:effectLst/>
                          <a:latin typeface="Times New Roman" panose="02020603050405020304" pitchFamily="18" charset="0"/>
                          <a:cs typeface="Times New Roman" panose="02020603050405020304" pitchFamily="18" charset="0"/>
                        </a:rPr>
                        <a:t>K = 30, Premium = 2</a:t>
                      </a:r>
                    </a:p>
                    <a:p>
                      <a:pPr algn="ctr" rtl="0" fontAlgn="ctr"/>
                      <a:r>
                        <a:rPr lang="en-US" sz="2400" b="0" i="0" u="none" strike="noStrike" dirty="0">
                          <a:solidFill>
                            <a:srgbClr val="C00000"/>
                          </a:solidFill>
                          <a:effectLst/>
                          <a:latin typeface="Times New Roman" panose="02020603050405020304" pitchFamily="18" charset="0"/>
                          <a:cs typeface="Times New Roman" panose="02020603050405020304" pitchFamily="18" charset="0"/>
                        </a:rPr>
                        <a:t>-</a:t>
                      </a:r>
                    </a:p>
                  </a:txBody>
                  <a:tcPr marL="5814" marR="5814" marT="5814" marB="0" anchor="ctr"/>
                </a:tc>
                <a:tc>
                  <a:txBody>
                    <a:bodyPr/>
                    <a:lstStyle/>
                    <a:p>
                      <a:pPr algn="ctr" rtl="0" fontAlgn="ctr"/>
                      <a:r>
                        <a:rPr lang="en-US" sz="2400" b="1" u="none" strike="noStrike" dirty="0">
                          <a:solidFill>
                            <a:srgbClr val="FF0000"/>
                          </a:solidFill>
                          <a:effectLst/>
                          <a:latin typeface="Times New Roman" panose="02020603050405020304" pitchFamily="18" charset="0"/>
                          <a:cs typeface="Times New Roman" panose="02020603050405020304" pitchFamily="18" charset="0"/>
                        </a:rPr>
                        <a:t>K = 35, Premium = 4</a:t>
                      </a:r>
                    </a:p>
                    <a:p>
                      <a:pPr algn="ctr" rtl="0" fontAlgn="ctr"/>
                      <a:r>
                        <a:rPr lang="en-US" sz="2400" b="1" i="0" u="none" strike="noStrike" dirty="0">
                          <a:solidFill>
                            <a:srgbClr val="FF0000"/>
                          </a:solidFill>
                          <a:effectLst/>
                          <a:latin typeface="Times New Roman" panose="02020603050405020304" pitchFamily="18" charset="0"/>
                          <a:cs typeface="Times New Roman" panose="02020603050405020304" pitchFamily="18" charset="0"/>
                        </a:rPr>
                        <a:t>+</a:t>
                      </a:r>
                    </a:p>
                  </a:txBody>
                  <a:tcPr marL="5814" marR="5814" marT="5814" marB="0" anchor="ctr"/>
                </a:tc>
                <a:tc>
                  <a:txBody>
                    <a:bodyPr/>
                    <a:lstStyle/>
                    <a:p>
                      <a:pPr algn="ctr" rtl="0" fontAlgn="ctr"/>
                      <a:r>
                        <a:rPr lang="en-US" sz="2400" b="1" u="none" strike="noStrike" dirty="0">
                          <a:solidFill>
                            <a:srgbClr val="00B050"/>
                          </a:solidFill>
                          <a:effectLst/>
                          <a:latin typeface="Times New Roman" panose="02020603050405020304" pitchFamily="18" charset="0"/>
                          <a:cs typeface="Times New Roman" panose="02020603050405020304" pitchFamily="18" charset="0"/>
                        </a:rPr>
                        <a:t>Bear Spread</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nchor="ctr"/>
                </a:tc>
                <a:extLst>
                  <a:ext uri="{0D108BD9-81ED-4DB2-BD59-A6C34878D82A}">
                    <a16:rowId xmlns:a16="http://schemas.microsoft.com/office/drawing/2014/main" val="4090229448"/>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6</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315745509"/>
                  </a:ext>
                </a:extLst>
              </a:tr>
              <a:tr h="384234">
                <a:tc>
                  <a:txBody>
                    <a:bodyPr/>
                    <a:lstStyle/>
                    <a:p>
                      <a:pPr algn="ctr" rtl="0" fontAlgn="ctr"/>
                      <a:r>
                        <a:rPr lang="en-US" sz="2400" b="1" u="none" strike="noStrike" dirty="0">
                          <a:effectLst/>
                          <a:latin typeface="Times New Roman" panose="02020603050405020304" pitchFamily="18" charset="0"/>
                          <a:cs typeface="Times New Roman" panose="02020603050405020304" pitchFamily="18" charset="0"/>
                        </a:rPr>
                        <a:t>26</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316482481"/>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851226032"/>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894989946"/>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29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331184960"/>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30</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91821061"/>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31</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00703224"/>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32</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269687621"/>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33</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87663194"/>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34</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266720563"/>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35</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3357074598"/>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36</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4104783885"/>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37</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489101007"/>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38</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1039530489"/>
                  </a:ext>
                </a:extLst>
              </a:tr>
              <a:tr h="384234">
                <a:tc>
                  <a:txBody>
                    <a:bodyPr/>
                    <a:lstStyle/>
                    <a:p>
                      <a:pPr algn="ctr" rtl="0" fontAlgn="ctr"/>
                      <a:r>
                        <a:rPr lang="en-US" sz="2400" b="1" u="none" strike="noStrike">
                          <a:effectLst/>
                          <a:latin typeface="Times New Roman" panose="02020603050405020304" pitchFamily="18" charset="0"/>
                          <a:cs typeface="Times New Roman" panose="02020603050405020304" pitchFamily="18" charset="0"/>
                        </a:rPr>
                        <a:t>39</a:t>
                      </a:r>
                      <a:endParaRPr lang="en-US" sz="2400" b="1" i="0" u="none" strike="noStrike">
                        <a:solidFill>
                          <a:srgbClr val="000000"/>
                        </a:solidFill>
                        <a:effectLst/>
                        <a:latin typeface="Times New Roman" panose="02020603050405020304" pitchFamily="18" charset="0"/>
                        <a:cs typeface="Times New Roman" panose="02020603050405020304" pitchFamily="18" charset="0"/>
                      </a:endParaRPr>
                    </a:p>
                  </a:txBody>
                  <a:tcPr marL="5814" marR="5814" marT="5814" marB="0" anchor="ctr"/>
                </a:tc>
                <a:tc>
                  <a:txBody>
                    <a:bodyPr/>
                    <a:lstStyle/>
                    <a:p>
                      <a:pPr algn="ctr" fontAlgn="t"/>
                      <a:r>
                        <a:rPr lang="en-US" sz="2400" b="1" u="none" strike="noStrike" dirty="0">
                          <a:solidFill>
                            <a:srgbClr val="C0000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5814" marR="5814" marT="5814" marB="0"/>
                </a:tc>
                <a:tc>
                  <a:txBody>
                    <a:bodyPr/>
                    <a:lstStyle/>
                    <a:p>
                      <a:pPr algn="ctr" fontAlgn="t"/>
                      <a:r>
                        <a:rPr lang="en-US" sz="2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5814" marR="5814" marT="5814" marB="0"/>
                </a:tc>
                <a:extLst>
                  <a:ext uri="{0D108BD9-81ED-4DB2-BD59-A6C34878D82A}">
                    <a16:rowId xmlns:a16="http://schemas.microsoft.com/office/drawing/2014/main" val="2100813716"/>
                  </a:ext>
                </a:extLst>
              </a:tr>
            </a:tbl>
          </a:graphicData>
        </a:graphic>
      </p:graphicFrame>
    </p:spTree>
    <p:extLst>
      <p:ext uri="{BB962C8B-B14F-4D97-AF65-F5344CB8AC3E}">
        <p14:creationId xmlns:p14="http://schemas.microsoft.com/office/powerpoint/2010/main" val="1919272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0149" y="741704"/>
            <a:ext cx="8797636" cy="5288002"/>
          </a:xfrm>
          <a:prstGeom prst="rect">
            <a:avLst/>
          </a:prstGeom>
        </p:spPr>
      </p:pic>
    </p:spTree>
    <p:extLst>
      <p:ext uri="{BB962C8B-B14F-4D97-AF65-F5344CB8AC3E}">
        <p14:creationId xmlns:p14="http://schemas.microsoft.com/office/powerpoint/2010/main" val="403554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Now</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4800" dirty="0">
                <a:solidFill>
                  <a:srgbClr val="660033"/>
                </a:solidFill>
                <a:latin typeface="Bookman Old Style" pitchFamily="18" charset="0"/>
              </a:rPr>
              <a:t>Comparison</a:t>
            </a:r>
          </a:p>
        </p:txBody>
      </p:sp>
    </p:spTree>
    <p:extLst>
      <p:ext uri="{BB962C8B-B14F-4D97-AF65-F5344CB8AC3E}">
        <p14:creationId xmlns:p14="http://schemas.microsoft.com/office/powerpoint/2010/main" val="6512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4"/>
            <p:extLst>
              <p:ext uri="{D42A27DB-BD31-4B8C-83A1-F6EECF244321}">
                <p14:modId xmlns:p14="http://schemas.microsoft.com/office/powerpoint/2010/main" val="2734647527"/>
              </p:ext>
            </p:extLst>
          </p:nvPr>
        </p:nvGraphicFramePr>
        <p:xfrm>
          <a:off x="6172199" y="1413166"/>
          <a:ext cx="5437909" cy="4034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quarter" idx="13"/>
            <p:extLst>
              <p:ext uri="{D42A27DB-BD31-4B8C-83A1-F6EECF244321}">
                <p14:modId xmlns:p14="http://schemas.microsoft.com/office/powerpoint/2010/main" val="1075320089"/>
              </p:ext>
            </p:extLst>
          </p:nvPr>
        </p:nvGraphicFramePr>
        <p:xfrm>
          <a:off x="360218" y="1413167"/>
          <a:ext cx="5659582" cy="40345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075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motivational quotes"/>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772" y="0"/>
            <a:ext cx="12197771"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757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r>
              <a:rPr lang="en-US" sz="6000" b="1" dirty="0"/>
              <a:t>Bear Spread (call)</a:t>
            </a:r>
            <a:endParaRPr lang="en-US" sz="6000" dirty="0"/>
          </a:p>
        </p:txBody>
      </p:sp>
    </p:spTree>
    <p:extLst>
      <p:ext uri="{BB962C8B-B14F-4D97-AF65-F5344CB8AC3E}">
        <p14:creationId xmlns:p14="http://schemas.microsoft.com/office/powerpoint/2010/main" val="140346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sz="3200" b="1" dirty="0"/>
              <a:t>bear Spread with call option</a:t>
            </a:r>
            <a:endParaRPr lang="en-US" dirty="0"/>
          </a:p>
        </p:txBody>
      </p:sp>
      <p:sp>
        <p:nvSpPr>
          <p:cNvPr id="3" name="Content Placeholder 2"/>
          <p:cNvSpPr>
            <a:spLocks noGrp="1"/>
          </p:cNvSpPr>
          <p:nvPr>
            <p:ph idx="4294967295"/>
          </p:nvPr>
        </p:nvSpPr>
        <p:spPr>
          <a:xfrm>
            <a:off x="1774825" y="1965326"/>
            <a:ext cx="8605838" cy="1539874"/>
          </a:xfrm>
        </p:spPr>
        <p:txBody>
          <a:bodyPr>
            <a:normAutofit fontScale="92500" lnSpcReduction="20000"/>
          </a:bodyPr>
          <a:lstStyle/>
          <a:p>
            <a:pPr algn="just"/>
            <a:r>
              <a:rPr lang="en-US" sz="2400" dirty="0">
                <a:latin typeface="Bookman Old Style" pitchFamily="18" charset="0"/>
              </a:rPr>
              <a:t>This can be creating by buying a call option on a stock with a certain strike price and sell a call option on the same stock with a lower strike price.</a:t>
            </a:r>
          </a:p>
          <a:p>
            <a:pPr algn="just"/>
            <a:endParaRPr lang="en-US" sz="2400" b="1" dirty="0">
              <a:solidFill>
                <a:srgbClr val="003300"/>
              </a:solidFill>
            </a:endParaRPr>
          </a:p>
        </p:txBody>
      </p:sp>
      <p:pic>
        <p:nvPicPr>
          <p:cNvPr id="781314" name="Picture 2" descr="http://www.afr.com/r/AFR/Web/Library/Photos/investmentguides/options_chart_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695700"/>
            <a:ext cx="8628063"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5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Let’s consider a Problem…</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2400" dirty="0"/>
              <a:t>A trader might construct a Bear spread by buying a call option with a $35 strike price (premium $2) and selling a call option with a $30 strike (premium $4) .</a:t>
            </a:r>
            <a:endParaRPr lang="en-US" sz="2400" dirty="0">
              <a:solidFill>
                <a:srgbClr val="660033"/>
              </a:solidFill>
              <a:latin typeface="Bookman Old Style" pitchFamily="18" charset="0"/>
            </a:endParaRPr>
          </a:p>
        </p:txBody>
      </p:sp>
    </p:spTree>
    <p:extLst>
      <p:ext uri="{BB962C8B-B14F-4D97-AF65-F5344CB8AC3E}">
        <p14:creationId xmlns:p14="http://schemas.microsoft.com/office/powerpoint/2010/main" val="343481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428632646"/>
              </p:ext>
            </p:extLst>
          </p:nvPr>
        </p:nvGraphicFramePr>
        <p:xfrm>
          <a:off x="13844" y="11695"/>
          <a:ext cx="12178156" cy="6846304"/>
        </p:xfrm>
        <a:graphic>
          <a:graphicData uri="http://schemas.openxmlformats.org/drawingml/2006/table">
            <a:tbl>
              <a:tblPr firstRow="1" bandRow="1">
                <a:tableStyleId>{5C22544A-7EE6-4342-B048-85BDC9FD1C3A}</a:tableStyleId>
              </a:tblPr>
              <a:tblGrid>
                <a:gridCol w="1981211">
                  <a:extLst>
                    <a:ext uri="{9D8B030D-6E8A-4147-A177-3AD203B41FA5}">
                      <a16:colId xmlns:a16="http://schemas.microsoft.com/office/drawing/2014/main" val="63952872"/>
                    </a:ext>
                  </a:extLst>
                </a:gridCol>
                <a:gridCol w="3685309">
                  <a:extLst>
                    <a:ext uri="{9D8B030D-6E8A-4147-A177-3AD203B41FA5}">
                      <a16:colId xmlns:a16="http://schemas.microsoft.com/office/drawing/2014/main" val="3422920180"/>
                    </a:ext>
                  </a:extLst>
                </a:gridCol>
                <a:gridCol w="3467097">
                  <a:extLst>
                    <a:ext uri="{9D8B030D-6E8A-4147-A177-3AD203B41FA5}">
                      <a16:colId xmlns:a16="http://schemas.microsoft.com/office/drawing/2014/main" val="864787187"/>
                    </a:ext>
                  </a:extLst>
                </a:gridCol>
                <a:gridCol w="3044539">
                  <a:extLst>
                    <a:ext uri="{9D8B030D-6E8A-4147-A177-3AD203B41FA5}">
                      <a16:colId xmlns:a16="http://schemas.microsoft.com/office/drawing/2014/main" val="1048700238"/>
                    </a:ext>
                  </a:extLst>
                </a:gridCol>
              </a:tblGrid>
              <a:tr h="427894">
                <a:tc>
                  <a:txBody>
                    <a:bodyPr/>
                    <a:lstStyle/>
                    <a:p>
                      <a:r>
                        <a:rPr lang="en-US" dirty="0"/>
                        <a:t>Price</a:t>
                      </a:r>
                    </a:p>
                  </a:txBody>
                  <a:tcPr/>
                </a:tc>
                <a:tc>
                  <a:txBody>
                    <a:bodyPr/>
                    <a:lstStyle/>
                    <a:p>
                      <a:r>
                        <a:rPr lang="en-US" dirty="0"/>
                        <a:t>K = 30, premium = 4</a:t>
                      </a:r>
                    </a:p>
                  </a:txBody>
                  <a:tcPr/>
                </a:tc>
                <a:tc>
                  <a:txBody>
                    <a:bodyPr/>
                    <a:lstStyle/>
                    <a:p>
                      <a:r>
                        <a:rPr lang="en-US" dirty="0"/>
                        <a:t>K = 35, premium = 2</a:t>
                      </a:r>
                    </a:p>
                  </a:txBody>
                  <a:tcPr/>
                </a:tc>
                <a:tc>
                  <a:txBody>
                    <a:bodyPr/>
                    <a:lstStyle/>
                    <a:p>
                      <a:r>
                        <a:rPr lang="en-US" dirty="0"/>
                        <a:t>Net</a:t>
                      </a:r>
                      <a:r>
                        <a:rPr lang="en-US" baseline="0" dirty="0"/>
                        <a:t> payoff</a:t>
                      </a:r>
                      <a:endParaRPr lang="en-US" dirty="0"/>
                    </a:p>
                  </a:txBody>
                  <a:tcPr/>
                </a:tc>
                <a:extLst>
                  <a:ext uri="{0D108BD9-81ED-4DB2-BD59-A6C34878D82A}">
                    <a16:rowId xmlns:a16="http://schemas.microsoft.com/office/drawing/2014/main" val="962756756"/>
                  </a:ext>
                </a:extLst>
              </a:tr>
              <a:tr h="427894">
                <a:tc>
                  <a:txBody>
                    <a:bodyPr/>
                    <a:lstStyle/>
                    <a:p>
                      <a:r>
                        <a:rPr lang="en-US" dirty="0"/>
                        <a:t>25</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65461618"/>
                  </a:ext>
                </a:extLst>
              </a:tr>
              <a:tr h="427894">
                <a:tc>
                  <a:txBody>
                    <a:bodyPr/>
                    <a:lstStyle/>
                    <a:p>
                      <a:r>
                        <a:rPr lang="en-US" dirty="0"/>
                        <a:t>26</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8461530"/>
                  </a:ext>
                </a:extLst>
              </a:tr>
              <a:tr h="427894">
                <a:tc>
                  <a:txBody>
                    <a:bodyPr/>
                    <a:lstStyle/>
                    <a:p>
                      <a:r>
                        <a:rPr lang="en-US" dirty="0"/>
                        <a:t>27</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35952869"/>
                  </a:ext>
                </a:extLst>
              </a:tr>
              <a:tr h="427894">
                <a:tc>
                  <a:txBody>
                    <a:bodyPr/>
                    <a:lstStyle/>
                    <a:p>
                      <a:r>
                        <a:rPr lang="en-US" dirty="0"/>
                        <a:t>28</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50879055"/>
                  </a:ext>
                </a:extLst>
              </a:tr>
              <a:tr h="427894">
                <a:tc>
                  <a:txBody>
                    <a:bodyPr/>
                    <a:lstStyle/>
                    <a:p>
                      <a:r>
                        <a:rPr lang="en-US" dirty="0"/>
                        <a:t>29</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38363330"/>
                  </a:ext>
                </a:extLst>
              </a:tr>
              <a:tr h="427894">
                <a:tc>
                  <a:txBody>
                    <a:bodyPr/>
                    <a:lstStyle/>
                    <a:p>
                      <a:r>
                        <a:rPr lang="en-US" dirty="0"/>
                        <a:t>30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59300080"/>
                  </a:ext>
                </a:extLst>
              </a:tr>
              <a:tr h="427894">
                <a:tc>
                  <a:txBody>
                    <a:bodyPr/>
                    <a:lstStyle/>
                    <a:p>
                      <a:r>
                        <a:rPr lang="en-US" dirty="0"/>
                        <a:t>31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76646772"/>
                  </a:ext>
                </a:extLst>
              </a:tr>
              <a:tr h="427894">
                <a:tc>
                  <a:txBody>
                    <a:bodyPr/>
                    <a:lstStyle/>
                    <a:p>
                      <a:r>
                        <a:rPr lang="en-US" dirty="0"/>
                        <a:t>32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54194702"/>
                  </a:ext>
                </a:extLst>
              </a:tr>
              <a:tr h="427894">
                <a:tc>
                  <a:txBody>
                    <a:bodyPr/>
                    <a:lstStyle/>
                    <a:p>
                      <a:r>
                        <a:rPr lang="en-US" dirty="0"/>
                        <a:t>33</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68180807"/>
                  </a:ext>
                </a:extLst>
              </a:tr>
              <a:tr h="427894">
                <a:tc>
                  <a:txBody>
                    <a:bodyPr/>
                    <a:lstStyle/>
                    <a:p>
                      <a:r>
                        <a:rPr lang="en-US" dirty="0"/>
                        <a:t>34</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47555844"/>
                  </a:ext>
                </a:extLst>
              </a:tr>
              <a:tr h="427894">
                <a:tc>
                  <a:txBody>
                    <a:bodyPr/>
                    <a:lstStyle/>
                    <a:p>
                      <a:r>
                        <a:rPr lang="en-US" dirty="0"/>
                        <a:t>35</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32067241"/>
                  </a:ext>
                </a:extLst>
              </a:tr>
              <a:tr h="427894">
                <a:tc>
                  <a:txBody>
                    <a:bodyPr/>
                    <a:lstStyle/>
                    <a:p>
                      <a:r>
                        <a:rPr lang="en-US" dirty="0"/>
                        <a:t>36</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57837849"/>
                  </a:ext>
                </a:extLst>
              </a:tr>
              <a:tr h="427894">
                <a:tc>
                  <a:txBody>
                    <a:bodyPr/>
                    <a:lstStyle/>
                    <a:p>
                      <a:r>
                        <a:rPr lang="en-US" dirty="0"/>
                        <a:t>37</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601659924"/>
                  </a:ext>
                </a:extLst>
              </a:tr>
              <a:tr h="427894">
                <a:tc>
                  <a:txBody>
                    <a:bodyPr/>
                    <a:lstStyle/>
                    <a:p>
                      <a:r>
                        <a:rPr lang="en-US" dirty="0"/>
                        <a:t>38</a:t>
                      </a:r>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8214737"/>
                  </a:ext>
                </a:extLst>
              </a:tr>
              <a:tr h="427894">
                <a:tc>
                  <a:txBody>
                    <a:bodyPr/>
                    <a:lstStyle/>
                    <a:p>
                      <a:r>
                        <a:rPr lang="en-US" dirty="0"/>
                        <a:t>39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6857354"/>
                  </a:ext>
                </a:extLst>
              </a:tr>
            </a:tbl>
          </a:graphicData>
        </a:graphic>
      </p:graphicFrame>
    </p:spTree>
    <p:extLst>
      <p:ext uri="{BB962C8B-B14F-4D97-AF65-F5344CB8AC3E}">
        <p14:creationId xmlns:p14="http://schemas.microsoft.com/office/powerpoint/2010/main" val="1687991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804185004"/>
              </p:ext>
            </p:extLst>
          </p:nvPr>
        </p:nvGraphicFramePr>
        <p:xfrm>
          <a:off x="0" y="1"/>
          <a:ext cx="12192000" cy="6857998"/>
        </p:xfrm>
        <a:graphic>
          <a:graphicData uri="http://schemas.openxmlformats.org/drawingml/2006/table">
            <a:tbl>
              <a:tblPr>
                <a:tableStyleId>{5C22544A-7EE6-4342-B048-85BDC9FD1C3A}</a:tableStyleId>
              </a:tblPr>
              <a:tblGrid>
                <a:gridCol w="2727158">
                  <a:extLst>
                    <a:ext uri="{9D8B030D-6E8A-4147-A177-3AD203B41FA5}">
                      <a16:colId xmlns:a16="http://schemas.microsoft.com/office/drawing/2014/main" val="1900537265"/>
                    </a:ext>
                  </a:extLst>
                </a:gridCol>
                <a:gridCol w="3449053">
                  <a:extLst>
                    <a:ext uri="{9D8B030D-6E8A-4147-A177-3AD203B41FA5}">
                      <a16:colId xmlns:a16="http://schemas.microsoft.com/office/drawing/2014/main" val="3696023644"/>
                    </a:ext>
                  </a:extLst>
                </a:gridCol>
                <a:gridCol w="2807368">
                  <a:extLst>
                    <a:ext uri="{9D8B030D-6E8A-4147-A177-3AD203B41FA5}">
                      <a16:colId xmlns:a16="http://schemas.microsoft.com/office/drawing/2014/main" val="3202183261"/>
                    </a:ext>
                  </a:extLst>
                </a:gridCol>
                <a:gridCol w="3208421">
                  <a:extLst>
                    <a:ext uri="{9D8B030D-6E8A-4147-A177-3AD203B41FA5}">
                      <a16:colId xmlns:a16="http://schemas.microsoft.com/office/drawing/2014/main" val="808298665"/>
                    </a:ext>
                  </a:extLst>
                </a:gridCol>
              </a:tblGrid>
              <a:tr h="1094488">
                <a:tc>
                  <a:txBody>
                    <a:bodyPr/>
                    <a:lstStyle/>
                    <a:p>
                      <a:pPr algn="ctr" rtl="0" fontAlgn="ctr"/>
                      <a:r>
                        <a:rPr lang="en-US" sz="2000" b="1" i="0" u="none" strike="noStrike" dirty="0">
                          <a:solidFill>
                            <a:schemeClr val="tx1"/>
                          </a:solidFill>
                          <a:effectLst/>
                          <a:latin typeface="Times New Roman" panose="02020603050405020304" pitchFamily="18" charset="0"/>
                          <a:cs typeface="Times New Roman" panose="02020603050405020304" pitchFamily="18" charset="0"/>
                        </a:rPr>
                        <a:t>Price</a:t>
                      </a:r>
                    </a:p>
                  </a:txBody>
                  <a:tcPr marL="9525" marR="9525" marT="9525" marB="0" anchor="ctr"/>
                </a:tc>
                <a:tc>
                  <a:txBody>
                    <a:bodyPr/>
                    <a:lstStyle/>
                    <a:p>
                      <a:pPr algn="ctr" rtl="0" fontAlgn="ctr"/>
                      <a:r>
                        <a:rPr lang="en-US" sz="2000" b="1" i="0" u="none" strike="noStrike" dirty="0">
                          <a:solidFill>
                            <a:srgbClr val="C00000"/>
                          </a:solidFill>
                          <a:effectLst/>
                          <a:latin typeface="Times New Roman" panose="02020603050405020304" pitchFamily="18" charset="0"/>
                          <a:cs typeface="Times New Roman" panose="02020603050405020304" pitchFamily="18" charset="0"/>
                        </a:rPr>
                        <a:t>K = 30, Premium = 4</a:t>
                      </a:r>
                    </a:p>
                    <a:p>
                      <a:pPr algn="ctr" rtl="0" fontAlgn="ctr"/>
                      <a:r>
                        <a:rPr lang="en-US" sz="2000" b="1" i="0" u="none" strike="noStrike" dirty="0">
                          <a:solidFill>
                            <a:srgbClr val="C00000"/>
                          </a:solidFill>
                          <a:effectLst/>
                          <a:latin typeface="Times New Roman" panose="02020603050405020304" pitchFamily="18" charset="0"/>
                          <a:cs typeface="Times New Roman" panose="02020603050405020304" pitchFamily="18" charset="0"/>
                        </a:rPr>
                        <a:t>-</a:t>
                      </a:r>
                    </a:p>
                  </a:txBody>
                  <a:tcPr marL="9525" marR="9525" marT="9525" marB="0" anchor="ctr"/>
                </a:tc>
                <a:tc>
                  <a:txBody>
                    <a:bodyPr/>
                    <a:lstStyle/>
                    <a:p>
                      <a:pPr algn="ctr" rtl="0" fontAlgn="ctr"/>
                      <a:r>
                        <a:rPr lang="en-US" sz="2000" b="1" i="0" u="none" strike="noStrike" dirty="0">
                          <a:solidFill>
                            <a:srgbClr val="FF0000"/>
                          </a:solidFill>
                          <a:effectLst/>
                          <a:latin typeface="Times New Roman" panose="02020603050405020304" pitchFamily="18" charset="0"/>
                          <a:cs typeface="Times New Roman" panose="02020603050405020304" pitchFamily="18" charset="0"/>
                        </a:rPr>
                        <a:t>K = 35, Premium = 2</a:t>
                      </a:r>
                    </a:p>
                    <a:p>
                      <a:pPr algn="ctr" rtl="0" fontAlgn="ctr"/>
                      <a:r>
                        <a:rPr lang="en-US" sz="2000" b="1" i="0" u="none" strike="noStrike" dirty="0">
                          <a:solidFill>
                            <a:srgbClr val="FF0000"/>
                          </a:solidFill>
                          <a:effectLst/>
                          <a:latin typeface="Times New Roman" panose="02020603050405020304" pitchFamily="18" charset="0"/>
                          <a:cs typeface="Times New Roman" panose="02020603050405020304" pitchFamily="18" charset="0"/>
                        </a:rPr>
                        <a:t>+</a:t>
                      </a:r>
                    </a:p>
                  </a:txBody>
                  <a:tcPr marL="9525" marR="9525" marT="9525" marB="0" anchor="ctr"/>
                </a:tc>
                <a:tc>
                  <a:txBody>
                    <a:bodyPr/>
                    <a:lstStyle/>
                    <a:p>
                      <a:pPr algn="ctr" rtl="0" fontAlgn="ctr"/>
                      <a:r>
                        <a:rPr lang="en-US" sz="2000" b="1" i="0" u="none" strike="noStrike" dirty="0">
                          <a:solidFill>
                            <a:srgbClr val="00B050"/>
                          </a:solidFill>
                          <a:effectLst/>
                          <a:latin typeface="Times New Roman" panose="02020603050405020304" pitchFamily="18" charset="0"/>
                          <a:cs typeface="Times New Roman" panose="02020603050405020304" pitchFamily="18" charset="0"/>
                        </a:rPr>
                        <a:t>Bear Spread</a:t>
                      </a:r>
                    </a:p>
                  </a:txBody>
                  <a:tcPr marL="9525" marR="9525" marT="9525" marB="0" anchor="ctr"/>
                </a:tc>
                <a:extLst>
                  <a:ext uri="{0D108BD9-81ED-4DB2-BD59-A6C34878D82A}">
                    <a16:rowId xmlns:a16="http://schemas.microsoft.com/office/drawing/2014/main" val="1400641731"/>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4</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2</a:t>
                      </a:r>
                    </a:p>
                  </a:txBody>
                  <a:tcPr marL="9525" marR="9525" marT="9525" marB="0"/>
                </a:tc>
                <a:extLst>
                  <a:ext uri="{0D108BD9-81ED-4DB2-BD59-A6C34878D82A}">
                    <a16:rowId xmlns:a16="http://schemas.microsoft.com/office/drawing/2014/main" val="278532984"/>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26</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4</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2</a:t>
                      </a:r>
                    </a:p>
                  </a:txBody>
                  <a:tcPr marL="9525" marR="9525" marT="9525" marB="0"/>
                </a:tc>
                <a:extLst>
                  <a:ext uri="{0D108BD9-81ED-4DB2-BD59-A6C34878D82A}">
                    <a16:rowId xmlns:a16="http://schemas.microsoft.com/office/drawing/2014/main" val="4181789113"/>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27</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4</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2</a:t>
                      </a:r>
                    </a:p>
                  </a:txBody>
                  <a:tcPr marL="9525" marR="9525" marT="9525" marB="0"/>
                </a:tc>
                <a:extLst>
                  <a:ext uri="{0D108BD9-81ED-4DB2-BD59-A6C34878D82A}">
                    <a16:rowId xmlns:a16="http://schemas.microsoft.com/office/drawing/2014/main" val="962021770"/>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28</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4</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2</a:t>
                      </a:r>
                    </a:p>
                  </a:txBody>
                  <a:tcPr marL="9525" marR="9525" marT="9525" marB="0"/>
                </a:tc>
                <a:extLst>
                  <a:ext uri="{0D108BD9-81ED-4DB2-BD59-A6C34878D82A}">
                    <a16:rowId xmlns:a16="http://schemas.microsoft.com/office/drawing/2014/main" val="2821470824"/>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29</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4</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2</a:t>
                      </a:r>
                    </a:p>
                  </a:txBody>
                  <a:tcPr marL="9525" marR="9525" marT="9525" marB="0"/>
                </a:tc>
                <a:extLst>
                  <a:ext uri="{0D108BD9-81ED-4DB2-BD59-A6C34878D82A}">
                    <a16:rowId xmlns:a16="http://schemas.microsoft.com/office/drawing/2014/main" val="2283624005"/>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30</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4</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2</a:t>
                      </a:r>
                    </a:p>
                  </a:txBody>
                  <a:tcPr marL="9525" marR="9525" marT="9525" marB="0"/>
                </a:tc>
                <a:extLst>
                  <a:ext uri="{0D108BD9-81ED-4DB2-BD59-A6C34878D82A}">
                    <a16:rowId xmlns:a16="http://schemas.microsoft.com/office/drawing/2014/main" val="3342657486"/>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31</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3</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1</a:t>
                      </a:r>
                    </a:p>
                  </a:txBody>
                  <a:tcPr marL="9525" marR="9525" marT="9525" marB="0"/>
                </a:tc>
                <a:extLst>
                  <a:ext uri="{0D108BD9-81ED-4DB2-BD59-A6C34878D82A}">
                    <a16:rowId xmlns:a16="http://schemas.microsoft.com/office/drawing/2014/main" val="1671072480"/>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32</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0</a:t>
                      </a:r>
                    </a:p>
                  </a:txBody>
                  <a:tcPr marL="9525" marR="9525" marT="9525" marB="0"/>
                </a:tc>
                <a:extLst>
                  <a:ext uri="{0D108BD9-81ED-4DB2-BD59-A6C34878D82A}">
                    <a16:rowId xmlns:a16="http://schemas.microsoft.com/office/drawing/2014/main" val="4033120913"/>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33</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1</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-1</a:t>
                      </a:r>
                    </a:p>
                  </a:txBody>
                  <a:tcPr marL="9525" marR="9525" marT="9525" marB="0"/>
                </a:tc>
                <a:extLst>
                  <a:ext uri="{0D108BD9-81ED-4DB2-BD59-A6C34878D82A}">
                    <a16:rowId xmlns:a16="http://schemas.microsoft.com/office/drawing/2014/main" val="1938191559"/>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34</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0</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-2</a:t>
                      </a:r>
                    </a:p>
                  </a:txBody>
                  <a:tcPr marL="9525" marR="9525" marT="9525" marB="0"/>
                </a:tc>
                <a:extLst>
                  <a:ext uri="{0D108BD9-81ED-4DB2-BD59-A6C34878D82A}">
                    <a16:rowId xmlns:a16="http://schemas.microsoft.com/office/drawing/2014/main" val="1130669377"/>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35</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-1</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-3</a:t>
                      </a:r>
                    </a:p>
                  </a:txBody>
                  <a:tcPr marL="9525" marR="9525" marT="9525" marB="0"/>
                </a:tc>
                <a:extLst>
                  <a:ext uri="{0D108BD9-81ED-4DB2-BD59-A6C34878D82A}">
                    <a16:rowId xmlns:a16="http://schemas.microsoft.com/office/drawing/2014/main" val="2685177462"/>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36</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-1</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-3</a:t>
                      </a:r>
                    </a:p>
                  </a:txBody>
                  <a:tcPr marL="9525" marR="9525" marT="9525" marB="0"/>
                </a:tc>
                <a:extLst>
                  <a:ext uri="{0D108BD9-81ED-4DB2-BD59-A6C34878D82A}">
                    <a16:rowId xmlns:a16="http://schemas.microsoft.com/office/drawing/2014/main" val="4294265008"/>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37</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-3</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0</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-3</a:t>
                      </a:r>
                    </a:p>
                  </a:txBody>
                  <a:tcPr marL="9525" marR="9525" marT="9525" marB="0"/>
                </a:tc>
                <a:extLst>
                  <a:ext uri="{0D108BD9-81ED-4DB2-BD59-A6C34878D82A}">
                    <a16:rowId xmlns:a16="http://schemas.microsoft.com/office/drawing/2014/main" val="2974429044"/>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38</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-4</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1</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-3</a:t>
                      </a:r>
                    </a:p>
                  </a:txBody>
                  <a:tcPr marL="9525" marR="9525" marT="9525" marB="0"/>
                </a:tc>
                <a:extLst>
                  <a:ext uri="{0D108BD9-81ED-4DB2-BD59-A6C34878D82A}">
                    <a16:rowId xmlns:a16="http://schemas.microsoft.com/office/drawing/2014/main" val="2051712691"/>
                  </a:ext>
                </a:extLst>
              </a:tr>
              <a:tr h="384234">
                <a:tc>
                  <a:txBody>
                    <a:bodyPr/>
                    <a:lstStyle/>
                    <a:p>
                      <a:pPr algn="ctr" rtl="0" fontAlgn="ctr"/>
                      <a:r>
                        <a:rPr lang="en-US" sz="2000" b="1" i="0" u="none" strike="noStrike">
                          <a:solidFill>
                            <a:srgbClr val="000000"/>
                          </a:solidFill>
                          <a:effectLst/>
                          <a:latin typeface="Times New Roman" panose="02020603050405020304" pitchFamily="18" charset="0"/>
                          <a:cs typeface="Times New Roman" panose="02020603050405020304" pitchFamily="18" charset="0"/>
                        </a:rPr>
                        <a:t>39</a:t>
                      </a:r>
                    </a:p>
                  </a:txBody>
                  <a:tcPr marL="9525" marR="9525" marT="9525" marB="0" anchor="ctr"/>
                </a:tc>
                <a:tc>
                  <a:txBody>
                    <a:bodyPr/>
                    <a:lstStyle/>
                    <a:p>
                      <a:pPr algn="ctr" fontAlgn="t"/>
                      <a:r>
                        <a:rPr lang="en-US" sz="2000" b="1" i="0" u="none" strike="noStrike" dirty="0">
                          <a:solidFill>
                            <a:srgbClr val="C00000"/>
                          </a:solidFill>
                          <a:effectLst/>
                          <a:latin typeface="Times New Roman" panose="02020603050405020304" pitchFamily="18" charset="0"/>
                          <a:cs typeface="Times New Roman" panose="02020603050405020304" pitchFamily="18" charset="0"/>
                        </a:rPr>
                        <a:t>-5</a:t>
                      </a:r>
                    </a:p>
                  </a:txBody>
                  <a:tcPr marL="9525" marR="9525" marT="9525" marB="0"/>
                </a:tc>
                <a:tc>
                  <a:txBody>
                    <a:bodyPr/>
                    <a:lstStyle/>
                    <a:p>
                      <a:pPr algn="ctr" fontAlgn="t"/>
                      <a:r>
                        <a:rPr lang="en-US" sz="2000" b="1" i="0" u="none" strike="noStrike" dirty="0">
                          <a:solidFill>
                            <a:srgbClr val="FF0000"/>
                          </a:solidFill>
                          <a:effectLst/>
                          <a:latin typeface="Times New Roman" panose="02020603050405020304" pitchFamily="18" charset="0"/>
                          <a:cs typeface="Times New Roman" panose="02020603050405020304" pitchFamily="18" charset="0"/>
                        </a:rPr>
                        <a:t>2</a:t>
                      </a:r>
                    </a:p>
                  </a:txBody>
                  <a:tcPr marL="9525" marR="9525" marT="9525" marB="0"/>
                </a:tc>
                <a:tc>
                  <a:txBody>
                    <a:bodyPr/>
                    <a:lstStyle/>
                    <a:p>
                      <a:pPr algn="ctr" fontAlgn="t"/>
                      <a:r>
                        <a:rPr lang="en-US" sz="2000" b="1" i="0" u="none" strike="noStrike" dirty="0">
                          <a:solidFill>
                            <a:srgbClr val="00B050"/>
                          </a:solidFill>
                          <a:effectLst/>
                          <a:latin typeface="Times New Roman" panose="02020603050405020304" pitchFamily="18" charset="0"/>
                          <a:cs typeface="Times New Roman" panose="02020603050405020304" pitchFamily="18" charset="0"/>
                        </a:rPr>
                        <a:t>-3</a:t>
                      </a:r>
                    </a:p>
                  </a:txBody>
                  <a:tcPr marL="9525" marR="9525" marT="9525" marB="0"/>
                </a:tc>
                <a:extLst>
                  <a:ext uri="{0D108BD9-81ED-4DB2-BD59-A6C34878D82A}">
                    <a16:rowId xmlns:a16="http://schemas.microsoft.com/office/drawing/2014/main" val="2887755177"/>
                  </a:ext>
                </a:extLst>
              </a:tr>
            </a:tbl>
          </a:graphicData>
        </a:graphic>
      </p:graphicFrame>
    </p:spTree>
    <p:extLst>
      <p:ext uri="{BB962C8B-B14F-4D97-AF65-F5344CB8AC3E}">
        <p14:creationId xmlns:p14="http://schemas.microsoft.com/office/powerpoint/2010/main" val="716814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7236" y="839127"/>
            <a:ext cx="8839200" cy="5312986"/>
          </a:xfrm>
          <a:prstGeom prst="rect">
            <a:avLst/>
          </a:prstGeom>
        </p:spPr>
      </p:pic>
    </p:spTree>
    <p:extLst>
      <p:ext uri="{BB962C8B-B14F-4D97-AF65-F5344CB8AC3E}">
        <p14:creationId xmlns:p14="http://schemas.microsoft.com/office/powerpoint/2010/main" val="655229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Now</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4800" dirty="0">
                <a:solidFill>
                  <a:srgbClr val="660033"/>
                </a:solidFill>
                <a:latin typeface="Bookman Old Style" pitchFamily="18" charset="0"/>
              </a:rPr>
              <a:t>Comparison</a:t>
            </a:r>
          </a:p>
        </p:txBody>
      </p:sp>
    </p:spTree>
    <p:extLst>
      <p:ext uri="{BB962C8B-B14F-4D97-AF65-F5344CB8AC3E}">
        <p14:creationId xmlns:p14="http://schemas.microsoft.com/office/powerpoint/2010/main" val="206816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sz="quarter" idx="14"/>
            <p:extLst>
              <p:ext uri="{D42A27DB-BD31-4B8C-83A1-F6EECF244321}">
                <p14:modId xmlns:p14="http://schemas.microsoft.com/office/powerpoint/2010/main" val="906382034"/>
              </p:ext>
            </p:extLst>
          </p:nvPr>
        </p:nvGraphicFramePr>
        <p:xfrm>
          <a:off x="6172200" y="177935"/>
          <a:ext cx="5105400" cy="3424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p:cNvGraphicFramePr>
            <a:graphicFrameLocks noGrp="1"/>
          </p:cNvGraphicFramePr>
          <p:nvPr>
            <p:ph sz="quarter" idx="13"/>
            <p:extLst>
              <p:ext uri="{D42A27DB-BD31-4B8C-83A1-F6EECF244321}">
                <p14:modId xmlns:p14="http://schemas.microsoft.com/office/powerpoint/2010/main" val="2982367154"/>
              </p:ext>
            </p:extLst>
          </p:nvPr>
        </p:nvGraphicFramePr>
        <p:xfrm>
          <a:off x="914400" y="177935"/>
          <a:ext cx="5105400" cy="3424237"/>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p:cNvPicPr>
            <a:picLocks noChangeAspect="1"/>
          </p:cNvPicPr>
          <p:nvPr/>
        </p:nvPicPr>
        <p:blipFill>
          <a:blip r:embed="rId4"/>
          <a:stretch>
            <a:fillRect/>
          </a:stretch>
        </p:blipFill>
        <p:spPr>
          <a:xfrm>
            <a:off x="914400" y="3819858"/>
            <a:ext cx="5105400" cy="2871887"/>
          </a:xfrm>
          <a:prstGeom prst="rect">
            <a:avLst/>
          </a:prstGeom>
        </p:spPr>
      </p:pic>
    </p:spTree>
    <p:extLst>
      <p:ext uri="{BB962C8B-B14F-4D97-AF65-F5344CB8AC3E}">
        <p14:creationId xmlns:p14="http://schemas.microsoft.com/office/powerpoint/2010/main" val="4114487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start hard 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4" y="-24238"/>
            <a:ext cx="12174976" cy="694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455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r>
              <a:rPr lang="en-US" sz="6000" b="1" dirty="0">
                <a:latin typeface="Times New Roman" pitchFamily="18" charset="0"/>
                <a:cs typeface="Times New Roman" pitchFamily="18" charset="0"/>
              </a:rPr>
              <a:t>Box Spreads</a:t>
            </a:r>
            <a:endParaRPr lang="en-US" sz="6000" dirty="0"/>
          </a:p>
        </p:txBody>
      </p:sp>
    </p:spTree>
    <p:extLst>
      <p:ext uri="{BB962C8B-B14F-4D97-AF65-F5344CB8AC3E}">
        <p14:creationId xmlns:p14="http://schemas.microsoft.com/office/powerpoint/2010/main" val="31379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otivational quotes"/>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3305" y="1"/>
            <a:ext cx="1222530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802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6623"/>
            <a:ext cx="10364451" cy="1596177"/>
          </a:xfrm>
          <a:solidFill>
            <a:srgbClr val="FFFFFF"/>
          </a:solidFill>
        </p:spPr>
        <p:txBody>
          <a:bodyPr/>
          <a:lstStyle/>
          <a:p>
            <a:r>
              <a:rPr lang="en-US" b="1" dirty="0">
                <a:latin typeface="Times New Roman" pitchFamily="18" charset="0"/>
                <a:cs typeface="Times New Roman" pitchFamily="18" charset="0"/>
              </a:rPr>
              <a:t>Box Spreads</a:t>
            </a:r>
            <a:endParaRPr lang="en-US" sz="4800" b="1" dirty="0">
              <a:latin typeface="Times New Roman" pitchFamily="18" charset="0"/>
              <a:cs typeface="Times New Roman" pitchFamily="18" charset="0"/>
            </a:endParaRPr>
          </a:p>
        </p:txBody>
      </p:sp>
      <p:sp>
        <p:nvSpPr>
          <p:cNvPr id="3" name="Content Placeholder 2"/>
          <p:cNvSpPr>
            <a:spLocks noGrp="1"/>
          </p:cNvSpPr>
          <p:nvPr>
            <p:ph idx="4294967295"/>
          </p:nvPr>
        </p:nvSpPr>
        <p:spPr>
          <a:xfrm>
            <a:off x="913774" y="1965325"/>
            <a:ext cx="10364451" cy="4061401"/>
          </a:xfrm>
        </p:spPr>
        <p:txBody>
          <a:bodyPr/>
          <a:lstStyle/>
          <a:p>
            <a:pPr algn="just">
              <a:lnSpc>
                <a:spcPct val="150000"/>
              </a:lnSpc>
            </a:pPr>
            <a:r>
              <a:rPr lang="en-US" dirty="0">
                <a:latin typeface="Times New Roman" panose="02020603050405020304" pitchFamily="18" charset="0"/>
                <a:cs typeface="Times New Roman" pitchFamily="18" charset="0"/>
              </a:rPr>
              <a:t>A box spread is a combination of </a:t>
            </a:r>
          </a:p>
          <a:p>
            <a:pPr lvl="1" algn="just">
              <a:lnSpc>
                <a:spcPct val="150000"/>
              </a:lnSpc>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bull call spread </a:t>
            </a:r>
            <a:r>
              <a:rPr lang="en-US" sz="2000" dirty="0">
                <a:latin typeface="Times New Roman" pitchFamily="18" charset="0"/>
                <a:cs typeface="Times New Roman" pitchFamily="18" charset="0"/>
              </a:rPr>
              <a:t>with strike prices K1 and K2  </a:t>
            </a:r>
          </a:p>
          <a:p>
            <a:pPr lvl="1" algn="just">
              <a:lnSpc>
                <a:spcPct val="150000"/>
              </a:lnSpc>
            </a:pPr>
            <a:r>
              <a:rPr lang="en-US" sz="2000" b="1" dirty="0">
                <a:latin typeface="Times New Roman" panose="02020603050405020304" pitchFamily="18" charset="0"/>
                <a:cs typeface="Times New Roman" panose="02020603050405020304" pitchFamily="18" charset="0"/>
              </a:rPr>
              <a:t>A bear put spread </a:t>
            </a:r>
            <a:r>
              <a:rPr lang="en-US" sz="2000" dirty="0">
                <a:latin typeface="Times New Roman" pitchFamily="18" charset="0"/>
                <a:cs typeface="Times New Roman" pitchFamily="18" charset="0"/>
              </a:rPr>
              <a:t>with the same two strike prices.</a:t>
            </a:r>
          </a:p>
          <a:p>
            <a:pPr algn="just">
              <a:lnSpc>
                <a:spcPct val="150000"/>
              </a:lnSpc>
            </a:pPr>
            <a:r>
              <a:rPr lang="en-US" dirty="0">
                <a:latin typeface="Times New Roman" pitchFamily="18" charset="0"/>
                <a:cs typeface="Times New Roman" pitchFamily="18" charset="0"/>
              </a:rPr>
              <a:t>The payoff from a box spread is always K</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K</a:t>
            </a:r>
            <a:r>
              <a:rPr lang="en-US" baseline="-25000" dirty="0">
                <a:latin typeface="Times New Roman" pitchFamily="18" charset="0"/>
                <a:cs typeface="Times New Roman" pitchFamily="18" charset="0"/>
              </a:rPr>
              <a:t>1</a:t>
            </a:r>
          </a:p>
          <a:p>
            <a:pPr algn="just">
              <a:lnSpc>
                <a:spcPct val="150000"/>
              </a:lnSpc>
            </a:pPr>
            <a:r>
              <a:rPr lang="en-US" dirty="0">
                <a:latin typeface="Times New Roman" pitchFamily="18" charset="0"/>
                <a:cs typeface="Times New Roman" pitchFamily="18" charset="0"/>
              </a:rPr>
              <a:t>The value of a box spread is therefore always the present value of this payoff or (K</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K</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)e</a:t>
            </a:r>
            <a:r>
              <a:rPr lang="en-US" baseline="30000" dirty="0">
                <a:latin typeface="Times New Roman" pitchFamily="18" charset="0"/>
                <a:cs typeface="Times New Roman" pitchFamily="18" charset="0"/>
              </a:rPr>
              <a:t>-</a:t>
            </a:r>
            <a:r>
              <a:rPr lang="en-US" baseline="30000" dirty="0" err="1">
                <a:latin typeface="Times New Roman" pitchFamily="18" charset="0"/>
                <a:cs typeface="Times New Roman" pitchFamily="18" charset="0"/>
              </a:rPr>
              <a:t>rT</a:t>
            </a:r>
            <a:endParaRPr lang="en-US" baseline="30000"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If it has a different value there is an arbitrage opportunity.</a:t>
            </a:r>
            <a:endParaRPr lang="en-US" b="1" baseline="30000" dirty="0">
              <a:solidFill>
                <a:srgbClr val="003300"/>
              </a:solidFill>
              <a:latin typeface="Times New Roman" pitchFamily="18" charset="0"/>
              <a:cs typeface="Times New Roman" pitchFamily="18" charset="0"/>
            </a:endParaRPr>
          </a:p>
        </p:txBody>
      </p:sp>
    </p:spTree>
    <p:extLst>
      <p:ext uri="{BB962C8B-B14F-4D97-AF65-F5344CB8AC3E}">
        <p14:creationId xmlns:p14="http://schemas.microsoft.com/office/powerpoint/2010/main" val="844901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8788"/>
            <a:ext cx="10364451" cy="1596177"/>
          </a:xfrm>
          <a:solidFill>
            <a:srgbClr val="FFFFFF"/>
          </a:solidFill>
        </p:spPr>
        <p:txBody>
          <a:bodyPr/>
          <a:lstStyle/>
          <a:p>
            <a:r>
              <a:rPr lang="en-US" sz="3200" b="1" dirty="0">
                <a:latin typeface="Times New Roman" pitchFamily="18" charset="0"/>
                <a:cs typeface="Times New Roman" pitchFamily="18" charset="0"/>
              </a:rPr>
              <a:t>Box Spreads</a:t>
            </a:r>
            <a:endParaRPr lang="en-US" dirty="0">
              <a:latin typeface="Times New Roman" pitchFamily="18" charset="0"/>
              <a:cs typeface="Times New Roman" pitchFamily="18" charset="0"/>
            </a:endParaRPr>
          </a:p>
        </p:txBody>
      </p:sp>
      <p:sp>
        <p:nvSpPr>
          <p:cNvPr id="3" name="Content Placeholder 2"/>
          <p:cNvSpPr>
            <a:spLocks noGrp="1"/>
          </p:cNvSpPr>
          <p:nvPr>
            <p:ph idx="4294967295"/>
          </p:nvPr>
        </p:nvSpPr>
        <p:spPr>
          <a:xfrm>
            <a:off x="0" y="1577389"/>
            <a:ext cx="12025745" cy="5052011"/>
          </a:xfrm>
        </p:spPr>
        <p:txBody>
          <a:bodyPr>
            <a:normAutofit/>
          </a:bodyPr>
          <a:lstStyle/>
          <a:p>
            <a:pPr algn="just">
              <a:lnSpc>
                <a:spcPct val="150000"/>
              </a:lnSpc>
            </a:pPr>
            <a:r>
              <a:rPr lang="en-US" dirty="0">
                <a:latin typeface="Times New Roman" pitchFamily="18" charset="0"/>
                <a:cs typeface="Times New Roman" pitchFamily="18" charset="0"/>
              </a:rPr>
              <a:t>If the market price of the box spread is too low, it is profitable to buy the box. This involves</a:t>
            </a:r>
          </a:p>
          <a:p>
            <a:pPr lvl="1" algn="just">
              <a:lnSpc>
                <a:spcPct val="150000"/>
              </a:lnSpc>
            </a:pPr>
            <a:r>
              <a:rPr lang="en-US" sz="2000" b="1" dirty="0">
                <a:solidFill>
                  <a:srgbClr val="FF0000"/>
                </a:solidFill>
                <a:latin typeface="Times New Roman" pitchFamily="18" charset="0"/>
                <a:cs typeface="Times New Roman" pitchFamily="18" charset="0"/>
              </a:rPr>
              <a:t>Buying a call  K1 </a:t>
            </a:r>
          </a:p>
          <a:p>
            <a:pPr lvl="1" algn="just">
              <a:lnSpc>
                <a:spcPct val="150000"/>
              </a:lnSpc>
            </a:pPr>
            <a:r>
              <a:rPr lang="en-US" sz="2000" b="1" dirty="0">
                <a:solidFill>
                  <a:srgbClr val="FF0000"/>
                </a:solidFill>
                <a:latin typeface="Times New Roman" pitchFamily="18" charset="0"/>
                <a:cs typeface="Times New Roman" pitchFamily="18" charset="0"/>
              </a:rPr>
              <a:t>Selling a call K2</a:t>
            </a:r>
          </a:p>
          <a:p>
            <a:pPr lvl="1" algn="just">
              <a:lnSpc>
                <a:spcPct val="150000"/>
              </a:lnSpc>
            </a:pPr>
            <a:r>
              <a:rPr lang="en-US" sz="2000" b="1" dirty="0">
                <a:solidFill>
                  <a:srgbClr val="00B050"/>
                </a:solidFill>
                <a:latin typeface="Times New Roman" pitchFamily="18" charset="0"/>
                <a:cs typeface="Times New Roman" pitchFamily="18" charset="0"/>
              </a:rPr>
              <a:t>Selling a put  K1 </a:t>
            </a:r>
          </a:p>
          <a:p>
            <a:pPr lvl="1" algn="just">
              <a:lnSpc>
                <a:spcPct val="150000"/>
              </a:lnSpc>
            </a:pPr>
            <a:r>
              <a:rPr lang="en-US" sz="2000" b="1" dirty="0">
                <a:solidFill>
                  <a:srgbClr val="00B050"/>
                </a:solidFill>
                <a:latin typeface="Times New Roman" pitchFamily="18" charset="0"/>
                <a:cs typeface="Times New Roman" pitchFamily="18" charset="0"/>
              </a:rPr>
              <a:t>Buying a put K2</a:t>
            </a:r>
          </a:p>
          <a:p>
            <a:pPr algn="just">
              <a:lnSpc>
                <a:spcPct val="150000"/>
              </a:lnSpc>
            </a:pPr>
            <a:r>
              <a:rPr lang="en-US" cap="none" dirty="0">
                <a:latin typeface="Times New Roman" pitchFamily="18" charset="0"/>
                <a:cs typeface="Times New Roman" pitchFamily="18" charset="0"/>
              </a:rPr>
              <a:t>If The Market Price Of The Box Spread Is Too High, It Is Profitable To Sell The Box. </a:t>
            </a:r>
          </a:p>
          <a:p>
            <a:pPr lvl="1" algn="just">
              <a:lnSpc>
                <a:spcPct val="150000"/>
              </a:lnSpc>
            </a:pPr>
            <a:r>
              <a:rPr lang="en-US" sz="2000" cap="none" dirty="0">
                <a:latin typeface="Times New Roman" pitchFamily="18" charset="0"/>
                <a:cs typeface="Times New Roman" pitchFamily="18" charset="0"/>
              </a:rPr>
              <a:t>This Involves Buying A Call With Strike Price K2, Buying A Put With Strike Price K1, Selling A Call With Strike Price K1, And Selling A Put With Strike Price K2.</a:t>
            </a:r>
            <a:endParaRPr lang="en-US" sz="2000" b="1" cap="none" dirty="0">
              <a:solidFill>
                <a:srgbClr val="003300"/>
              </a:solidFill>
              <a:latin typeface="Times New Roman" pitchFamily="18" charset="0"/>
              <a:cs typeface="Times New Roman" pitchFamily="18" charset="0"/>
            </a:endParaRPr>
          </a:p>
        </p:txBody>
      </p:sp>
      <p:sp>
        <p:nvSpPr>
          <p:cNvPr id="4" name="Right Brace 3"/>
          <p:cNvSpPr/>
          <p:nvPr/>
        </p:nvSpPr>
        <p:spPr>
          <a:xfrm>
            <a:off x="3380509" y="2784764"/>
            <a:ext cx="360218" cy="5403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3352798" y="3837706"/>
            <a:ext cx="360218" cy="5403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3865486" y="2856404"/>
            <a:ext cx="1838965" cy="369332"/>
          </a:xfrm>
          <a:prstGeom prst="rect">
            <a:avLst/>
          </a:prstGeom>
        </p:spPr>
        <p:txBody>
          <a:bodyPr wrap="none">
            <a:spAutoFit/>
          </a:bodyPr>
          <a:lstStyle/>
          <a:p>
            <a:r>
              <a:rPr lang="en-US" dirty="0">
                <a:latin typeface="Times New Roman" pitchFamily="18" charset="0"/>
                <a:cs typeface="Times New Roman" pitchFamily="18" charset="0"/>
              </a:rPr>
              <a:t>Bull (Call) spread</a:t>
            </a:r>
            <a:endParaRPr lang="en-US" dirty="0"/>
          </a:p>
        </p:txBody>
      </p:sp>
      <p:sp>
        <p:nvSpPr>
          <p:cNvPr id="8" name="Rectangle 7"/>
          <p:cNvSpPr/>
          <p:nvPr/>
        </p:nvSpPr>
        <p:spPr>
          <a:xfrm>
            <a:off x="3920901" y="3923204"/>
            <a:ext cx="1800493" cy="369332"/>
          </a:xfrm>
          <a:prstGeom prst="rect">
            <a:avLst/>
          </a:prstGeom>
        </p:spPr>
        <p:txBody>
          <a:bodyPr wrap="none">
            <a:spAutoFit/>
          </a:bodyPr>
          <a:lstStyle/>
          <a:p>
            <a:r>
              <a:rPr lang="en-US" dirty="0">
                <a:latin typeface="Times New Roman" pitchFamily="18" charset="0"/>
                <a:cs typeface="Times New Roman" pitchFamily="18" charset="0"/>
              </a:rPr>
              <a:t>Bear (Put) spread</a:t>
            </a:r>
            <a:endParaRPr lang="en-US" dirty="0"/>
          </a:p>
        </p:txBody>
      </p:sp>
    </p:spTree>
    <p:extLst>
      <p:ext uri="{BB962C8B-B14F-4D97-AF65-F5344CB8AC3E}">
        <p14:creationId xmlns:p14="http://schemas.microsoft.com/office/powerpoint/2010/main" val="608724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graphicFrame>
        <p:nvGraphicFramePr>
          <p:cNvPr id="4" name="Content Placeholder 3"/>
          <p:cNvGraphicFramePr>
            <a:graphicFrameLocks noGrp="1"/>
          </p:cNvGraphicFramePr>
          <p:nvPr>
            <p:ph idx="4294967295"/>
          </p:nvPr>
        </p:nvGraphicFramePr>
        <p:xfrm>
          <a:off x="1774826" y="4678680"/>
          <a:ext cx="8605839" cy="1493520"/>
        </p:xfrm>
        <a:graphic>
          <a:graphicData uri="http://schemas.openxmlformats.org/drawingml/2006/table">
            <a:tbl>
              <a:tblPr firstRow="1" bandRow="1">
                <a:tableStyleId>{5C22544A-7EE6-4342-B048-85BDC9FD1C3A}</a:tableStyleId>
              </a:tblPr>
              <a:tblGrid>
                <a:gridCol w="2868613">
                  <a:extLst>
                    <a:ext uri="{9D8B030D-6E8A-4147-A177-3AD203B41FA5}">
                      <a16:colId xmlns:a16="http://schemas.microsoft.com/office/drawing/2014/main" val="20000"/>
                    </a:ext>
                  </a:extLst>
                </a:gridCol>
                <a:gridCol w="2868613">
                  <a:extLst>
                    <a:ext uri="{9D8B030D-6E8A-4147-A177-3AD203B41FA5}">
                      <a16:colId xmlns:a16="http://schemas.microsoft.com/office/drawing/2014/main" val="20001"/>
                    </a:ext>
                  </a:extLst>
                </a:gridCol>
                <a:gridCol w="2868613">
                  <a:extLst>
                    <a:ext uri="{9D8B030D-6E8A-4147-A177-3AD203B41FA5}">
                      <a16:colId xmlns:a16="http://schemas.microsoft.com/office/drawing/2014/main" val="20002"/>
                    </a:ext>
                  </a:extLst>
                </a:gridCol>
              </a:tblGrid>
              <a:tr h="370840">
                <a:tc>
                  <a:txBody>
                    <a:bodyPr/>
                    <a:lstStyle/>
                    <a:p>
                      <a:pPr algn="ctr"/>
                      <a:endParaRPr lang="en-US" b="1" dirty="0">
                        <a:latin typeface="Times New Roman" pitchFamily="18" charset="0"/>
                        <a:cs typeface="Times New Roman" pitchFamily="18" charset="0"/>
                      </a:endParaRPr>
                    </a:p>
                  </a:txBody>
                  <a:tcPr/>
                </a:tc>
                <a:tc>
                  <a:txBody>
                    <a:bodyPr/>
                    <a:lstStyle/>
                    <a:p>
                      <a:pPr algn="ctr"/>
                      <a:r>
                        <a:rPr lang="en-US" sz="3200" b="1" dirty="0">
                          <a:solidFill>
                            <a:srgbClr val="FF0000"/>
                          </a:solidFill>
                          <a:latin typeface="Times New Roman" pitchFamily="18" charset="0"/>
                          <a:cs typeface="Times New Roman" pitchFamily="18" charset="0"/>
                        </a:rPr>
                        <a:t>Call</a:t>
                      </a:r>
                      <a:endParaRPr lang="en-US" b="1" dirty="0">
                        <a:solidFill>
                          <a:srgbClr val="FF0000"/>
                        </a:solidFill>
                        <a:latin typeface="Times New Roman" pitchFamily="18" charset="0"/>
                        <a:cs typeface="Times New Roman" pitchFamily="18" charset="0"/>
                      </a:endParaRPr>
                    </a:p>
                  </a:txBody>
                  <a:tcPr/>
                </a:tc>
                <a:tc>
                  <a:txBody>
                    <a:bodyPr/>
                    <a:lstStyle/>
                    <a:p>
                      <a:pPr algn="ctr"/>
                      <a:r>
                        <a:rPr lang="en-US" sz="3200" b="1" dirty="0">
                          <a:solidFill>
                            <a:srgbClr val="FF0000"/>
                          </a:solidFill>
                          <a:latin typeface="Times New Roman" pitchFamily="18" charset="0"/>
                          <a:cs typeface="Times New Roman" pitchFamily="18" charset="0"/>
                        </a:rPr>
                        <a:t>Put</a:t>
                      </a:r>
                      <a:endParaRPr lang="en-US" b="1"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sz="2400" b="1" dirty="0">
                          <a:latin typeface="Times New Roman" pitchFamily="18" charset="0"/>
                          <a:cs typeface="Times New Roman" pitchFamily="18" charset="0"/>
                        </a:rPr>
                        <a:t>K1 =</a:t>
                      </a:r>
                      <a:r>
                        <a:rPr lang="en-US" sz="2400" b="1" baseline="0" dirty="0">
                          <a:latin typeface="Times New Roman" pitchFamily="18" charset="0"/>
                          <a:cs typeface="Times New Roman" pitchFamily="18" charset="0"/>
                        </a:rPr>
                        <a:t> 90</a:t>
                      </a:r>
                      <a:endParaRPr lang="en-US" sz="2400"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13.1</a:t>
                      </a:r>
                    </a:p>
                  </a:txBody>
                  <a:tcPr/>
                </a:tc>
                <a:tc>
                  <a:txBody>
                    <a:bodyPr/>
                    <a:lstStyle/>
                    <a:p>
                      <a:pPr algn="ctr"/>
                      <a:r>
                        <a:rPr lang="en-US" b="1" dirty="0">
                          <a:latin typeface="Times New Roman" pitchFamily="18" charset="0"/>
                          <a:cs typeface="Times New Roman" pitchFamily="18" charset="0"/>
                        </a:rPr>
                        <a:t>1.65</a:t>
                      </a:r>
                    </a:p>
                  </a:txBody>
                  <a:tcPr/>
                </a:tc>
                <a:extLst>
                  <a:ext uri="{0D108BD9-81ED-4DB2-BD59-A6C34878D82A}">
                    <a16:rowId xmlns:a16="http://schemas.microsoft.com/office/drawing/2014/main" val="10001"/>
                  </a:ext>
                </a:extLst>
              </a:tr>
              <a:tr h="370840">
                <a:tc>
                  <a:txBody>
                    <a:bodyPr/>
                    <a:lstStyle/>
                    <a:p>
                      <a:pPr algn="ctr"/>
                      <a:r>
                        <a:rPr lang="en-US" sz="2400" b="1" dirty="0">
                          <a:latin typeface="Times New Roman" pitchFamily="18" charset="0"/>
                          <a:cs typeface="Times New Roman" pitchFamily="18" charset="0"/>
                        </a:rPr>
                        <a:t>K2 = 110</a:t>
                      </a:r>
                    </a:p>
                  </a:txBody>
                  <a:tcPr/>
                </a:tc>
                <a:tc>
                  <a:txBody>
                    <a:bodyPr/>
                    <a:lstStyle/>
                    <a:p>
                      <a:pPr algn="ctr"/>
                      <a:r>
                        <a:rPr lang="en-US" b="1" dirty="0">
                          <a:latin typeface="Times New Roman" pitchFamily="18" charset="0"/>
                          <a:cs typeface="Times New Roman" pitchFamily="18" charset="0"/>
                        </a:rPr>
                        <a:t>3.05</a:t>
                      </a:r>
                    </a:p>
                  </a:txBody>
                  <a:tcPr/>
                </a:tc>
                <a:tc>
                  <a:txBody>
                    <a:bodyPr/>
                    <a:lstStyle/>
                    <a:p>
                      <a:pPr algn="ctr"/>
                      <a:r>
                        <a:rPr lang="en-US" b="1" dirty="0">
                          <a:latin typeface="Times New Roman" pitchFamily="18" charset="0"/>
                          <a:cs typeface="Times New Roman" pitchFamily="18" charset="0"/>
                        </a:rPr>
                        <a:t>10.9</a:t>
                      </a: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1828800" y="1981200"/>
            <a:ext cx="8534400" cy="2345322"/>
          </a:xfrm>
          <a:prstGeom prst="rect">
            <a:avLst/>
          </a:prstGeom>
        </p:spPr>
        <p:txBody>
          <a:bodyPr wrap="square">
            <a:spAutoFit/>
          </a:bodyPr>
          <a:lstStyle/>
          <a:p>
            <a:pPr marL="285750" indent="-285750"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Consider a three-month option on a stock whose current price is $100</a:t>
            </a:r>
          </a:p>
          <a:p>
            <a:pPr marL="285750" indent="-285750"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The initial investment for a long box spread would be $19.30</a:t>
            </a:r>
          </a:p>
          <a:p>
            <a:pPr marL="285750" indent="-285750"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The terminal payoff has a value of $ 20 independent of the terminal value of the share price. The discounted value of the payoff is $ 19.60. Hence there is a Nominal profit of 30 cents</a:t>
            </a:r>
          </a:p>
        </p:txBody>
      </p:sp>
    </p:spTree>
    <p:extLst>
      <p:ext uri="{BB962C8B-B14F-4D97-AF65-F5344CB8AC3E}">
        <p14:creationId xmlns:p14="http://schemas.microsoft.com/office/powerpoint/2010/main" val="61628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1" y="521534"/>
            <a:ext cx="9158481" cy="1596177"/>
          </a:xfrm>
        </p:spPr>
        <p:txBody>
          <a:bodyPr>
            <a:normAutofit fontScale="90000"/>
          </a:bodyPr>
          <a:lstStyle/>
          <a:p>
            <a:pPr lvl="1">
              <a:lnSpc>
                <a:spcPct val="150000"/>
              </a:lnSpc>
            </a:pPr>
            <a:r>
              <a:rPr lang="en-US" sz="2000" b="1" dirty="0">
                <a:solidFill>
                  <a:srgbClr val="FF0000"/>
                </a:solidFill>
                <a:latin typeface="Times New Roman" pitchFamily="18" charset="0"/>
                <a:cs typeface="Times New Roman" pitchFamily="18" charset="0"/>
              </a:rPr>
              <a:t>Buying a call  30 </a:t>
            </a:r>
            <a:br>
              <a:rPr lang="en-US" sz="2000" b="1" dirty="0">
                <a:solidFill>
                  <a:srgbClr val="FF0000"/>
                </a:solidFill>
                <a:latin typeface="Times New Roman" pitchFamily="18" charset="0"/>
                <a:cs typeface="Times New Roman" pitchFamily="18" charset="0"/>
              </a:rPr>
            </a:br>
            <a:r>
              <a:rPr lang="en-US" sz="2000" b="1" dirty="0">
                <a:solidFill>
                  <a:srgbClr val="FF0000"/>
                </a:solidFill>
                <a:latin typeface="Times New Roman" pitchFamily="18" charset="0"/>
                <a:cs typeface="Times New Roman" pitchFamily="18" charset="0"/>
              </a:rPr>
              <a:t>Selling a call 35</a:t>
            </a:r>
            <a:br>
              <a:rPr lang="en-US" sz="2000" b="1" dirty="0">
                <a:solidFill>
                  <a:srgbClr val="FF0000"/>
                </a:solidFill>
                <a:latin typeface="Times New Roman" pitchFamily="18" charset="0"/>
                <a:cs typeface="Times New Roman" pitchFamily="18" charset="0"/>
              </a:rPr>
            </a:br>
            <a:r>
              <a:rPr lang="en-US" sz="2000" b="1" dirty="0">
                <a:solidFill>
                  <a:srgbClr val="00B050"/>
                </a:solidFill>
                <a:latin typeface="Times New Roman" pitchFamily="18" charset="0"/>
                <a:cs typeface="Times New Roman" pitchFamily="18" charset="0"/>
              </a:rPr>
              <a:t>Selling a put  30 </a:t>
            </a:r>
            <a:br>
              <a:rPr lang="en-US" sz="2000" b="1" dirty="0">
                <a:solidFill>
                  <a:srgbClr val="00B050"/>
                </a:solidFill>
                <a:latin typeface="Times New Roman" pitchFamily="18" charset="0"/>
                <a:cs typeface="Times New Roman" pitchFamily="18" charset="0"/>
              </a:rPr>
            </a:br>
            <a:r>
              <a:rPr lang="en-US" sz="2000" b="1" dirty="0">
                <a:solidFill>
                  <a:srgbClr val="00B050"/>
                </a:solidFill>
                <a:latin typeface="Times New Roman" pitchFamily="18" charset="0"/>
                <a:cs typeface="Times New Roman" pitchFamily="18" charset="0"/>
              </a:rPr>
              <a:t>Buying a put 35</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442964029"/>
              </p:ext>
            </p:extLst>
          </p:nvPr>
        </p:nvGraphicFramePr>
        <p:xfrm>
          <a:off x="913774" y="2353107"/>
          <a:ext cx="10364452" cy="4491043"/>
        </p:xfrm>
        <a:graphic>
          <a:graphicData uri="http://schemas.openxmlformats.org/drawingml/2006/table">
            <a:tbl>
              <a:tblPr>
                <a:tableStyleId>{5C22544A-7EE6-4342-B048-85BDC9FD1C3A}</a:tableStyleId>
              </a:tblPr>
              <a:tblGrid>
                <a:gridCol w="998153">
                  <a:extLst>
                    <a:ext uri="{9D8B030D-6E8A-4147-A177-3AD203B41FA5}">
                      <a16:colId xmlns:a16="http://schemas.microsoft.com/office/drawing/2014/main" val="280063511"/>
                    </a:ext>
                  </a:extLst>
                </a:gridCol>
                <a:gridCol w="2175164">
                  <a:extLst>
                    <a:ext uri="{9D8B030D-6E8A-4147-A177-3AD203B41FA5}">
                      <a16:colId xmlns:a16="http://schemas.microsoft.com/office/drawing/2014/main" val="4015205093"/>
                    </a:ext>
                  </a:extLst>
                </a:gridCol>
                <a:gridCol w="2202873">
                  <a:extLst>
                    <a:ext uri="{9D8B030D-6E8A-4147-A177-3AD203B41FA5}">
                      <a16:colId xmlns:a16="http://schemas.microsoft.com/office/drawing/2014/main" val="2113547725"/>
                    </a:ext>
                  </a:extLst>
                </a:gridCol>
                <a:gridCol w="2119745">
                  <a:extLst>
                    <a:ext uri="{9D8B030D-6E8A-4147-A177-3AD203B41FA5}">
                      <a16:colId xmlns:a16="http://schemas.microsoft.com/office/drawing/2014/main" val="3459052460"/>
                    </a:ext>
                  </a:extLst>
                </a:gridCol>
                <a:gridCol w="2101526">
                  <a:extLst>
                    <a:ext uri="{9D8B030D-6E8A-4147-A177-3AD203B41FA5}">
                      <a16:colId xmlns:a16="http://schemas.microsoft.com/office/drawing/2014/main" val="2501422535"/>
                    </a:ext>
                  </a:extLst>
                </a:gridCol>
                <a:gridCol w="766991">
                  <a:extLst>
                    <a:ext uri="{9D8B030D-6E8A-4147-A177-3AD203B41FA5}">
                      <a16:colId xmlns:a16="http://schemas.microsoft.com/office/drawing/2014/main" val="3116407211"/>
                    </a:ext>
                  </a:extLst>
                </a:gridCol>
              </a:tblGrid>
              <a:tr h="709603">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Price</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400" b="1" u="none" strike="noStrike" dirty="0">
                          <a:effectLst/>
                          <a:latin typeface="Times New Roman" panose="02020603050405020304" pitchFamily="18" charset="0"/>
                          <a:cs typeface="Times New Roman" panose="02020603050405020304" pitchFamily="18" charset="0"/>
                        </a:rPr>
                        <a:t>(Put)K = 30, Premium = 2</a:t>
                      </a:r>
                      <a:endParaRPr lang="en-US" sz="14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(Put)K = 35, Premium = 4</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(Call)K = 30, premium = 3</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(Call)K = 35, premium = 1</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BOX</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7119" marR="7119" marT="7119" marB="0" anchor="ctr"/>
                </a:tc>
                <a:extLst>
                  <a:ext uri="{0D108BD9-81ED-4DB2-BD59-A6C34878D82A}">
                    <a16:rowId xmlns:a16="http://schemas.microsoft.com/office/drawing/2014/main" val="1715631105"/>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25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805790791"/>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26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734855962"/>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27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407655315"/>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28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263902940"/>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29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679021415"/>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1885176655"/>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612943968"/>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970236786"/>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4156915548"/>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221600315"/>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1311028408"/>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2490387606"/>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433011689"/>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521152690"/>
                  </a:ext>
                </a:extLst>
              </a:tr>
              <a:tr h="252096">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39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1257704288"/>
                  </a:ext>
                </a:extLst>
              </a:tr>
            </a:tbl>
          </a:graphicData>
        </a:graphic>
      </p:graphicFrame>
    </p:spTree>
    <p:extLst>
      <p:ext uri="{BB962C8B-B14F-4D97-AF65-F5344CB8AC3E}">
        <p14:creationId xmlns:p14="http://schemas.microsoft.com/office/powerpoint/2010/main" val="1783765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51" y="521534"/>
            <a:ext cx="9158481" cy="863921"/>
          </a:xfrm>
        </p:spPr>
        <p:txBody>
          <a:bodyPr>
            <a:normAutofit fontScale="90000"/>
          </a:bodyPr>
          <a:lstStyle/>
          <a:p>
            <a:pPr lvl="1">
              <a:lnSpc>
                <a:spcPct val="150000"/>
              </a:lnSpc>
            </a:pPr>
            <a:r>
              <a:rPr lang="en-US" sz="2000" b="1" dirty="0">
                <a:solidFill>
                  <a:srgbClr val="FF0000"/>
                </a:solidFill>
                <a:latin typeface="Times New Roman" pitchFamily="18" charset="0"/>
                <a:cs typeface="Times New Roman" pitchFamily="18" charset="0"/>
              </a:rPr>
              <a:t>Buying a call  30 		</a:t>
            </a:r>
            <a:r>
              <a:rPr lang="en-US" sz="2000" b="1" dirty="0">
                <a:solidFill>
                  <a:srgbClr val="00B050"/>
                </a:solidFill>
                <a:latin typeface="Times New Roman" pitchFamily="18" charset="0"/>
                <a:cs typeface="Times New Roman" pitchFamily="18" charset="0"/>
              </a:rPr>
              <a:t>Selling a put  30</a:t>
            </a:r>
            <a:br>
              <a:rPr lang="en-US" sz="2000" b="1" dirty="0">
                <a:solidFill>
                  <a:srgbClr val="FF0000"/>
                </a:solidFill>
                <a:latin typeface="Times New Roman" pitchFamily="18" charset="0"/>
                <a:cs typeface="Times New Roman" pitchFamily="18" charset="0"/>
              </a:rPr>
            </a:br>
            <a:r>
              <a:rPr lang="en-US" sz="2000" b="1" dirty="0">
                <a:solidFill>
                  <a:srgbClr val="FF0000"/>
                </a:solidFill>
                <a:latin typeface="Times New Roman" pitchFamily="18" charset="0"/>
                <a:cs typeface="Times New Roman" pitchFamily="18" charset="0"/>
              </a:rPr>
              <a:t>Selling a call 35		</a:t>
            </a:r>
            <a:r>
              <a:rPr lang="en-US" sz="2000" b="1" dirty="0">
                <a:solidFill>
                  <a:srgbClr val="00B050"/>
                </a:solidFill>
                <a:latin typeface="Times New Roman" pitchFamily="18" charset="0"/>
                <a:cs typeface="Times New Roman" pitchFamily="18" charset="0"/>
              </a:rPr>
              <a:t>Buying a put 35</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276269407"/>
              </p:ext>
            </p:extLst>
          </p:nvPr>
        </p:nvGraphicFramePr>
        <p:xfrm>
          <a:off x="0" y="1745675"/>
          <a:ext cx="12192000" cy="5098475"/>
        </p:xfrm>
        <a:graphic>
          <a:graphicData uri="http://schemas.openxmlformats.org/drawingml/2006/table">
            <a:tbl>
              <a:tblPr>
                <a:tableStyleId>{5C22544A-7EE6-4342-B048-85BDC9FD1C3A}</a:tableStyleId>
              </a:tblPr>
              <a:tblGrid>
                <a:gridCol w="983673">
                  <a:extLst>
                    <a:ext uri="{9D8B030D-6E8A-4147-A177-3AD203B41FA5}">
                      <a16:colId xmlns:a16="http://schemas.microsoft.com/office/drawing/2014/main" val="280063511"/>
                    </a:ext>
                  </a:extLst>
                </a:gridCol>
                <a:gridCol w="2022763">
                  <a:extLst>
                    <a:ext uri="{9D8B030D-6E8A-4147-A177-3AD203B41FA5}">
                      <a16:colId xmlns:a16="http://schemas.microsoft.com/office/drawing/2014/main" val="4015205093"/>
                    </a:ext>
                  </a:extLst>
                </a:gridCol>
                <a:gridCol w="2050473">
                  <a:extLst>
                    <a:ext uri="{9D8B030D-6E8A-4147-A177-3AD203B41FA5}">
                      <a16:colId xmlns:a16="http://schemas.microsoft.com/office/drawing/2014/main" val="2113547725"/>
                    </a:ext>
                  </a:extLst>
                </a:gridCol>
                <a:gridCol w="1773382">
                  <a:extLst>
                    <a:ext uri="{9D8B030D-6E8A-4147-A177-3AD203B41FA5}">
                      <a16:colId xmlns:a16="http://schemas.microsoft.com/office/drawing/2014/main" val="3459052460"/>
                    </a:ext>
                  </a:extLst>
                </a:gridCol>
                <a:gridCol w="2092036">
                  <a:extLst>
                    <a:ext uri="{9D8B030D-6E8A-4147-A177-3AD203B41FA5}">
                      <a16:colId xmlns:a16="http://schemas.microsoft.com/office/drawing/2014/main" val="2501422535"/>
                    </a:ext>
                  </a:extLst>
                </a:gridCol>
                <a:gridCol w="3269673">
                  <a:extLst>
                    <a:ext uri="{9D8B030D-6E8A-4147-A177-3AD203B41FA5}">
                      <a16:colId xmlns:a16="http://schemas.microsoft.com/office/drawing/2014/main" val="3116407211"/>
                    </a:ext>
                  </a:extLst>
                </a:gridCol>
              </a:tblGrid>
              <a:tr h="805580">
                <a:tc>
                  <a:txBody>
                    <a:bodyPr/>
                    <a:lstStyle/>
                    <a:p>
                      <a:pPr algn="ctr" rtl="0" fontAlgn="ctr"/>
                      <a:r>
                        <a:rPr lang="en-US" sz="1800" b="1" u="none" strike="noStrike" dirty="0">
                          <a:effectLst/>
                          <a:latin typeface="Times New Roman" panose="02020603050405020304" pitchFamily="18" charset="0"/>
                          <a:cs typeface="Times New Roman" panose="02020603050405020304" pitchFamily="18" charset="0"/>
                        </a:rPr>
                        <a:t>Price</a:t>
                      </a:r>
                      <a:endParaRPr lang="en-US" sz="18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800" b="1" u="none" strike="noStrike" dirty="0">
                          <a:solidFill>
                            <a:srgbClr val="00B050"/>
                          </a:solidFill>
                          <a:effectLst/>
                          <a:latin typeface="Times New Roman" panose="02020603050405020304" pitchFamily="18" charset="0"/>
                          <a:cs typeface="Times New Roman" panose="02020603050405020304" pitchFamily="18" charset="0"/>
                        </a:rPr>
                        <a:t>(Put)K = 30, Premium = 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800" b="1" u="none" strike="noStrike" dirty="0">
                          <a:solidFill>
                            <a:srgbClr val="00B050"/>
                          </a:solidFill>
                          <a:effectLst/>
                          <a:latin typeface="Times New Roman" panose="02020603050405020304" pitchFamily="18" charset="0"/>
                          <a:cs typeface="Times New Roman" panose="02020603050405020304" pitchFamily="18" charset="0"/>
                        </a:rPr>
                        <a:t>(Put)K = 35, Premium = 4</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800" b="1" u="none" strike="noStrike" dirty="0">
                          <a:solidFill>
                            <a:srgbClr val="FF0000"/>
                          </a:solidFill>
                          <a:effectLst/>
                          <a:latin typeface="Times New Roman" panose="02020603050405020304" pitchFamily="18" charset="0"/>
                          <a:cs typeface="Times New Roman" panose="02020603050405020304" pitchFamily="18" charset="0"/>
                        </a:rPr>
                        <a:t>(Call)K = 30, premium = 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800" b="1" u="none" strike="noStrike" dirty="0">
                          <a:solidFill>
                            <a:srgbClr val="FF0000"/>
                          </a:solidFill>
                          <a:effectLst/>
                          <a:latin typeface="Times New Roman" panose="02020603050405020304" pitchFamily="18" charset="0"/>
                          <a:cs typeface="Times New Roman" panose="02020603050405020304" pitchFamily="18" charset="0"/>
                        </a:rPr>
                        <a:t>(Call)K = 35, premium = 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BOX</a:t>
                      </a:r>
                      <a:endParaRPr lang="en-US" sz="1800" b="1" i="0" u="none" strike="noStrike">
                        <a:solidFill>
                          <a:srgbClr val="FFFFFF"/>
                        </a:solidFill>
                        <a:effectLst/>
                        <a:latin typeface="Times New Roman" panose="02020603050405020304" pitchFamily="18" charset="0"/>
                        <a:cs typeface="Times New Roman" panose="02020603050405020304" pitchFamily="18" charset="0"/>
                      </a:endParaRPr>
                    </a:p>
                  </a:txBody>
                  <a:tcPr marL="7119" marR="7119" marT="7119" marB="0" anchor="ctr"/>
                </a:tc>
                <a:extLst>
                  <a:ext uri="{0D108BD9-81ED-4DB2-BD59-A6C34878D82A}">
                    <a16:rowId xmlns:a16="http://schemas.microsoft.com/office/drawing/2014/main" val="1715631105"/>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25</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6</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805790791"/>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26</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734855962"/>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27</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407655315"/>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28</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effectLst/>
                          <a:latin typeface="Times New Roman" panose="02020603050405020304" pitchFamily="18" charset="0"/>
                          <a:cs typeface="Times New Roman" panose="02020603050405020304" pitchFamily="18" charset="0"/>
                        </a:rPr>
                        <a:t>1</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263902940"/>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29</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679021415"/>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30</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1885176655"/>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612943968"/>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32</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970236786"/>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33</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4156915548"/>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34</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221600315"/>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35</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1311028408"/>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36</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2490387606"/>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37</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433011689"/>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38</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a:effectLst/>
                          <a:latin typeface="Times New Roman" panose="02020603050405020304" pitchFamily="18" charset="0"/>
                          <a:cs typeface="Times New Roman" panose="02020603050405020304" pitchFamily="18" charset="0"/>
                        </a:rPr>
                        <a:t>1</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3521152690"/>
                  </a:ext>
                </a:extLst>
              </a:tr>
              <a:tr h="286193">
                <a:tc>
                  <a:txBody>
                    <a:bodyPr/>
                    <a:lstStyle/>
                    <a:p>
                      <a:pPr algn="ctr" rtl="0" fontAlgn="ctr"/>
                      <a:r>
                        <a:rPr lang="en-US" sz="1800" b="1" u="none" strike="noStrike">
                          <a:effectLst/>
                          <a:latin typeface="Times New Roman" panose="02020603050405020304" pitchFamily="18" charset="0"/>
                          <a:cs typeface="Times New Roman" panose="02020603050405020304" pitchFamily="18" charset="0"/>
                        </a:rPr>
                        <a:t>39</a:t>
                      </a:r>
                      <a:endParaRPr lang="en-US" sz="1800" b="1" i="0" u="none" strike="noStrike">
                        <a:solidFill>
                          <a:srgbClr val="000000"/>
                        </a:solidFill>
                        <a:effectLst/>
                        <a:latin typeface="Times New Roman" panose="02020603050405020304" pitchFamily="18" charset="0"/>
                        <a:cs typeface="Times New Roman" panose="02020603050405020304" pitchFamily="18" charset="0"/>
                      </a:endParaRPr>
                    </a:p>
                  </a:txBody>
                  <a:tcPr marL="7119" marR="7119" marT="7119" marB="0" anchor="ctr"/>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6</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8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7119" marR="7119" marT="7119" marB="0"/>
                </a:tc>
                <a:tc>
                  <a:txBody>
                    <a:bodyPr/>
                    <a:lstStyle/>
                    <a:p>
                      <a:pPr algn="ctr" fontAlgn="t"/>
                      <a:r>
                        <a:rPr lang="en-US" sz="1800" b="1" u="none" strike="noStrike" dirty="0">
                          <a:effectLst/>
                          <a:latin typeface="Times New Roman" panose="02020603050405020304" pitchFamily="18" charset="0"/>
                          <a:cs typeface="Times New Roman" panose="02020603050405020304" pitchFamily="18" charset="0"/>
                        </a:rPr>
                        <a:t>1</a:t>
                      </a:r>
                      <a:endParaRPr lang="en-US"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119" marR="7119" marT="7119" marB="0"/>
                </a:tc>
                <a:extLst>
                  <a:ext uri="{0D108BD9-81ED-4DB2-BD59-A6C34878D82A}">
                    <a16:rowId xmlns:a16="http://schemas.microsoft.com/office/drawing/2014/main" val="1257704288"/>
                  </a:ext>
                </a:extLst>
              </a:tr>
            </a:tbl>
          </a:graphicData>
        </a:graphic>
      </p:graphicFrame>
    </p:spTree>
    <p:extLst>
      <p:ext uri="{BB962C8B-B14F-4D97-AF65-F5344CB8AC3E}">
        <p14:creationId xmlns:p14="http://schemas.microsoft.com/office/powerpoint/2010/main" val="3405581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0"/>
            <a:ext cx="10308407" cy="1868325"/>
          </a:xfrm>
          <a:solidFill>
            <a:srgbClr val="FFFFFF"/>
          </a:solidFill>
        </p:spPr>
        <p:txBody>
          <a:bodyPr/>
          <a:lstStyle/>
          <a:p>
            <a:r>
              <a:rPr lang="en-US" sz="3200" b="1" dirty="0">
                <a:latin typeface="Times New Roman" pitchFamily="18" charset="0"/>
                <a:cs typeface="Times New Roman" pitchFamily="18" charset="0"/>
              </a:rPr>
              <a:t>Box Spreads</a:t>
            </a:r>
            <a:endParaRPr lang="en-US" dirty="0"/>
          </a:p>
        </p:txBody>
      </p:sp>
      <p:pic>
        <p:nvPicPr>
          <p:cNvPr id="3" name="Picture 2"/>
          <p:cNvPicPr>
            <a:picLocks noChangeAspect="1"/>
          </p:cNvPicPr>
          <p:nvPr/>
        </p:nvPicPr>
        <p:blipFill>
          <a:blip r:embed="rId2"/>
          <a:stretch>
            <a:fillRect/>
          </a:stretch>
        </p:blipFill>
        <p:spPr>
          <a:xfrm>
            <a:off x="1648691" y="1868326"/>
            <a:ext cx="8613017" cy="4672920"/>
          </a:xfrm>
          <a:prstGeom prst="rect">
            <a:avLst/>
          </a:prstGeom>
        </p:spPr>
      </p:pic>
    </p:spTree>
    <p:extLst>
      <p:ext uri="{BB962C8B-B14F-4D97-AF65-F5344CB8AC3E}">
        <p14:creationId xmlns:p14="http://schemas.microsoft.com/office/powerpoint/2010/main" val="4048448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200"/>
            <a:ext cx="7772400" cy="762000"/>
          </a:xfrm>
          <a:solidFill>
            <a:srgbClr val="FFFFFF"/>
          </a:solidFill>
        </p:spPr>
        <p:txBody>
          <a:bodyPr/>
          <a:lstStyle/>
          <a:p>
            <a:r>
              <a:rPr lang="en-US" b="1" dirty="0">
                <a:latin typeface="Times New Roman" pitchFamily="18" charset="0"/>
                <a:cs typeface="Times New Roman" pitchFamily="18" charset="0"/>
              </a:rPr>
              <a:t>Butterfly Spreads</a:t>
            </a:r>
            <a:endParaRPr lang="en-US" sz="4800" b="1" dirty="0">
              <a:latin typeface="Times New Roman" pitchFamily="18" charset="0"/>
              <a:cs typeface="Times New Roman" pitchFamily="18" charset="0"/>
            </a:endParaRPr>
          </a:p>
        </p:txBody>
      </p:sp>
      <p:sp>
        <p:nvSpPr>
          <p:cNvPr id="3" name="Content Placeholder 2"/>
          <p:cNvSpPr>
            <a:spLocks noGrp="1"/>
          </p:cNvSpPr>
          <p:nvPr>
            <p:ph idx="4294967295"/>
          </p:nvPr>
        </p:nvSpPr>
        <p:spPr>
          <a:xfrm>
            <a:off x="374073" y="1600200"/>
            <a:ext cx="11443854" cy="4953000"/>
          </a:xfrm>
        </p:spPr>
        <p:txBody>
          <a:bodyPr/>
          <a:lstStyle/>
          <a:p>
            <a:pPr>
              <a:lnSpc>
                <a:spcPct val="150000"/>
              </a:lnSpc>
            </a:pPr>
            <a:r>
              <a:rPr lang="en-US" cap="none" dirty="0">
                <a:latin typeface="Times New Roman" panose="02020603050405020304" pitchFamily="18" charset="0"/>
                <a:cs typeface="Times New Roman" pitchFamily="18" charset="0"/>
              </a:rPr>
              <a:t>A butterfly spread involves positions in options with three different strike prices.</a:t>
            </a:r>
          </a:p>
          <a:p>
            <a:pPr>
              <a:lnSpc>
                <a:spcPct val="150000"/>
              </a:lnSpc>
            </a:pPr>
            <a:r>
              <a:rPr lang="en-US" cap="none" dirty="0">
                <a:latin typeface="Times New Roman" panose="02020603050405020304" pitchFamily="18" charset="0"/>
                <a:cs typeface="Times New Roman" pitchFamily="18" charset="0"/>
              </a:rPr>
              <a:t>It can be created by buying </a:t>
            </a:r>
          </a:p>
          <a:p>
            <a:pPr lvl="1">
              <a:lnSpc>
                <a:spcPct val="150000"/>
              </a:lnSpc>
            </a:pPr>
            <a:r>
              <a:rPr lang="en-US" sz="2000" cap="none" dirty="0">
                <a:latin typeface="Times New Roman" pitchFamily="18" charset="0"/>
                <a:cs typeface="Times New Roman" pitchFamily="18" charset="0"/>
              </a:rPr>
              <a:t>Buying a call option low strike price k1</a:t>
            </a:r>
          </a:p>
          <a:p>
            <a:pPr lvl="1">
              <a:lnSpc>
                <a:spcPct val="150000"/>
              </a:lnSpc>
            </a:pPr>
            <a:r>
              <a:rPr lang="en-US" sz="2000" cap="none" dirty="0">
                <a:latin typeface="Times New Roman" pitchFamily="18" charset="0"/>
                <a:cs typeface="Times New Roman" pitchFamily="18" charset="0"/>
              </a:rPr>
              <a:t>Buying a call option high strike price k3</a:t>
            </a:r>
          </a:p>
          <a:p>
            <a:pPr lvl="1">
              <a:lnSpc>
                <a:spcPct val="150000"/>
              </a:lnSpc>
            </a:pPr>
            <a:r>
              <a:rPr lang="en-US" sz="2000" cap="none" dirty="0">
                <a:latin typeface="Times New Roman" pitchFamily="18" charset="0"/>
                <a:cs typeface="Times New Roman" pitchFamily="18" charset="0"/>
              </a:rPr>
              <a:t>Selling 2 call options with a strike price k2 (halfway between k1 and k3).</a:t>
            </a:r>
          </a:p>
          <a:p>
            <a:pPr>
              <a:lnSpc>
                <a:spcPct val="150000"/>
              </a:lnSpc>
            </a:pPr>
            <a:r>
              <a:rPr lang="en-US" cap="none" dirty="0">
                <a:latin typeface="Times New Roman" panose="02020603050405020304" pitchFamily="18" charset="0"/>
                <a:cs typeface="Times New Roman" pitchFamily="18" charset="0"/>
              </a:rPr>
              <a:t>Generally, k2 is close to the current stock price</a:t>
            </a:r>
          </a:p>
          <a:p>
            <a:pPr>
              <a:lnSpc>
                <a:spcPct val="150000"/>
              </a:lnSpc>
            </a:pPr>
            <a:r>
              <a:rPr lang="en-US" i="1" cap="none" dirty="0">
                <a:latin typeface="Times New Roman" pitchFamily="18" charset="0"/>
                <a:cs typeface="Times New Roman" pitchFamily="18" charset="0"/>
              </a:rPr>
              <a:t>A butterfly spread leads to a profit if the stock price stays close to k2, </a:t>
            </a:r>
          </a:p>
          <a:p>
            <a:pPr>
              <a:lnSpc>
                <a:spcPct val="150000"/>
              </a:lnSpc>
            </a:pPr>
            <a:r>
              <a:rPr lang="en-US" i="1" cap="none" dirty="0">
                <a:latin typeface="Times New Roman" pitchFamily="18" charset="0"/>
                <a:cs typeface="Times New Roman" pitchFamily="18" charset="0"/>
              </a:rPr>
              <a:t>A small loss if there is a significant stock price move in either direction</a:t>
            </a:r>
            <a:r>
              <a:rPr lang="en-US" cap="none" dirty="0">
                <a:latin typeface="Times New Roman" panose="02020603050405020304" pitchFamily="18" charset="0"/>
                <a:cs typeface="Times New Roman" pitchFamily="18" charset="0"/>
              </a:rPr>
              <a:t>.</a:t>
            </a:r>
            <a:endParaRPr lang="en-US" b="1" cap="none" baseline="30000" dirty="0">
              <a:solidFill>
                <a:srgbClr val="003300"/>
              </a:solidFill>
              <a:latin typeface="Times New Roman" pitchFamily="18" charset="0"/>
              <a:cs typeface="Times New Roman" pitchFamily="18" charset="0"/>
            </a:endParaRPr>
          </a:p>
        </p:txBody>
      </p:sp>
    </p:spTree>
    <p:extLst>
      <p:ext uri="{BB962C8B-B14F-4D97-AF65-F5344CB8AC3E}">
        <p14:creationId xmlns:p14="http://schemas.microsoft.com/office/powerpoint/2010/main" val="2338039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sz="3200" b="1" dirty="0">
                <a:latin typeface="Times New Roman" pitchFamily="18" charset="0"/>
                <a:cs typeface="Times New Roman" pitchFamily="18" charset="0"/>
              </a:rPr>
              <a:t>Butterfly Spreads</a:t>
            </a:r>
            <a:endParaRPr lang="en-US" dirty="0"/>
          </a:p>
        </p:txBody>
      </p:sp>
      <p:pic>
        <p:nvPicPr>
          <p:cNvPr id="4098" name="Picture 2" descr="http://www.afr.com/r/AFR/Web/Library/Photos/investmentguides/options_chart_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2438400"/>
            <a:ext cx="775335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970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graphicFrame>
        <p:nvGraphicFramePr>
          <p:cNvPr id="4" name="Content Placeholder 3"/>
          <p:cNvGraphicFramePr>
            <a:graphicFrameLocks noGrp="1"/>
          </p:cNvGraphicFramePr>
          <p:nvPr>
            <p:ph idx="4294967295"/>
          </p:nvPr>
        </p:nvGraphicFramePr>
        <p:xfrm>
          <a:off x="1774823" y="4648200"/>
          <a:ext cx="8588376" cy="1950720"/>
        </p:xfrm>
        <a:graphic>
          <a:graphicData uri="http://schemas.openxmlformats.org/drawingml/2006/table">
            <a:tbl>
              <a:tblPr firstRow="1" bandRow="1">
                <a:tableStyleId>{5C22544A-7EE6-4342-B048-85BDC9FD1C3A}</a:tableStyleId>
              </a:tblPr>
              <a:tblGrid>
                <a:gridCol w="4294188">
                  <a:extLst>
                    <a:ext uri="{9D8B030D-6E8A-4147-A177-3AD203B41FA5}">
                      <a16:colId xmlns:a16="http://schemas.microsoft.com/office/drawing/2014/main" val="20000"/>
                    </a:ext>
                  </a:extLst>
                </a:gridCol>
                <a:gridCol w="4294188">
                  <a:extLst>
                    <a:ext uri="{9D8B030D-6E8A-4147-A177-3AD203B41FA5}">
                      <a16:colId xmlns:a16="http://schemas.microsoft.com/office/drawing/2014/main" val="20001"/>
                    </a:ext>
                  </a:extLst>
                </a:gridCol>
              </a:tblGrid>
              <a:tr h="370840">
                <a:tc>
                  <a:txBody>
                    <a:bodyPr/>
                    <a:lstStyle/>
                    <a:p>
                      <a:pPr algn="ctr"/>
                      <a:r>
                        <a:rPr lang="en-US" sz="2800" b="1" dirty="0">
                          <a:solidFill>
                            <a:srgbClr val="FF0000"/>
                          </a:solidFill>
                          <a:latin typeface="Times New Roman" pitchFamily="18" charset="0"/>
                          <a:cs typeface="Times New Roman" pitchFamily="18" charset="0"/>
                        </a:rPr>
                        <a:t>K</a:t>
                      </a:r>
                      <a:endParaRPr lang="en-US" b="1" dirty="0">
                        <a:solidFill>
                          <a:srgbClr val="FF0000"/>
                        </a:solidFill>
                        <a:latin typeface="Times New Roman" pitchFamily="18" charset="0"/>
                        <a:cs typeface="Times New Roman" pitchFamily="18" charset="0"/>
                      </a:endParaRPr>
                    </a:p>
                  </a:txBody>
                  <a:tcPr/>
                </a:tc>
                <a:tc>
                  <a:txBody>
                    <a:bodyPr/>
                    <a:lstStyle/>
                    <a:p>
                      <a:pPr algn="ctr"/>
                      <a:r>
                        <a:rPr lang="en-US" sz="3200" b="1" dirty="0">
                          <a:solidFill>
                            <a:srgbClr val="FF0000"/>
                          </a:solidFill>
                          <a:latin typeface="Times New Roman" pitchFamily="18" charset="0"/>
                          <a:cs typeface="Times New Roman" pitchFamily="18" charset="0"/>
                        </a:rPr>
                        <a:t>Call</a:t>
                      </a:r>
                      <a:endParaRPr lang="en-US" b="1"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sz="2400" b="1" dirty="0">
                          <a:latin typeface="Times New Roman" pitchFamily="18" charset="0"/>
                          <a:cs typeface="Times New Roman" pitchFamily="18" charset="0"/>
                        </a:rPr>
                        <a:t>55</a:t>
                      </a:r>
                    </a:p>
                  </a:txBody>
                  <a:tcPr/>
                </a:tc>
                <a:tc>
                  <a:txBody>
                    <a:bodyPr/>
                    <a:lstStyle/>
                    <a:p>
                      <a:pPr algn="ctr"/>
                      <a:r>
                        <a:rPr lang="en-US" b="1" dirty="0">
                          <a:latin typeface="Times New Roman" pitchFamily="18" charset="0"/>
                          <a:cs typeface="Times New Roman" pitchFamily="18" charset="0"/>
                        </a:rPr>
                        <a:t>10</a:t>
                      </a:r>
                    </a:p>
                  </a:txBody>
                  <a:tcPr/>
                </a:tc>
                <a:extLst>
                  <a:ext uri="{0D108BD9-81ED-4DB2-BD59-A6C34878D82A}">
                    <a16:rowId xmlns:a16="http://schemas.microsoft.com/office/drawing/2014/main" val="10001"/>
                  </a:ext>
                </a:extLst>
              </a:tr>
              <a:tr h="370840">
                <a:tc>
                  <a:txBody>
                    <a:bodyPr/>
                    <a:lstStyle/>
                    <a:p>
                      <a:pPr algn="ctr"/>
                      <a:r>
                        <a:rPr lang="en-US" sz="2400" b="1" dirty="0">
                          <a:latin typeface="Times New Roman" pitchFamily="18" charset="0"/>
                          <a:cs typeface="Times New Roman" pitchFamily="18" charset="0"/>
                        </a:rPr>
                        <a:t>60</a:t>
                      </a:r>
                    </a:p>
                  </a:txBody>
                  <a:tcPr/>
                </a:tc>
                <a:tc>
                  <a:txBody>
                    <a:bodyPr/>
                    <a:lstStyle/>
                    <a:p>
                      <a:pPr algn="ctr"/>
                      <a:r>
                        <a:rPr lang="en-US" b="1" dirty="0">
                          <a:latin typeface="Times New Roman" pitchFamily="18" charset="0"/>
                          <a:cs typeface="Times New Roman" pitchFamily="18" charset="0"/>
                        </a:rPr>
                        <a:t>7</a:t>
                      </a:r>
                    </a:p>
                  </a:txBody>
                  <a:tcPr/>
                </a:tc>
                <a:extLst>
                  <a:ext uri="{0D108BD9-81ED-4DB2-BD59-A6C34878D82A}">
                    <a16:rowId xmlns:a16="http://schemas.microsoft.com/office/drawing/2014/main" val="10002"/>
                  </a:ext>
                </a:extLst>
              </a:tr>
              <a:tr h="370840">
                <a:tc>
                  <a:txBody>
                    <a:bodyPr/>
                    <a:lstStyle/>
                    <a:p>
                      <a:pPr algn="ctr"/>
                      <a:r>
                        <a:rPr lang="en-US" sz="2400" b="1" dirty="0">
                          <a:latin typeface="Times New Roman" pitchFamily="18" charset="0"/>
                          <a:cs typeface="Times New Roman" pitchFamily="18" charset="0"/>
                        </a:rPr>
                        <a:t>65</a:t>
                      </a:r>
                    </a:p>
                  </a:txBody>
                  <a:tcPr/>
                </a:tc>
                <a:tc>
                  <a:txBody>
                    <a:bodyPr/>
                    <a:lstStyle/>
                    <a:p>
                      <a:pPr algn="ctr"/>
                      <a:r>
                        <a:rPr lang="en-US" b="1" dirty="0">
                          <a:latin typeface="Times New Roman" pitchFamily="18" charset="0"/>
                          <a:cs typeface="Times New Roman" pitchFamily="18" charset="0"/>
                        </a:rPr>
                        <a:t>5</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828800" y="1981200"/>
            <a:ext cx="8534400" cy="2308324"/>
          </a:xfrm>
          <a:prstGeom prst="rect">
            <a:avLst/>
          </a:prstGeom>
        </p:spPr>
        <p:txBody>
          <a:bodyPr wrap="square">
            <a:spAutoFit/>
          </a:bodyPr>
          <a:lstStyle/>
          <a:p>
            <a:pPr marL="342900" indent="-342900" algn="just">
              <a:buFont typeface="Arial" pitchFamily="34" charset="0"/>
              <a:buChar char="•"/>
            </a:pPr>
            <a:r>
              <a:rPr lang="en-US" sz="2400" dirty="0"/>
              <a:t>It costs $10 + $5 — (2 &gt;&lt; $7) = $1 to create the spread.</a:t>
            </a:r>
          </a:p>
          <a:p>
            <a:pPr marL="342900" indent="-342900" algn="just">
              <a:buFont typeface="Arial" pitchFamily="34" charset="0"/>
              <a:buChar char="•"/>
            </a:pPr>
            <a:r>
              <a:rPr lang="en-US" sz="2400" dirty="0"/>
              <a:t>If the stock price in 6 months is greater than $65 or less than $55, the total payoff is zero, and the investor incurs a net loss of $1. </a:t>
            </a:r>
          </a:p>
          <a:p>
            <a:pPr marL="342900" indent="-342900" algn="just">
              <a:buFont typeface="Arial" pitchFamily="34" charset="0"/>
              <a:buChar char="•"/>
            </a:pPr>
            <a:r>
              <a:rPr lang="en-US" sz="2400" dirty="0"/>
              <a:t>If the stock price is between $56 and $64, no profit no loss. </a:t>
            </a:r>
          </a:p>
          <a:p>
            <a:pPr marL="342900" indent="-342900" algn="just">
              <a:buFont typeface="Arial" pitchFamily="34" charset="0"/>
              <a:buChar char="•"/>
            </a:pPr>
            <a:r>
              <a:rPr lang="en-US" sz="2400" dirty="0"/>
              <a:t>The maximum profit, $4, occurs when the stock price in 6 months is $60.</a:t>
            </a:r>
          </a:p>
        </p:txBody>
      </p:sp>
    </p:spTree>
    <p:extLst>
      <p:ext uri="{BB962C8B-B14F-4D97-AF65-F5344CB8AC3E}">
        <p14:creationId xmlns:p14="http://schemas.microsoft.com/office/powerpoint/2010/main" val="1053559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815456693"/>
              </p:ext>
            </p:extLst>
          </p:nvPr>
        </p:nvGraphicFramePr>
        <p:xfrm>
          <a:off x="2" y="12"/>
          <a:ext cx="12191997" cy="6941338"/>
        </p:xfrm>
        <a:graphic>
          <a:graphicData uri="http://schemas.openxmlformats.org/drawingml/2006/table">
            <a:tbl>
              <a:tblPr>
                <a:tableStyleId>{5C22544A-7EE6-4342-B048-85BDC9FD1C3A}</a:tableStyleId>
              </a:tblPr>
              <a:tblGrid>
                <a:gridCol w="1354666">
                  <a:extLst>
                    <a:ext uri="{9D8B030D-6E8A-4147-A177-3AD203B41FA5}">
                      <a16:colId xmlns:a16="http://schemas.microsoft.com/office/drawing/2014/main" val="2916863268"/>
                    </a:ext>
                  </a:extLst>
                </a:gridCol>
                <a:gridCol w="3311409">
                  <a:extLst>
                    <a:ext uri="{9D8B030D-6E8A-4147-A177-3AD203B41FA5}">
                      <a16:colId xmlns:a16="http://schemas.microsoft.com/office/drawing/2014/main" val="2888649831"/>
                    </a:ext>
                  </a:extLst>
                </a:gridCol>
                <a:gridCol w="2734418">
                  <a:extLst>
                    <a:ext uri="{9D8B030D-6E8A-4147-A177-3AD203B41FA5}">
                      <a16:colId xmlns:a16="http://schemas.microsoft.com/office/drawing/2014/main" val="1327725178"/>
                    </a:ext>
                  </a:extLst>
                </a:gridCol>
                <a:gridCol w="2985281">
                  <a:extLst>
                    <a:ext uri="{9D8B030D-6E8A-4147-A177-3AD203B41FA5}">
                      <a16:colId xmlns:a16="http://schemas.microsoft.com/office/drawing/2014/main" val="820929197"/>
                    </a:ext>
                  </a:extLst>
                </a:gridCol>
                <a:gridCol w="1806223">
                  <a:extLst>
                    <a:ext uri="{9D8B030D-6E8A-4147-A177-3AD203B41FA5}">
                      <a16:colId xmlns:a16="http://schemas.microsoft.com/office/drawing/2014/main" val="1321001352"/>
                    </a:ext>
                  </a:extLst>
                </a:gridCol>
              </a:tblGrid>
              <a:tr h="164404">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Sell</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extLst>
                  <a:ext uri="{0D108BD9-81ED-4DB2-BD59-A6C34878D82A}">
                    <a16:rowId xmlns:a16="http://schemas.microsoft.com/office/drawing/2014/main" val="3757480962"/>
                  </a:ext>
                </a:extLst>
              </a:tr>
              <a:tr h="493213">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Price</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dirty="0">
                          <a:solidFill>
                            <a:srgbClr val="FF0000"/>
                          </a:solidFill>
                          <a:effectLst/>
                          <a:latin typeface="Times New Roman" panose="02020603050405020304" pitchFamily="18" charset="0"/>
                          <a:cs typeface="Times New Roman" panose="02020603050405020304" pitchFamily="18" charset="0"/>
                        </a:rPr>
                        <a:t>K = 55, premium = 10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dirty="0">
                          <a:solidFill>
                            <a:srgbClr val="00B050"/>
                          </a:solidFill>
                          <a:effectLst/>
                          <a:latin typeface="Times New Roman" panose="02020603050405020304" pitchFamily="18" charset="0"/>
                          <a:cs typeface="Times New Roman" panose="02020603050405020304" pitchFamily="18" charset="0"/>
                        </a:rPr>
                        <a:t>K = 60, premium = 7</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dirty="0">
                          <a:solidFill>
                            <a:srgbClr val="FF0000"/>
                          </a:solidFill>
                          <a:effectLst/>
                          <a:latin typeface="Times New Roman" panose="02020603050405020304" pitchFamily="18" charset="0"/>
                          <a:cs typeface="Times New Roman" panose="02020603050405020304" pitchFamily="18" charset="0"/>
                        </a:rPr>
                        <a:t>K = 65, premium = 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dirty="0">
                          <a:solidFill>
                            <a:srgbClr val="7030A0"/>
                          </a:solidFill>
                          <a:effectLst/>
                          <a:latin typeface="Times New Roman" panose="02020603050405020304" pitchFamily="18" charset="0"/>
                          <a:cs typeface="Times New Roman" panose="02020603050405020304" pitchFamily="18" charset="0"/>
                        </a:rPr>
                        <a:t>Butterfly</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nchor="ctr"/>
                </a:tc>
                <a:extLst>
                  <a:ext uri="{0D108BD9-81ED-4DB2-BD59-A6C34878D82A}">
                    <a16:rowId xmlns:a16="http://schemas.microsoft.com/office/drawing/2014/main" val="425423649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064103958"/>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761777908"/>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678197403"/>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922432719"/>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72296731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74143339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73114045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29641718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50233127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058382403"/>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98732716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182980087"/>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20902158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040642489"/>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33229024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885726311"/>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79934931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57826584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6812568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837789043"/>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85900853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38039608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90528274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736846354"/>
                  </a:ext>
                </a:extLst>
              </a:tr>
            </a:tbl>
          </a:graphicData>
        </a:graphic>
      </p:graphicFrame>
    </p:spTree>
    <p:extLst>
      <p:ext uri="{BB962C8B-B14F-4D97-AF65-F5344CB8AC3E}">
        <p14:creationId xmlns:p14="http://schemas.microsoft.com/office/powerpoint/2010/main" val="258427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tart hard work"/>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0" y="19698"/>
            <a:ext cx="12191999" cy="683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957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53445426"/>
              </p:ext>
            </p:extLst>
          </p:nvPr>
        </p:nvGraphicFramePr>
        <p:xfrm>
          <a:off x="2" y="12"/>
          <a:ext cx="12191997" cy="6941338"/>
        </p:xfrm>
        <a:graphic>
          <a:graphicData uri="http://schemas.openxmlformats.org/drawingml/2006/table">
            <a:tbl>
              <a:tblPr>
                <a:tableStyleId>{5C22544A-7EE6-4342-B048-85BDC9FD1C3A}</a:tableStyleId>
              </a:tblPr>
              <a:tblGrid>
                <a:gridCol w="1354666">
                  <a:extLst>
                    <a:ext uri="{9D8B030D-6E8A-4147-A177-3AD203B41FA5}">
                      <a16:colId xmlns:a16="http://schemas.microsoft.com/office/drawing/2014/main" val="2916863268"/>
                    </a:ext>
                  </a:extLst>
                </a:gridCol>
                <a:gridCol w="3311409">
                  <a:extLst>
                    <a:ext uri="{9D8B030D-6E8A-4147-A177-3AD203B41FA5}">
                      <a16:colId xmlns:a16="http://schemas.microsoft.com/office/drawing/2014/main" val="2888649831"/>
                    </a:ext>
                  </a:extLst>
                </a:gridCol>
                <a:gridCol w="2734418">
                  <a:extLst>
                    <a:ext uri="{9D8B030D-6E8A-4147-A177-3AD203B41FA5}">
                      <a16:colId xmlns:a16="http://schemas.microsoft.com/office/drawing/2014/main" val="1327725178"/>
                    </a:ext>
                  </a:extLst>
                </a:gridCol>
                <a:gridCol w="2985281">
                  <a:extLst>
                    <a:ext uri="{9D8B030D-6E8A-4147-A177-3AD203B41FA5}">
                      <a16:colId xmlns:a16="http://schemas.microsoft.com/office/drawing/2014/main" val="820929197"/>
                    </a:ext>
                  </a:extLst>
                </a:gridCol>
                <a:gridCol w="1806223">
                  <a:extLst>
                    <a:ext uri="{9D8B030D-6E8A-4147-A177-3AD203B41FA5}">
                      <a16:colId xmlns:a16="http://schemas.microsoft.com/office/drawing/2014/main" val="1321001352"/>
                    </a:ext>
                  </a:extLst>
                </a:gridCol>
              </a:tblGrid>
              <a:tr h="164404">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Sell</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extLst>
                  <a:ext uri="{0D108BD9-81ED-4DB2-BD59-A6C34878D82A}">
                    <a16:rowId xmlns:a16="http://schemas.microsoft.com/office/drawing/2014/main" val="3757480962"/>
                  </a:ext>
                </a:extLst>
              </a:tr>
              <a:tr h="493213">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Price</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dirty="0">
                          <a:solidFill>
                            <a:srgbClr val="FF0000"/>
                          </a:solidFill>
                          <a:effectLst/>
                          <a:latin typeface="Times New Roman" panose="02020603050405020304" pitchFamily="18" charset="0"/>
                          <a:cs typeface="Times New Roman" panose="02020603050405020304" pitchFamily="18" charset="0"/>
                        </a:rPr>
                        <a:t>K = 55, premium = 10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dirty="0">
                          <a:solidFill>
                            <a:srgbClr val="00B050"/>
                          </a:solidFill>
                          <a:effectLst/>
                          <a:latin typeface="Times New Roman" panose="02020603050405020304" pitchFamily="18" charset="0"/>
                          <a:cs typeface="Times New Roman" panose="02020603050405020304" pitchFamily="18" charset="0"/>
                        </a:rPr>
                        <a:t>K = 60, premium = 7</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dirty="0">
                          <a:solidFill>
                            <a:srgbClr val="FF0000"/>
                          </a:solidFill>
                          <a:effectLst/>
                          <a:latin typeface="Times New Roman" panose="02020603050405020304" pitchFamily="18" charset="0"/>
                          <a:cs typeface="Times New Roman" panose="02020603050405020304" pitchFamily="18" charset="0"/>
                        </a:rPr>
                        <a:t>K = 65, premium = 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dirty="0">
                          <a:solidFill>
                            <a:srgbClr val="7030A0"/>
                          </a:solidFill>
                          <a:effectLst/>
                          <a:latin typeface="Times New Roman" panose="02020603050405020304" pitchFamily="18" charset="0"/>
                          <a:cs typeface="Times New Roman" panose="02020603050405020304" pitchFamily="18" charset="0"/>
                        </a:rPr>
                        <a:t>Butterfly</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nchor="ctr"/>
                </a:tc>
                <a:extLst>
                  <a:ext uri="{0D108BD9-81ED-4DB2-BD59-A6C34878D82A}">
                    <a16:rowId xmlns:a16="http://schemas.microsoft.com/office/drawing/2014/main" val="425423649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064103958"/>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761777908"/>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678197403"/>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922432719"/>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72296731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74143339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-9</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0</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73114045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-8</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29641718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-7</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2</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50233127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-6</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3</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058382403"/>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4</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98732716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12</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3</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182980087"/>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10</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2</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20902158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8</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040642489"/>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6</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0</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33229024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885726311"/>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79934931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57826584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6812568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837789043"/>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-6</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85900853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6</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-8</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38039608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7</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-10</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90528274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8</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00B050"/>
                          </a:solidFill>
                          <a:effectLst/>
                          <a:latin typeface="Times New Roman" panose="02020603050405020304" pitchFamily="18" charset="0"/>
                          <a:cs typeface="Times New Roman" panose="02020603050405020304" pitchFamily="18" charset="0"/>
                        </a:rPr>
                        <a:t>-12</a:t>
                      </a:r>
                      <a:endParaRPr lang="en-US" sz="16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6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solidFill>
                            <a:srgbClr val="7030A0"/>
                          </a:solidFill>
                          <a:effectLst/>
                          <a:latin typeface="Times New Roman" panose="02020603050405020304" pitchFamily="18" charset="0"/>
                          <a:cs typeface="Times New Roman" panose="02020603050405020304" pitchFamily="18" charset="0"/>
                        </a:rPr>
                        <a:t>-1</a:t>
                      </a:r>
                      <a:endParaRPr lang="en-US" sz="1600" b="1" i="0" u="none" strike="noStrike" dirty="0">
                        <a:solidFill>
                          <a:srgbClr val="7030A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736846354"/>
                  </a:ext>
                </a:extLst>
              </a:tr>
            </a:tbl>
          </a:graphicData>
        </a:graphic>
      </p:graphicFrame>
    </p:spTree>
    <p:extLst>
      <p:ext uri="{BB962C8B-B14F-4D97-AF65-F5344CB8AC3E}">
        <p14:creationId xmlns:p14="http://schemas.microsoft.com/office/powerpoint/2010/main" val="3288034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408806484"/>
              </p:ext>
            </p:extLst>
          </p:nvPr>
        </p:nvGraphicFramePr>
        <p:xfrm>
          <a:off x="1551709" y="1248834"/>
          <a:ext cx="8548255" cy="45562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79476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sz="3200" b="1" dirty="0">
                <a:latin typeface="Times New Roman" pitchFamily="18" charset="0"/>
                <a:cs typeface="Times New Roman" pitchFamily="18" charset="0"/>
              </a:rPr>
              <a:t>Butterfly Spreads</a:t>
            </a:r>
            <a:endParaRPr lang="en-US" dirty="0">
              <a:latin typeface="Times New Roman" pitchFamily="18" charset="0"/>
              <a:cs typeface="Times New Roman" pitchFamily="18" charset="0"/>
            </a:endParaRPr>
          </a:p>
        </p:txBody>
      </p:sp>
      <p:sp>
        <p:nvSpPr>
          <p:cNvPr id="3" name="Content Placeholder 2"/>
          <p:cNvSpPr>
            <a:spLocks noGrp="1"/>
          </p:cNvSpPr>
          <p:nvPr>
            <p:ph idx="4294967295"/>
          </p:nvPr>
        </p:nvSpPr>
        <p:spPr>
          <a:xfrm>
            <a:off x="1399309" y="1828800"/>
            <a:ext cx="8981354" cy="4800600"/>
          </a:xfrm>
        </p:spPr>
        <p:txBody>
          <a:bodyPr/>
          <a:lstStyle/>
          <a:p>
            <a:pPr algn="just">
              <a:lnSpc>
                <a:spcPct val="150000"/>
              </a:lnSpc>
            </a:pPr>
            <a:r>
              <a:rPr lang="en-US" sz="2800" dirty="0">
                <a:latin typeface="Times New Roman" panose="02020603050405020304" pitchFamily="18" charset="0"/>
                <a:cs typeface="Times New Roman" pitchFamily="18" charset="0"/>
              </a:rPr>
              <a:t>Butterfly spreads can be created using put options. </a:t>
            </a:r>
          </a:p>
          <a:p>
            <a:pPr lvl="1" algn="just">
              <a:lnSpc>
                <a:spcPct val="150000"/>
              </a:lnSpc>
            </a:pPr>
            <a:r>
              <a:rPr lang="en-US" dirty="0">
                <a:latin typeface="Times New Roman" panose="02020603050405020304" pitchFamily="18" charset="0"/>
                <a:cs typeface="Times New Roman" panose="02020603050405020304" pitchFamily="18" charset="0"/>
              </a:rPr>
              <a:t>Buying a put option low strike price K1</a:t>
            </a:r>
          </a:p>
          <a:p>
            <a:pPr lvl="1" algn="just">
              <a:lnSpc>
                <a:spcPct val="150000"/>
              </a:lnSpc>
            </a:pPr>
            <a:r>
              <a:rPr lang="en-US" dirty="0">
                <a:latin typeface="Times New Roman" panose="02020603050405020304" pitchFamily="18" charset="0"/>
                <a:cs typeface="Times New Roman" panose="02020603050405020304" pitchFamily="18" charset="0"/>
              </a:rPr>
              <a:t>Buying a put option high strike price K3</a:t>
            </a:r>
          </a:p>
          <a:p>
            <a:pPr lvl="1" algn="just">
              <a:lnSpc>
                <a:spcPct val="150000"/>
              </a:lnSpc>
            </a:pPr>
            <a:r>
              <a:rPr lang="en-US" dirty="0">
                <a:latin typeface="Times New Roman" panose="02020603050405020304" pitchFamily="18" charset="0"/>
                <a:cs typeface="Times New Roman" panose="02020603050405020304" pitchFamily="18" charset="0"/>
              </a:rPr>
              <a:t>Selling 2 put options with a strike price K2 (halfway between K1 and K3).</a:t>
            </a:r>
          </a:p>
          <a:p>
            <a:pPr lvl="1"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746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57200"/>
            <a:ext cx="7772400" cy="762000"/>
          </a:xfrm>
          <a:solidFill>
            <a:srgbClr val="FFFFFF"/>
          </a:solidFill>
        </p:spPr>
        <p:txBody>
          <a:bodyPr/>
          <a:lstStyle/>
          <a:p>
            <a:r>
              <a:rPr lang="en-US" b="1" dirty="0">
                <a:latin typeface="Times New Roman" pitchFamily="18" charset="0"/>
                <a:cs typeface="Times New Roman" pitchFamily="18" charset="0"/>
              </a:rPr>
              <a:t>Butterfly Sell</a:t>
            </a:r>
            <a:endParaRPr lang="en-US" sz="4800" b="1" dirty="0">
              <a:latin typeface="Times New Roman" pitchFamily="18" charset="0"/>
              <a:cs typeface="Times New Roman" pitchFamily="18" charset="0"/>
            </a:endParaRPr>
          </a:p>
        </p:txBody>
      </p:sp>
      <p:sp>
        <p:nvSpPr>
          <p:cNvPr id="3" name="Content Placeholder 2"/>
          <p:cNvSpPr>
            <a:spLocks noGrp="1"/>
          </p:cNvSpPr>
          <p:nvPr>
            <p:ph idx="4294967295"/>
          </p:nvPr>
        </p:nvSpPr>
        <p:spPr>
          <a:xfrm>
            <a:off x="374073" y="1600200"/>
            <a:ext cx="11443854" cy="4953000"/>
          </a:xfrm>
        </p:spPr>
        <p:txBody>
          <a:bodyPr/>
          <a:lstStyle/>
          <a:p>
            <a:pPr>
              <a:lnSpc>
                <a:spcPct val="150000"/>
              </a:lnSpc>
            </a:pPr>
            <a:r>
              <a:rPr lang="en-US" cap="none" dirty="0">
                <a:latin typeface="Times New Roman" panose="02020603050405020304" pitchFamily="18" charset="0"/>
                <a:cs typeface="Times New Roman" pitchFamily="18" charset="0"/>
              </a:rPr>
              <a:t>A butterfly spread involves positions in options with three different strike prices.</a:t>
            </a:r>
          </a:p>
          <a:p>
            <a:pPr>
              <a:lnSpc>
                <a:spcPct val="150000"/>
              </a:lnSpc>
            </a:pPr>
            <a:r>
              <a:rPr lang="en-US" cap="none" dirty="0">
                <a:latin typeface="Times New Roman" panose="02020603050405020304" pitchFamily="18" charset="0"/>
                <a:cs typeface="Times New Roman" pitchFamily="18" charset="0"/>
              </a:rPr>
              <a:t>It can be created by buying </a:t>
            </a:r>
          </a:p>
          <a:p>
            <a:pPr lvl="1">
              <a:lnSpc>
                <a:spcPct val="150000"/>
              </a:lnSpc>
            </a:pPr>
            <a:r>
              <a:rPr lang="en-US" sz="2000" cap="none" dirty="0">
                <a:latin typeface="Times New Roman" pitchFamily="18" charset="0"/>
                <a:cs typeface="Times New Roman" pitchFamily="18" charset="0"/>
              </a:rPr>
              <a:t>Selling a call option low strike price k1</a:t>
            </a:r>
          </a:p>
          <a:p>
            <a:pPr lvl="1">
              <a:lnSpc>
                <a:spcPct val="150000"/>
              </a:lnSpc>
            </a:pPr>
            <a:r>
              <a:rPr lang="en-US" sz="2000" cap="none" dirty="0">
                <a:latin typeface="Times New Roman" pitchFamily="18" charset="0"/>
                <a:cs typeface="Times New Roman" pitchFamily="18" charset="0"/>
              </a:rPr>
              <a:t>Selling a call option high strike price k3</a:t>
            </a:r>
          </a:p>
          <a:p>
            <a:pPr lvl="1">
              <a:lnSpc>
                <a:spcPct val="150000"/>
              </a:lnSpc>
            </a:pPr>
            <a:r>
              <a:rPr lang="en-US" sz="2000" cap="none" dirty="0">
                <a:latin typeface="Times New Roman" pitchFamily="18" charset="0"/>
                <a:cs typeface="Times New Roman" pitchFamily="18" charset="0"/>
              </a:rPr>
              <a:t>Buying 2 call options with a strike price k2 (halfway between k1 and k3).</a:t>
            </a:r>
          </a:p>
          <a:p>
            <a:pPr>
              <a:lnSpc>
                <a:spcPct val="150000"/>
              </a:lnSpc>
            </a:pPr>
            <a:r>
              <a:rPr lang="en-US" cap="none" dirty="0">
                <a:latin typeface="Times New Roman" panose="02020603050405020304" pitchFamily="18" charset="0"/>
                <a:cs typeface="Times New Roman" pitchFamily="18" charset="0"/>
              </a:rPr>
              <a:t>Generally, k2 is close to the current stock price</a:t>
            </a:r>
          </a:p>
          <a:p>
            <a:pPr>
              <a:lnSpc>
                <a:spcPct val="150000"/>
              </a:lnSpc>
            </a:pPr>
            <a:r>
              <a:rPr lang="en-US" i="1" cap="none" dirty="0">
                <a:latin typeface="Times New Roman" pitchFamily="18" charset="0"/>
                <a:cs typeface="Times New Roman" pitchFamily="18" charset="0"/>
              </a:rPr>
              <a:t>A butterfly sell spread leads to a profit if the stock price stays far away to k2, </a:t>
            </a:r>
          </a:p>
          <a:p>
            <a:pPr>
              <a:lnSpc>
                <a:spcPct val="150000"/>
              </a:lnSpc>
            </a:pPr>
            <a:r>
              <a:rPr lang="en-US" i="1" cap="none" dirty="0">
                <a:latin typeface="Times New Roman" pitchFamily="18" charset="0"/>
                <a:cs typeface="Times New Roman" pitchFamily="18" charset="0"/>
              </a:rPr>
              <a:t>A small loss if the stock price stays close to k2</a:t>
            </a:r>
            <a:endParaRPr lang="en-US" b="1" cap="none" baseline="30000" dirty="0">
              <a:solidFill>
                <a:srgbClr val="003300"/>
              </a:solidFill>
              <a:latin typeface="Times New Roman" pitchFamily="18" charset="0"/>
              <a:cs typeface="Times New Roman" pitchFamily="18" charset="0"/>
            </a:endParaRPr>
          </a:p>
        </p:txBody>
      </p:sp>
    </p:spTree>
    <p:extLst>
      <p:ext uri="{BB962C8B-B14F-4D97-AF65-F5344CB8AC3E}">
        <p14:creationId xmlns:p14="http://schemas.microsoft.com/office/powerpoint/2010/main" val="2655665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471631395"/>
              </p:ext>
            </p:extLst>
          </p:nvPr>
        </p:nvGraphicFramePr>
        <p:xfrm>
          <a:off x="2" y="12"/>
          <a:ext cx="12191997" cy="6941338"/>
        </p:xfrm>
        <a:graphic>
          <a:graphicData uri="http://schemas.openxmlformats.org/drawingml/2006/table">
            <a:tbl>
              <a:tblPr>
                <a:tableStyleId>{5C22544A-7EE6-4342-B048-85BDC9FD1C3A}</a:tableStyleId>
              </a:tblPr>
              <a:tblGrid>
                <a:gridCol w="1354666">
                  <a:extLst>
                    <a:ext uri="{9D8B030D-6E8A-4147-A177-3AD203B41FA5}">
                      <a16:colId xmlns:a16="http://schemas.microsoft.com/office/drawing/2014/main" val="1682563836"/>
                    </a:ext>
                  </a:extLst>
                </a:gridCol>
                <a:gridCol w="3311409">
                  <a:extLst>
                    <a:ext uri="{9D8B030D-6E8A-4147-A177-3AD203B41FA5}">
                      <a16:colId xmlns:a16="http://schemas.microsoft.com/office/drawing/2014/main" val="2545926756"/>
                    </a:ext>
                  </a:extLst>
                </a:gridCol>
                <a:gridCol w="2734418">
                  <a:extLst>
                    <a:ext uri="{9D8B030D-6E8A-4147-A177-3AD203B41FA5}">
                      <a16:colId xmlns:a16="http://schemas.microsoft.com/office/drawing/2014/main" val="2046533623"/>
                    </a:ext>
                  </a:extLst>
                </a:gridCol>
                <a:gridCol w="2985281">
                  <a:extLst>
                    <a:ext uri="{9D8B030D-6E8A-4147-A177-3AD203B41FA5}">
                      <a16:colId xmlns:a16="http://schemas.microsoft.com/office/drawing/2014/main" val="640050258"/>
                    </a:ext>
                  </a:extLst>
                </a:gridCol>
                <a:gridCol w="1806223">
                  <a:extLst>
                    <a:ext uri="{9D8B030D-6E8A-4147-A177-3AD203B41FA5}">
                      <a16:colId xmlns:a16="http://schemas.microsoft.com/office/drawing/2014/main" val="159322721"/>
                    </a:ext>
                  </a:extLst>
                </a:gridCol>
              </a:tblGrid>
              <a:tr h="164404">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Sell</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Sell</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extLst>
                  <a:ext uri="{0D108BD9-81ED-4DB2-BD59-A6C34878D82A}">
                    <a16:rowId xmlns:a16="http://schemas.microsoft.com/office/drawing/2014/main" val="1512958511"/>
                  </a:ext>
                </a:extLst>
              </a:tr>
              <a:tr h="493213">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Price</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55, premium = 10</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60, premium = 7</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65, premium = 5</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Butterfly</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extLst>
                  <a:ext uri="{0D108BD9-81ED-4DB2-BD59-A6C34878D82A}">
                    <a16:rowId xmlns:a16="http://schemas.microsoft.com/office/drawing/2014/main" val="266311354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934357278"/>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470673539"/>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130444793"/>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847618596"/>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51340416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500666308"/>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393882871"/>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14318189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1859440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731850151"/>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513451427"/>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185867049"/>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69502151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48573928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50322086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87324593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52001384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86425480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44513542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627329491"/>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67155422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86012167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700677766"/>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029084664"/>
                  </a:ext>
                </a:extLst>
              </a:tr>
            </a:tbl>
          </a:graphicData>
        </a:graphic>
      </p:graphicFrame>
    </p:spTree>
    <p:extLst>
      <p:ext uri="{BB962C8B-B14F-4D97-AF65-F5344CB8AC3E}">
        <p14:creationId xmlns:p14="http://schemas.microsoft.com/office/powerpoint/2010/main" val="2686805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506757736"/>
              </p:ext>
            </p:extLst>
          </p:nvPr>
        </p:nvGraphicFramePr>
        <p:xfrm>
          <a:off x="2" y="12"/>
          <a:ext cx="12191997" cy="6941338"/>
        </p:xfrm>
        <a:graphic>
          <a:graphicData uri="http://schemas.openxmlformats.org/drawingml/2006/table">
            <a:tbl>
              <a:tblPr>
                <a:tableStyleId>{5C22544A-7EE6-4342-B048-85BDC9FD1C3A}</a:tableStyleId>
              </a:tblPr>
              <a:tblGrid>
                <a:gridCol w="1354666">
                  <a:extLst>
                    <a:ext uri="{9D8B030D-6E8A-4147-A177-3AD203B41FA5}">
                      <a16:colId xmlns:a16="http://schemas.microsoft.com/office/drawing/2014/main" val="1682563836"/>
                    </a:ext>
                  </a:extLst>
                </a:gridCol>
                <a:gridCol w="3311409">
                  <a:extLst>
                    <a:ext uri="{9D8B030D-6E8A-4147-A177-3AD203B41FA5}">
                      <a16:colId xmlns:a16="http://schemas.microsoft.com/office/drawing/2014/main" val="2545926756"/>
                    </a:ext>
                  </a:extLst>
                </a:gridCol>
                <a:gridCol w="2734418">
                  <a:extLst>
                    <a:ext uri="{9D8B030D-6E8A-4147-A177-3AD203B41FA5}">
                      <a16:colId xmlns:a16="http://schemas.microsoft.com/office/drawing/2014/main" val="2046533623"/>
                    </a:ext>
                  </a:extLst>
                </a:gridCol>
                <a:gridCol w="2985281">
                  <a:extLst>
                    <a:ext uri="{9D8B030D-6E8A-4147-A177-3AD203B41FA5}">
                      <a16:colId xmlns:a16="http://schemas.microsoft.com/office/drawing/2014/main" val="640050258"/>
                    </a:ext>
                  </a:extLst>
                </a:gridCol>
                <a:gridCol w="1806223">
                  <a:extLst>
                    <a:ext uri="{9D8B030D-6E8A-4147-A177-3AD203B41FA5}">
                      <a16:colId xmlns:a16="http://schemas.microsoft.com/office/drawing/2014/main" val="159322721"/>
                    </a:ext>
                  </a:extLst>
                </a:gridCol>
              </a:tblGrid>
              <a:tr h="164404">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Sell</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Sell</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b"/>
                </a:tc>
                <a:extLst>
                  <a:ext uri="{0D108BD9-81ED-4DB2-BD59-A6C34878D82A}">
                    <a16:rowId xmlns:a16="http://schemas.microsoft.com/office/drawing/2014/main" val="1512958511"/>
                  </a:ext>
                </a:extLst>
              </a:tr>
              <a:tr h="493213">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Price</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55, premium = 10</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60, premium = 7</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65, premium = 5</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Butterfly</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3909" marR="3909" marT="3909" marB="0" anchor="ctr"/>
                </a:tc>
                <a:extLst>
                  <a:ext uri="{0D108BD9-81ED-4DB2-BD59-A6C34878D82A}">
                    <a16:rowId xmlns:a16="http://schemas.microsoft.com/office/drawing/2014/main" val="266311354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934357278"/>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470673539"/>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130444793"/>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847618596"/>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51340416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500666308"/>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393882871"/>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14318189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1859440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dirty="0">
                          <a:effectLst/>
                          <a:latin typeface="Times New Roman" panose="02020603050405020304" pitchFamily="18" charset="0"/>
                          <a:cs typeface="Times New Roman" panose="02020603050405020304" pitchFamily="18" charset="0"/>
                        </a:rPr>
                        <a:t>6</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731850151"/>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513451427"/>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185867049"/>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69502151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48573928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50322086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873245935"/>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52001384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86425480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2445135422"/>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627329491"/>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671554224"/>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1860121670"/>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3700677766"/>
                  </a:ext>
                </a:extLst>
              </a:tr>
              <a:tr h="258349">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3909" marR="3909" marT="3909" marB="0"/>
                </a:tc>
                <a:tc>
                  <a:txBody>
                    <a:bodyPr/>
                    <a:lstStyle/>
                    <a:p>
                      <a:pPr algn="ctr" fontAlgn="t"/>
                      <a:r>
                        <a:rPr lang="en-US" sz="1600" b="1" u="none" strike="noStrike" dirty="0">
                          <a:effectLst/>
                          <a:latin typeface="Times New Roman" panose="02020603050405020304" pitchFamily="18" charset="0"/>
                          <a:cs typeface="Times New Roman" panose="02020603050405020304" pitchFamily="18" charset="0"/>
                        </a:rPr>
                        <a:t>1</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909" marR="3909" marT="3909" marB="0"/>
                </a:tc>
                <a:extLst>
                  <a:ext uri="{0D108BD9-81ED-4DB2-BD59-A6C34878D82A}">
                    <a16:rowId xmlns:a16="http://schemas.microsoft.com/office/drawing/2014/main" val="4029084664"/>
                  </a:ext>
                </a:extLst>
              </a:tr>
            </a:tbl>
          </a:graphicData>
        </a:graphic>
      </p:graphicFrame>
    </p:spTree>
    <p:extLst>
      <p:ext uri="{BB962C8B-B14F-4D97-AF65-F5344CB8AC3E}">
        <p14:creationId xmlns:p14="http://schemas.microsoft.com/office/powerpoint/2010/main" val="4093567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04655" y="1243394"/>
            <a:ext cx="7287490" cy="4371211"/>
          </a:xfrm>
          <a:prstGeom prst="rect">
            <a:avLst/>
          </a:prstGeom>
        </p:spPr>
      </p:pic>
    </p:spTree>
    <p:extLst>
      <p:ext uri="{BB962C8B-B14F-4D97-AF65-F5344CB8AC3E}">
        <p14:creationId xmlns:p14="http://schemas.microsoft.com/office/powerpoint/2010/main" val="4154103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Now</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4800" dirty="0">
                <a:solidFill>
                  <a:srgbClr val="660033"/>
                </a:solidFill>
                <a:latin typeface="Bookman Old Style" pitchFamily="18" charset="0"/>
              </a:rPr>
              <a:t>Comparison</a:t>
            </a:r>
          </a:p>
        </p:txBody>
      </p:sp>
    </p:spTree>
    <p:extLst>
      <p:ext uri="{BB962C8B-B14F-4D97-AF65-F5344CB8AC3E}">
        <p14:creationId xmlns:p14="http://schemas.microsoft.com/office/powerpoint/2010/main" val="382300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3"/>
            <p:extLst>
              <p:ext uri="{D42A27DB-BD31-4B8C-83A1-F6EECF244321}">
                <p14:modId xmlns:p14="http://schemas.microsoft.com/office/powerpoint/2010/main" val="526036695"/>
              </p:ext>
            </p:extLst>
          </p:nvPr>
        </p:nvGraphicFramePr>
        <p:xfrm>
          <a:off x="914400" y="1731819"/>
          <a:ext cx="5105400" cy="40593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p:cNvGraphicFramePr>
            <a:graphicFrameLocks noGrp="1"/>
          </p:cNvGraphicFramePr>
          <p:nvPr>
            <p:ph sz="quarter" idx="14"/>
            <p:extLst>
              <p:ext uri="{D42A27DB-BD31-4B8C-83A1-F6EECF244321}">
                <p14:modId xmlns:p14="http://schemas.microsoft.com/office/powerpoint/2010/main" val="3119131971"/>
              </p:ext>
            </p:extLst>
          </p:nvPr>
        </p:nvGraphicFramePr>
        <p:xfrm>
          <a:off x="6172200" y="1731819"/>
          <a:ext cx="5105400" cy="40593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700075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sz="3200" b="1" dirty="0"/>
              <a:t>straddle</a:t>
            </a:r>
            <a:endParaRPr lang="en-US" dirty="0"/>
          </a:p>
        </p:txBody>
      </p:sp>
      <p:sp>
        <p:nvSpPr>
          <p:cNvPr id="3" name="Content Placeholder 2"/>
          <p:cNvSpPr>
            <a:spLocks noGrp="1"/>
          </p:cNvSpPr>
          <p:nvPr>
            <p:ph idx="4294967295"/>
          </p:nvPr>
        </p:nvSpPr>
        <p:spPr>
          <a:xfrm>
            <a:off x="1774825" y="1965326"/>
            <a:ext cx="8605838" cy="3368674"/>
          </a:xfrm>
        </p:spPr>
        <p:txBody>
          <a:bodyPr>
            <a:normAutofit fontScale="77500" lnSpcReduction="20000"/>
          </a:bodyPr>
          <a:lstStyle/>
          <a:p>
            <a:pPr algn="just"/>
            <a:r>
              <a:rPr lang="en-US" sz="4000" dirty="0">
                <a:latin typeface="Bookman Old Style" pitchFamily="18" charset="0"/>
              </a:rPr>
              <a:t>There are two type of straddle</a:t>
            </a:r>
          </a:p>
          <a:p>
            <a:pPr marL="457200" indent="-457200" algn="just">
              <a:buFont typeface="+mj-lt"/>
              <a:buAutoNum type="arabicPeriod"/>
            </a:pPr>
            <a:r>
              <a:rPr lang="en-US" sz="4000" b="1" dirty="0">
                <a:solidFill>
                  <a:srgbClr val="003300"/>
                </a:solidFill>
                <a:latin typeface="Bookman Old Style" pitchFamily="18" charset="0"/>
              </a:rPr>
              <a:t>Bottom straddle or straddle purchase</a:t>
            </a:r>
          </a:p>
          <a:p>
            <a:pPr marL="457200" indent="-457200" algn="just">
              <a:buFont typeface="+mj-lt"/>
              <a:buAutoNum type="arabicPeriod"/>
            </a:pPr>
            <a:r>
              <a:rPr lang="en-US" sz="4000" b="1" dirty="0">
                <a:solidFill>
                  <a:srgbClr val="003300"/>
                </a:solidFill>
                <a:latin typeface="Bookman Old Style" pitchFamily="18" charset="0"/>
              </a:rPr>
              <a:t>Top straddle or straddle write.</a:t>
            </a:r>
            <a:endParaRPr lang="en-US" sz="4000" b="1" dirty="0">
              <a:solidFill>
                <a:srgbClr val="003300"/>
              </a:solidFill>
            </a:endParaRPr>
          </a:p>
        </p:txBody>
      </p:sp>
    </p:spTree>
    <p:extLst>
      <p:ext uri="{BB962C8B-B14F-4D97-AF65-F5344CB8AC3E}">
        <p14:creationId xmlns:p14="http://schemas.microsoft.com/office/powerpoint/2010/main" val="160505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5400" b="1" dirty="0"/>
              <a:t>BULL Spread and Bear spread</a:t>
            </a:r>
            <a:endParaRPr lang="en-US" sz="5400" dirty="0"/>
          </a:p>
        </p:txBody>
      </p:sp>
    </p:spTree>
    <p:extLst>
      <p:ext uri="{BB962C8B-B14F-4D97-AF65-F5344CB8AC3E}">
        <p14:creationId xmlns:p14="http://schemas.microsoft.com/office/powerpoint/2010/main" val="8107935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lstStyle/>
          <a:p>
            <a:r>
              <a:rPr lang="en-US" sz="3200" b="1" dirty="0">
                <a:solidFill>
                  <a:srgbClr val="003300"/>
                </a:solidFill>
                <a:latin typeface="Bookman Old Style" pitchFamily="18" charset="0"/>
              </a:rPr>
              <a:t>Bottom straddle or straddle purchase</a:t>
            </a:r>
            <a:endParaRPr lang="en-US" dirty="0"/>
          </a:p>
        </p:txBody>
      </p:sp>
      <p:sp>
        <p:nvSpPr>
          <p:cNvPr id="3" name="Content Placeholder 2"/>
          <p:cNvSpPr>
            <a:spLocks noGrp="1"/>
          </p:cNvSpPr>
          <p:nvPr>
            <p:ph idx="4294967295"/>
          </p:nvPr>
        </p:nvSpPr>
        <p:spPr>
          <a:xfrm>
            <a:off x="1774825" y="1965326"/>
            <a:ext cx="8605838" cy="1539874"/>
          </a:xfrm>
        </p:spPr>
        <p:txBody>
          <a:bodyPr>
            <a:normAutofit fontScale="85000" lnSpcReduction="20000"/>
          </a:bodyPr>
          <a:lstStyle/>
          <a:p>
            <a:pPr algn="just"/>
            <a:r>
              <a:rPr lang="en-US" sz="2400" dirty="0">
                <a:latin typeface="Times New Roman" pitchFamily="18" charset="0"/>
                <a:cs typeface="Times New Roman" pitchFamily="18" charset="0"/>
              </a:rPr>
              <a:t>A bottom straddle is made up of </a:t>
            </a:r>
          </a:p>
          <a:p>
            <a:pPr lvl="1" algn="just"/>
            <a:r>
              <a:rPr lang="en-US" sz="2000" dirty="0">
                <a:cs typeface="Times New Roman" pitchFamily="18" charset="0"/>
              </a:rPr>
              <a:t>A long call</a:t>
            </a:r>
          </a:p>
          <a:p>
            <a:pPr lvl="1" algn="just"/>
            <a:r>
              <a:rPr lang="en-US" sz="2000" dirty="0">
                <a:cs typeface="Times New Roman" pitchFamily="18" charset="0"/>
              </a:rPr>
              <a:t>A long put with the same strike price and expiry</a:t>
            </a:r>
          </a:p>
          <a:p>
            <a:pPr algn="just"/>
            <a:r>
              <a:rPr lang="en-US" sz="2400" dirty="0">
                <a:latin typeface="Times New Roman" pitchFamily="18" charset="0"/>
                <a:cs typeface="Times New Roman" pitchFamily="18" charset="0"/>
              </a:rPr>
              <a:t>Profits from large price movements.</a:t>
            </a:r>
            <a:endParaRPr lang="en-US" sz="2400" b="1" dirty="0">
              <a:solidFill>
                <a:srgbClr val="003300"/>
              </a:solidFill>
              <a:latin typeface="Times New Roman" pitchFamily="18" charset="0"/>
              <a:cs typeface="Times New Roman" pitchFamily="18" charset="0"/>
            </a:endParaRPr>
          </a:p>
        </p:txBody>
      </p:sp>
      <p:pic>
        <p:nvPicPr>
          <p:cNvPr id="1028" name="Picture 4" descr="http://www.afr.com/r/AFR/Web/Library/Photos/investmentguides/options_chart_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3886200"/>
            <a:ext cx="8609013"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787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4294967295"/>
          </p:nvPr>
        </p:nvSpPr>
        <p:spPr>
          <a:xfrm>
            <a:off x="1745094" y="2451822"/>
            <a:ext cx="8353425" cy="1157287"/>
          </a:xfrm>
          <a:solidFill>
            <a:srgbClr val="FFFFFF"/>
          </a:solidFill>
        </p:spPr>
        <p:txBody>
          <a:bodyPr>
            <a:noAutofit/>
          </a:bodyPr>
          <a:lstStyle/>
          <a:p>
            <a:pPr algn="just">
              <a:lnSpc>
                <a:spcPct val="150000"/>
              </a:lnSpc>
              <a:spcBef>
                <a:spcPct val="0"/>
              </a:spcBef>
            </a:pPr>
            <a:r>
              <a:rPr lang="en-US" sz="3200" dirty="0"/>
              <a:t> The profit/loss over various stock price ranges for a straddle consisting of a $60 strike long call costing $3 and a long put $60 strike costing $2</a:t>
            </a:r>
            <a:endParaRPr lang="en-US" sz="3200" dirty="0">
              <a:solidFill>
                <a:srgbClr val="339933"/>
              </a:solidFill>
              <a:latin typeface="Bookman Old Style" pitchFamily="18" charset="0"/>
            </a:endParaRPr>
          </a:p>
        </p:txBody>
      </p:sp>
    </p:spTree>
    <p:extLst>
      <p:ext uri="{BB962C8B-B14F-4D97-AF65-F5344CB8AC3E}">
        <p14:creationId xmlns:p14="http://schemas.microsoft.com/office/powerpoint/2010/main" val="10281533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755981463"/>
              </p:ext>
            </p:extLst>
          </p:nvPr>
        </p:nvGraphicFramePr>
        <p:xfrm>
          <a:off x="2" y="3"/>
          <a:ext cx="12191999" cy="6940511"/>
        </p:xfrm>
        <a:graphic>
          <a:graphicData uri="http://schemas.openxmlformats.org/drawingml/2006/table">
            <a:tbl>
              <a:tblPr>
                <a:tableStyleId>{5C22544A-7EE6-4342-B048-85BDC9FD1C3A}</a:tableStyleId>
              </a:tblPr>
              <a:tblGrid>
                <a:gridCol w="1679511">
                  <a:extLst>
                    <a:ext uri="{9D8B030D-6E8A-4147-A177-3AD203B41FA5}">
                      <a16:colId xmlns:a16="http://schemas.microsoft.com/office/drawing/2014/main" val="3174984979"/>
                    </a:ext>
                  </a:extLst>
                </a:gridCol>
                <a:gridCol w="3359020">
                  <a:extLst>
                    <a:ext uri="{9D8B030D-6E8A-4147-A177-3AD203B41FA5}">
                      <a16:colId xmlns:a16="http://schemas.microsoft.com/office/drawing/2014/main" val="2327851320"/>
                    </a:ext>
                  </a:extLst>
                </a:gridCol>
                <a:gridCol w="3763347">
                  <a:extLst>
                    <a:ext uri="{9D8B030D-6E8A-4147-A177-3AD203B41FA5}">
                      <a16:colId xmlns:a16="http://schemas.microsoft.com/office/drawing/2014/main" val="3938723445"/>
                    </a:ext>
                  </a:extLst>
                </a:gridCol>
                <a:gridCol w="3390121">
                  <a:extLst>
                    <a:ext uri="{9D8B030D-6E8A-4147-A177-3AD203B41FA5}">
                      <a16:colId xmlns:a16="http://schemas.microsoft.com/office/drawing/2014/main" val="3459988176"/>
                    </a:ext>
                  </a:extLst>
                </a:gridCol>
              </a:tblGrid>
              <a:tr h="172096">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Call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Put</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1353048370"/>
                  </a:ext>
                </a:extLst>
              </a:tr>
              <a:tr h="180701">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Buy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Buy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3118360464"/>
                  </a:ext>
                </a:extLst>
              </a:tr>
              <a:tr h="542102">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Price</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00B050"/>
                          </a:solidFill>
                          <a:effectLst/>
                          <a:latin typeface="Times New Roman" panose="02020603050405020304" pitchFamily="18" charset="0"/>
                          <a:cs typeface="Times New Roman" panose="02020603050405020304" pitchFamily="18" charset="0"/>
                        </a:rPr>
                        <a:t>K = 60, premium = 6</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00B050"/>
                          </a:solidFill>
                          <a:effectLst/>
                          <a:latin typeface="Times New Roman" panose="02020603050405020304" pitchFamily="18" charset="0"/>
                          <a:cs typeface="Times New Roman" panose="02020603050405020304" pitchFamily="18" charset="0"/>
                        </a:rPr>
                        <a:t>K = 60, premium = 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FF0000"/>
                          </a:solidFill>
                          <a:effectLst/>
                          <a:latin typeface="Times New Roman" panose="02020603050405020304" pitchFamily="18" charset="0"/>
                          <a:cs typeface="Times New Roman" panose="02020603050405020304" pitchFamily="18" charset="0"/>
                        </a:rPr>
                        <a:t>Straddle purchase</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extLst>
                  <a:ext uri="{0D108BD9-81ED-4DB2-BD59-A6C34878D82A}">
                    <a16:rowId xmlns:a16="http://schemas.microsoft.com/office/drawing/2014/main" val="422904960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62606420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4450472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73583214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9074195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82569736"/>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4721073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13085575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94574269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68114755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88728539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1377700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8588729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044445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41928939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59914776"/>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15690395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58760664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4251111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88617556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1719358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70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520808288"/>
                  </a:ext>
                </a:extLst>
              </a:tr>
            </a:tbl>
          </a:graphicData>
        </a:graphic>
      </p:graphicFrame>
    </p:spTree>
    <p:extLst>
      <p:ext uri="{BB962C8B-B14F-4D97-AF65-F5344CB8AC3E}">
        <p14:creationId xmlns:p14="http://schemas.microsoft.com/office/powerpoint/2010/main" val="16522212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957342625"/>
              </p:ext>
            </p:extLst>
          </p:nvPr>
        </p:nvGraphicFramePr>
        <p:xfrm>
          <a:off x="2" y="3"/>
          <a:ext cx="12191999" cy="6940511"/>
        </p:xfrm>
        <a:graphic>
          <a:graphicData uri="http://schemas.openxmlformats.org/drawingml/2006/table">
            <a:tbl>
              <a:tblPr>
                <a:tableStyleId>{5C22544A-7EE6-4342-B048-85BDC9FD1C3A}</a:tableStyleId>
              </a:tblPr>
              <a:tblGrid>
                <a:gridCol w="1679511">
                  <a:extLst>
                    <a:ext uri="{9D8B030D-6E8A-4147-A177-3AD203B41FA5}">
                      <a16:colId xmlns:a16="http://schemas.microsoft.com/office/drawing/2014/main" val="3174984979"/>
                    </a:ext>
                  </a:extLst>
                </a:gridCol>
                <a:gridCol w="3359020">
                  <a:extLst>
                    <a:ext uri="{9D8B030D-6E8A-4147-A177-3AD203B41FA5}">
                      <a16:colId xmlns:a16="http://schemas.microsoft.com/office/drawing/2014/main" val="2327851320"/>
                    </a:ext>
                  </a:extLst>
                </a:gridCol>
                <a:gridCol w="3763347">
                  <a:extLst>
                    <a:ext uri="{9D8B030D-6E8A-4147-A177-3AD203B41FA5}">
                      <a16:colId xmlns:a16="http://schemas.microsoft.com/office/drawing/2014/main" val="3938723445"/>
                    </a:ext>
                  </a:extLst>
                </a:gridCol>
                <a:gridCol w="3390121">
                  <a:extLst>
                    <a:ext uri="{9D8B030D-6E8A-4147-A177-3AD203B41FA5}">
                      <a16:colId xmlns:a16="http://schemas.microsoft.com/office/drawing/2014/main" val="3459988176"/>
                    </a:ext>
                  </a:extLst>
                </a:gridCol>
              </a:tblGrid>
              <a:tr h="172096">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Call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Put</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1353048370"/>
                  </a:ext>
                </a:extLst>
              </a:tr>
              <a:tr h="180701">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Buy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Buy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3118360464"/>
                  </a:ext>
                </a:extLst>
              </a:tr>
              <a:tr h="542102">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Price</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00B050"/>
                          </a:solidFill>
                          <a:effectLst/>
                          <a:latin typeface="Times New Roman" panose="02020603050405020304" pitchFamily="18" charset="0"/>
                          <a:cs typeface="Times New Roman" panose="02020603050405020304" pitchFamily="18" charset="0"/>
                        </a:rPr>
                        <a:t>K = 60, premium = 6</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00B050"/>
                          </a:solidFill>
                          <a:effectLst/>
                          <a:latin typeface="Times New Roman" panose="02020603050405020304" pitchFamily="18" charset="0"/>
                          <a:cs typeface="Times New Roman" panose="02020603050405020304" pitchFamily="18" charset="0"/>
                        </a:rPr>
                        <a:t>K = 60, premium = 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FF0000"/>
                          </a:solidFill>
                          <a:effectLst/>
                          <a:latin typeface="Times New Roman" panose="02020603050405020304" pitchFamily="18" charset="0"/>
                          <a:cs typeface="Times New Roman" panose="02020603050405020304" pitchFamily="18" charset="0"/>
                        </a:rPr>
                        <a:t>Straddle purchase</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extLst>
                  <a:ext uri="{0D108BD9-81ED-4DB2-BD59-A6C34878D82A}">
                    <a16:rowId xmlns:a16="http://schemas.microsoft.com/office/drawing/2014/main" val="422904960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8</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62606420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7</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4450472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6</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73583214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9074195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82569736"/>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4721073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13085575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94574269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68114755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88728539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1377700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8588729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044445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41928939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59914776"/>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15690395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58760664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4251111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88617556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6</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1719358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70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7</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520808288"/>
                  </a:ext>
                </a:extLst>
              </a:tr>
            </a:tbl>
          </a:graphicData>
        </a:graphic>
      </p:graphicFrame>
    </p:spTree>
    <p:extLst>
      <p:ext uri="{BB962C8B-B14F-4D97-AF65-F5344CB8AC3E}">
        <p14:creationId xmlns:p14="http://schemas.microsoft.com/office/powerpoint/2010/main" val="7409739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48" y="-18572"/>
            <a:ext cx="12178152" cy="6895146"/>
          </a:xfrm>
          <a:prstGeom prst="rect">
            <a:avLst/>
          </a:prstGeom>
        </p:spPr>
      </p:pic>
    </p:spTree>
    <p:extLst>
      <p:ext uri="{BB962C8B-B14F-4D97-AF65-F5344CB8AC3E}">
        <p14:creationId xmlns:p14="http://schemas.microsoft.com/office/powerpoint/2010/main" val="3032631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6" y="457200"/>
            <a:ext cx="8605837" cy="1143000"/>
          </a:xfrm>
          <a:solidFill>
            <a:srgbClr val="FFFFFF"/>
          </a:solidFill>
        </p:spPr>
        <p:txBody>
          <a:bodyPr/>
          <a:lstStyle/>
          <a:p>
            <a:r>
              <a:rPr lang="en-US" sz="3200" b="1" dirty="0">
                <a:solidFill>
                  <a:srgbClr val="003300"/>
                </a:solidFill>
                <a:latin typeface="Bookman Old Style" pitchFamily="18" charset="0"/>
              </a:rPr>
              <a:t>Top straddle or straddle write</a:t>
            </a:r>
            <a:endParaRPr lang="en-US" dirty="0"/>
          </a:p>
        </p:txBody>
      </p:sp>
      <p:sp>
        <p:nvSpPr>
          <p:cNvPr id="3" name="Content Placeholder 2"/>
          <p:cNvSpPr>
            <a:spLocks noGrp="1"/>
          </p:cNvSpPr>
          <p:nvPr>
            <p:ph idx="4294967295"/>
          </p:nvPr>
        </p:nvSpPr>
        <p:spPr>
          <a:xfrm>
            <a:off x="1774825" y="1965326"/>
            <a:ext cx="8605838" cy="1158874"/>
          </a:xfrm>
        </p:spPr>
        <p:txBody>
          <a:bodyPr>
            <a:normAutofit fontScale="92500" lnSpcReduction="20000"/>
          </a:bodyPr>
          <a:lstStyle/>
          <a:p>
            <a:pPr algn="just"/>
            <a:r>
              <a:rPr lang="en-US" sz="2400" dirty="0"/>
              <a:t>A Top straddle is made up of a short call and a short put with the same strike price and expiry, and profits from small price movements.</a:t>
            </a:r>
            <a:endParaRPr lang="en-US" sz="2400" b="1" dirty="0">
              <a:solidFill>
                <a:srgbClr val="003300"/>
              </a:solidFill>
            </a:endParaRPr>
          </a:p>
        </p:txBody>
      </p:sp>
      <p:pic>
        <p:nvPicPr>
          <p:cNvPr id="3074" name="Picture 2" descr="http://www.eduinwest.pl/userfiles/shortstraddle.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3505200"/>
            <a:ext cx="862806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4839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4294967295"/>
          </p:nvPr>
        </p:nvSpPr>
        <p:spPr>
          <a:xfrm>
            <a:off x="1967346" y="1891148"/>
            <a:ext cx="8353425" cy="1157287"/>
          </a:xfrm>
          <a:solidFill>
            <a:srgbClr val="FFFFFF"/>
          </a:solidFill>
        </p:spPr>
        <p:txBody>
          <a:bodyPr>
            <a:noAutofit/>
          </a:bodyPr>
          <a:lstStyle/>
          <a:p>
            <a:pPr algn="just">
              <a:lnSpc>
                <a:spcPct val="150000"/>
              </a:lnSpc>
              <a:spcBef>
                <a:spcPct val="0"/>
              </a:spcBef>
            </a:pPr>
            <a:r>
              <a:rPr lang="en-US" sz="3600" dirty="0"/>
              <a:t> The profit/loss over various stock price ranges for a straddle consisting of a $60 strike short call costing $3 and a $60 strike short put costing $2</a:t>
            </a:r>
            <a:endParaRPr lang="en-US" sz="3600" dirty="0">
              <a:solidFill>
                <a:srgbClr val="339933"/>
              </a:solidFill>
              <a:latin typeface="Bookman Old Style" pitchFamily="18" charset="0"/>
            </a:endParaRPr>
          </a:p>
        </p:txBody>
      </p:sp>
    </p:spTree>
    <p:extLst>
      <p:ext uri="{BB962C8B-B14F-4D97-AF65-F5344CB8AC3E}">
        <p14:creationId xmlns:p14="http://schemas.microsoft.com/office/powerpoint/2010/main" val="1408935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486717334"/>
              </p:ext>
            </p:extLst>
          </p:nvPr>
        </p:nvGraphicFramePr>
        <p:xfrm>
          <a:off x="0" y="3"/>
          <a:ext cx="12191999" cy="6940511"/>
        </p:xfrm>
        <a:graphic>
          <a:graphicData uri="http://schemas.openxmlformats.org/drawingml/2006/table">
            <a:tbl>
              <a:tblPr>
                <a:tableStyleId>{5C22544A-7EE6-4342-B048-85BDC9FD1C3A}</a:tableStyleId>
              </a:tblPr>
              <a:tblGrid>
                <a:gridCol w="1679509">
                  <a:extLst>
                    <a:ext uri="{9D8B030D-6E8A-4147-A177-3AD203B41FA5}">
                      <a16:colId xmlns:a16="http://schemas.microsoft.com/office/drawing/2014/main" val="2482164166"/>
                    </a:ext>
                  </a:extLst>
                </a:gridCol>
                <a:gridCol w="3359021">
                  <a:extLst>
                    <a:ext uri="{9D8B030D-6E8A-4147-A177-3AD203B41FA5}">
                      <a16:colId xmlns:a16="http://schemas.microsoft.com/office/drawing/2014/main" val="2422268741"/>
                    </a:ext>
                  </a:extLst>
                </a:gridCol>
                <a:gridCol w="3763348">
                  <a:extLst>
                    <a:ext uri="{9D8B030D-6E8A-4147-A177-3AD203B41FA5}">
                      <a16:colId xmlns:a16="http://schemas.microsoft.com/office/drawing/2014/main" val="3932909043"/>
                    </a:ext>
                  </a:extLst>
                </a:gridCol>
                <a:gridCol w="3390121">
                  <a:extLst>
                    <a:ext uri="{9D8B030D-6E8A-4147-A177-3AD203B41FA5}">
                      <a16:colId xmlns:a16="http://schemas.microsoft.com/office/drawing/2014/main" val="2278434070"/>
                    </a:ext>
                  </a:extLst>
                </a:gridCol>
              </a:tblGrid>
              <a:tr h="172096">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Call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Put</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2551603179"/>
                  </a:ext>
                </a:extLst>
              </a:tr>
              <a:tr h="180701">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Sell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Sell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2893178158"/>
                  </a:ext>
                </a:extLst>
              </a:tr>
              <a:tr h="542102">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Price</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FF0000"/>
                          </a:solidFill>
                          <a:effectLst/>
                          <a:latin typeface="Times New Roman" panose="02020603050405020304" pitchFamily="18" charset="0"/>
                          <a:cs typeface="Times New Roman" panose="02020603050405020304" pitchFamily="18" charset="0"/>
                        </a:rPr>
                        <a:t>K = 60, premium = 6</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FF0000"/>
                          </a:solidFill>
                          <a:effectLst/>
                          <a:latin typeface="Times New Roman" panose="02020603050405020304" pitchFamily="18" charset="0"/>
                          <a:cs typeface="Times New Roman" panose="02020603050405020304" pitchFamily="18" charset="0"/>
                        </a:rPr>
                        <a:t>K = 60, premium = 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00B050"/>
                          </a:solidFill>
                          <a:effectLst/>
                          <a:latin typeface="Times New Roman" panose="02020603050405020304" pitchFamily="18" charset="0"/>
                          <a:cs typeface="Times New Roman" panose="02020603050405020304" pitchFamily="18" charset="0"/>
                        </a:rPr>
                        <a:t>Straddle Sell</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nchor="ctr"/>
                </a:tc>
                <a:extLst>
                  <a:ext uri="{0D108BD9-81ED-4DB2-BD59-A6C34878D82A}">
                    <a16:rowId xmlns:a16="http://schemas.microsoft.com/office/drawing/2014/main" val="148628820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65394803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9849963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94599709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39084234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22696720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79810766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1205579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44154768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20397033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26944727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51458856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7744804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3365756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3322054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78840871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87056959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15747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3901074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53329354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93210769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70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99758574"/>
                  </a:ext>
                </a:extLst>
              </a:tr>
            </a:tbl>
          </a:graphicData>
        </a:graphic>
      </p:graphicFrame>
    </p:spTree>
    <p:extLst>
      <p:ext uri="{BB962C8B-B14F-4D97-AF65-F5344CB8AC3E}">
        <p14:creationId xmlns:p14="http://schemas.microsoft.com/office/powerpoint/2010/main" val="1009777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295882981"/>
              </p:ext>
            </p:extLst>
          </p:nvPr>
        </p:nvGraphicFramePr>
        <p:xfrm>
          <a:off x="0" y="3"/>
          <a:ext cx="12191999" cy="6940511"/>
        </p:xfrm>
        <a:graphic>
          <a:graphicData uri="http://schemas.openxmlformats.org/drawingml/2006/table">
            <a:tbl>
              <a:tblPr>
                <a:tableStyleId>{5C22544A-7EE6-4342-B048-85BDC9FD1C3A}</a:tableStyleId>
              </a:tblPr>
              <a:tblGrid>
                <a:gridCol w="1679509">
                  <a:extLst>
                    <a:ext uri="{9D8B030D-6E8A-4147-A177-3AD203B41FA5}">
                      <a16:colId xmlns:a16="http://schemas.microsoft.com/office/drawing/2014/main" val="2482164166"/>
                    </a:ext>
                  </a:extLst>
                </a:gridCol>
                <a:gridCol w="3359021">
                  <a:extLst>
                    <a:ext uri="{9D8B030D-6E8A-4147-A177-3AD203B41FA5}">
                      <a16:colId xmlns:a16="http://schemas.microsoft.com/office/drawing/2014/main" val="2422268741"/>
                    </a:ext>
                  </a:extLst>
                </a:gridCol>
                <a:gridCol w="3763348">
                  <a:extLst>
                    <a:ext uri="{9D8B030D-6E8A-4147-A177-3AD203B41FA5}">
                      <a16:colId xmlns:a16="http://schemas.microsoft.com/office/drawing/2014/main" val="3932909043"/>
                    </a:ext>
                  </a:extLst>
                </a:gridCol>
                <a:gridCol w="3390121">
                  <a:extLst>
                    <a:ext uri="{9D8B030D-6E8A-4147-A177-3AD203B41FA5}">
                      <a16:colId xmlns:a16="http://schemas.microsoft.com/office/drawing/2014/main" val="2278434070"/>
                    </a:ext>
                  </a:extLst>
                </a:gridCol>
              </a:tblGrid>
              <a:tr h="172096">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Call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Put</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2551603179"/>
                  </a:ext>
                </a:extLst>
              </a:tr>
              <a:tr h="180701">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Sell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Sell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2893178158"/>
                  </a:ext>
                </a:extLst>
              </a:tr>
              <a:tr h="542102">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Price</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FF0000"/>
                          </a:solidFill>
                          <a:effectLst/>
                          <a:latin typeface="Times New Roman" panose="02020603050405020304" pitchFamily="18" charset="0"/>
                          <a:cs typeface="Times New Roman" panose="02020603050405020304" pitchFamily="18" charset="0"/>
                        </a:rPr>
                        <a:t>K = 60, premium = 6</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FF0000"/>
                          </a:solidFill>
                          <a:effectLst/>
                          <a:latin typeface="Times New Roman" panose="02020603050405020304" pitchFamily="18" charset="0"/>
                          <a:cs typeface="Times New Roman" panose="02020603050405020304" pitchFamily="18" charset="0"/>
                        </a:rPr>
                        <a:t>K = 60, premium = 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00B050"/>
                          </a:solidFill>
                          <a:effectLst/>
                          <a:latin typeface="Times New Roman" panose="02020603050405020304" pitchFamily="18" charset="0"/>
                          <a:cs typeface="Times New Roman" panose="02020603050405020304" pitchFamily="18" charset="0"/>
                        </a:rPr>
                        <a:t>Straddle Sell</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nchor="ctr"/>
                </a:tc>
                <a:extLst>
                  <a:ext uri="{0D108BD9-81ED-4DB2-BD59-A6C34878D82A}">
                    <a16:rowId xmlns:a16="http://schemas.microsoft.com/office/drawing/2014/main" val="148628820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-8</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65394803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-7</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9849963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-6</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94599709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39084234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22696720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79810766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1205579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44154768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20397033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26944727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51458856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7744804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3365756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0</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3322054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78840871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87056959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15747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3901074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-5</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53329354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-6</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93210769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70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-7</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99758574"/>
                  </a:ext>
                </a:extLst>
              </a:tr>
            </a:tbl>
          </a:graphicData>
        </a:graphic>
      </p:graphicFrame>
    </p:spTree>
    <p:extLst>
      <p:ext uri="{BB962C8B-B14F-4D97-AF65-F5344CB8AC3E}">
        <p14:creationId xmlns:p14="http://schemas.microsoft.com/office/powerpoint/2010/main" val="1896291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6898"/>
            <a:ext cx="12192000" cy="6884898"/>
          </a:xfrm>
          <a:prstGeom prst="rect">
            <a:avLst/>
          </a:prstGeom>
        </p:spPr>
      </p:pic>
    </p:spTree>
    <p:extLst>
      <p:ext uri="{BB962C8B-B14F-4D97-AF65-F5344CB8AC3E}">
        <p14:creationId xmlns:p14="http://schemas.microsoft.com/office/powerpoint/2010/main" val="259752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r>
              <a:rPr lang="en-US" sz="5400" b="1" dirty="0"/>
              <a:t>BULL Spread (call)</a:t>
            </a:r>
            <a:endParaRPr lang="en-US" sz="5400" dirty="0"/>
          </a:p>
        </p:txBody>
      </p:sp>
    </p:spTree>
    <p:extLst>
      <p:ext uri="{BB962C8B-B14F-4D97-AF65-F5344CB8AC3E}">
        <p14:creationId xmlns:p14="http://schemas.microsoft.com/office/powerpoint/2010/main" val="1655025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Now</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4800" dirty="0">
                <a:solidFill>
                  <a:srgbClr val="660033"/>
                </a:solidFill>
                <a:latin typeface="Bookman Old Style" pitchFamily="18" charset="0"/>
              </a:rPr>
              <a:t>Comparison</a:t>
            </a:r>
          </a:p>
        </p:txBody>
      </p:sp>
    </p:spTree>
    <p:extLst>
      <p:ext uri="{BB962C8B-B14F-4D97-AF65-F5344CB8AC3E}">
        <p14:creationId xmlns:p14="http://schemas.microsoft.com/office/powerpoint/2010/main" val="369985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138597899"/>
              </p:ext>
            </p:extLst>
          </p:nvPr>
        </p:nvGraphicFramePr>
        <p:xfrm>
          <a:off x="914400" y="1648691"/>
          <a:ext cx="5105400" cy="41425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p:cNvGraphicFramePr>
            <a:graphicFrameLocks noGrp="1"/>
          </p:cNvGraphicFramePr>
          <p:nvPr>
            <p:ph sz="quarter" idx="14"/>
            <p:extLst>
              <p:ext uri="{D42A27DB-BD31-4B8C-83A1-F6EECF244321}">
                <p14:modId xmlns:p14="http://schemas.microsoft.com/office/powerpoint/2010/main" val="4229611681"/>
              </p:ext>
            </p:extLst>
          </p:nvPr>
        </p:nvGraphicFramePr>
        <p:xfrm>
          <a:off x="6172200" y="1648691"/>
          <a:ext cx="5105400" cy="41425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04959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ctrTitle"/>
          </p:nvPr>
        </p:nvSpPr>
        <p:spPr>
          <a:xfrm>
            <a:off x="3581400" y="4648200"/>
            <a:ext cx="6781800" cy="1879600"/>
          </a:xfrm>
          <a:solidFill>
            <a:srgbClr val="FFFFFF">
              <a:alpha val="62000"/>
            </a:srgbClr>
          </a:solidFill>
        </p:spPr>
        <p:txBody>
          <a:bodyPr/>
          <a:lstStyle/>
          <a:p>
            <a:pPr algn="l" eaLnBrk="1" hangingPunct="1">
              <a:defRPr/>
            </a:pPr>
            <a:r>
              <a:rPr lang="en-US" sz="3200" dirty="0"/>
              <a:t>There are few more strategies.</a:t>
            </a:r>
          </a:p>
        </p:txBody>
      </p:sp>
      <p:pic>
        <p:nvPicPr>
          <p:cNvPr id="40963" name="Picture 6"/>
          <p:cNvPicPr>
            <a:picLocks noChangeAspect="1" noChangeArrowheads="1"/>
          </p:cNvPicPr>
          <p:nvPr/>
        </p:nvPicPr>
        <p:blipFill>
          <a:blip r:embed="rId2"/>
          <a:srcRect/>
          <a:stretch>
            <a:fillRect/>
          </a:stretch>
        </p:blipFill>
        <p:spPr bwMode="auto">
          <a:xfrm>
            <a:off x="1524000" y="0"/>
            <a:ext cx="3733800" cy="3886200"/>
          </a:xfrm>
          <a:prstGeom prst="rect">
            <a:avLst/>
          </a:prstGeom>
          <a:noFill/>
          <a:ln w="9525">
            <a:noFill/>
            <a:miter lim="800000"/>
            <a:headEnd/>
            <a:tailEnd/>
          </a:ln>
        </p:spPr>
      </p:pic>
    </p:spTree>
    <p:extLst>
      <p:ext uri="{BB962C8B-B14F-4D97-AF65-F5344CB8AC3E}">
        <p14:creationId xmlns:p14="http://schemas.microsoft.com/office/powerpoint/2010/main" val="9418196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ctrTitle"/>
          </p:nvPr>
        </p:nvSpPr>
        <p:spPr>
          <a:xfrm>
            <a:off x="2209800" y="1981200"/>
            <a:ext cx="8001000" cy="1565564"/>
          </a:xfrm>
          <a:solidFill>
            <a:srgbClr val="FFCCCC">
              <a:alpha val="67000"/>
            </a:srgbClr>
          </a:solidFill>
        </p:spPr>
        <p:txBody>
          <a:bodyPr/>
          <a:lstStyle/>
          <a:p>
            <a:pPr algn="l" eaLnBrk="1" hangingPunct="1">
              <a:lnSpc>
                <a:spcPct val="155000"/>
              </a:lnSpc>
              <a:defRPr/>
            </a:pPr>
            <a:r>
              <a:rPr lang="en-US" sz="4400" dirty="0">
                <a:effectLst>
                  <a:outerShdw blurRad="38100" dist="38100" dir="2700000" algn="tl">
                    <a:srgbClr val="000000"/>
                  </a:outerShdw>
                </a:effectLst>
              </a:rPr>
              <a:t>Strips and Straps</a:t>
            </a:r>
          </a:p>
        </p:txBody>
      </p:sp>
      <p:sp>
        <p:nvSpPr>
          <p:cNvPr id="41987" name="Rectangle 5"/>
          <p:cNvSpPr>
            <a:spLocks noGrp="1" noChangeArrowheads="1"/>
          </p:cNvSpPr>
          <p:nvPr>
            <p:ph type="subTitle" idx="1"/>
          </p:nvPr>
        </p:nvSpPr>
        <p:spPr>
          <a:xfrm>
            <a:off x="1676400" y="0"/>
            <a:ext cx="5861050" cy="533400"/>
          </a:xfrm>
          <a:solidFill>
            <a:schemeClr val="bg1">
              <a:alpha val="38823"/>
            </a:schemeClr>
          </a:solidFill>
          <a:ln w="38100"/>
        </p:spPr>
        <p:txBody>
          <a:bodyPr>
            <a:normAutofit fontScale="77500" lnSpcReduction="20000"/>
          </a:bodyPr>
          <a:lstStyle/>
          <a:p>
            <a:pPr algn="l" eaLnBrk="1" hangingPunct="1"/>
            <a:r>
              <a:rPr lang="en-US" sz="3600" dirty="0"/>
              <a:t>And, these are …</a:t>
            </a:r>
          </a:p>
        </p:txBody>
      </p:sp>
    </p:spTree>
    <p:extLst>
      <p:ext uri="{BB962C8B-B14F-4D97-AF65-F5344CB8AC3E}">
        <p14:creationId xmlns:p14="http://schemas.microsoft.com/office/powerpoint/2010/main" val="14533792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29435952"/>
              </p:ext>
            </p:extLst>
          </p:nvPr>
        </p:nvGraphicFramePr>
        <p:xfrm>
          <a:off x="1427018" y="727366"/>
          <a:ext cx="87630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1982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09800" y="228600"/>
            <a:ext cx="7772400" cy="1143000"/>
          </a:xfrm>
        </p:spPr>
        <p:txBody>
          <a:bodyPr/>
          <a:lstStyle/>
          <a:p>
            <a:pPr algn="l" eaLnBrk="1" hangingPunct="1">
              <a:defRPr/>
            </a:pPr>
            <a:r>
              <a:rPr lang="en-US" dirty="0">
                <a:effectLst>
                  <a:outerShdw blurRad="38100" dist="38100" dir="2700000" algn="tl">
                    <a:srgbClr val="000000"/>
                  </a:outerShdw>
                </a:effectLst>
              </a:rPr>
              <a:t>Strips</a:t>
            </a:r>
            <a:endParaRPr lang="en-US" dirty="0"/>
          </a:p>
        </p:txBody>
      </p:sp>
      <p:sp>
        <p:nvSpPr>
          <p:cNvPr id="43011" name="Rectangle 3"/>
          <p:cNvSpPr>
            <a:spLocks noGrp="1" noChangeArrowheads="1"/>
          </p:cNvSpPr>
          <p:nvPr>
            <p:ph type="body" idx="4294967295"/>
          </p:nvPr>
        </p:nvSpPr>
        <p:spPr>
          <a:xfrm>
            <a:off x="1676400" y="1447800"/>
            <a:ext cx="8763000" cy="1676401"/>
          </a:xfrm>
        </p:spPr>
        <p:txBody>
          <a:bodyPr/>
          <a:lstStyle/>
          <a:p>
            <a:pPr marL="533400" indent="-533400">
              <a:lnSpc>
                <a:spcPct val="140000"/>
              </a:lnSpc>
            </a:pPr>
            <a:r>
              <a:rPr lang="en-US" dirty="0"/>
              <a:t>A strip strategy consists of a long one call and long two put with the same strike price and expiration date</a:t>
            </a:r>
          </a:p>
        </p:txBody>
      </p:sp>
      <p:pic>
        <p:nvPicPr>
          <p:cNvPr id="113666" name="Picture 2" descr="strip options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3276600"/>
            <a:ext cx="875982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1702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eaLnBrk="1" hangingPunct="1">
              <a:defRPr/>
            </a:pPr>
            <a:r>
              <a:rPr lang="en-US" sz="3200" dirty="0"/>
              <a:t>Strips </a:t>
            </a:r>
            <a:endParaRPr lang="en-US" sz="3200" u="sng" dirty="0">
              <a:solidFill>
                <a:srgbClr val="000099"/>
              </a:solidFill>
            </a:endParaRPr>
          </a:p>
        </p:txBody>
      </p:sp>
      <p:sp>
        <p:nvSpPr>
          <p:cNvPr id="49155" name="Rectangle 3"/>
          <p:cNvSpPr>
            <a:spLocks noGrp="1" noChangeArrowheads="1"/>
          </p:cNvSpPr>
          <p:nvPr>
            <p:ph type="body" idx="4294967295"/>
          </p:nvPr>
        </p:nvSpPr>
        <p:spPr>
          <a:xfrm>
            <a:off x="221673" y="1939637"/>
            <a:ext cx="11693236" cy="3851564"/>
          </a:xfrm>
        </p:spPr>
        <p:txBody>
          <a:bodyPr>
            <a:noAutofit/>
          </a:bodyPr>
          <a:lstStyle/>
          <a:p>
            <a:pPr algn="just" eaLnBrk="1" hangingPunct="1">
              <a:lnSpc>
                <a:spcPct val="150000"/>
              </a:lnSpc>
            </a:pPr>
            <a:r>
              <a:rPr lang="en-US" sz="1800" dirty="0">
                <a:latin typeface="Times New Roman" panose="02020603050405020304" pitchFamily="18" charset="0"/>
                <a:cs typeface="Times New Roman" panose="02020603050405020304" pitchFamily="18" charset="0"/>
              </a:rPr>
              <a:t>In order to activate the Strip strategy</a:t>
            </a:r>
          </a:p>
          <a:p>
            <a:pPr algn="just" eaLnBrk="1" hangingPunct="1">
              <a:lnSpc>
                <a:spcPct val="150000"/>
              </a:lnSpc>
            </a:pPr>
            <a:r>
              <a:rPr lang="en-US" sz="1800" dirty="0">
                <a:latin typeface="Times New Roman" panose="02020603050405020304" pitchFamily="18" charset="0"/>
                <a:cs typeface="Times New Roman" panose="02020603050405020304" pitchFamily="18" charset="0"/>
              </a:rPr>
              <a:t>The trader will buy an ATM Call option trade and double the number of Put option trades. </a:t>
            </a:r>
          </a:p>
          <a:p>
            <a:pPr algn="just" eaLnBrk="1" hangingPunct="1">
              <a:lnSpc>
                <a:spcPct val="150000"/>
              </a:lnSpc>
            </a:pPr>
            <a:r>
              <a:rPr lang="en-US" sz="1800" dirty="0">
                <a:latin typeface="Times New Roman" panose="02020603050405020304" pitchFamily="18" charset="0"/>
                <a:cs typeface="Times New Roman" panose="02020603050405020304" pitchFamily="18" charset="0"/>
              </a:rPr>
              <a:t>These trades need to be for the same underlying asset, the same strike price as well as the same expiry time. </a:t>
            </a:r>
          </a:p>
          <a:p>
            <a:pPr algn="just" eaLnBrk="1" hangingPunct="1">
              <a:lnSpc>
                <a:spcPct val="150000"/>
              </a:lnSpc>
            </a:pPr>
            <a:r>
              <a:rPr lang="en-US" sz="1800" dirty="0">
                <a:latin typeface="Times New Roman" panose="02020603050405020304" pitchFamily="18" charset="0"/>
                <a:cs typeface="Times New Roman" panose="02020603050405020304" pitchFamily="18" charset="0"/>
              </a:rPr>
              <a:t>By using this strategy, the trader has the potential to limit risk and make profits</a:t>
            </a:r>
          </a:p>
          <a:p>
            <a:pPr algn="just" eaLnBrk="1" hangingPunct="1">
              <a:lnSpc>
                <a:spcPct val="150000"/>
              </a:lnSpc>
            </a:pPr>
            <a:r>
              <a:rPr lang="en-US" sz="1800" dirty="0">
                <a:latin typeface="Times New Roman" panose="02020603050405020304" pitchFamily="18" charset="0"/>
                <a:cs typeface="Times New Roman" panose="02020603050405020304" pitchFamily="18" charset="0"/>
              </a:rPr>
              <a:t>If the asset price does make a big move downwards as predicted, greater gains will be achieved. </a:t>
            </a:r>
          </a:p>
        </p:txBody>
      </p:sp>
    </p:spTree>
    <p:extLst>
      <p:ext uri="{BB962C8B-B14F-4D97-AF65-F5344CB8AC3E}">
        <p14:creationId xmlns:p14="http://schemas.microsoft.com/office/powerpoint/2010/main" val="15674133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236145251"/>
              </p:ext>
            </p:extLst>
          </p:nvPr>
        </p:nvGraphicFramePr>
        <p:xfrm>
          <a:off x="0" y="3"/>
          <a:ext cx="12191999" cy="6940511"/>
        </p:xfrm>
        <a:graphic>
          <a:graphicData uri="http://schemas.openxmlformats.org/drawingml/2006/table">
            <a:tbl>
              <a:tblPr>
                <a:tableStyleId>{5C22544A-7EE6-4342-B048-85BDC9FD1C3A}</a:tableStyleId>
              </a:tblPr>
              <a:tblGrid>
                <a:gridCol w="1679509">
                  <a:extLst>
                    <a:ext uri="{9D8B030D-6E8A-4147-A177-3AD203B41FA5}">
                      <a16:colId xmlns:a16="http://schemas.microsoft.com/office/drawing/2014/main" val="2391023823"/>
                    </a:ext>
                  </a:extLst>
                </a:gridCol>
                <a:gridCol w="3359021">
                  <a:extLst>
                    <a:ext uri="{9D8B030D-6E8A-4147-A177-3AD203B41FA5}">
                      <a16:colId xmlns:a16="http://schemas.microsoft.com/office/drawing/2014/main" val="3644492902"/>
                    </a:ext>
                  </a:extLst>
                </a:gridCol>
                <a:gridCol w="3763348">
                  <a:extLst>
                    <a:ext uri="{9D8B030D-6E8A-4147-A177-3AD203B41FA5}">
                      <a16:colId xmlns:a16="http://schemas.microsoft.com/office/drawing/2014/main" val="3454382727"/>
                    </a:ext>
                  </a:extLst>
                </a:gridCol>
                <a:gridCol w="3390121">
                  <a:extLst>
                    <a:ext uri="{9D8B030D-6E8A-4147-A177-3AD203B41FA5}">
                      <a16:colId xmlns:a16="http://schemas.microsoft.com/office/drawing/2014/main" val="3164390091"/>
                    </a:ext>
                  </a:extLst>
                </a:gridCol>
              </a:tblGrid>
              <a:tr h="172096">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Call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Put</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3100366598"/>
                  </a:ext>
                </a:extLst>
              </a:tr>
              <a:tr h="180701">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Buy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dirty="0">
                          <a:effectLst/>
                          <a:latin typeface="Times New Roman" panose="02020603050405020304" pitchFamily="18" charset="0"/>
                          <a:cs typeface="Times New Roman" panose="02020603050405020304" pitchFamily="18" charset="0"/>
                        </a:rPr>
                        <a:t>2 Buy</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655931761"/>
                  </a:ext>
                </a:extLst>
              </a:tr>
              <a:tr h="542102">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Price</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FF0000"/>
                          </a:solidFill>
                          <a:effectLst/>
                          <a:latin typeface="Times New Roman" panose="02020603050405020304" pitchFamily="18" charset="0"/>
                          <a:cs typeface="Times New Roman" panose="02020603050405020304" pitchFamily="18" charset="0"/>
                        </a:rPr>
                        <a:t>K = 60, premium = 6</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a:solidFill>
                            <a:srgbClr val="FF0000"/>
                          </a:solidFill>
                          <a:effectLst/>
                          <a:latin typeface="Times New Roman" panose="02020603050405020304" pitchFamily="18" charset="0"/>
                          <a:cs typeface="Times New Roman" panose="02020603050405020304" pitchFamily="18" charset="0"/>
                        </a:rPr>
                        <a:t>K = 60, premium = 4</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00B050"/>
                          </a:solidFill>
                          <a:effectLst/>
                          <a:latin typeface="Times New Roman" panose="02020603050405020304" pitchFamily="18" charset="0"/>
                          <a:cs typeface="Times New Roman" panose="02020603050405020304" pitchFamily="18" charset="0"/>
                        </a:rPr>
                        <a:t>Strips</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nchor="ctr"/>
                </a:tc>
                <a:extLst>
                  <a:ext uri="{0D108BD9-81ED-4DB2-BD59-A6C34878D82A}">
                    <a16:rowId xmlns:a16="http://schemas.microsoft.com/office/drawing/2014/main" val="4055802386"/>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7345566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4401554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8216430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58530898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4373136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17085906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27688878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73128656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74892465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33732954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57732314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28311391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330868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7767730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61714161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44842417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72504946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5010273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7287022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21350852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70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813473420"/>
                  </a:ext>
                </a:extLst>
              </a:tr>
            </a:tbl>
          </a:graphicData>
        </a:graphic>
      </p:graphicFrame>
    </p:spTree>
    <p:extLst>
      <p:ext uri="{BB962C8B-B14F-4D97-AF65-F5344CB8AC3E}">
        <p14:creationId xmlns:p14="http://schemas.microsoft.com/office/powerpoint/2010/main" val="3963411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3424724342"/>
              </p:ext>
            </p:extLst>
          </p:nvPr>
        </p:nvGraphicFramePr>
        <p:xfrm>
          <a:off x="0" y="3"/>
          <a:ext cx="12191999" cy="6940511"/>
        </p:xfrm>
        <a:graphic>
          <a:graphicData uri="http://schemas.openxmlformats.org/drawingml/2006/table">
            <a:tbl>
              <a:tblPr>
                <a:tableStyleId>{5C22544A-7EE6-4342-B048-85BDC9FD1C3A}</a:tableStyleId>
              </a:tblPr>
              <a:tblGrid>
                <a:gridCol w="1679509">
                  <a:extLst>
                    <a:ext uri="{9D8B030D-6E8A-4147-A177-3AD203B41FA5}">
                      <a16:colId xmlns:a16="http://schemas.microsoft.com/office/drawing/2014/main" val="2391023823"/>
                    </a:ext>
                  </a:extLst>
                </a:gridCol>
                <a:gridCol w="3359021">
                  <a:extLst>
                    <a:ext uri="{9D8B030D-6E8A-4147-A177-3AD203B41FA5}">
                      <a16:colId xmlns:a16="http://schemas.microsoft.com/office/drawing/2014/main" val="3644492902"/>
                    </a:ext>
                  </a:extLst>
                </a:gridCol>
                <a:gridCol w="3763348">
                  <a:extLst>
                    <a:ext uri="{9D8B030D-6E8A-4147-A177-3AD203B41FA5}">
                      <a16:colId xmlns:a16="http://schemas.microsoft.com/office/drawing/2014/main" val="3454382727"/>
                    </a:ext>
                  </a:extLst>
                </a:gridCol>
                <a:gridCol w="3390121">
                  <a:extLst>
                    <a:ext uri="{9D8B030D-6E8A-4147-A177-3AD203B41FA5}">
                      <a16:colId xmlns:a16="http://schemas.microsoft.com/office/drawing/2014/main" val="3164390091"/>
                    </a:ext>
                  </a:extLst>
                </a:gridCol>
              </a:tblGrid>
              <a:tr h="172096">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Call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Put</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3100366598"/>
                  </a:ext>
                </a:extLst>
              </a:tr>
              <a:tr h="180701">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Buy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dirty="0">
                          <a:effectLst/>
                          <a:latin typeface="Times New Roman" panose="02020603050405020304" pitchFamily="18" charset="0"/>
                          <a:cs typeface="Times New Roman" panose="02020603050405020304" pitchFamily="18" charset="0"/>
                        </a:rPr>
                        <a:t>2 Buy</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655931761"/>
                  </a:ext>
                </a:extLst>
              </a:tr>
              <a:tr h="542102">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Price</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FF0000"/>
                          </a:solidFill>
                          <a:effectLst/>
                          <a:latin typeface="Times New Roman" panose="02020603050405020304" pitchFamily="18" charset="0"/>
                          <a:cs typeface="Times New Roman" panose="02020603050405020304" pitchFamily="18" charset="0"/>
                        </a:rPr>
                        <a:t>K = 60, premium = 6</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a:solidFill>
                            <a:srgbClr val="FF0000"/>
                          </a:solidFill>
                          <a:effectLst/>
                          <a:latin typeface="Times New Roman" panose="02020603050405020304" pitchFamily="18" charset="0"/>
                          <a:cs typeface="Times New Roman" panose="02020603050405020304" pitchFamily="18" charset="0"/>
                        </a:rPr>
                        <a:t>K = 60, premium = 4</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dirty="0">
                          <a:solidFill>
                            <a:srgbClr val="00B050"/>
                          </a:solidFill>
                          <a:effectLst/>
                          <a:latin typeface="Times New Roman" panose="02020603050405020304" pitchFamily="18" charset="0"/>
                          <a:cs typeface="Times New Roman" panose="02020603050405020304" pitchFamily="18" charset="0"/>
                        </a:rPr>
                        <a:t>Strips</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nchor="ctr"/>
                </a:tc>
                <a:extLst>
                  <a:ext uri="{0D108BD9-81ED-4DB2-BD59-A6C34878D82A}">
                    <a16:rowId xmlns:a16="http://schemas.microsoft.com/office/drawing/2014/main" val="4055802386"/>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16</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7345566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4401554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9</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8216430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10</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7</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58530898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8</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4373136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6</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17085906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27688878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73128656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74892465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33732954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-7</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57732314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-6</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28311391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-5</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330868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0</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7767730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1</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61714161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2</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44842417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3</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72504946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0</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5010273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5</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1</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72870224"/>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6</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2</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21350852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70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solidFill>
                            <a:srgbClr val="FF0000"/>
                          </a:solidFill>
                          <a:effectLst/>
                          <a:latin typeface="Times New Roman" panose="02020603050405020304" pitchFamily="18" charset="0"/>
                          <a:cs typeface="Times New Roman" panose="02020603050405020304" pitchFamily="18" charset="0"/>
                        </a:rPr>
                        <a:t>7</a:t>
                      </a:r>
                      <a:endParaRPr lang="en-US" sz="1400" b="1" i="0" u="none" strike="noStrike">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FF0000"/>
                          </a:solidFill>
                          <a:effectLst/>
                          <a:latin typeface="Times New Roman" panose="02020603050405020304" pitchFamily="18" charset="0"/>
                          <a:cs typeface="Times New Roman" panose="02020603050405020304" pitchFamily="18" charset="0"/>
                        </a:rPr>
                        <a:t>-4</a:t>
                      </a:r>
                      <a:endParaRPr lang="en-US" sz="1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solidFill>
                            <a:srgbClr val="00B050"/>
                          </a:solidFill>
                          <a:effectLst/>
                          <a:latin typeface="Times New Roman" panose="02020603050405020304" pitchFamily="18" charset="0"/>
                          <a:cs typeface="Times New Roman" panose="02020603050405020304" pitchFamily="18" charset="0"/>
                        </a:rPr>
                        <a:t>3</a:t>
                      </a:r>
                      <a:endParaRPr lang="en-US" sz="1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813473420"/>
                  </a:ext>
                </a:extLst>
              </a:tr>
            </a:tbl>
          </a:graphicData>
        </a:graphic>
      </p:graphicFrame>
    </p:spTree>
    <p:extLst>
      <p:ext uri="{BB962C8B-B14F-4D97-AF65-F5344CB8AC3E}">
        <p14:creationId xmlns:p14="http://schemas.microsoft.com/office/powerpoint/2010/main" val="15147104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916"/>
            <a:ext cx="12191999" cy="6859916"/>
          </a:xfrm>
          <a:prstGeom prst="rect">
            <a:avLst/>
          </a:prstGeom>
        </p:spPr>
      </p:pic>
    </p:spTree>
    <p:extLst>
      <p:ext uri="{BB962C8B-B14F-4D97-AF65-F5344CB8AC3E}">
        <p14:creationId xmlns:p14="http://schemas.microsoft.com/office/powerpoint/2010/main" val="289356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455864" y="-171450"/>
            <a:ext cx="7564437" cy="1412875"/>
          </a:xfrm>
        </p:spPr>
        <p:txBody>
          <a:bodyPr/>
          <a:lstStyle/>
          <a:p>
            <a:r>
              <a:rPr lang="en-US" b="1" dirty="0"/>
              <a:t>BULL Spread with call option</a:t>
            </a:r>
          </a:p>
        </p:txBody>
      </p:sp>
      <p:sp>
        <p:nvSpPr>
          <p:cNvPr id="94211" name="Rectangle 3"/>
          <p:cNvSpPr>
            <a:spLocks noGrp="1" noChangeArrowheads="1"/>
          </p:cNvSpPr>
          <p:nvPr>
            <p:ph type="body" idx="4294967295"/>
          </p:nvPr>
        </p:nvSpPr>
        <p:spPr>
          <a:xfrm>
            <a:off x="1774825" y="1509714"/>
            <a:ext cx="8642350" cy="1690687"/>
          </a:xfrm>
        </p:spPr>
        <p:txBody>
          <a:bodyPr>
            <a:normAutofit fontScale="85000" lnSpcReduction="10000"/>
          </a:bodyPr>
          <a:lstStyle/>
          <a:p>
            <a:pPr algn="just">
              <a:lnSpc>
                <a:spcPct val="140000"/>
              </a:lnSpc>
              <a:spcBef>
                <a:spcPct val="0"/>
              </a:spcBef>
            </a:pPr>
            <a:r>
              <a:rPr lang="en-US" sz="2400" dirty="0">
                <a:latin typeface="Bookman Old Style" pitchFamily="18" charset="0"/>
              </a:rPr>
              <a:t>This can be creating by buying a call option on a stock with a certain strike price and sell a call option on the same stock with a higher strike price.</a:t>
            </a:r>
          </a:p>
        </p:txBody>
      </p:sp>
      <p:pic>
        <p:nvPicPr>
          <p:cNvPr id="771074" name="Picture 2" descr="http://www.afr.com/r/AFR/Web/Library/Photos/investmentguides/options_chart_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56148"/>
            <a:ext cx="76962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0533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descr="Wide upward diagonal"/>
          <p:cNvPicPr>
            <a:picLocks noChangeAspect="1" noChangeArrowheads="1"/>
          </p:cNvPicPr>
          <p:nvPr/>
        </p:nvPicPr>
        <p:blipFill>
          <a:blip r:embed="rId2"/>
          <a:srcRect/>
          <a:stretch>
            <a:fillRect/>
          </a:stretch>
        </p:blipFill>
        <p:spPr bwMode="auto">
          <a:xfrm>
            <a:off x="3124200" y="2590800"/>
            <a:ext cx="4438650" cy="4267200"/>
          </a:xfrm>
          <a:prstGeom prst="rect">
            <a:avLst/>
          </a:prstGeom>
          <a:noFill/>
          <a:ln w="44450">
            <a:noFill/>
            <a:miter lim="800000"/>
            <a:headEnd/>
            <a:tailEnd/>
          </a:ln>
        </p:spPr>
      </p:pic>
      <p:sp>
        <p:nvSpPr>
          <p:cNvPr id="52233" name="Rectangle 9"/>
          <p:cNvSpPr>
            <a:spLocks noGrp="1" noChangeArrowheads="1"/>
          </p:cNvSpPr>
          <p:nvPr>
            <p:ph type="title"/>
          </p:nvPr>
        </p:nvSpPr>
        <p:spPr/>
        <p:txBody>
          <a:bodyPr/>
          <a:lstStyle/>
          <a:p>
            <a:pPr eaLnBrk="1" hangingPunct="1">
              <a:defRPr/>
            </a:pPr>
            <a:r>
              <a:rPr lang="en-US" sz="2800" dirty="0"/>
              <a:t>How can we make profit from this strategy</a:t>
            </a:r>
          </a:p>
        </p:txBody>
      </p:sp>
      <p:sp>
        <p:nvSpPr>
          <p:cNvPr id="52234" name="AutoShape 10"/>
          <p:cNvSpPr>
            <a:spLocks noChangeArrowheads="1"/>
          </p:cNvSpPr>
          <p:nvPr/>
        </p:nvSpPr>
        <p:spPr bwMode="auto">
          <a:xfrm>
            <a:off x="4724400" y="1600200"/>
            <a:ext cx="1371600" cy="762000"/>
          </a:xfrm>
          <a:prstGeom prst="cloudCallout">
            <a:avLst>
              <a:gd name="adj1" fmla="val 694"/>
              <a:gd name="adj2" fmla="val 96667"/>
            </a:avLst>
          </a:prstGeom>
          <a:solidFill>
            <a:schemeClr val="bg1"/>
          </a:solidFill>
          <a:ln w="9525">
            <a:solidFill>
              <a:srgbClr val="000099"/>
            </a:solidFill>
            <a:round/>
            <a:headEnd/>
            <a:tailEnd/>
          </a:ln>
        </p:spPr>
        <p:txBody>
          <a:bodyPr anchor="ctr"/>
          <a:lstStyle/>
          <a:p>
            <a:pPr algn="ctr"/>
            <a:r>
              <a:rPr lang="en-US" sz="1600"/>
              <a:t>@@@######</a:t>
            </a:r>
          </a:p>
        </p:txBody>
      </p:sp>
    </p:spTree>
    <p:extLst>
      <p:ext uri="{BB962C8B-B14F-4D97-AF65-F5344CB8AC3E}">
        <p14:creationId xmlns:p14="http://schemas.microsoft.com/office/powerpoint/2010/main" val="49530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diamond(in)">
                                      <p:cBhvr>
                                        <p:cTn id="7" dur="2000"/>
                                        <p:tgtEl>
                                          <p:spTgt spid="52228"/>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52234"/>
                                        </p:tgtEl>
                                        <p:attrNameLst>
                                          <p:attrName>style.visibility</p:attrName>
                                        </p:attrNameLst>
                                      </p:cBhvr>
                                      <p:to>
                                        <p:strVal val="visible"/>
                                      </p:to>
                                    </p:set>
                                    <p:animEffect transition="in" filter="diamond(in)">
                                      <p:cBhvr>
                                        <p:cTn id="11" dur="20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09800" y="152400"/>
            <a:ext cx="7772400" cy="1143000"/>
          </a:xfrm>
        </p:spPr>
        <p:txBody>
          <a:bodyPr/>
          <a:lstStyle/>
          <a:p>
            <a:pPr algn="l" eaLnBrk="1" hangingPunct="1">
              <a:defRPr/>
            </a:pPr>
            <a:r>
              <a:rPr lang="en-US" sz="3200" dirty="0"/>
              <a:t>Example </a:t>
            </a:r>
            <a:endParaRPr lang="en-US" sz="3200" u="sng" dirty="0">
              <a:solidFill>
                <a:srgbClr val="000099"/>
              </a:solidFill>
            </a:endParaRPr>
          </a:p>
        </p:txBody>
      </p:sp>
      <p:sp>
        <p:nvSpPr>
          <p:cNvPr id="51203" name="Rectangle 3"/>
          <p:cNvSpPr>
            <a:spLocks noGrp="1" noChangeArrowheads="1"/>
          </p:cNvSpPr>
          <p:nvPr>
            <p:ph type="body" idx="4294967295"/>
          </p:nvPr>
        </p:nvSpPr>
        <p:spPr>
          <a:xfrm>
            <a:off x="1676400" y="1447800"/>
            <a:ext cx="8763000" cy="1752600"/>
          </a:xfrm>
        </p:spPr>
        <p:txBody>
          <a:bodyPr>
            <a:normAutofit fontScale="92500" lnSpcReduction="20000"/>
          </a:bodyPr>
          <a:lstStyle/>
          <a:p>
            <a:pPr algn="just" eaLnBrk="1" hangingPunct="1"/>
            <a:r>
              <a:rPr lang="en-US" sz="2800" dirty="0"/>
              <a:t>Say that Microsoft stocks are trading at 500 and you are accepting price will go down. So you can earn profit through strip. Cost of call option is 10 and cost of put option is 15.</a:t>
            </a:r>
          </a:p>
        </p:txBody>
      </p:sp>
      <p:graphicFrame>
        <p:nvGraphicFramePr>
          <p:cNvPr id="2" name="Table 1"/>
          <p:cNvGraphicFramePr>
            <a:graphicFrameLocks noGrp="1"/>
          </p:cNvGraphicFramePr>
          <p:nvPr/>
        </p:nvGraphicFramePr>
        <p:xfrm>
          <a:off x="1676400" y="3733800"/>
          <a:ext cx="8686800" cy="2595880"/>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370840">
                <a:tc>
                  <a:txBody>
                    <a:bodyPr/>
                    <a:lstStyle/>
                    <a:p>
                      <a:r>
                        <a:rPr lang="en-US" dirty="0"/>
                        <a:t>Stock price</a:t>
                      </a:r>
                    </a:p>
                  </a:txBody>
                  <a:tcPr/>
                </a:tc>
                <a:tc>
                  <a:txBody>
                    <a:bodyPr/>
                    <a:lstStyle/>
                    <a:p>
                      <a:r>
                        <a:rPr lang="en-US" dirty="0"/>
                        <a:t>P/L from 1 call</a:t>
                      </a:r>
                    </a:p>
                  </a:txBody>
                  <a:tcPr/>
                </a:tc>
                <a:tc>
                  <a:txBody>
                    <a:bodyPr/>
                    <a:lstStyle/>
                    <a:p>
                      <a:r>
                        <a:rPr lang="en-US" dirty="0"/>
                        <a:t>P/L</a:t>
                      </a:r>
                      <a:r>
                        <a:rPr lang="en-US" baseline="0" dirty="0"/>
                        <a:t> from 2 put</a:t>
                      </a:r>
                      <a:endParaRPr lang="en-US" dirty="0"/>
                    </a:p>
                  </a:txBody>
                  <a:tcPr/>
                </a:tc>
                <a:tc>
                  <a:txBody>
                    <a:bodyPr/>
                    <a:lstStyle/>
                    <a:p>
                      <a:r>
                        <a:rPr lang="en-US" dirty="0"/>
                        <a:t>Net P/L</a:t>
                      </a:r>
                    </a:p>
                  </a:txBody>
                  <a:tcPr/>
                </a:tc>
                <a:extLst>
                  <a:ext uri="{0D108BD9-81ED-4DB2-BD59-A6C34878D82A}">
                    <a16:rowId xmlns:a16="http://schemas.microsoft.com/office/drawing/2014/main" val="10000"/>
                  </a:ext>
                </a:extLst>
              </a:tr>
              <a:tr h="370840">
                <a:tc>
                  <a:txBody>
                    <a:bodyPr/>
                    <a:lstStyle/>
                    <a:p>
                      <a:r>
                        <a:rPr lang="en-US" dirty="0"/>
                        <a:t>400</a:t>
                      </a:r>
                    </a:p>
                  </a:txBody>
                  <a:tcPr/>
                </a:tc>
                <a:tc>
                  <a:txBody>
                    <a:bodyPr/>
                    <a:lstStyle/>
                    <a:p>
                      <a:r>
                        <a:rPr lang="en-US" dirty="0"/>
                        <a:t> 0 - 10</a:t>
                      </a:r>
                    </a:p>
                  </a:txBody>
                  <a:tcPr/>
                </a:tc>
                <a:tc>
                  <a:txBody>
                    <a:bodyPr/>
                    <a:lstStyle/>
                    <a:p>
                      <a:r>
                        <a:rPr lang="en-US" dirty="0"/>
                        <a:t>200 – 30</a:t>
                      </a:r>
                    </a:p>
                  </a:txBody>
                  <a:tcPr/>
                </a:tc>
                <a:tc>
                  <a:txBody>
                    <a:bodyPr/>
                    <a:lstStyle/>
                    <a:p>
                      <a:r>
                        <a:rPr lang="en-US" dirty="0"/>
                        <a:t>200 – 30</a:t>
                      </a:r>
                      <a:r>
                        <a:rPr lang="en-US" baseline="0" dirty="0"/>
                        <a:t> – 10 = 160</a:t>
                      </a:r>
                      <a:endParaRPr lang="en-US" dirty="0"/>
                    </a:p>
                  </a:txBody>
                  <a:tcPr/>
                </a:tc>
                <a:extLst>
                  <a:ext uri="{0D108BD9-81ED-4DB2-BD59-A6C34878D82A}">
                    <a16:rowId xmlns:a16="http://schemas.microsoft.com/office/drawing/2014/main" val="10001"/>
                  </a:ext>
                </a:extLst>
              </a:tr>
              <a:tr h="370840">
                <a:tc>
                  <a:txBody>
                    <a:bodyPr/>
                    <a:lstStyle/>
                    <a:p>
                      <a:r>
                        <a:rPr lang="en-US" dirty="0"/>
                        <a:t>600</a:t>
                      </a:r>
                    </a:p>
                  </a:txBody>
                  <a:tcPr/>
                </a:tc>
                <a:tc>
                  <a:txBody>
                    <a:bodyPr/>
                    <a:lstStyle/>
                    <a:p>
                      <a:r>
                        <a:rPr lang="en-US" dirty="0"/>
                        <a:t>100 - 10</a:t>
                      </a:r>
                    </a:p>
                  </a:txBody>
                  <a:tcPr/>
                </a:tc>
                <a:tc>
                  <a:txBody>
                    <a:bodyPr/>
                    <a:lstStyle/>
                    <a:p>
                      <a:r>
                        <a:rPr lang="en-US" dirty="0"/>
                        <a:t>0 - 30</a:t>
                      </a:r>
                    </a:p>
                  </a:txBody>
                  <a:tcPr/>
                </a:tc>
                <a:tc>
                  <a:txBody>
                    <a:bodyPr/>
                    <a:lstStyle/>
                    <a:p>
                      <a:r>
                        <a:rPr lang="en-US" dirty="0"/>
                        <a:t>100 – 10 – 30 = 60</a:t>
                      </a:r>
                    </a:p>
                  </a:txBody>
                  <a:tcPr/>
                </a:tc>
                <a:extLst>
                  <a:ext uri="{0D108BD9-81ED-4DB2-BD59-A6C34878D82A}">
                    <a16:rowId xmlns:a16="http://schemas.microsoft.com/office/drawing/2014/main" val="10002"/>
                  </a:ext>
                </a:extLst>
              </a:tr>
              <a:tr h="370840">
                <a:tc>
                  <a:txBody>
                    <a:bodyPr/>
                    <a:lstStyle/>
                    <a:p>
                      <a:r>
                        <a:rPr lang="en-US" dirty="0"/>
                        <a:t>490</a:t>
                      </a:r>
                    </a:p>
                  </a:txBody>
                  <a:tcPr/>
                </a:tc>
                <a:tc>
                  <a:txBody>
                    <a:bodyPr/>
                    <a:lstStyle/>
                    <a:p>
                      <a:r>
                        <a:rPr lang="en-US" dirty="0"/>
                        <a:t>0 – 10 </a:t>
                      </a:r>
                    </a:p>
                  </a:txBody>
                  <a:tcPr/>
                </a:tc>
                <a:tc>
                  <a:txBody>
                    <a:bodyPr/>
                    <a:lstStyle/>
                    <a:p>
                      <a:r>
                        <a:rPr lang="en-US" dirty="0"/>
                        <a:t>20 - 30</a:t>
                      </a:r>
                    </a:p>
                  </a:txBody>
                  <a:tcPr/>
                </a:tc>
                <a:tc>
                  <a:txBody>
                    <a:bodyPr/>
                    <a:lstStyle/>
                    <a:p>
                      <a:r>
                        <a:rPr lang="en-US" dirty="0"/>
                        <a:t>20 – 30 – 10 = -20</a:t>
                      </a:r>
                    </a:p>
                  </a:txBody>
                  <a:tcPr/>
                </a:tc>
                <a:extLst>
                  <a:ext uri="{0D108BD9-81ED-4DB2-BD59-A6C34878D82A}">
                    <a16:rowId xmlns:a16="http://schemas.microsoft.com/office/drawing/2014/main" val="10003"/>
                  </a:ext>
                </a:extLst>
              </a:tr>
              <a:tr h="370840">
                <a:tc>
                  <a:txBody>
                    <a:bodyPr/>
                    <a:lstStyle/>
                    <a:p>
                      <a:r>
                        <a:rPr lang="en-US" dirty="0"/>
                        <a:t>510</a:t>
                      </a:r>
                    </a:p>
                  </a:txBody>
                  <a:tcPr/>
                </a:tc>
                <a:tc>
                  <a:txBody>
                    <a:bodyPr/>
                    <a:lstStyle/>
                    <a:p>
                      <a:r>
                        <a:rPr lang="en-US" dirty="0"/>
                        <a:t>10 – 10</a:t>
                      </a:r>
                    </a:p>
                  </a:txBody>
                  <a:tcPr/>
                </a:tc>
                <a:tc>
                  <a:txBody>
                    <a:bodyPr/>
                    <a:lstStyle/>
                    <a:p>
                      <a:r>
                        <a:rPr lang="en-US" dirty="0"/>
                        <a:t>0 - 30</a:t>
                      </a:r>
                    </a:p>
                  </a:txBody>
                  <a:tcPr/>
                </a:tc>
                <a:tc>
                  <a:txBody>
                    <a:bodyPr/>
                    <a:lstStyle/>
                    <a:p>
                      <a:r>
                        <a:rPr lang="en-US" dirty="0"/>
                        <a:t>10 – 10 – 30 = -30</a:t>
                      </a:r>
                    </a:p>
                  </a:txBody>
                  <a:tcPr/>
                </a:tc>
                <a:extLst>
                  <a:ext uri="{0D108BD9-81ED-4DB2-BD59-A6C34878D82A}">
                    <a16:rowId xmlns:a16="http://schemas.microsoft.com/office/drawing/2014/main" val="10004"/>
                  </a:ext>
                </a:extLst>
              </a:tr>
              <a:tr h="370840">
                <a:tc>
                  <a:txBody>
                    <a:bodyPr/>
                    <a:lstStyle/>
                    <a:p>
                      <a:r>
                        <a:rPr lang="en-US" dirty="0"/>
                        <a:t>480</a:t>
                      </a:r>
                    </a:p>
                  </a:txBody>
                  <a:tcPr/>
                </a:tc>
                <a:tc>
                  <a:txBody>
                    <a:bodyPr/>
                    <a:lstStyle/>
                    <a:p>
                      <a:r>
                        <a:rPr lang="en-US" dirty="0"/>
                        <a:t>0 – 10</a:t>
                      </a:r>
                    </a:p>
                  </a:txBody>
                  <a:tcPr/>
                </a:tc>
                <a:tc>
                  <a:txBody>
                    <a:bodyPr/>
                    <a:lstStyle/>
                    <a:p>
                      <a:r>
                        <a:rPr lang="en-US" dirty="0"/>
                        <a:t>40 – 30</a:t>
                      </a:r>
                    </a:p>
                  </a:txBody>
                  <a:tcPr/>
                </a:tc>
                <a:tc>
                  <a:txBody>
                    <a:bodyPr/>
                    <a:lstStyle/>
                    <a:p>
                      <a:r>
                        <a:rPr lang="en-US" dirty="0"/>
                        <a:t>40 – 30 – 10 = 0</a:t>
                      </a:r>
                    </a:p>
                  </a:txBody>
                  <a:tcPr/>
                </a:tc>
                <a:extLst>
                  <a:ext uri="{0D108BD9-81ED-4DB2-BD59-A6C34878D82A}">
                    <a16:rowId xmlns:a16="http://schemas.microsoft.com/office/drawing/2014/main" val="10005"/>
                  </a:ext>
                </a:extLst>
              </a:tr>
              <a:tr h="370840">
                <a:tc>
                  <a:txBody>
                    <a:bodyPr/>
                    <a:lstStyle/>
                    <a:p>
                      <a:r>
                        <a:rPr lang="en-US" dirty="0"/>
                        <a:t>540</a:t>
                      </a:r>
                    </a:p>
                  </a:txBody>
                  <a:tcPr/>
                </a:tc>
                <a:tc>
                  <a:txBody>
                    <a:bodyPr/>
                    <a:lstStyle/>
                    <a:p>
                      <a:r>
                        <a:rPr lang="en-US" dirty="0"/>
                        <a:t>40 – 10</a:t>
                      </a:r>
                    </a:p>
                  </a:txBody>
                  <a:tcPr/>
                </a:tc>
                <a:tc>
                  <a:txBody>
                    <a:bodyPr/>
                    <a:lstStyle/>
                    <a:p>
                      <a:r>
                        <a:rPr lang="en-US" dirty="0"/>
                        <a:t>0 – 30</a:t>
                      </a:r>
                    </a:p>
                  </a:txBody>
                  <a:tcPr/>
                </a:tc>
                <a:tc>
                  <a:txBody>
                    <a:bodyPr/>
                    <a:lstStyle/>
                    <a:p>
                      <a:r>
                        <a:rPr lang="en-US" dirty="0"/>
                        <a:t>40 – 10 – 30 = 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896898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10" y="2779827"/>
            <a:ext cx="10364451" cy="1596177"/>
          </a:xfrm>
        </p:spPr>
        <p:txBody>
          <a:bodyPr>
            <a:noAutofit/>
          </a:bodyPr>
          <a:lstStyle/>
          <a:p>
            <a:r>
              <a:rPr lang="en-US" sz="13800" dirty="0">
                <a:effectLst>
                  <a:outerShdw blurRad="38100" dist="38100" dir="2700000" algn="tl">
                    <a:srgbClr val="000000"/>
                  </a:outerShdw>
                </a:effectLst>
              </a:rPr>
              <a:t>Straps</a:t>
            </a:r>
            <a:endParaRPr lang="en-US" sz="13800" dirty="0"/>
          </a:p>
        </p:txBody>
      </p:sp>
    </p:spTree>
    <p:extLst>
      <p:ext uri="{BB962C8B-B14F-4D97-AF65-F5344CB8AC3E}">
        <p14:creationId xmlns:p14="http://schemas.microsoft.com/office/powerpoint/2010/main" val="4154811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09800" y="76200"/>
            <a:ext cx="7772400" cy="1143000"/>
          </a:xfrm>
        </p:spPr>
        <p:txBody>
          <a:bodyPr/>
          <a:lstStyle/>
          <a:p>
            <a:pPr algn="l" eaLnBrk="1" hangingPunct="1">
              <a:defRPr/>
            </a:pPr>
            <a:r>
              <a:rPr lang="en-US" dirty="0">
                <a:effectLst>
                  <a:outerShdw blurRad="38100" dist="38100" dir="2700000" algn="tl">
                    <a:srgbClr val="000000"/>
                  </a:outerShdw>
                </a:effectLst>
              </a:rPr>
              <a:t>Straps</a:t>
            </a:r>
            <a:endParaRPr lang="en-US" dirty="0"/>
          </a:p>
        </p:txBody>
      </p:sp>
      <p:sp>
        <p:nvSpPr>
          <p:cNvPr id="43011" name="Rectangle 3"/>
          <p:cNvSpPr>
            <a:spLocks noGrp="1" noChangeArrowheads="1"/>
          </p:cNvSpPr>
          <p:nvPr>
            <p:ph type="body" idx="4294967295"/>
          </p:nvPr>
        </p:nvSpPr>
        <p:spPr>
          <a:xfrm>
            <a:off x="1676400" y="1447800"/>
            <a:ext cx="8763000" cy="1676401"/>
          </a:xfrm>
        </p:spPr>
        <p:txBody>
          <a:bodyPr/>
          <a:lstStyle/>
          <a:p>
            <a:pPr marL="533400" indent="-533400">
              <a:lnSpc>
                <a:spcPct val="140000"/>
              </a:lnSpc>
            </a:pPr>
            <a:r>
              <a:rPr lang="en-US" dirty="0"/>
              <a:t>A strip strategy consists of a long two call and long one put with the same strike price and expiration date.</a:t>
            </a:r>
          </a:p>
        </p:txBody>
      </p:sp>
      <p:pic>
        <p:nvPicPr>
          <p:cNvPr id="114690" name="Picture 2" descr="strap options strate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6" y="3352799"/>
            <a:ext cx="8759825" cy="340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681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913775" y="618518"/>
            <a:ext cx="10364451" cy="1196428"/>
          </a:xfrm>
        </p:spPr>
        <p:txBody>
          <a:bodyPr/>
          <a:lstStyle/>
          <a:p>
            <a:pPr algn="l" eaLnBrk="1" hangingPunct="1">
              <a:defRPr/>
            </a:pPr>
            <a:r>
              <a:rPr lang="en-US" sz="3200" dirty="0"/>
              <a:t>Strips </a:t>
            </a:r>
            <a:endParaRPr lang="en-US" sz="3200" u="sng" dirty="0">
              <a:solidFill>
                <a:srgbClr val="000099"/>
              </a:solidFill>
            </a:endParaRPr>
          </a:p>
        </p:txBody>
      </p:sp>
      <p:sp>
        <p:nvSpPr>
          <p:cNvPr id="2" name="Rectangle 1"/>
          <p:cNvSpPr/>
          <p:nvPr/>
        </p:nvSpPr>
        <p:spPr>
          <a:xfrm>
            <a:off x="678870" y="1928724"/>
            <a:ext cx="10155382" cy="3903954"/>
          </a:xfrm>
          <a:prstGeom prst="rect">
            <a:avLst/>
          </a:prstGeom>
        </p:spPr>
        <p:txBody>
          <a:bodyPr wrap="square">
            <a:spAutoFit/>
          </a:bodyPr>
          <a:lstStyle/>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 order to activate the Strap strategy</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trader will buy two ATM Call option  and one ATM Put option trades. </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These trades need to be for the same underlying asset, the same strike price as well as the same expiry time. </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By using this strategy, the trader has the potential to limit risk and make profits</a:t>
            </a:r>
          </a:p>
          <a:p>
            <a:pPr marL="342900" indent="-3429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If the asset price does make a big move upwards as predicted, greater gains will be achieved. </a:t>
            </a:r>
          </a:p>
        </p:txBody>
      </p:sp>
    </p:spTree>
    <p:extLst>
      <p:ext uri="{BB962C8B-B14F-4D97-AF65-F5344CB8AC3E}">
        <p14:creationId xmlns:p14="http://schemas.microsoft.com/office/powerpoint/2010/main" val="10181169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979711286"/>
              </p:ext>
            </p:extLst>
          </p:nvPr>
        </p:nvGraphicFramePr>
        <p:xfrm>
          <a:off x="0" y="3"/>
          <a:ext cx="12191999" cy="6940511"/>
        </p:xfrm>
        <a:graphic>
          <a:graphicData uri="http://schemas.openxmlformats.org/drawingml/2006/table">
            <a:tbl>
              <a:tblPr>
                <a:tableStyleId>{5C22544A-7EE6-4342-B048-85BDC9FD1C3A}</a:tableStyleId>
              </a:tblPr>
              <a:tblGrid>
                <a:gridCol w="1679509">
                  <a:extLst>
                    <a:ext uri="{9D8B030D-6E8A-4147-A177-3AD203B41FA5}">
                      <a16:colId xmlns:a16="http://schemas.microsoft.com/office/drawing/2014/main" val="388323253"/>
                    </a:ext>
                  </a:extLst>
                </a:gridCol>
                <a:gridCol w="3359021">
                  <a:extLst>
                    <a:ext uri="{9D8B030D-6E8A-4147-A177-3AD203B41FA5}">
                      <a16:colId xmlns:a16="http://schemas.microsoft.com/office/drawing/2014/main" val="3741408363"/>
                    </a:ext>
                  </a:extLst>
                </a:gridCol>
                <a:gridCol w="3763348">
                  <a:extLst>
                    <a:ext uri="{9D8B030D-6E8A-4147-A177-3AD203B41FA5}">
                      <a16:colId xmlns:a16="http://schemas.microsoft.com/office/drawing/2014/main" val="1635826154"/>
                    </a:ext>
                  </a:extLst>
                </a:gridCol>
                <a:gridCol w="3390121">
                  <a:extLst>
                    <a:ext uri="{9D8B030D-6E8A-4147-A177-3AD203B41FA5}">
                      <a16:colId xmlns:a16="http://schemas.microsoft.com/office/drawing/2014/main" val="1106683060"/>
                    </a:ext>
                  </a:extLst>
                </a:gridCol>
              </a:tblGrid>
              <a:tr h="172096">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Call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Put</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1127482453"/>
                  </a:ext>
                </a:extLst>
              </a:tr>
              <a:tr h="180701">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dirty="0">
                          <a:effectLst/>
                          <a:latin typeface="Times New Roman" panose="02020603050405020304" pitchFamily="18" charset="0"/>
                          <a:cs typeface="Times New Roman" panose="02020603050405020304" pitchFamily="18" charset="0"/>
                        </a:rPr>
                        <a:t>2 Buy</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Buy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4144515841"/>
                  </a:ext>
                </a:extLst>
              </a:tr>
              <a:tr h="542102">
                <a:tc>
                  <a:txBody>
                    <a:bodyPr/>
                    <a:lstStyle/>
                    <a:p>
                      <a:pPr algn="ctr" rtl="0" fontAlgn="ctr"/>
                      <a:r>
                        <a:rPr lang="en-US" sz="1400" b="1" u="none" strike="noStrike" dirty="0">
                          <a:effectLst/>
                          <a:latin typeface="Times New Roman" panose="02020603050405020304" pitchFamily="18" charset="0"/>
                          <a:cs typeface="Times New Roman" panose="02020603050405020304" pitchFamily="18" charset="0"/>
                        </a:rPr>
                        <a:t>Price</a:t>
                      </a:r>
                      <a:endParaRPr lang="en-US" sz="14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K = 60, premium = 6</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K = 60, premium = 4</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b"/>
                      <a:r>
                        <a:rPr lang="en-US" sz="1400" b="1" u="none" strike="noStrike">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Straps</a:t>
                      </a:r>
                      <a:endParaRPr lang="en-US" sz="1400" b="1" i="0" u="none" strike="noStrike">
                        <a:solidFill>
                          <a:srgbClr val="0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219575454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28150470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52652379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51569264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09178682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11717793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5575741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806287136"/>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82327508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727872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03244357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10569753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00627592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25146991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7003485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22161361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96235656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1019306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72870209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89557585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8856511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70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22149182"/>
                  </a:ext>
                </a:extLst>
              </a:tr>
            </a:tbl>
          </a:graphicData>
        </a:graphic>
      </p:graphicFrame>
    </p:spTree>
    <p:extLst>
      <p:ext uri="{BB962C8B-B14F-4D97-AF65-F5344CB8AC3E}">
        <p14:creationId xmlns:p14="http://schemas.microsoft.com/office/powerpoint/2010/main" val="3984459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1105562840"/>
              </p:ext>
            </p:extLst>
          </p:nvPr>
        </p:nvGraphicFramePr>
        <p:xfrm>
          <a:off x="0" y="3"/>
          <a:ext cx="12191999" cy="6940511"/>
        </p:xfrm>
        <a:graphic>
          <a:graphicData uri="http://schemas.openxmlformats.org/drawingml/2006/table">
            <a:tbl>
              <a:tblPr>
                <a:tableStyleId>{5C22544A-7EE6-4342-B048-85BDC9FD1C3A}</a:tableStyleId>
              </a:tblPr>
              <a:tblGrid>
                <a:gridCol w="1679509">
                  <a:extLst>
                    <a:ext uri="{9D8B030D-6E8A-4147-A177-3AD203B41FA5}">
                      <a16:colId xmlns:a16="http://schemas.microsoft.com/office/drawing/2014/main" val="388323253"/>
                    </a:ext>
                  </a:extLst>
                </a:gridCol>
                <a:gridCol w="3359021">
                  <a:extLst>
                    <a:ext uri="{9D8B030D-6E8A-4147-A177-3AD203B41FA5}">
                      <a16:colId xmlns:a16="http://schemas.microsoft.com/office/drawing/2014/main" val="3741408363"/>
                    </a:ext>
                  </a:extLst>
                </a:gridCol>
                <a:gridCol w="3763348">
                  <a:extLst>
                    <a:ext uri="{9D8B030D-6E8A-4147-A177-3AD203B41FA5}">
                      <a16:colId xmlns:a16="http://schemas.microsoft.com/office/drawing/2014/main" val="1635826154"/>
                    </a:ext>
                  </a:extLst>
                </a:gridCol>
                <a:gridCol w="3390121">
                  <a:extLst>
                    <a:ext uri="{9D8B030D-6E8A-4147-A177-3AD203B41FA5}">
                      <a16:colId xmlns:a16="http://schemas.microsoft.com/office/drawing/2014/main" val="1106683060"/>
                    </a:ext>
                  </a:extLst>
                </a:gridCol>
              </a:tblGrid>
              <a:tr h="172096">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Call</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Put</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1127482453"/>
                  </a:ext>
                </a:extLst>
              </a:tr>
              <a:tr h="180701">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dirty="0">
                          <a:effectLst/>
                          <a:latin typeface="Times New Roman" panose="02020603050405020304" pitchFamily="18" charset="0"/>
                          <a:cs typeface="Times New Roman" panose="02020603050405020304" pitchFamily="18" charset="0"/>
                        </a:rPr>
                        <a:t>2 Buy</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400" b="1" u="none" strike="noStrike">
                          <a:effectLst/>
                          <a:latin typeface="Times New Roman" panose="02020603050405020304" pitchFamily="18" charset="0"/>
                          <a:cs typeface="Times New Roman" panose="02020603050405020304" pitchFamily="18" charset="0"/>
                        </a:rPr>
                        <a:t>Buy</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4144515841"/>
                  </a:ext>
                </a:extLst>
              </a:tr>
              <a:tr h="542102">
                <a:tc>
                  <a:txBody>
                    <a:bodyPr/>
                    <a:lstStyle/>
                    <a:p>
                      <a:pPr algn="ctr" rtl="0" fontAlgn="ctr"/>
                      <a:r>
                        <a:rPr lang="en-US" sz="1400" b="1" u="none" strike="noStrike" dirty="0">
                          <a:effectLst/>
                          <a:latin typeface="Times New Roman" panose="02020603050405020304" pitchFamily="18" charset="0"/>
                          <a:cs typeface="Times New Roman" panose="02020603050405020304" pitchFamily="18" charset="0"/>
                        </a:rPr>
                        <a:t>Price</a:t>
                      </a:r>
                      <a:endParaRPr lang="en-US" sz="14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K = 60, premium = 6</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K = 60, premium = 4</a:t>
                      </a:r>
                      <a:endParaRPr lang="en-US" sz="14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b"/>
                      <a:r>
                        <a:rPr lang="en-US" sz="1400" b="1" u="none" strike="noStrike">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Straps</a:t>
                      </a:r>
                      <a:endParaRPr lang="en-US" sz="1400" b="1" i="0" u="none" strike="noStrike">
                        <a:solidFill>
                          <a:srgbClr val="0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219575454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28150470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52652379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51569264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09178682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11717793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55757418"/>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806287136"/>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82327508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dirty="0">
                          <a:effectLst/>
                          <a:latin typeface="Times New Roman" panose="02020603050405020304" pitchFamily="18" charset="0"/>
                          <a:cs typeface="Times New Roman" panose="02020603050405020304" pitchFamily="18" charset="0"/>
                        </a:rPr>
                        <a:t>-6</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7278720"/>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59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03244357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10569753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61</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006275922"/>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25146991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63</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70034857"/>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221613615"/>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65</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962356563"/>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10193061"/>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67</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6</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72870209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10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8</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89557585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69</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12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10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488565119"/>
                  </a:ext>
                </a:extLst>
              </a:tr>
              <a:tr h="283957">
                <a:tc>
                  <a:txBody>
                    <a:bodyPr/>
                    <a:lstStyle/>
                    <a:p>
                      <a:pPr algn="ctr" rtl="0" fontAlgn="ctr"/>
                      <a:r>
                        <a:rPr lang="en-US" sz="1400" b="1" u="none" strike="noStrike">
                          <a:effectLst/>
                          <a:latin typeface="Times New Roman" panose="02020603050405020304" pitchFamily="18" charset="0"/>
                          <a:cs typeface="Times New Roman" panose="02020603050405020304" pitchFamily="18" charset="0"/>
                        </a:rPr>
                        <a:t>70</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14</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a:effectLst/>
                          <a:latin typeface="Times New Roman" panose="02020603050405020304" pitchFamily="18" charset="0"/>
                          <a:cs typeface="Times New Roman" panose="02020603050405020304" pitchFamily="18" charset="0"/>
                        </a:rPr>
                        <a:t>-2</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400" b="1" u="none" strike="noStrike" dirty="0">
                          <a:effectLst/>
                          <a:latin typeface="Times New Roman" panose="02020603050405020304" pitchFamily="18" charset="0"/>
                          <a:cs typeface="Times New Roman" panose="02020603050405020304" pitchFamily="18" charset="0"/>
                        </a:rPr>
                        <a:t>12</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22149182"/>
                  </a:ext>
                </a:extLst>
              </a:tr>
            </a:tbl>
          </a:graphicData>
        </a:graphic>
      </p:graphicFrame>
    </p:spTree>
    <p:extLst>
      <p:ext uri="{BB962C8B-B14F-4D97-AF65-F5344CB8AC3E}">
        <p14:creationId xmlns:p14="http://schemas.microsoft.com/office/powerpoint/2010/main" val="17976157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846" y="-10244"/>
            <a:ext cx="12178153" cy="6878492"/>
          </a:xfrm>
          <a:prstGeom prst="rect">
            <a:avLst/>
          </a:prstGeom>
        </p:spPr>
      </p:pic>
    </p:spTree>
    <p:extLst>
      <p:ext uri="{BB962C8B-B14F-4D97-AF65-F5344CB8AC3E}">
        <p14:creationId xmlns:p14="http://schemas.microsoft.com/office/powerpoint/2010/main" val="6156655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descr="Wide upward diagonal"/>
          <p:cNvPicPr>
            <a:picLocks noChangeAspect="1" noChangeArrowheads="1"/>
          </p:cNvPicPr>
          <p:nvPr/>
        </p:nvPicPr>
        <p:blipFill>
          <a:blip r:embed="rId2"/>
          <a:srcRect/>
          <a:stretch>
            <a:fillRect/>
          </a:stretch>
        </p:blipFill>
        <p:spPr bwMode="auto">
          <a:xfrm>
            <a:off x="3124200" y="2590800"/>
            <a:ext cx="4438650" cy="4267200"/>
          </a:xfrm>
          <a:prstGeom prst="rect">
            <a:avLst/>
          </a:prstGeom>
          <a:noFill/>
          <a:ln w="44450">
            <a:noFill/>
            <a:miter lim="800000"/>
            <a:headEnd/>
            <a:tailEnd/>
          </a:ln>
        </p:spPr>
      </p:pic>
      <p:sp>
        <p:nvSpPr>
          <p:cNvPr id="52233" name="Rectangle 9"/>
          <p:cNvSpPr>
            <a:spLocks noGrp="1" noChangeArrowheads="1"/>
          </p:cNvSpPr>
          <p:nvPr>
            <p:ph type="title"/>
          </p:nvPr>
        </p:nvSpPr>
        <p:spPr/>
        <p:txBody>
          <a:bodyPr/>
          <a:lstStyle/>
          <a:p>
            <a:pPr eaLnBrk="1" hangingPunct="1">
              <a:defRPr/>
            </a:pPr>
            <a:r>
              <a:rPr lang="en-US" sz="2800" dirty="0"/>
              <a:t>How can we make profit from this strategy</a:t>
            </a:r>
          </a:p>
        </p:txBody>
      </p:sp>
      <p:sp>
        <p:nvSpPr>
          <p:cNvPr id="52234" name="AutoShape 10"/>
          <p:cNvSpPr>
            <a:spLocks noChangeArrowheads="1"/>
          </p:cNvSpPr>
          <p:nvPr/>
        </p:nvSpPr>
        <p:spPr bwMode="auto">
          <a:xfrm>
            <a:off x="4724400" y="1600200"/>
            <a:ext cx="1371600" cy="762000"/>
          </a:xfrm>
          <a:prstGeom prst="cloudCallout">
            <a:avLst>
              <a:gd name="adj1" fmla="val 694"/>
              <a:gd name="adj2" fmla="val 96667"/>
            </a:avLst>
          </a:prstGeom>
          <a:solidFill>
            <a:schemeClr val="bg1"/>
          </a:solidFill>
          <a:ln w="9525">
            <a:solidFill>
              <a:srgbClr val="000099"/>
            </a:solidFill>
            <a:round/>
            <a:headEnd/>
            <a:tailEnd/>
          </a:ln>
        </p:spPr>
        <p:txBody>
          <a:bodyPr anchor="ctr"/>
          <a:lstStyle/>
          <a:p>
            <a:pPr algn="ctr"/>
            <a:r>
              <a:rPr lang="en-US" sz="1600"/>
              <a:t>@@@######</a:t>
            </a:r>
          </a:p>
        </p:txBody>
      </p:sp>
    </p:spTree>
    <p:extLst>
      <p:ext uri="{BB962C8B-B14F-4D97-AF65-F5344CB8AC3E}">
        <p14:creationId xmlns:p14="http://schemas.microsoft.com/office/powerpoint/2010/main" val="274127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diamond(in)">
                                      <p:cBhvr>
                                        <p:cTn id="7" dur="2000"/>
                                        <p:tgtEl>
                                          <p:spTgt spid="52228"/>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52234"/>
                                        </p:tgtEl>
                                        <p:attrNameLst>
                                          <p:attrName>style.visibility</p:attrName>
                                        </p:attrNameLst>
                                      </p:cBhvr>
                                      <p:to>
                                        <p:strVal val="visible"/>
                                      </p:to>
                                    </p:set>
                                    <p:animEffect transition="in" filter="diamond(in)">
                                      <p:cBhvr>
                                        <p:cTn id="11" dur="20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33600" y="76200"/>
            <a:ext cx="7772400" cy="1143000"/>
          </a:xfrm>
        </p:spPr>
        <p:txBody>
          <a:bodyPr/>
          <a:lstStyle/>
          <a:p>
            <a:pPr algn="l" eaLnBrk="1" hangingPunct="1">
              <a:defRPr/>
            </a:pPr>
            <a:r>
              <a:rPr lang="en-US" sz="3200" dirty="0"/>
              <a:t>Strips </a:t>
            </a:r>
            <a:endParaRPr lang="en-US" sz="3200" u="sng" dirty="0">
              <a:solidFill>
                <a:srgbClr val="000099"/>
              </a:solidFill>
            </a:endParaRPr>
          </a:p>
        </p:txBody>
      </p:sp>
      <p:sp>
        <p:nvSpPr>
          <p:cNvPr id="51203" name="Rectangle 3"/>
          <p:cNvSpPr>
            <a:spLocks noGrp="1" noChangeArrowheads="1"/>
          </p:cNvSpPr>
          <p:nvPr>
            <p:ph type="body" idx="4294967295"/>
          </p:nvPr>
        </p:nvSpPr>
        <p:spPr>
          <a:xfrm>
            <a:off x="1676400" y="1447800"/>
            <a:ext cx="8763000" cy="1752600"/>
          </a:xfrm>
        </p:spPr>
        <p:txBody>
          <a:bodyPr/>
          <a:lstStyle/>
          <a:p>
            <a:pPr eaLnBrk="1" hangingPunct="1"/>
            <a:r>
              <a:rPr lang="en-US" dirty="0"/>
              <a:t>Say that Microsoft stocks are trading at 500 and you are accepting price will go up. So you can earn profit through strap. Cost of call option is 10 and cost of put option is 15.</a:t>
            </a:r>
          </a:p>
        </p:txBody>
      </p:sp>
      <p:graphicFrame>
        <p:nvGraphicFramePr>
          <p:cNvPr id="2" name="Table 1"/>
          <p:cNvGraphicFramePr>
            <a:graphicFrameLocks noGrp="1"/>
          </p:cNvGraphicFramePr>
          <p:nvPr/>
        </p:nvGraphicFramePr>
        <p:xfrm>
          <a:off x="1676400" y="3733800"/>
          <a:ext cx="8686800" cy="2595880"/>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370840">
                <a:tc>
                  <a:txBody>
                    <a:bodyPr/>
                    <a:lstStyle/>
                    <a:p>
                      <a:r>
                        <a:rPr lang="en-US" dirty="0"/>
                        <a:t>Stock price</a:t>
                      </a:r>
                    </a:p>
                  </a:txBody>
                  <a:tcPr/>
                </a:tc>
                <a:tc>
                  <a:txBody>
                    <a:bodyPr/>
                    <a:lstStyle/>
                    <a:p>
                      <a:r>
                        <a:rPr lang="en-US" dirty="0"/>
                        <a:t>P/L from 2 call</a:t>
                      </a:r>
                    </a:p>
                  </a:txBody>
                  <a:tcPr/>
                </a:tc>
                <a:tc>
                  <a:txBody>
                    <a:bodyPr/>
                    <a:lstStyle/>
                    <a:p>
                      <a:r>
                        <a:rPr lang="en-US" dirty="0"/>
                        <a:t>P/L</a:t>
                      </a:r>
                      <a:r>
                        <a:rPr lang="en-US" baseline="0" dirty="0"/>
                        <a:t> from 1 put</a:t>
                      </a:r>
                      <a:endParaRPr lang="en-US" dirty="0"/>
                    </a:p>
                  </a:txBody>
                  <a:tcPr/>
                </a:tc>
                <a:tc>
                  <a:txBody>
                    <a:bodyPr/>
                    <a:lstStyle/>
                    <a:p>
                      <a:r>
                        <a:rPr lang="en-US" dirty="0"/>
                        <a:t>Net P/L</a:t>
                      </a:r>
                    </a:p>
                  </a:txBody>
                  <a:tcPr/>
                </a:tc>
                <a:extLst>
                  <a:ext uri="{0D108BD9-81ED-4DB2-BD59-A6C34878D82A}">
                    <a16:rowId xmlns:a16="http://schemas.microsoft.com/office/drawing/2014/main" val="10000"/>
                  </a:ext>
                </a:extLst>
              </a:tr>
              <a:tr h="370840">
                <a:tc>
                  <a:txBody>
                    <a:bodyPr/>
                    <a:lstStyle/>
                    <a:p>
                      <a:r>
                        <a:rPr lang="en-US" dirty="0"/>
                        <a:t>400</a:t>
                      </a:r>
                    </a:p>
                  </a:txBody>
                  <a:tcPr/>
                </a:tc>
                <a:tc>
                  <a:txBody>
                    <a:bodyPr/>
                    <a:lstStyle/>
                    <a:p>
                      <a:r>
                        <a:rPr lang="en-US" dirty="0"/>
                        <a:t> 0 - 20</a:t>
                      </a:r>
                    </a:p>
                  </a:txBody>
                  <a:tcPr/>
                </a:tc>
                <a:tc>
                  <a:txBody>
                    <a:bodyPr/>
                    <a:lstStyle/>
                    <a:p>
                      <a:r>
                        <a:rPr lang="en-US" dirty="0"/>
                        <a:t>100 – 15</a:t>
                      </a:r>
                    </a:p>
                  </a:txBody>
                  <a:tcPr/>
                </a:tc>
                <a:tc>
                  <a:txBody>
                    <a:bodyPr/>
                    <a:lstStyle/>
                    <a:p>
                      <a:r>
                        <a:rPr lang="en-US" dirty="0"/>
                        <a:t>100 – 20</a:t>
                      </a:r>
                      <a:r>
                        <a:rPr lang="en-US" baseline="0" dirty="0"/>
                        <a:t> – 15 = 65</a:t>
                      </a:r>
                      <a:endParaRPr lang="en-US" dirty="0"/>
                    </a:p>
                  </a:txBody>
                  <a:tcPr/>
                </a:tc>
                <a:extLst>
                  <a:ext uri="{0D108BD9-81ED-4DB2-BD59-A6C34878D82A}">
                    <a16:rowId xmlns:a16="http://schemas.microsoft.com/office/drawing/2014/main" val="10001"/>
                  </a:ext>
                </a:extLst>
              </a:tr>
              <a:tr h="370840">
                <a:tc>
                  <a:txBody>
                    <a:bodyPr/>
                    <a:lstStyle/>
                    <a:p>
                      <a:r>
                        <a:rPr lang="en-US" dirty="0"/>
                        <a:t>600</a:t>
                      </a:r>
                    </a:p>
                  </a:txBody>
                  <a:tcPr/>
                </a:tc>
                <a:tc>
                  <a:txBody>
                    <a:bodyPr/>
                    <a:lstStyle/>
                    <a:p>
                      <a:r>
                        <a:rPr lang="en-US" dirty="0"/>
                        <a:t>200 - 20</a:t>
                      </a:r>
                    </a:p>
                  </a:txBody>
                  <a:tcPr/>
                </a:tc>
                <a:tc>
                  <a:txBody>
                    <a:bodyPr/>
                    <a:lstStyle/>
                    <a:p>
                      <a:r>
                        <a:rPr lang="en-US" dirty="0"/>
                        <a:t>0 - 15</a:t>
                      </a:r>
                    </a:p>
                  </a:txBody>
                  <a:tcPr/>
                </a:tc>
                <a:tc>
                  <a:txBody>
                    <a:bodyPr/>
                    <a:lstStyle/>
                    <a:p>
                      <a:r>
                        <a:rPr lang="en-US" dirty="0"/>
                        <a:t>200 – 20 – 15 = 165</a:t>
                      </a:r>
                    </a:p>
                  </a:txBody>
                  <a:tcPr/>
                </a:tc>
                <a:extLst>
                  <a:ext uri="{0D108BD9-81ED-4DB2-BD59-A6C34878D82A}">
                    <a16:rowId xmlns:a16="http://schemas.microsoft.com/office/drawing/2014/main" val="10002"/>
                  </a:ext>
                </a:extLst>
              </a:tr>
              <a:tr h="370840">
                <a:tc>
                  <a:txBody>
                    <a:bodyPr/>
                    <a:lstStyle/>
                    <a:p>
                      <a:r>
                        <a:rPr lang="en-US" dirty="0"/>
                        <a:t>490</a:t>
                      </a:r>
                    </a:p>
                  </a:txBody>
                  <a:tcPr/>
                </a:tc>
                <a:tc>
                  <a:txBody>
                    <a:bodyPr/>
                    <a:lstStyle/>
                    <a:p>
                      <a:r>
                        <a:rPr lang="en-US" dirty="0"/>
                        <a:t>0 – 20 </a:t>
                      </a:r>
                    </a:p>
                  </a:txBody>
                  <a:tcPr/>
                </a:tc>
                <a:tc>
                  <a:txBody>
                    <a:bodyPr/>
                    <a:lstStyle/>
                    <a:p>
                      <a:r>
                        <a:rPr lang="en-US" dirty="0"/>
                        <a:t>10 - 15</a:t>
                      </a:r>
                    </a:p>
                  </a:txBody>
                  <a:tcPr/>
                </a:tc>
                <a:tc>
                  <a:txBody>
                    <a:bodyPr/>
                    <a:lstStyle/>
                    <a:p>
                      <a:r>
                        <a:rPr lang="en-US" dirty="0"/>
                        <a:t>10 – 15 – 20 = -25</a:t>
                      </a:r>
                    </a:p>
                  </a:txBody>
                  <a:tcPr/>
                </a:tc>
                <a:extLst>
                  <a:ext uri="{0D108BD9-81ED-4DB2-BD59-A6C34878D82A}">
                    <a16:rowId xmlns:a16="http://schemas.microsoft.com/office/drawing/2014/main" val="10003"/>
                  </a:ext>
                </a:extLst>
              </a:tr>
              <a:tr h="370840">
                <a:tc>
                  <a:txBody>
                    <a:bodyPr/>
                    <a:lstStyle/>
                    <a:p>
                      <a:r>
                        <a:rPr lang="en-US" dirty="0"/>
                        <a:t>510</a:t>
                      </a:r>
                    </a:p>
                  </a:txBody>
                  <a:tcPr/>
                </a:tc>
                <a:tc>
                  <a:txBody>
                    <a:bodyPr/>
                    <a:lstStyle/>
                    <a:p>
                      <a:r>
                        <a:rPr lang="en-US" dirty="0"/>
                        <a:t>10 – 20</a:t>
                      </a:r>
                    </a:p>
                  </a:txBody>
                  <a:tcPr/>
                </a:tc>
                <a:tc>
                  <a:txBody>
                    <a:bodyPr/>
                    <a:lstStyle/>
                    <a:p>
                      <a:r>
                        <a:rPr lang="en-US" dirty="0"/>
                        <a:t>0 - 15</a:t>
                      </a:r>
                    </a:p>
                  </a:txBody>
                  <a:tcPr/>
                </a:tc>
                <a:tc>
                  <a:txBody>
                    <a:bodyPr/>
                    <a:lstStyle/>
                    <a:p>
                      <a:r>
                        <a:rPr lang="en-US" dirty="0"/>
                        <a:t>10 – 20 – 15 = -25</a:t>
                      </a:r>
                    </a:p>
                  </a:txBody>
                  <a:tcPr/>
                </a:tc>
                <a:extLst>
                  <a:ext uri="{0D108BD9-81ED-4DB2-BD59-A6C34878D82A}">
                    <a16:rowId xmlns:a16="http://schemas.microsoft.com/office/drawing/2014/main" val="10004"/>
                  </a:ext>
                </a:extLst>
              </a:tr>
              <a:tr h="370840">
                <a:tc>
                  <a:txBody>
                    <a:bodyPr/>
                    <a:lstStyle/>
                    <a:p>
                      <a:r>
                        <a:rPr lang="en-US" dirty="0"/>
                        <a:t>465</a:t>
                      </a:r>
                    </a:p>
                  </a:txBody>
                  <a:tcPr/>
                </a:tc>
                <a:tc>
                  <a:txBody>
                    <a:bodyPr/>
                    <a:lstStyle/>
                    <a:p>
                      <a:r>
                        <a:rPr lang="en-US" dirty="0"/>
                        <a:t>0 – 20</a:t>
                      </a:r>
                    </a:p>
                  </a:txBody>
                  <a:tcPr/>
                </a:tc>
                <a:tc>
                  <a:txBody>
                    <a:bodyPr/>
                    <a:lstStyle/>
                    <a:p>
                      <a:r>
                        <a:rPr lang="en-US" dirty="0"/>
                        <a:t>35 – 15</a:t>
                      </a:r>
                    </a:p>
                  </a:txBody>
                  <a:tcPr/>
                </a:tc>
                <a:tc>
                  <a:txBody>
                    <a:bodyPr/>
                    <a:lstStyle/>
                    <a:p>
                      <a:r>
                        <a:rPr lang="en-US" dirty="0"/>
                        <a:t>35 – 20 – 15 = 0</a:t>
                      </a:r>
                    </a:p>
                  </a:txBody>
                  <a:tcPr/>
                </a:tc>
                <a:extLst>
                  <a:ext uri="{0D108BD9-81ED-4DB2-BD59-A6C34878D82A}">
                    <a16:rowId xmlns:a16="http://schemas.microsoft.com/office/drawing/2014/main" val="10005"/>
                  </a:ext>
                </a:extLst>
              </a:tr>
              <a:tr h="370840">
                <a:tc>
                  <a:txBody>
                    <a:bodyPr/>
                    <a:lstStyle/>
                    <a:p>
                      <a:r>
                        <a:rPr lang="en-US" dirty="0"/>
                        <a:t>517.5</a:t>
                      </a:r>
                    </a:p>
                  </a:txBody>
                  <a:tcPr/>
                </a:tc>
                <a:tc>
                  <a:txBody>
                    <a:bodyPr/>
                    <a:lstStyle/>
                    <a:p>
                      <a:r>
                        <a:rPr lang="en-US" dirty="0"/>
                        <a:t>35 – 20</a:t>
                      </a:r>
                    </a:p>
                  </a:txBody>
                  <a:tcPr/>
                </a:tc>
                <a:tc>
                  <a:txBody>
                    <a:bodyPr/>
                    <a:lstStyle/>
                    <a:p>
                      <a:r>
                        <a:rPr lang="en-US" dirty="0"/>
                        <a:t>0 – 15</a:t>
                      </a:r>
                    </a:p>
                  </a:txBody>
                  <a:tcPr/>
                </a:tc>
                <a:tc>
                  <a:txBody>
                    <a:bodyPr/>
                    <a:lstStyle/>
                    <a:p>
                      <a:r>
                        <a:rPr lang="en-US" dirty="0"/>
                        <a:t>35 – 20 – 15 = 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66356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Let’s consider a Problem…</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2400" dirty="0"/>
              <a:t>A trader might construct a bull spread by buying a call option with a $30 strike price (premium $3) and selling a call option with a $35 strike (premium $1) .</a:t>
            </a:r>
            <a:endParaRPr lang="en-US" sz="2400" dirty="0">
              <a:solidFill>
                <a:srgbClr val="660033"/>
              </a:solidFill>
              <a:latin typeface="Bookman Old Style" pitchFamily="18" charset="0"/>
            </a:endParaRPr>
          </a:p>
        </p:txBody>
      </p:sp>
    </p:spTree>
    <p:extLst>
      <p:ext uri="{BB962C8B-B14F-4D97-AF65-F5344CB8AC3E}">
        <p14:creationId xmlns:p14="http://schemas.microsoft.com/office/powerpoint/2010/main" val="146662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Now</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4800" dirty="0">
                <a:solidFill>
                  <a:srgbClr val="660033"/>
                </a:solidFill>
                <a:latin typeface="Bookman Old Style" pitchFamily="18" charset="0"/>
              </a:rPr>
              <a:t>Comparison</a:t>
            </a:r>
          </a:p>
        </p:txBody>
      </p:sp>
    </p:spTree>
    <p:extLst>
      <p:ext uri="{BB962C8B-B14F-4D97-AF65-F5344CB8AC3E}">
        <p14:creationId xmlns:p14="http://schemas.microsoft.com/office/powerpoint/2010/main" val="96047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3397822446"/>
              </p:ext>
            </p:extLst>
          </p:nvPr>
        </p:nvGraphicFramePr>
        <p:xfrm>
          <a:off x="914400" y="1620983"/>
          <a:ext cx="5105400" cy="41702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6"/>
          <p:cNvGraphicFramePr>
            <a:graphicFrameLocks noGrp="1"/>
          </p:cNvGraphicFramePr>
          <p:nvPr>
            <p:ph sz="quarter" idx="14"/>
            <p:extLst>
              <p:ext uri="{D42A27DB-BD31-4B8C-83A1-F6EECF244321}">
                <p14:modId xmlns:p14="http://schemas.microsoft.com/office/powerpoint/2010/main" val="1831820890"/>
              </p:ext>
            </p:extLst>
          </p:nvPr>
        </p:nvGraphicFramePr>
        <p:xfrm>
          <a:off x="6172200" y="1620983"/>
          <a:ext cx="5105400" cy="41702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87184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53355"/>
            <a:ext cx="10364451" cy="1596177"/>
          </a:xfrm>
        </p:spPr>
        <p:txBody>
          <a:bodyPr>
            <a:noAutofit/>
          </a:bodyPr>
          <a:lstStyle/>
          <a:p>
            <a:r>
              <a:rPr lang="en-US" sz="13800" dirty="0"/>
              <a:t>Strangles</a:t>
            </a:r>
          </a:p>
        </p:txBody>
      </p:sp>
    </p:spTree>
    <p:extLst>
      <p:ext uri="{BB962C8B-B14F-4D97-AF65-F5344CB8AC3E}">
        <p14:creationId xmlns:p14="http://schemas.microsoft.com/office/powerpoint/2010/main" val="22516721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09800" y="76200"/>
            <a:ext cx="7772400" cy="1143000"/>
          </a:xfrm>
        </p:spPr>
        <p:txBody>
          <a:bodyPr/>
          <a:lstStyle/>
          <a:p>
            <a:pPr eaLnBrk="1" hangingPunct="1">
              <a:defRPr/>
            </a:pPr>
            <a:r>
              <a:rPr lang="en-US" dirty="0"/>
              <a:t>Strangles</a:t>
            </a:r>
          </a:p>
        </p:txBody>
      </p:sp>
      <p:sp>
        <p:nvSpPr>
          <p:cNvPr id="43011" name="Rectangle 3"/>
          <p:cNvSpPr>
            <a:spLocks noGrp="1" noChangeArrowheads="1"/>
          </p:cNvSpPr>
          <p:nvPr>
            <p:ph type="body" idx="4294967295"/>
          </p:nvPr>
        </p:nvSpPr>
        <p:spPr>
          <a:xfrm>
            <a:off x="1676400" y="1447800"/>
            <a:ext cx="8763000" cy="1676401"/>
          </a:xfrm>
        </p:spPr>
        <p:txBody>
          <a:bodyPr>
            <a:normAutofit fontScale="85000" lnSpcReduction="20000"/>
          </a:bodyPr>
          <a:lstStyle/>
          <a:p>
            <a:r>
              <a:rPr lang="en-US" sz="2400" dirty="0">
                <a:latin typeface="Times New Roman" pitchFamily="18" charset="0"/>
                <a:cs typeface="Times New Roman" pitchFamily="18" charset="0"/>
              </a:rPr>
              <a:t>In a strangle, sometimes called a bottom vertical combination, </a:t>
            </a:r>
          </a:p>
          <a:p>
            <a:pPr lvl="1"/>
            <a:r>
              <a:rPr lang="en-US" sz="2000" dirty="0">
                <a:cs typeface="Times New Roman" pitchFamily="18" charset="0"/>
              </a:rPr>
              <a:t>B</a:t>
            </a:r>
            <a:r>
              <a:rPr lang="en-US" sz="2000" dirty="0">
                <a:latin typeface="Times New Roman" pitchFamily="18" charset="0"/>
                <a:cs typeface="Times New Roman" pitchFamily="18" charset="0"/>
              </a:rPr>
              <a:t>uys a European put</a:t>
            </a:r>
          </a:p>
          <a:p>
            <a:pPr lvl="1"/>
            <a:r>
              <a:rPr lang="en-US" sz="2000" dirty="0">
                <a:latin typeface="Times New Roman" pitchFamily="18" charset="0"/>
                <a:cs typeface="Times New Roman" pitchFamily="18" charset="0"/>
              </a:rPr>
              <a:t>Buys a European call with the same expiration date and different strike prices.</a:t>
            </a:r>
          </a:p>
        </p:txBody>
      </p:sp>
      <p:pic>
        <p:nvPicPr>
          <p:cNvPr id="1026" name="Picture 2" descr="http://www.bankier.pl/static/att/53000/1849824_wyk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3200401"/>
            <a:ext cx="8836025" cy="344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86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z="3200" dirty="0"/>
              <a:t>Strangles</a:t>
            </a:r>
            <a:endParaRPr lang="en-US" sz="3200" u="sng" dirty="0">
              <a:solidFill>
                <a:srgbClr val="000099"/>
              </a:solidFill>
            </a:endParaRPr>
          </a:p>
        </p:txBody>
      </p:sp>
      <p:sp>
        <p:nvSpPr>
          <p:cNvPr id="49155" name="Rectangle 3"/>
          <p:cNvSpPr>
            <a:spLocks noGrp="1" noChangeArrowheads="1"/>
          </p:cNvSpPr>
          <p:nvPr>
            <p:ph type="body" idx="4294967295"/>
          </p:nvPr>
        </p:nvSpPr>
        <p:spPr>
          <a:xfrm>
            <a:off x="1774825" y="1981201"/>
            <a:ext cx="8605838" cy="2590800"/>
          </a:xfrm>
        </p:spPr>
        <p:txBody>
          <a:bodyPr>
            <a:normAutofit fontScale="92500" lnSpcReduction="20000"/>
          </a:bodyPr>
          <a:lstStyle/>
          <a:p>
            <a:pPr algn="just"/>
            <a:r>
              <a:rPr lang="en-US" sz="2400" dirty="0">
                <a:latin typeface="Times New Roman" pitchFamily="18" charset="0"/>
                <a:cs typeface="Times New Roman" pitchFamily="18" charset="0"/>
              </a:rPr>
              <a:t>The investor is betting that there will be a large price move, but is uncertain whether it will be an increase or a decrease.</a:t>
            </a:r>
          </a:p>
          <a:p>
            <a:pPr algn="just"/>
            <a:r>
              <a:rPr lang="en-US" sz="2400" dirty="0">
                <a:latin typeface="Times New Roman" pitchFamily="18" charset="0"/>
                <a:cs typeface="Times New Roman" pitchFamily="18" charset="0"/>
              </a:rPr>
              <a:t>The sale of a strangle is sometimes referred to as a top vertical combination. It can be appropriate for an investor who feels that large stock price moves are unlikely.</a:t>
            </a:r>
          </a:p>
        </p:txBody>
      </p:sp>
    </p:spTree>
    <p:extLst>
      <p:ext uri="{BB962C8B-B14F-4D97-AF65-F5344CB8AC3E}">
        <p14:creationId xmlns:p14="http://schemas.microsoft.com/office/powerpoint/2010/main" val="7077992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1949859204"/>
              </p:ext>
            </p:extLst>
          </p:nvPr>
        </p:nvGraphicFramePr>
        <p:xfrm>
          <a:off x="0" y="3"/>
          <a:ext cx="12191999" cy="7001471"/>
        </p:xfrm>
        <a:graphic>
          <a:graphicData uri="http://schemas.openxmlformats.org/drawingml/2006/table">
            <a:tbl>
              <a:tblPr>
                <a:tableStyleId>{5C22544A-7EE6-4342-B048-85BDC9FD1C3A}</a:tableStyleId>
              </a:tblPr>
              <a:tblGrid>
                <a:gridCol w="1679509">
                  <a:extLst>
                    <a:ext uri="{9D8B030D-6E8A-4147-A177-3AD203B41FA5}">
                      <a16:colId xmlns:a16="http://schemas.microsoft.com/office/drawing/2014/main" val="4287163711"/>
                    </a:ext>
                  </a:extLst>
                </a:gridCol>
                <a:gridCol w="3359021">
                  <a:extLst>
                    <a:ext uri="{9D8B030D-6E8A-4147-A177-3AD203B41FA5}">
                      <a16:colId xmlns:a16="http://schemas.microsoft.com/office/drawing/2014/main" val="2762057392"/>
                    </a:ext>
                  </a:extLst>
                </a:gridCol>
                <a:gridCol w="3763348">
                  <a:extLst>
                    <a:ext uri="{9D8B030D-6E8A-4147-A177-3AD203B41FA5}">
                      <a16:colId xmlns:a16="http://schemas.microsoft.com/office/drawing/2014/main" val="3214027382"/>
                    </a:ext>
                  </a:extLst>
                </a:gridCol>
                <a:gridCol w="3390121">
                  <a:extLst>
                    <a:ext uri="{9D8B030D-6E8A-4147-A177-3AD203B41FA5}">
                      <a16:colId xmlns:a16="http://schemas.microsoft.com/office/drawing/2014/main" val="1190411016"/>
                    </a:ext>
                  </a:extLst>
                </a:gridCol>
              </a:tblGrid>
              <a:tr h="172096">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Call</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Put</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2147930542"/>
                  </a:ext>
                </a:extLst>
              </a:tr>
              <a:tr h="180701">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1543404512"/>
                  </a:ext>
                </a:extLst>
              </a:tr>
              <a:tr h="542102">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Price</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62, premium = 4</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58, premium = 2</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Strangles</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extLst>
                  <a:ext uri="{0D108BD9-81ED-4DB2-BD59-A6C34878D82A}">
                    <a16:rowId xmlns:a16="http://schemas.microsoft.com/office/drawing/2014/main" val="1374881604"/>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93438916"/>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475423859"/>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770394004"/>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341861566"/>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6502515"/>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670305078"/>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214020988"/>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284866855"/>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717268732"/>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61622501"/>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585789674"/>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289283898"/>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78563462"/>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22449209"/>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98576816"/>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19084933"/>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380675442"/>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990809801"/>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607241553"/>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58662995"/>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590706289"/>
                  </a:ext>
                </a:extLst>
              </a:tr>
            </a:tbl>
          </a:graphicData>
        </a:graphic>
      </p:graphicFrame>
    </p:spTree>
    <p:extLst>
      <p:ext uri="{BB962C8B-B14F-4D97-AF65-F5344CB8AC3E}">
        <p14:creationId xmlns:p14="http://schemas.microsoft.com/office/powerpoint/2010/main" val="39813292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1172670352"/>
              </p:ext>
            </p:extLst>
          </p:nvPr>
        </p:nvGraphicFramePr>
        <p:xfrm>
          <a:off x="0" y="3"/>
          <a:ext cx="12191999" cy="7001471"/>
        </p:xfrm>
        <a:graphic>
          <a:graphicData uri="http://schemas.openxmlformats.org/drawingml/2006/table">
            <a:tbl>
              <a:tblPr>
                <a:tableStyleId>{5C22544A-7EE6-4342-B048-85BDC9FD1C3A}</a:tableStyleId>
              </a:tblPr>
              <a:tblGrid>
                <a:gridCol w="1679509">
                  <a:extLst>
                    <a:ext uri="{9D8B030D-6E8A-4147-A177-3AD203B41FA5}">
                      <a16:colId xmlns:a16="http://schemas.microsoft.com/office/drawing/2014/main" val="4287163711"/>
                    </a:ext>
                  </a:extLst>
                </a:gridCol>
                <a:gridCol w="3359021">
                  <a:extLst>
                    <a:ext uri="{9D8B030D-6E8A-4147-A177-3AD203B41FA5}">
                      <a16:colId xmlns:a16="http://schemas.microsoft.com/office/drawing/2014/main" val="2762057392"/>
                    </a:ext>
                  </a:extLst>
                </a:gridCol>
                <a:gridCol w="3763348">
                  <a:extLst>
                    <a:ext uri="{9D8B030D-6E8A-4147-A177-3AD203B41FA5}">
                      <a16:colId xmlns:a16="http://schemas.microsoft.com/office/drawing/2014/main" val="3214027382"/>
                    </a:ext>
                  </a:extLst>
                </a:gridCol>
                <a:gridCol w="3390121">
                  <a:extLst>
                    <a:ext uri="{9D8B030D-6E8A-4147-A177-3AD203B41FA5}">
                      <a16:colId xmlns:a16="http://schemas.microsoft.com/office/drawing/2014/main" val="1190411016"/>
                    </a:ext>
                  </a:extLst>
                </a:gridCol>
              </a:tblGrid>
              <a:tr h="172096">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Call</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Put</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2147930542"/>
                  </a:ext>
                </a:extLst>
              </a:tr>
              <a:tr h="180701">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r>
                        <a:rPr lang="en-US" sz="1600" b="1" u="none" strike="noStrike">
                          <a:effectLst/>
                          <a:latin typeface="Times New Roman" panose="02020603050405020304" pitchFamily="18" charset="0"/>
                          <a:cs typeface="Times New Roman" panose="02020603050405020304" pitchFamily="18" charset="0"/>
                        </a:rPr>
                        <a:t>Buy</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tc>
                  <a:txBody>
                    <a:bodyPr/>
                    <a:lstStyle/>
                    <a:p>
                      <a:pPr algn="ctr" fontAlgn="b"/>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b"/>
                </a:tc>
                <a:extLst>
                  <a:ext uri="{0D108BD9-81ED-4DB2-BD59-A6C34878D82A}">
                    <a16:rowId xmlns:a16="http://schemas.microsoft.com/office/drawing/2014/main" val="1543404512"/>
                  </a:ext>
                </a:extLst>
              </a:tr>
              <a:tr h="542102">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Price</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62, premium = 4</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K = 58, premium = 2</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Strangles</a:t>
                      </a:r>
                      <a:endParaRPr lang="en-US" sz="1600" b="1" i="0" u="none" strike="noStrike">
                        <a:solidFill>
                          <a:srgbClr val="FFFFFF"/>
                        </a:solidFill>
                        <a:effectLst/>
                        <a:latin typeface="Times New Roman" panose="02020603050405020304" pitchFamily="18" charset="0"/>
                        <a:cs typeface="Times New Roman" panose="02020603050405020304" pitchFamily="18" charset="0"/>
                      </a:endParaRPr>
                    </a:p>
                  </a:txBody>
                  <a:tcPr marL="4296" marR="4296" marT="4296" marB="0" anchor="ctr"/>
                </a:tc>
                <a:extLst>
                  <a:ext uri="{0D108BD9-81ED-4DB2-BD59-A6C34878D82A}">
                    <a16:rowId xmlns:a16="http://schemas.microsoft.com/office/drawing/2014/main" val="1374881604"/>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93438916"/>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475423859"/>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770394004"/>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341861566"/>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36502515"/>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670305078"/>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214020988"/>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284866855"/>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717268732"/>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59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61622501"/>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585789674"/>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dirty="0">
                          <a:effectLst/>
                          <a:latin typeface="Times New Roman" panose="02020603050405020304" pitchFamily="18" charset="0"/>
                          <a:cs typeface="Times New Roman" panose="02020603050405020304" pitchFamily="18" charset="0"/>
                        </a:rPr>
                        <a:t>-2</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289283898"/>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78563462"/>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122449209"/>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798576816"/>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65</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4119084933"/>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66</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380675442"/>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67</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990809801"/>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68</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1607241553"/>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69</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3</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1</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2358662995"/>
                  </a:ext>
                </a:extLst>
              </a:tr>
              <a:tr h="283957">
                <a:tc>
                  <a:txBody>
                    <a:bodyPr/>
                    <a:lstStyle/>
                    <a:p>
                      <a:pPr algn="ctr" rtl="0" fontAlgn="ctr"/>
                      <a:r>
                        <a:rPr lang="en-US" sz="1600" b="1" u="none" strike="noStrike">
                          <a:effectLst/>
                          <a:latin typeface="Times New Roman" panose="02020603050405020304" pitchFamily="18" charset="0"/>
                          <a:cs typeface="Times New Roman" panose="02020603050405020304" pitchFamily="18" charset="0"/>
                        </a:rPr>
                        <a:t>70</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nchor="ctr"/>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4</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a:effectLst/>
                          <a:latin typeface="Times New Roman" panose="02020603050405020304" pitchFamily="18" charset="0"/>
                          <a:cs typeface="Times New Roman" panose="02020603050405020304" pitchFamily="18" charset="0"/>
                        </a:rPr>
                        <a:t>-2</a:t>
                      </a:r>
                      <a:endParaRPr lang="en-US" sz="1600" b="1" i="0" u="none" strike="noStrike">
                        <a:solidFill>
                          <a:srgbClr val="000000"/>
                        </a:solidFill>
                        <a:effectLst/>
                        <a:latin typeface="Times New Roman" panose="02020603050405020304" pitchFamily="18" charset="0"/>
                        <a:cs typeface="Times New Roman" panose="02020603050405020304" pitchFamily="18" charset="0"/>
                      </a:endParaRPr>
                    </a:p>
                  </a:txBody>
                  <a:tcPr marL="4296" marR="4296" marT="4296" marB="0"/>
                </a:tc>
                <a:tc>
                  <a:txBody>
                    <a:bodyPr/>
                    <a:lstStyle/>
                    <a:p>
                      <a:pPr algn="ctr" fontAlgn="t"/>
                      <a:r>
                        <a:rPr lang="en-US" sz="1600" b="1" u="none" strike="noStrike" dirty="0">
                          <a:effectLst/>
                          <a:latin typeface="Times New Roman" panose="02020603050405020304" pitchFamily="18" charset="0"/>
                          <a:cs typeface="Times New Roman" panose="02020603050405020304" pitchFamily="18" charset="0"/>
                        </a:rPr>
                        <a:t>2</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296" marR="4296" marT="4296" marB="0"/>
                </a:tc>
                <a:extLst>
                  <a:ext uri="{0D108BD9-81ED-4DB2-BD59-A6C34878D82A}">
                    <a16:rowId xmlns:a16="http://schemas.microsoft.com/office/drawing/2014/main" val="3590706289"/>
                  </a:ext>
                </a:extLst>
              </a:tr>
            </a:tbl>
          </a:graphicData>
        </a:graphic>
      </p:graphicFrame>
    </p:spTree>
    <p:extLst>
      <p:ext uri="{BB962C8B-B14F-4D97-AF65-F5344CB8AC3E}">
        <p14:creationId xmlns:p14="http://schemas.microsoft.com/office/powerpoint/2010/main" val="16943210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4738"/>
            <a:ext cx="12192000" cy="6854255"/>
          </a:xfrm>
          <a:prstGeom prst="rect">
            <a:avLst/>
          </a:prstGeom>
        </p:spPr>
      </p:pic>
    </p:spTree>
    <p:extLst>
      <p:ext uri="{BB962C8B-B14F-4D97-AF65-F5344CB8AC3E}">
        <p14:creationId xmlns:p14="http://schemas.microsoft.com/office/powerpoint/2010/main" val="30050927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Now</a:t>
            </a:r>
          </a:p>
        </p:txBody>
      </p:sp>
      <p:sp>
        <p:nvSpPr>
          <p:cNvPr id="266244" name="Oval 4"/>
          <p:cNvSpPr>
            <a:spLocks noChangeArrowheads="1"/>
          </p:cNvSpPr>
          <p:nvPr/>
        </p:nvSpPr>
        <p:spPr bwMode="auto">
          <a:xfrm>
            <a:off x="2209800" y="1844675"/>
            <a:ext cx="7772400" cy="3924300"/>
          </a:xfrm>
          <a:prstGeom prst="ellipse">
            <a:avLst/>
          </a:prstGeom>
          <a:solidFill>
            <a:srgbClr val="FFFFFF"/>
          </a:solidFill>
          <a:ln w="9525">
            <a:solidFill>
              <a:srgbClr val="660033"/>
            </a:solidFill>
            <a:round/>
            <a:headEnd/>
            <a:tailEnd/>
          </a:ln>
        </p:spPr>
        <p:txBody>
          <a:bodyPr anchor="ctr"/>
          <a:lstStyle/>
          <a:p>
            <a:pPr algn="ctr"/>
            <a:r>
              <a:rPr lang="en-US" sz="4800" dirty="0">
                <a:solidFill>
                  <a:srgbClr val="660033"/>
                </a:solidFill>
                <a:latin typeface="Bookman Old Style" pitchFamily="18" charset="0"/>
              </a:rPr>
              <a:t>Comparison</a:t>
            </a:r>
          </a:p>
        </p:txBody>
      </p:sp>
    </p:spTree>
    <p:extLst>
      <p:ext uri="{BB962C8B-B14F-4D97-AF65-F5344CB8AC3E}">
        <p14:creationId xmlns:p14="http://schemas.microsoft.com/office/powerpoint/2010/main" val="389189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266244"/>
                                        </p:tgtEl>
                                        <p:attrNameLst>
                                          <p:attrName>style.visibility</p:attrName>
                                        </p:attrNameLst>
                                      </p:cBhvr>
                                      <p:to>
                                        <p:strVal val="visible"/>
                                      </p:to>
                                    </p:set>
                                    <p:anim calcmode="lin" valueType="num">
                                      <p:cBhvr>
                                        <p:cTn id="7" dur="5000" fill="hold"/>
                                        <p:tgtEl>
                                          <p:spTgt spid="266244"/>
                                        </p:tgtEl>
                                        <p:attrNameLst>
                                          <p:attrName>ppt_w</p:attrName>
                                        </p:attrNameLst>
                                      </p:cBhvr>
                                      <p:tavLst>
                                        <p:tav tm="0" fmla="#ppt_w*sin(2.5*pi*$)">
                                          <p:val>
                                            <p:fltVal val="0"/>
                                          </p:val>
                                        </p:tav>
                                        <p:tav tm="100000">
                                          <p:val>
                                            <p:fltVal val="1"/>
                                          </p:val>
                                        </p:tav>
                                      </p:tavLst>
                                    </p:anim>
                                    <p:anim calcmode="lin" valueType="num">
                                      <p:cBhvr>
                                        <p:cTn id="8" dur="5000" fill="hold"/>
                                        <p:tgtEl>
                                          <p:spTgt spid="2662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1787545815"/>
              </p:ext>
            </p:extLst>
          </p:nvPr>
        </p:nvGraphicFramePr>
        <p:xfrm>
          <a:off x="914400" y="1537855"/>
          <a:ext cx="5105400" cy="42533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p:cNvGraphicFramePr>
            <a:graphicFrameLocks noGrp="1"/>
          </p:cNvGraphicFramePr>
          <p:nvPr>
            <p:ph sz="quarter" idx="14"/>
            <p:extLst>
              <p:ext uri="{D42A27DB-BD31-4B8C-83A1-F6EECF244321}">
                <p14:modId xmlns:p14="http://schemas.microsoft.com/office/powerpoint/2010/main" val="2418857501"/>
              </p:ext>
            </p:extLst>
          </p:nvPr>
        </p:nvGraphicFramePr>
        <p:xfrm>
          <a:off x="6172200" y="1537855"/>
          <a:ext cx="5105400" cy="42533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16939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398</TotalTime>
  <Words>3918</Words>
  <Application>Microsoft Office PowerPoint</Application>
  <PresentationFormat>Widescreen</PresentationFormat>
  <Paragraphs>1609</Paragraphs>
  <Slides>100</Slides>
  <Notes>1</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BULL Spread with call option</vt:lpstr>
      <vt:lpstr>Let’s consider a Problem…</vt:lpstr>
      <vt:lpstr>PowerPoint Presentation</vt:lpstr>
      <vt:lpstr>PowerPoint Presentation</vt:lpstr>
      <vt:lpstr>PowerPoint Presentation</vt:lpstr>
      <vt:lpstr>PowerPoint Presentation</vt:lpstr>
      <vt:lpstr>PowerPoint Presentation</vt:lpstr>
      <vt:lpstr>BULL Spread with put option</vt:lpstr>
      <vt:lpstr>PowerPoint Presentation</vt:lpstr>
      <vt:lpstr>PowerPoint Presentation</vt:lpstr>
      <vt:lpstr>BULL Spread with put option</vt:lpstr>
      <vt:lpstr>Please note that</vt:lpstr>
      <vt:lpstr>Now</vt:lpstr>
      <vt:lpstr>PowerPoint Presentation</vt:lpstr>
      <vt:lpstr>PowerPoint Presentation</vt:lpstr>
      <vt:lpstr>bear Spread with put option</vt:lpstr>
      <vt:lpstr>PowerPoint Presentation</vt:lpstr>
      <vt:lpstr>PowerPoint Presentation</vt:lpstr>
      <vt:lpstr>PowerPoint Presentation</vt:lpstr>
      <vt:lpstr>PowerPoint Presentation</vt:lpstr>
      <vt:lpstr>Now</vt:lpstr>
      <vt:lpstr>PowerPoint Presentation</vt:lpstr>
      <vt:lpstr>PowerPoint Presentation</vt:lpstr>
      <vt:lpstr>bear Spread with call option</vt:lpstr>
      <vt:lpstr>Let’s consider a Problem…</vt:lpstr>
      <vt:lpstr>PowerPoint Presentation</vt:lpstr>
      <vt:lpstr>PowerPoint Presentation</vt:lpstr>
      <vt:lpstr>PowerPoint Presentation</vt:lpstr>
      <vt:lpstr>Now</vt:lpstr>
      <vt:lpstr>PowerPoint Presentation</vt:lpstr>
      <vt:lpstr>PowerPoint Presentation</vt:lpstr>
      <vt:lpstr>PowerPoint Presentation</vt:lpstr>
      <vt:lpstr>Box Spreads</vt:lpstr>
      <vt:lpstr>Box Spreads</vt:lpstr>
      <vt:lpstr>Example </vt:lpstr>
      <vt:lpstr>Buying a call  30  Selling a call 35 Selling a put  30  Buying a put 35</vt:lpstr>
      <vt:lpstr>Buying a call  30   Selling a put  30 Selling a call 35  Buying a put 35</vt:lpstr>
      <vt:lpstr>Box Spreads</vt:lpstr>
      <vt:lpstr>Butterfly Spreads</vt:lpstr>
      <vt:lpstr>Butterfly Spreads</vt:lpstr>
      <vt:lpstr>Example </vt:lpstr>
      <vt:lpstr>PowerPoint Presentation</vt:lpstr>
      <vt:lpstr>PowerPoint Presentation</vt:lpstr>
      <vt:lpstr>PowerPoint Presentation</vt:lpstr>
      <vt:lpstr>Butterfly Spreads</vt:lpstr>
      <vt:lpstr>Butterfly Sell</vt:lpstr>
      <vt:lpstr>PowerPoint Presentation</vt:lpstr>
      <vt:lpstr>PowerPoint Presentation</vt:lpstr>
      <vt:lpstr>PowerPoint Presentation</vt:lpstr>
      <vt:lpstr>Now</vt:lpstr>
      <vt:lpstr>PowerPoint Presentation</vt:lpstr>
      <vt:lpstr>straddle</vt:lpstr>
      <vt:lpstr>Bottom straddle or straddle purchase</vt:lpstr>
      <vt:lpstr>PowerPoint Presentation</vt:lpstr>
      <vt:lpstr>PowerPoint Presentation</vt:lpstr>
      <vt:lpstr>PowerPoint Presentation</vt:lpstr>
      <vt:lpstr>PowerPoint Presentation</vt:lpstr>
      <vt:lpstr>Top straddle or straddle write</vt:lpstr>
      <vt:lpstr>PowerPoint Presentation</vt:lpstr>
      <vt:lpstr>PowerPoint Presentation</vt:lpstr>
      <vt:lpstr>PowerPoint Presentation</vt:lpstr>
      <vt:lpstr>PowerPoint Presentation</vt:lpstr>
      <vt:lpstr>Now</vt:lpstr>
      <vt:lpstr>PowerPoint Presentation</vt:lpstr>
      <vt:lpstr>There are few more strategies.</vt:lpstr>
      <vt:lpstr>Strips and Straps</vt:lpstr>
      <vt:lpstr>PowerPoint Presentation</vt:lpstr>
      <vt:lpstr>Strips</vt:lpstr>
      <vt:lpstr>Strips </vt:lpstr>
      <vt:lpstr>PowerPoint Presentation</vt:lpstr>
      <vt:lpstr>PowerPoint Presentation</vt:lpstr>
      <vt:lpstr>PowerPoint Presentation</vt:lpstr>
      <vt:lpstr>How can we make profit from this strategy</vt:lpstr>
      <vt:lpstr>Example </vt:lpstr>
      <vt:lpstr>Straps</vt:lpstr>
      <vt:lpstr>Straps</vt:lpstr>
      <vt:lpstr>Strips </vt:lpstr>
      <vt:lpstr>PowerPoint Presentation</vt:lpstr>
      <vt:lpstr>PowerPoint Presentation</vt:lpstr>
      <vt:lpstr>PowerPoint Presentation</vt:lpstr>
      <vt:lpstr>How can we make profit from this strategy</vt:lpstr>
      <vt:lpstr>Strips </vt:lpstr>
      <vt:lpstr>Now</vt:lpstr>
      <vt:lpstr>PowerPoint Presentation</vt:lpstr>
      <vt:lpstr>Strangles</vt:lpstr>
      <vt:lpstr>Strangles</vt:lpstr>
      <vt:lpstr>Strangles</vt:lpstr>
      <vt:lpstr>PowerPoint Presentation</vt:lpstr>
      <vt:lpstr>PowerPoint Presentation</vt:lpstr>
      <vt:lpstr>PowerPoint Presentation</vt:lpstr>
      <vt:lpstr>Now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Narander Nigam</dc:creator>
  <cp:lastModifiedBy>Narander Nigam</cp:lastModifiedBy>
  <cp:revision>39</cp:revision>
  <dcterms:created xsi:type="dcterms:W3CDTF">2016-10-02T04:19:16Z</dcterms:created>
  <dcterms:modified xsi:type="dcterms:W3CDTF">2022-09-29T12:44:06Z</dcterms:modified>
</cp:coreProperties>
</file>