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428" r:id="rId2"/>
    <p:sldMasterId id="2147484452" r:id="rId3"/>
  </p:sldMasterIdLst>
  <p:notesMasterIdLst>
    <p:notesMasterId r:id="rId97"/>
  </p:notesMasterIdLst>
  <p:sldIdLst>
    <p:sldId id="1181" r:id="rId4"/>
    <p:sldId id="1182" r:id="rId5"/>
    <p:sldId id="1111" r:id="rId6"/>
    <p:sldId id="1112" r:id="rId7"/>
    <p:sldId id="1113" r:id="rId8"/>
    <p:sldId id="1114" r:id="rId9"/>
    <p:sldId id="1115" r:id="rId10"/>
    <p:sldId id="1116" r:id="rId11"/>
    <p:sldId id="1117" r:id="rId12"/>
    <p:sldId id="1118" r:id="rId13"/>
    <p:sldId id="1119" r:id="rId14"/>
    <p:sldId id="1120" r:id="rId15"/>
    <p:sldId id="1121" r:id="rId16"/>
    <p:sldId id="1128" r:id="rId17"/>
    <p:sldId id="1129" r:id="rId18"/>
    <p:sldId id="1130" r:id="rId19"/>
    <p:sldId id="1177" r:id="rId20"/>
    <p:sldId id="1131" r:id="rId21"/>
    <p:sldId id="1132" r:id="rId22"/>
    <p:sldId id="1133" r:id="rId23"/>
    <p:sldId id="1134" r:id="rId24"/>
    <p:sldId id="1135" r:id="rId25"/>
    <p:sldId id="1136" r:id="rId26"/>
    <p:sldId id="1137" r:id="rId27"/>
    <p:sldId id="1138" r:id="rId28"/>
    <p:sldId id="1139" r:id="rId29"/>
    <p:sldId id="1140" r:id="rId30"/>
    <p:sldId id="1178" r:id="rId31"/>
    <p:sldId id="1141" r:id="rId32"/>
    <p:sldId id="1142" r:id="rId33"/>
    <p:sldId id="1218" r:id="rId34"/>
    <p:sldId id="1219" r:id="rId35"/>
    <p:sldId id="1220" r:id="rId36"/>
    <p:sldId id="1221" r:id="rId37"/>
    <p:sldId id="1222" r:id="rId38"/>
    <p:sldId id="1223" r:id="rId39"/>
    <p:sldId id="1143" r:id="rId40"/>
    <p:sldId id="1148" r:id="rId41"/>
    <p:sldId id="1149" r:id="rId42"/>
    <p:sldId id="1179" r:id="rId43"/>
    <p:sldId id="1180" r:id="rId44"/>
    <p:sldId id="1150" r:id="rId45"/>
    <p:sldId id="1175" r:id="rId46"/>
    <p:sldId id="1151" r:id="rId47"/>
    <p:sldId id="1176" r:id="rId48"/>
    <p:sldId id="1152" r:id="rId49"/>
    <p:sldId id="1153" r:id="rId50"/>
    <p:sldId id="1154" r:id="rId51"/>
    <p:sldId id="1155" r:id="rId52"/>
    <p:sldId id="1156" r:id="rId53"/>
    <p:sldId id="1157" r:id="rId54"/>
    <p:sldId id="1158" r:id="rId55"/>
    <p:sldId id="1159" r:id="rId56"/>
    <p:sldId id="1160" r:id="rId57"/>
    <p:sldId id="1161" r:id="rId58"/>
    <p:sldId id="1224" r:id="rId59"/>
    <p:sldId id="1164" r:id="rId60"/>
    <p:sldId id="1165" r:id="rId61"/>
    <p:sldId id="1166" r:id="rId62"/>
    <p:sldId id="1167" r:id="rId63"/>
    <p:sldId id="1168" r:id="rId64"/>
    <p:sldId id="1169" r:id="rId65"/>
    <p:sldId id="1170" r:id="rId66"/>
    <p:sldId id="1171" r:id="rId67"/>
    <p:sldId id="1172" r:id="rId68"/>
    <p:sldId id="1173" r:id="rId69"/>
    <p:sldId id="1174" r:id="rId70"/>
    <p:sldId id="1347" r:id="rId71"/>
    <p:sldId id="1348" r:id="rId72"/>
    <p:sldId id="1349" r:id="rId73"/>
    <p:sldId id="1350" r:id="rId74"/>
    <p:sldId id="1351" r:id="rId75"/>
    <p:sldId id="1352" r:id="rId76"/>
    <p:sldId id="1345" r:id="rId77"/>
    <p:sldId id="1211" r:id="rId78"/>
    <p:sldId id="1191" r:id="rId79"/>
    <p:sldId id="1192" r:id="rId80"/>
    <p:sldId id="1193" r:id="rId81"/>
    <p:sldId id="1194" r:id="rId82"/>
    <p:sldId id="1195" r:id="rId83"/>
    <p:sldId id="1207" r:id="rId84"/>
    <p:sldId id="1209" r:id="rId85"/>
    <p:sldId id="1210" r:id="rId86"/>
    <p:sldId id="1216" r:id="rId87"/>
    <p:sldId id="1196" r:id="rId88"/>
    <p:sldId id="1212" r:id="rId89"/>
    <p:sldId id="1215" r:id="rId90"/>
    <p:sldId id="1213" r:id="rId91"/>
    <p:sldId id="1214" r:id="rId92"/>
    <p:sldId id="1217" r:id="rId93"/>
    <p:sldId id="1198" r:id="rId94"/>
    <p:sldId id="1199" r:id="rId95"/>
    <p:sldId id="722" r:id="rId9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900CC"/>
    <a:srgbClr val="0000CC"/>
    <a:srgbClr val="FF00FF"/>
    <a:srgbClr val="003300"/>
    <a:srgbClr val="FFFFFF"/>
    <a:srgbClr val="660066"/>
    <a:srgbClr val="FF7C80"/>
    <a:srgbClr val="FFE59B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9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 /><Relationship Id="rId21" Type="http://schemas.openxmlformats.org/officeDocument/2006/relationships/slide" Target="slides/slide18.xml" /><Relationship Id="rId34" Type="http://schemas.openxmlformats.org/officeDocument/2006/relationships/slide" Target="slides/slide31.xml" /><Relationship Id="rId42" Type="http://schemas.openxmlformats.org/officeDocument/2006/relationships/slide" Target="slides/slide39.xml" /><Relationship Id="rId47" Type="http://schemas.openxmlformats.org/officeDocument/2006/relationships/slide" Target="slides/slide44.xml" /><Relationship Id="rId50" Type="http://schemas.openxmlformats.org/officeDocument/2006/relationships/slide" Target="slides/slide47.xml" /><Relationship Id="rId55" Type="http://schemas.openxmlformats.org/officeDocument/2006/relationships/slide" Target="slides/slide52.xml" /><Relationship Id="rId63" Type="http://schemas.openxmlformats.org/officeDocument/2006/relationships/slide" Target="slides/slide60.xml" /><Relationship Id="rId68" Type="http://schemas.openxmlformats.org/officeDocument/2006/relationships/slide" Target="slides/slide65.xml" /><Relationship Id="rId76" Type="http://schemas.openxmlformats.org/officeDocument/2006/relationships/slide" Target="slides/slide73.xml" /><Relationship Id="rId84" Type="http://schemas.openxmlformats.org/officeDocument/2006/relationships/slide" Target="slides/slide81.xml" /><Relationship Id="rId89" Type="http://schemas.openxmlformats.org/officeDocument/2006/relationships/slide" Target="slides/slide86.xml" /><Relationship Id="rId97" Type="http://schemas.openxmlformats.org/officeDocument/2006/relationships/notesMaster" Target="notesMasters/notesMaster1.xml" /><Relationship Id="rId7" Type="http://schemas.openxmlformats.org/officeDocument/2006/relationships/slide" Target="slides/slide4.xml" /><Relationship Id="rId71" Type="http://schemas.openxmlformats.org/officeDocument/2006/relationships/slide" Target="slides/slide68.xml" /><Relationship Id="rId92" Type="http://schemas.openxmlformats.org/officeDocument/2006/relationships/slide" Target="slides/slide89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9" Type="http://schemas.openxmlformats.org/officeDocument/2006/relationships/slide" Target="slides/slide26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slide" Target="slides/slide34.xml" /><Relationship Id="rId40" Type="http://schemas.openxmlformats.org/officeDocument/2006/relationships/slide" Target="slides/slide37.xml" /><Relationship Id="rId45" Type="http://schemas.openxmlformats.org/officeDocument/2006/relationships/slide" Target="slides/slide42.xml" /><Relationship Id="rId53" Type="http://schemas.openxmlformats.org/officeDocument/2006/relationships/slide" Target="slides/slide50.xml" /><Relationship Id="rId58" Type="http://schemas.openxmlformats.org/officeDocument/2006/relationships/slide" Target="slides/slide55.xml" /><Relationship Id="rId66" Type="http://schemas.openxmlformats.org/officeDocument/2006/relationships/slide" Target="slides/slide63.xml" /><Relationship Id="rId74" Type="http://schemas.openxmlformats.org/officeDocument/2006/relationships/slide" Target="slides/slide71.xml" /><Relationship Id="rId79" Type="http://schemas.openxmlformats.org/officeDocument/2006/relationships/slide" Target="slides/slide76.xml" /><Relationship Id="rId87" Type="http://schemas.openxmlformats.org/officeDocument/2006/relationships/slide" Target="slides/slide84.xml" /><Relationship Id="rId5" Type="http://schemas.openxmlformats.org/officeDocument/2006/relationships/slide" Target="slides/slide2.xml" /><Relationship Id="rId61" Type="http://schemas.openxmlformats.org/officeDocument/2006/relationships/slide" Target="slides/slide58.xml" /><Relationship Id="rId82" Type="http://schemas.openxmlformats.org/officeDocument/2006/relationships/slide" Target="slides/slide79.xml" /><Relationship Id="rId90" Type="http://schemas.openxmlformats.org/officeDocument/2006/relationships/slide" Target="slides/slide87.xml" /><Relationship Id="rId95" Type="http://schemas.openxmlformats.org/officeDocument/2006/relationships/slide" Target="slides/slide92.xml" /><Relationship Id="rId19" Type="http://schemas.openxmlformats.org/officeDocument/2006/relationships/slide" Target="slides/slide1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slide" Target="slides/slide32.xml" /><Relationship Id="rId43" Type="http://schemas.openxmlformats.org/officeDocument/2006/relationships/slide" Target="slides/slide40.xml" /><Relationship Id="rId48" Type="http://schemas.openxmlformats.org/officeDocument/2006/relationships/slide" Target="slides/slide45.xml" /><Relationship Id="rId56" Type="http://schemas.openxmlformats.org/officeDocument/2006/relationships/slide" Target="slides/slide53.xml" /><Relationship Id="rId64" Type="http://schemas.openxmlformats.org/officeDocument/2006/relationships/slide" Target="slides/slide61.xml" /><Relationship Id="rId69" Type="http://schemas.openxmlformats.org/officeDocument/2006/relationships/slide" Target="slides/slide66.xml" /><Relationship Id="rId77" Type="http://schemas.openxmlformats.org/officeDocument/2006/relationships/slide" Target="slides/slide74.xml" /><Relationship Id="rId100" Type="http://schemas.openxmlformats.org/officeDocument/2006/relationships/theme" Target="theme/theme1.xml" /><Relationship Id="rId8" Type="http://schemas.openxmlformats.org/officeDocument/2006/relationships/slide" Target="slides/slide5.xml" /><Relationship Id="rId51" Type="http://schemas.openxmlformats.org/officeDocument/2006/relationships/slide" Target="slides/slide48.xml" /><Relationship Id="rId72" Type="http://schemas.openxmlformats.org/officeDocument/2006/relationships/slide" Target="slides/slide69.xml" /><Relationship Id="rId80" Type="http://schemas.openxmlformats.org/officeDocument/2006/relationships/slide" Target="slides/slide77.xml" /><Relationship Id="rId85" Type="http://schemas.openxmlformats.org/officeDocument/2006/relationships/slide" Target="slides/slide82.xml" /><Relationship Id="rId93" Type="http://schemas.openxmlformats.org/officeDocument/2006/relationships/slide" Target="slides/slide90.xml" /><Relationship Id="rId98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slide" Target="slides/slide30.xml" /><Relationship Id="rId38" Type="http://schemas.openxmlformats.org/officeDocument/2006/relationships/slide" Target="slides/slide35.xml" /><Relationship Id="rId46" Type="http://schemas.openxmlformats.org/officeDocument/2006/relationships/slide" Target="slides/slide43.xml" /><Relationship Id="rId59" Type="http://schemas.openxmlformats.org/officeDocument/2006/relationships/slide" Target="slides/slide56.xml" /><Relationship Id="rId67" Type="http://schemas.openxmlformats.org/officeDocument/2006/relationships/slide" Target="slides/slide64.xml" /><Relationship Id="rId20" Type="http://schemas.openxmlformats.org/officeDocument/2006/relationships/slide" Target="slides/slide17.xml" /><Relationship Id="rId41" Type="http://schemas.openxmlformats.org/officeDocument/2006/relationships/slide" Target="slides/slide38.xml" /><Relationship Id="rId54" Type="http://schemas.openxmlformats.org/officeDocument/2006/relationships/slide" Target="slides/slide51.xml" /><Relationship Id="rId62" Type="http://schemas.openxmlformats.org/officeDocument/2006/relationships/slide" Target="slides/slide59.xml" /><Relationship Id="rId70" Type="http://schemas.openxmlformats.org/officeDocument/2006/relationships/slide" Target="slides/slide67.xml" /><Relationship Id="rId75" Type="http://schemas.openxmlformats.org/officeDocument/2006/relationships/slide" Target="slides/slide72.xml" /><Relationship Id="rId83" Type="http://schemas.openxmlformats.org/officeDocument/2006/relationships/slide" Target="slides/slide80.xml" /><Relationship Id="rId88" Type="http://schemas.openxmlformats.org/officeDocument/2006/relationships/slide" Target="slides/slide85.xml" /><Relationship Id="rId91" Type="http://schemas.openxmlformats.org/officeDocument/2006/relationships/slide" Target="slides/slide88.xml" /><Relationship Id="rId96" Type="http://schemas.openxmlformats.org/officeDocument/2006/relationships/slide" Target="slides/slide93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slide" Target="slides/slide33.xml" /><Relationship Id="rId49" Type="http://schemas.openxmlformats.org/officeDocument/2006/relationships/slide" Target="slides/slide46.xml" /><Relationship Id="rId57" Type="http://schemas.openxmlformats.org/officeDocument/2006/relationships/slide" Target="slides/slide54.xml" /><Relationship Id="rId10" Type="http://schemas.openxmlformats.org/officeDocument/2006/relationships/slide" Target="slides/slide7.xml" /><Relationship Id="rId31" Type="http://schemas.openxmlformats.org/officeDocument/2006/relationships/slide" Target="slides/slide28.xml" /><Relationship Id="rId44" Type="http://schemas.openxmlformats.org/officeDocument/2006/relationships/slide" Target="slides/slide41.xml" /><Relationship Id="rId52" Type="http://schemas.openxmlformats.org/officeDocument/2006/relationships/slide" Target="slides/slide49.xml" /><Relationship Id="rId60" Type="http://schemas.openxmlformats.org/officeDocument/2006/relationships/slide" Target="slides/slide57.xml" /><Relationship Id="rId65" Type="http://schemas.openxmlformats.org/officeDocument/2006/relationships/slide" Target="slides/slide62.xml" /><Relationship Id="rId73" Type="http://schemas.openxmlformats.org/officeDocument/2006/relationships/slide" Target="slides/slide70.xml" /><Relationship Id="rId78" Type="http://schemas.openxmlformats.org/officeDocument/2006/relationships/slide" Target="slides/slide75.xml" /><Relationship Id="rId81" Type="http://schemas.openxmlformats.org/officeDocument/2006/relationships/slide" Target="slides/slide78.xml" /><Relationship Id="rId86" Type="http://schemas.openxmlformats.org/officeDocument/2006/relationships/slide" Target="slides/slide83.xml" /><Relationship Id="rId94" Type="http://schemas.openxmlformats.org/officeDocument/2006/relationships/slide" Target="slides/slide91.xml" /><Relationship Id="rId99" Type="http://schemas.openxmlformats.org/officeDocument/2006/relationships/viewProps" Target="viewProps.xml" /><Relationship Id="rId101" Type="http://schemas.openxmlformats.org/officeDocument/2006/relationships/tableStyles" Target="tableStyles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39" Type="http://schemas.openxmlformats.org/officeDocument/2006/relationships/slide" Target="slides/slide36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 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 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 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 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 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 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 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 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 /><Relationship Id="rId1" Type="http://schemas.openxmlformats.org/officeDocument/2006/relationships/image" Target="../media/image23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844015-0190-4E23-AC8E-B53B5FFCB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52D86-6961-40A3-B1BC-6F76CE4CC6F0}" type="slidenum">
              <a:rPr lang="en-US"/>
              <a:pPr/>
              <a:t>16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1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1CA36-C99A-4125-B6F5-F64D8E2C60F3}" type="slidenum">
              <a:rPr lang="en-US"/>
              <a:pPr/>
              <a:t>26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66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A1921-41D1-4374-8822-2C31FE07BCD2}" type="slidenum">
              <a:rPr lang="en-US"/>
              <a:pPr/>
              <a:t>27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99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AB42C-1279-4F0E-964B-65F49A361809}" type="slidenum">
              <a:rPr lang="en-US"/>
              <a:pPr/>
              <a:t>29</a:t>
            </a:fld>
            <a:endParaRPr lang="en-US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A7B98-49DB-4307-8788-FB9F2575CBEA}" type="slidenum">
              <a:rPr lang="en-US"/>
              <a:pPr/>
              <a:t>30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0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A7B98-49DB-4307-8788-FB9F2575CBEA}" type="slidenum">
              <a:rPr lang="en-US"/>
              <a:pPr/>
              <a:t>31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7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A7B98-49DB-4307-8788-FB9F2575CBEA}" type="slidenum">
              <a:rPr lang="en-US"/>
              <a:pPr/>
              <a:t>32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7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A7B98-49DB-4307-8788-FB9F2575CBEA}" type="slidenum">
              <a:rPr lang="en-US"/>
              <a:pPr/>
              <a:t>33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1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A7B98-49DB-4307-8788-FB9F2575CBEA}" type="slidenum">
              <a:rPr lang="en-US"/>
              <a:pPr/>
              <a:t>34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5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A7B98-49DB-4307-8788-FB9F2575CBEA}" type="slidenum">
              <a:rPr lang="en-US"/>
              <a:pPr/>
              <a:t>35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6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3A7B98-49DB-4307-8788-FB9F2575CBEA}" type="slidenum">
              <a:rPr lang="en-US"/>
              <a:pPr/>
              <a:t>36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6170B-30CF-4670-9F3D-A31B9DF2778E}" type="slidenum">
              <a:rPr lang="en-US"/>
              <a:pPr/>
              <a:t>17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0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DC33D-6DC2-47AF-ADA7-7878C0D59265}" type="slidenum">
              <a:rPr lang="en-US"/>
              <a:pPr/>
              <a:t>37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0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D844015-0190-4E23-AC8E-B53B5FFCBD1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34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6170B-30CF-4670-9F3D-A31B9DF2778E}" type="slidenum">
              <a:rPr lang="en-US"/>
              <a:pPr/>
              <a:t>40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35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6170B-30CF-4670-9F3D-A31B9DF2778E}" type="slidenum">
              <a:rPr lang="en-US"/>
              <a:pPr/>
              <a:t>41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6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A93A9-301E-49C7-9B09-3F4DD38D6991}" type="slidenum">
              <a:rPr lang="en-US"/>
              <a:pPr/>
              <a:t>52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3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A93A9-301E-49C7-9B09-3F4DD38D6991}" type="slidenum">
              <a:rPr lang="en-US"/>
              <a:pPr/>
              <a:t>53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002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A93A9-301E-49C7-9B09-3F4DD38D6991}" type="slidenum">
              <a:rPr lang="en-US"/>
              <a:pPr/>
              <a:t>54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27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1A93A9-301E-49C7-9B09-3F4DD38D6991}" type="slidenum">
              <a:rPr lang="en-US"/>
              <a:pPr/>
              <a:t>55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913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2E285-ECBA-45F9-B276-E28A562F9D60}" type="slidenum">
              <a:rPr lang="en-US"/>
              <a:pPr/>
              <a:t>56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66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CD4E50-060C-4018-A604-D212D5CA5960}" type="slidenum">
              <a:rPr lang="en-US"/>
              <a:pPr/>
              <a:t>58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6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52D86-6961-40A3-B1BC-6F76CE4CC6F0}" type="slidenum">
              <a:rPr lang="en-US"/>
              <a:pPr/>
              <a:t>18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979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4AC70-90C4-4B82-AA25-BA800CE8B8A9}" type="slidenum">
              <a:rPr lang="en-US"/>
              <a:pPr/>
              <a:t>60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583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925202-7799-4ACE-B825-9C1429764E78}" type="slidenum">
              <a:rPr lang="en-US"/>
              <a:pPr/>
              <a:t>61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80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29BC7-901C-4811-9589-10A1748F36EA}" type="slidenum">
              <a:rPr lang="en-US"/>
              <a:pPr/>
              <a:t>62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7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486495-FD9A-4A30-A67E-8E373DA3D34F}" type="slidenum">
              <a:rPr lang="en-US"/>
              <a:pPr/>
              <a:t>63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69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14324-D920-472C-89E5-A7876CB7BF80}" type="slidenum">
              <a:rPr lang="en-US"/>
              <a:pPr/>
              <a:t>64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33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A705F-2EA5-47C6-A8AC-466F02A3353C}" type="slidenum">
              <a:rPr lang="en-US"/>
              <a:pPr/>
              <a:t>65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7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2FA43-6E60-4AF4-96EB-B90454E39D8A}" type="slidenum">
              <a:rPr lang="en-US"/>
              <a:pPr/>
              <a:t>66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6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82E285-ECBA-45F9-B276-E28A562F9D60}" type="slidenum">
              <a:rPr lang="en-US"/>
              <a:pPr/>
              <a:t>67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45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14324-D920-472C-89E5-A7876CB7BF80}" type="slidenum">
              <a:rPr lang="en-US"/>
              <a:pPr/>
              <a:t>72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12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A705F-2EA5-47C6-A8AC-466F02A3353C}" type="slidenum">
              <a:rPr lang="en-US"/>
              <a:pPr/>
              <a:t>73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0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D7979-3CB8-4A40-AEA0-D9844B5D82CA}" type="slidenum">
              <a:rPr lang="en-US"/>
              <a:pPr/>
              <a:t>19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030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4AC70-90C4-4B82-AA25-BA800CE8B8A9}" type="slidenum">
              <a:rPr lang="en-US"/>
              <a:pPr/>
              <a:t>76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54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A20C3-145C-4EAE-9498-F5DE0D90CB3D}" type="slidenum">
              <a:rPr lang="en-US"/>
              <a:pPr/>
              <a:t>93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1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ED7979-3CB8-4A40-AEA0-D9844B5D82CA}" type="slidenum">
              <a:rPr lang="en-US"/>
              <a:pPr/>
              <a:t>20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54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6589F-AC38-4413-A766-CC5D854A5ABA}" type="slidenum">
              <a:rPr lang="en-US"/>
              <a:pPr/>
              <a:t>22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96589F-AC38-4413-A766-CC5D854A5ABA}" type="slidenum">
              <a:rPr lang="en-US"/>
              <a:pPr/>
              <a:t>23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91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E4AC6-3DBB-4D0B-B9A3-22CDC7F02AB4}" type="slidenum">
              <a:rPr lang="en-US"/>
              <a:pPr/>
              <a:t>24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9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6170B-30CF-4670-9F3D-A31B9DF2778E}" type="slidenum">
              <a:rPr lang="en-US"/>
              <a:pPr/>
              <a:t>25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1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156B5-2C6E-441F-B709-320AFFE7EFA1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FD03-9FAB-4DDB-858B-6BE35AE47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3BF7-03EA-4E18-BE86-A64435839F06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EE47C-AF81-495C-8D5E-AFB9CDB9D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40767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066800"/>
            <a:ext cx="40767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86600" y="6553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C29D6A7C-6F66-477F-8E38-73454C1AE6F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2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82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40767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066800"/>
            <a:ext cx="40767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810000"/>
            <a:ext cx="40767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86600" y="6553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305A9A14-AEA6-408F-B71B-BA3C330E14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8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1143000"/>
          </a:xfrm>
        </p:spPr>
        <p:txBody>
          <a:bodyPr/>
          <a:lstStyle>
            <a:lvl1pPr>
              <a:defRPr sz="3600">
                <a:solidFill>
                  <a:srgbClr val="C00000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724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</a:defRPr>
            </a:lvl1pPr>
            <a:lvl2pPr>
              <a:defRPr>
                <a:solidFill>
                  <a:srgbClr val="0070C0"/>
                </a:solidFill>
              </a:defRPr>
            </a:lvl2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>
            <a:noFill/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8889BFE-19BD-456C-8CC9-B03965886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81200"/>
            <a:ext cx="4225925" cy="465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81200"/>
            <a:ext cx="4227513" cy="465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B99B4B-C540-4FA9-BAE6-E22A473988DE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38AB3A-70F8-47E5-8FE1-734E9F9DB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457200"/>
            <a:ext cx="2151063" cy="6175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02375" cy="6175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9473B-2E10-4D0F-9394-9A76C871EB7C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1119-9587-4F0A-9369-885AB071B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C51AFF-FDF8-4F63-AB02-FE8639FDE41A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F3C2DD-B4F6-4C30-926F-A0F0C49D7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1236-8895-4E26-B8AB-878C5F271614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8F9BE-03D3-4AC9-AD67-B4E7D3A7A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596541-97C7-412A-A574-37FA77775A8C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24068F-B51C-439E-9696-E51D4A923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1FB7E6-5E2E-43A0-AAAC-C82D82560E87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D0D270-5C56-45B5-9990-072F85F8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05C5DA-F411-4387-8DC6-C6E7C2AB2B42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546D9F-0BB1-4330-A4FF-7D8553E0C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 /><Relationship Id="rId3" Type="http://schemas.openxmlformats.org/officeDocument/2006/relationships/slideLayout" Target="../slideLayouts/slideLayout16.xml" /><Relationship Id="rId7" Type="http://schemas.openxmlformats.org/officeDocument/2006/relationships/slideLayout" Target="../slideLayouts/slideLayout20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5.xml" /><Relationship Id="rId1" Type="http://schemas.openxmlformats.org/officeDocument/2006/relationships/slideLayout" Target="../slideLayouts/slideLayout14.xml" /><Relationship Id="rId6" Type="http://schemas.openxmlformats.org/officeDocument/2006/relationships/slideLayout" Target="../slideLayouts/slideLayout19.xml" /><Relationship Id="rId11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18.xml" /><Relationship Id="rId10" Type="http://schemas.openxmlformats.org/officeDocument/2006/relationships/slideLayout" Target="../slideLayouts/slideLayout23.xml" /><Relationship Id="rId4" Type="http://schemas.openxmlformats.org/officeDocument/2006/relationships/slideLayout" Target="../slideLayouts/slideLayout17.xml" /><Relationship Id="rId9" Type="http://schemas.openxmlformats.org/officeDocument/2006/relationships/slideLayout" Target="../slideLayouts/slideLayout22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 /><Relationship Id="rId13" Type="http://schemas.openxmlformats.org/officeDocument/2006/relationships/image" Target="../media/image2.jpeg" /><Relationship Id="rId3" Type="http://schemas.openxmlformats.org/officeDocument/2006/relationships/slideLayout" Target="../slideLayouts/slideLayout27.xml" /><Relationship Id="rId7" Type="http://schemas.openxmlformats.org/officeDocument/2006/relationships/slideLayout" Target="../slideLayouts/slideLayout31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6.xml" /><Relationship Id="rId1" Type="http://schemas.openxmlformats.org/officeDocument/2006/relationships/slideLayout" Target="../slideLayouts/slideLayout25.xml" /><Relationship Id="rId6" Type="http://schemas.openxmlformats.org/officeDocument/2006/relationships/slideLayout" Target="../slideLayouts/slideLayout30.xml" /><Relationship Id="rId11" Type="http://schemas.openxmlformats.org/officeDocument/2006/relationships/slideLayout" Target="../slideLayouts/slideLayout35.xml" /><Relationship Id="rId5" Type="http://schemas.openxmlformats.org/officeDocument/2006/relationships/slideLayout" Target="../slideLayouts/slideLayout29.xml" /><Relationship Id="rId10" Type="http://schemas.openxmlformats.org/officeDocument/2006/relationships/slideLayout" Target="../slideLayouts/slideLayout34.xml" /><Relationship Id="rId4" Type="http://schemas.openxmlformats.org/officeDocument/2006/relationships/slideLayout" Target="../slideLayouts/slideLayout28.xml" /><Relationship Id="rId9" Type="http://schemas.openxmlformats.org/officeDocument/2006/relationships/slideLayout" Target="../slideLayouts/slideLayout3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27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CBDC574-7AB0-4366-BCE8-6683DFEFCE32}" type="datetimeFigureOut">
              <a:rPr lang="en-US"/>
              <a:pPr>
                <a:defRPr/>
              </a:pPr>
              <a:t>9/29/2022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1F2FEFA-D9D5-4045-B2BA-5683DF00F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02" r:id="rId4"/>
    <p:sldLayoutId id="2147484389" r:id="rId5"/>
    <p:sldLayoutId id="2147484303" r:id="rId6"/>
    <p:sldLayoutId id="2147484390" r:id="rId7"/>
    <p:sldLayoutId id="2147484391" r:id="rId8"/>
    <p:sldLayoutId id="2147484392" r:id="rId9"/>
    <p:sldLayoutId id="2147484304" r:id="rId10"/>
    <p:sldLayoutId id="2147484305" r:id="rId11"/>
    <p:sldLayoutId id="2147484464" r:id="rId12"/>
    <p:sldLayoutId id="214748446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0" y="0"/>
            <a:ext cx="533400" cy="411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0" y="4114800"/>
            <a:ext cx="533400" cy="76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6781800" y="1295400"/>
            <a:ext cx="2057400" cy="1524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381000" y="1371600"/>
            <a:ext cx="8763000" cy="0"/>
          </a:xfrm>
          <a:prstGeom prst="line">
            <a:avLst/>
          </a:prstGeom>
          <a:noFill/>
          <a:ln w="28575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ransition>
    <p:diamond/>
  </p:transition>
  <p:hf sldNum="0" hdr="0"/>
  <p:txStyles>
    <p:titleStyle>
      <a:lvl1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2pPr>
      <a:lvl3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3pPr>
      <a:lvl4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4pPr>
      <a:lvl5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5pPr>
      <a:lvl6pPr marL="12954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6pPr>
      <a:lvl7pPr marL="17526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7pPr>
      <a:lvl8pPr marL="22098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8pPr>
      <a:lvl9pPr marL="26670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81200"/>
            <a:ext cx="8605838" cy="4651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7888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 build="p" animBg="1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>
            <p:tnLst>
              <p:par>
                <p:cTn presetID="24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3200">
          <a:solidFill>
            <a:srgbClr val="8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800">
          <a:solidFill>
            <a:srgbClr val="003300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1.vml" /><Relationship Id="rId5" Type="http://schemas.openxmlformats.org/officeDocument/2006/relationships/image" Target="../media/image15.wmf" /><Relationship Id="rId4" Type="http://schemas.openxmlformats.org/officeDocument/2006/relationships/oleObject" Target="../embeddings/oleObject1.bin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2.vml" /><Relationship Id="rId5" Type="http://schemas.openxmlformats.org/officeDocument/2006/relationships/image" Target="../media/image16.wmf" /><Relationship Id="rId4" Type="http://schemas.openxmlformats.org/officeDocument/2006/relationships/oleObject" Target="../embeddings/oleObject2.bin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3.vml" /><Relationship Id="rId5" Type="http://schemas.openxmlformats.org/officeDocument/2006/relationships/image" Target="../media/image17.wmf" /><Relationship Id="rId4" Type="http://schemas.openxmlformats.org/officeDocument/2006/relationships/oleObject" Target="../embeddings/oleObject3.bin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4.vml" /><Relationship Id="rId5" Type="http://schemas.openxmlformats.org/officeDocument/2006/relationships/image" Target="../media/image18.wmf" /><Relationship Id="rId4" Type="http://schemas.openxmlformats.org/officeDocument/2006/relationships/oleObject" Target="../embeddings/oleObject4.bin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5.vml" /><Relationship Id="rId5" Type="http://schemas.openxmlformats.org/officeDocument/2006/relationships/image" Target="../media/image19.wmf" /><Relationship Id="rId4" Type="http://schemas.openxmlformats.org/officeDocument/2006/relationships/oleObject" Target="../embeddings/oleObject5.bin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6.vml" /><Relationship Id="rId5" Type="http://schemas.openxmlformats.org/officeDocument/2006/relationships/image" Target="../media/image20.wmf" /><Relationship Id="rId4" Type="http://schemas.openxmlformats.org/officeDocument/2006/relationships/oleObject" Target="../embeddings/oleObject6.bin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7.vml" /><Relationship Id="rId5" Type="http://schemas.openxmlformats.org/officeDocument/2006/relationships/image" Target="../media/image21.wmf" /><Relationship Id="rId4" Type="http://schemas.openxmlformats.org/officeDocument/2006/relationships/oleObject" Target="../embeddings/oleObject7.bin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8.vml" /><Relationship Id="rId5" Type="http://schemas.openxmlformats.org/officeDocument/2006/relationships/image" Target="../media/image22.wmf" /><Relationship Id="rId4" Type="http://schemas.openxmlformats.org/officeDocument/2006/relationships/oleObject" Target="../embeddings/oleObject8.bin" 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 /><Relationship Id="rId7" Type="http://schemas.openxmlformats.org/officeDocument/2006/relationships/image" Target="../media/image24.wmf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9.vml" /><Relationship Id="rId6" Type="http://schemas.openxmlformats.org/officeDocument/2006/relationships/oleObject" Target="../embeddings/oleObject10.bin" /><Relationship Id="rId5" Type="http://schemas.openxmlformats.org/officeDocument/2006/relationships/image" Target="../media/image23.wmf" /><Relationship Id="rId4" Type="http://schemas.openxmlformats.org/officeDocument/2006/relationships/oleObject" Target="../embeddings/oleObject9.bin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9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5.png" 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6.png" 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10.vml" /><Relationship Id="rId5" Type="http://schemas.openxmlformats.org/officeDocument/2006/relationships/image" Target="../media/image27.emf" /><Relationship Id="rId4" Type="http://schemas.openxmlformats.org/officeDocument/2006/relationships/oleObject" Target="../embeddings/oleObject11.bin" 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 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1.vml" /><Relationship Id="rId5" Type="http://schemas.openxmlformats.org/officeDocument/2006/relationships/image" Target="../media/image28.wmf" /><Relationship Id="rId4" Type="http://schemas.openxmlformats.org/officeDocument/2006/relationships/oleObject" Target="../embeddings/oleObject12.bin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2.vml" /><Relationship Id="rId5" Type="http://schemas.openxmlformats.org/officeDocument/2006/relationships/image" Target="../media/image29.wmf" /><Relationship Id="rId4" Type="http://schemas.openxmlformats.org/officeDocument/2006/relationships/oleObject" Target="../embeddings/oleObject13.bin" 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3.vml" /><Relationship Id="rId5" Type="http://schemas.openxmlformats.org/officeDocument/2006/relationships/image" Target="../media/image30.wmf" /><Relationship Id="rId4" Type="http://schemas.openxmlformats.org/officeDocument/2006/relationships/oleObject" Target="../embeddings/oleObject14.bin" 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 /><Relationship Id="rId2" Type="http://schemas.openxmlformats.org/officeDocument/2006/relationships/slideLayout" Target="../slideLayouts/slideLayout12.xml" /><Relationship Id="rId1" Type="http://schemas.openxmlformats.org/officeDocument/2006/relationships/vmlDrawing" Target="../drawings/vmlDrawing14.vml" /><Relationship Id="rId5" Type="http://schemas.openxmlformats.org/officeDocument/2006/relationships/image" Target="../media/image31.emf" /><Relationship Id="rId4" Type="http://schemas.openxmlformats.org/officeDocument/2006/relationships/oleObject" Target="../embeddings/oleObject15.bin" 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5.vml" /><Relationship Id="rId4" Type="http://schemas.openxmlformats.org/officeDocument/2006/relationships/image" Target="../media/image32.wmf" 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9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6.vml" /><Relationship Id="rId4" Type="http://schemas.openxmlformats.org/officeDocument/2006/relationships/image" Target="../media/image33.wmf" 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7.vml" /><Relationship Id="rId5" Type="http://schemas.openxmlformats.org/officeDocument/2006/relationships/image" Target="../media/image28.wmf" /><Relationship Id="rId4" Type="http://schemas.openxmlformats.org/officeDocument/2006/relationships/oleObject" Target="../embeddings/oleObject18.bin" 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 /><Relationship Id="rId1" Type="http://schemas.openxmlformats.org/officeDocument/2006/relationships/slideLayout" Target="../slideLayouts/slideLayout9.xml" 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9.xml" 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 /><Relationship Id="rId1" Type="http://schemas.openxmlformats.org/officeDocument/2006/relationships/slideLayout" Target="../slideLayouts/slideLayout2.xml" 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 /><Relationship Id="rId1" Type="http://schemas.openxmlformats.org/officeDocument/2006/relationships/slideLayout" Target="../slideLayouts/slideLayout1.xml" 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25.xml" /><Relationship Id="rId4" Type="http://schemas.openxmlformats.org/officeDocument/2006/relationships/image" Target="../media/image4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s-media-cache-ak0.pinimg.com/originals/c6/b2/b3/c6b2b31154ef06c453a84c2a09e982ed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865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3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healthyeating.sfgate.com/DM-Resize/photos.demandstudios.com/99/170/fotolia_4255520_XS.jpg?w=442&amp;h=442&amp;keep_ratio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6400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He is still upset </a:t>
            </a:r>
          </a:p>
        </p:txBody>
      </p:sp>
    </p:spTree>
    <p:extLst>
      <p:ext uri="{BB962C8B-B14F-4D97-AF65-F5344CB8AC3E}">
        <p14:creationId xmlns:p14="http://schemas.microsoft.com/office/powerpoint/2010/main" val="28977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l"/>
            <a:r>
              <a:rPr lang="en-US" sz="4000" dirty="0"/>
              <a:t>At what price</a:t>
            </a:r>
          </a:p>
        </p:txBody>
      </p:sp>
      <p:pic>
        <p:nvPicPr>
          <p:cNvPr id="18434" name="Picture 2" descr="http://www.canonpricewatch.com/blog/wp-content/uploads/2014/03/price-ta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6010275" cy="529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227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685800"/>
          </a:xfrm>
        </p:spPr>
        <p:txBody>
          <a:bodyPr/>
          <a:lstStyle/>
          <a:p>
            <a:pPr algn="l"/>
            <a:r>
              <a:rPr lang="en-US" dirty="0"/>
              <a:t>Pricing of options is not easy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85875" y="2500313"/>
            <a:ext cx="4476750" cy="4071937"/>
          </a:xfrm>
          <a:noFill/>
        </p:spPr>
      </p:pic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785938" y="1285875"/>
            <a:ext cx="1643062" cy="1071563"/>
            <a:chOff x="1785918" y="1285860"/>
            <a:chExt cx="1643074" cy="1071570"/>
          </a:xfrm>
        </p:grpSpPr>
        <p:pic>
          <p:nvPicPr>
            <p:cNvPr id="1434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3108" y="1571612"/>
              <a:ext cx="714380" cy="5000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Cloud Callout 5"/>
            <p:cNvSpPr/>
            <p:nvPr/>
          </p:nvSpPr>
          <p:spPr>
            <a:xfrm>
              <a:off x="1785918" y="1285860"/>
              <a:ext cx="1643074" cy="1071570"/>
            </a:xfrm>
            <a:prstGeom prst="cloud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680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Oval 3"/>
          <p:cNvSpPr>
            <a:spLocks noChangeArrowheads="1"/>
          </p:cNvSpPr>
          <p:nvPr/>
        </p:nvSpPr>
        <p:spPr bwMode="auto">
          <a:xfrm>
            <a:off x="1447800" y="0"/>
            <a:ext cx="4953000" cy="259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3600" i="1" dirty="0">
                <a:solidFill>
                  <a:srgbClr val="003300"/>
                </a:solidFill>
                <a:latin typeface="Century Schoolbook" pitchFamily="18" charset="0"/>
              </a:rPr>
              <a:t>Which model is better binominal or BSM</a:t>
            </a:r>
          </a:p>
        </p:txBody>
      </p:sp>
      <p:pic>
        <p:nvPicPr>
          <p:cNvPr id="389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386324">
            <a:off x="6019800" y="3460750"/>
            <a:ext cx="27400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0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1143000" y="1981200"/>
            <a:ext cx="7772400" cy="3276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660033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3600" dirty="0"/>
              <a:t>       OPTION PRICING</a:t>
            </a:r>
          </a:p>
        </p:txBody>
      </p:sp>
    </p:spTree>
    <p:extLst>
      <p:ext uri="{BB962C8B-B14F-4D97-AF65-F5344CB8AC3E}">
        <p14:creationId xmlns:p14="http://schemas.microsoft.com/office/powerpoint/2010/main" val="381893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1143000" y="1828800"/>
            <a:ext cx="7772400" cy="3276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660033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3600" b="1" dirty="0"/>
              <a:t>The Binomial Model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5146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 sz="2400" dirty="0"/>
              <a:t>A Simple Model to Value Options Before Expiration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2" y="911225"/>
            <a:ext cx="8605838" cy="5794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Suppose we want to know the price of a call option with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year to maturity.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$110 exercise price.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stock price is $108.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one-year risk-free rate,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10 percent.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know (somehow) that the stock price will be $130 or $115 in one year.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the stock price is going to be $130 or $115 (but no other values).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 not know the probabilities of these two values.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 price in one year is still uncertain. </a:t>
            </a:r>
          </a:p>
          <a:p>
            <a:pPr marL="403225" lvl="1" indent="0">
              <a:lnSpc>
                <a:spcPct val="90000"/>
              </a:lnSpc>
              <a:buNone/>
            </a:pP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36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762000"/>
            <a:ext cx="7866063" cy="5489575"/>
          </a:xfrm>
        </p:spPr>
        <p:txBody>
          <a:bodyPr/>
          <a:lstStyle/>
          <a:p>
            <a:endParaRPr lang="en-US" sz="20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2514600" y="3886200"/>
            <a:ext cx="3276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1981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cs typeface="Times New Roman" pitchFamily="18" charset="0"/>
              </a:rPr>
              <a:t>S = 108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Symbol" pitchFamily="18" charset="2"/>
                <a:cs typeface="Times New Roman" pitchFamily="18" charset="0"/>
              </a:rPr>
              <a:t>K = 110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867400" y="1981200"/>
            <a:ext cx="2590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  <a:cs typeface="Times New Roman" pitchFamily="18" charset="0"/>
              </a:rPr>
              <a:t>130</a:t>
            </a:r>
          </a:p>
          <a:p>
            <a:pPr>
              <a:spcBef>
                <a:spcPct val="50000"/>
              </a:spcBef>
            </a:pPr>
            <a:r>
              <a:rPr lang="en-US" sz="2800" b="1" baseline="-25000" dirty="0">
                <a:solidFill>
                  <a:srgbClr val="FF3300"/>
                </a:solidFill>
                <a:cs typeface="Times New Roman" pitchFamily="18" charset="0"/>
              </a:rPr>
              <a:t>Profit in call = 20</a:t>
            </a:r>
          </a:p>
          <a:p>
            <a:pPr>
              <a:spcBef>
                <a:spcPct val="50000"/>
              </a:spcBef>
            </a:pPr>
            <a:r>
              <a:rPr lang="en-US" sz="2800" b="1" baseline="-25000" dirty="0">
                <a:solidFill>
                  <a:srgbClr val="FF3300"/>
                </a:solidFill>
                <a:cs typeface="Times New Roman" pitchFamily="18" charset="0"/>
              </a:rPr>
              <a:t>Profit in put = 0</a:t>
            </a:r>
            <a:endParaRPr lang="en-US" sz="2800" b="1" baseline="-25000" dirty="0">
              <a:solidFill>
                <a:srgbClr val="990099"/>
              </a:solidFill>
              <a:cs typeface="Times New Roman" pitchFamily="18" charset="0"/>
            </a:endParaRP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5867400" y="3810000"/>
            <a:ext cx="2438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  <a:cs typeface="Times New Roman" pitchFamily="18" charset="0"/>
              </a:rPr>
              <a:t>115</a:t>
            </a:r>
          </a:p>
          <a:p>
            <a:pPr>
              <a:spcBef>
                <a:spcPct val="50000"/>
              </a:spcBef>
            </a:pPr>
            <a:r>
              <a:rPr lang="en-US" sz="2800" b="1" baseline="-25000" dirty="0">
                <a:solidFill>
                  <a:srgbClr val="FF3300"/>
                </a:solidFill>
                <a:cs typeface="Times New Roman" pitchFamily="18" charset="0"/>
              </a:rPr>
              <a:t>Profit in call = 5</a:t>
            </a:r>
          </a:p>
          <a:p>
            <a:pPr>
              <a:spcBef>
                <a:spcPct val="50000"/>
              </a:spcBef>
            </a:pPr>
            <a:r>
              <a:rPr lang="en-US" sz="2800" b="1" baseline="-25000" dirty="0">
                <a:solidFill>
                  <a:srgbClr val="FF3300"/>
                </a:solidFill>
                <a:cs typeface="Times New Roman" pitchFamily="18" charset="0"/>
              </a:rPr>
              <a:t>Profit in put = 0</a:t>
            </a:r>
            <a:endParaRPr lang="en-US" sz="2800" b="1" baseline="-25000" dirty="0">
              <a:solidFill>
                <a:srgbClr val="990099"/>
              </a:solidFill>
              <a:cs typeface="Times New Roman" pitchFamily="18" charset="0"/>
            </a:endParaRPr>
          </a:p>
        </p:txBody>
      </p:sp>
      <p:grpSp>
        <p:nvGrpSpPr>
          <p:cNvPr id="188425" name="Group 9"/>
          <p:cNvGrpSpPr>
            <a:grpSpLocks/>
          </p:cNvGrpSpPr>
          <p:nvPr/>
        </p:nvGrpSpPr>
        <p:grpSpPr bwMode="auto">
          <a:xfrm>
            <a:off x="4724400" y="4724400"/>
            <a:ext cx="3810000" cy="863600"/>
            <a:chOff x="3072" y="3264"/>
            <a:chExt cx="2400" cy="544"/>
          </a:xfrm>
        </p:grpSpPr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3072" y="3552"/>
              <a:ext cx="240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cs typeface="Times New Roman" pitchFamily="18" charset="0"/>
                </a:rPr>
                <a:t>Value At Expiration</a:t>
              </a:r>
            </a:p>
          </p:txBody>
        </p:sp>
        <p:sp>
          <p:nvSpPr>
            <p:cNvPr id="188427" name="Line 11"/>
            <p:cNvSpPr>
              <a:spLocks noChangeShapeType="1"/>
            </p:cNvSpPr>
            <p:nvPr/>
          </p:nvSpPr>
          <p:spPr bwMode="auto">
            <a:xfrm>
              <a:off x="3744" y="32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428" name="Group 12"/>
          <p:cNvGrpSpPr>
            <a:grpSpLocks/>
          </p:cNvGrpSpPr>
          <p:nvPr/>
        </p:nvGrpSpPr>
        <p:grpSpPr bwMode="auto">
          <a:xfrm>
            <a:off x="1143000" y="4495800"/>
            <a:ext cx="2819400" cy="1016000"/>
            <a:chOff x="816" y="3120"/>
            <a:chExt cx="1776" cy="640"/>
          </a:xfrm>
        </p:grpSpPr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816" y="3504"/>
              <a:ext cx="17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cs typeface="Times New Roman" pitchFamily="18" charset="0"/>
                </a:rPr>
                <a:t>Value Today</a:t>
              </a:r>
            </a:p>
          </p:txBody>
        </p:sp>
        <p:sp>
          <p:nvSpPr>
            <p:cNvPr id="188430" name="Line 14"/>
            <p:cNvSpPr>
              <a:spLocks noChangeShapeType="1"/>
            </p:cNvSpPr>
            <p:nvPr/>
          </p:nvSpPr>
          <p:spPr bwMode="auto">
            <a:xfrm>
              <a:off x="1680" y="312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420" name="Line 4"/>
          <p:cNvSpPr>
            <a:spLocks noChangeShapeType="1"/>
          </p:cNvSpPr>
          <p:nvPr/>
        </p:nvSpPr>
        <p:spPr bwMode="auto">
          <a:xfrm flipV="1">
            <a:off x="2514600" y="2819400"/>
            <a:ext cx="3200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 rot="692531">
            <a:off x="4059680" y="3897868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One year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20612246">
            <a:off x="3581400" y="2845852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One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0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8" y="152400"/>
            <a:ext cx="7391401" cy="762000"/>
          </a:xfrm>
        </p:spPr>
        <p:txBody>
          <a:bodyPr/>
          <a:lstStyle/>
          <a:p>
            <a:r>
              <a:rPr lang="en-US" sz="2400" dirty="0"/>
              <a:t>A Simple Model to Value Options Before Expiration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911225"/>
            <a:ext cx="7866063" cy="579437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br>
              <a:rPr lang="en-US" dirty="0">
                <a:cs typeface="Times New Roman" pitchFamily="18" charset="0"/>
              </a:rPr>
            </a:b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This call option is certain to finish in the money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similar put option is certain to finish out of the money.</a:t>
            </a:r>
          </a:p>
        </p:txBody>
      </p:sp>
    </p:spTree>
    <p:extLst>
      <p:ext uri="{BB962C8B-B14F-4D97-AF65-F5344CB8AC3E}">
        <p14:creationId xmlns:p14="http://schemas.microsoft.com/office/powerpoint/2010/main" val="2199949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7848600" cy="914400"/>
          </a:xfrm>
        </p:spPr>
        <p:txBody>
          <a:bodyPr/>
          <a:lstStyle/>
          <a:p>
            <a:r>
              <a:rPr lang="en-US" sz="2400" dirty="0"/>
              <a:t>A Simple Model to Value Options Before Expiration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90600" y="1066800"/>
            <a:ext cx="7848600" cy="5334000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You can use put-call parity to price a call option before it expires.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101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87209926"/>
              </p:ext>
            </p:extLst>
          </p:nvPr>
        </p:nvGraphicFramePr>
        <p:xfrm>
          <a:off x="1798638" y="2925763"/>
          <a:ext cx="5329237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Уравнение" r:id="rId4" imgW="1981080" imgH="685800" progId="Equation.3">
                  <p:embed/>
                </p:oleObj>
              </mc:Choice>
              <mc:Fallback>
                <p:oleObj name="Уравнение" r:id="rId4" imgW="1981080" imgH="685800" progId="Equation.3">
                  <p:embed/>
                  <p:pic>
                    <p:nvPicPr>
                      <p:cNvPr id="17101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2925763"/>
                        <a:ext cx="5329237" cy="184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1135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28600"/>
            <a:ext cx="7772400" cy="941363"/>
          </a:xfrm>
        </p:spPr>
        <p:txBody>
          <a:bodyPr/>
          <a:lstStyle/>
          <a:p>
            <a:pPr algn="l"/>
            <a:r>
              <a:rPr lang="en-US" dirty="0"/>
              <a:t>Meet this gentleman!!!</a:t>
            </a:r>
          </a:p>
        </p:txBody>
      </p:sp>
      <p:pic>
        <p:nvPicPr>
          <p:cNvPr id="1026" name="Picture 2" descr="http://2.bp.blogspot.com/_f98opUNuVXc/S8X6syj33EI/AAAAAAAAOvE/OoFeBqYZ2EM/s400/tax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10" y="1981200"/>
            <a:ext cx="3929090" cy="35719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72066" y="2500306"/>
            <a:ext cx="35004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Print" pitchFamily="2" charset="0"/>
              </a:rPr>
              <a:t>He is struggling with … a problem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8674" y="5715016"/>
            <a:ext cx="550072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2060"/>
                </a:solidFill>
                <a:latin typeface="Century Schoolbook" pitchFamily="18" charset="0"/>
              </a:rPr>
              <a:t>He is a derivative trader. </a:t>
            </a:r>
            <a:endParaRPr lang="en-US" sz="1600" i="1" dirty="0">
              <a:solidFill>
                <a:srgbClr val="00206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914400"/>
          </a:xfrm>
        </p:spPr>
        <p:txBody>
          <a:bodyPr/>
          <a:lstStyle/>
          <a:p>
            <a:r>
              <a:rPr lang="en-US" sz="2400" dirty="0"/>
              <a:t>A Simple Model to Value Options Before Expiration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066800"/>
            <a:ext cx="7772400" cy="5562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chosen pair of stock prices guarantees that the call option finishes in the money.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Suppose, we want to allow the call option to expire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the money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 of the money.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do we proceed in this case?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Well, we need a different option pricing model.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39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Binomial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model assumes,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price of asset can only go up or go down in fixed amounts.</a:t>
            </a:r>
          </a:p>
        </p:txBody>
      </p:sp>
    </p:spTree>
    <p:extLst>
      <p:ext uri="{BB962C8B-B14F-4D97-AF65-F5344CB8AC3E}">
        <p14:creationId xmlns:p14="http://schemas.microsoft.com/office/powerpoint/2010/main" val="328319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399" y="76200"/>
            <a:ext cx="7391401" cy="1066800"/>
          </a:xfrm>
        </p:spPr>
        <p:txBody>
          <a:bodyPr/>
          <a:lstStyle/>
          <a:p>
            <a:r>
              <a:rPr lang="en-US" sz="2800" dirty="0"/>
              <a:t>The One-Period Binomial Option Pricing Model—The Assumptions</a:t>
            </a:r>
            <a:r>
              <a:rPr lang="en-US" sz="3200" dirty="0"/>
              <a:t> 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295400"/>
            <a:ext cx="7789863" cy="5334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Suppose the stock price today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the stock pays no dividends.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We assume that the stock price in 1 period is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 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where: </a:t>
            </a:r>
          </a:p>
          <a:p>
            <a:pPr lvl="2" algn="just">
              <a:lnSpc>
                <a:spcPct val="150000"/>
              </a:lnSpc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“up” factor) is bigger than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“down” factor) is less than 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80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8" y="228600"/>
            <a:ext cx="7467601" cy="1066800"/>
          </a:xfrm>
        </p:spPr>
        <p:txBody>
          <a:bodyPr/>
          <a:lstStyle/>
          <a:p>
            <a:r>
              <a:rPr lang="en-US" sz="2800" dirty="0"/>
              <a:t>The One-Period Binomial Option Pricing Model—The Assumptions</a:t>
            </a:r>
            <a:r>
              <a:rPr lang="en-US" sz="3200" dirty="0"/>
              <a:t> 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295400"/>
            <a:ext cx="7866063" cy="5334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Suppose the stock price today is $100, and u = 1.1 and d = .95. </a:t>
            </a:r>
          </a:p>
          <a:p>
            <a:pPr lvl="1"/>
            <a:r>
              <a:rPr lang="en-US" dirty="0">
                <a:cs typeface="Times New Roman" pitchFamily="18" charset="0"/>
              </a:rPr>
              <a:t>The stock price in one period will either be </a:t>
            </a:r>
            <a:endParaRPr lang="en-US" sz="3200" dirty="0">
              <a:cs typeface="Times New Roman" pitchFamily="18" charset="0"/>
            </a:endParaRPr>
          </a:p>
          <a:p>
            <a:pPr lvl="2"/>
            <a:r>
              <a:rPr lang="en-US" sz="3200" dirty="0">
                <a:cs typeface="Times New Roman" pitchFamily="18" charset="0"/>
              </a:rPr>
              <a:t>$100 × 1.1 = $110 </a:t>
            </a:r>
          </a:p>
          <a:p>
            <a:pPr lvl="8"/>
            <a:r>
              <a:rPr lang="en-US" sz="2800" dirty="0">
                <a:cs typeface="Times New Roman" pitchFamily="18" charset="0"/>
              </a:rPr>
              <a:t>or </a:t>
            </a:r>
          </a:p>
          <a:p>
            <a:pPr lvl="2"/>
            <a:r>
              <a:rPr lang="en-US" sz="3200" dirty="0">
                <a:cs typeface="Times New Roman" pitchFamily="18" charset="0"/>
              </a:rPr>
              <a:t>$100 × .95 = $95.</a:t>
            </a:r>
            <a:br>
              <a:rPr lang="en-US" sz="3200" dirty="0">
                <a:cs typeface="Times New Roman" pitchFamily="18" charset="0"/>
              </a:rPr>
            </a:br>
            <a:endParaRPr lang="en-US" sz="3200" dirty="0"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the call price today, if:</a:t>
            </a:r>
          </a:p>
          <a:p>
            <a:pPr lvl="1"/>
            <a:r>
              <a:rPr lang="en-US" sz="3200" dirty="0">
                <a:cs typeface="Times New Roman" pitchFamily="18" charset="0"/>
              </a:rPr>
              <a:t>K = 100</a:t>
            </a:r>
          </a:p>
          <a:p>
            <a:pPr lvl="1"/>
            <a:r>
              <a:rPr lang="en-US" sz="3200" dirty="0">
                <a:cs typeface="Times New Roman" pitchFamily="18" charset="0"/>
              </a:rPr>
              <a:t>r = 3%</a:t>
            </a:r>
            <a:endParaRPr lang="en-US" sz="3200" b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37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798" y="76200"/>
            <a:ext cx="7391401" cy="1143000"/>
          </a:xfrm>
        </p:spPr>
        <p:txBody>
          <a:bodyPr/>
          <a:lstStyle/>
          <a:p>
            <a:r>
              <a:rPr lang="en-US" sz="2800" dirty="0"/>
              <a:t>The One-Period Binomial Option </a:t>
            </a:r>
            <a:br>
              <a:rPr lang="en-US" sz="2800" dirty="0"/>
            </a:br>
            <a:r>
              <a:rPr lang="en-US" sz="2800" dirty="0"/>
              <a:t>Pricing Model—The Setup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219200"/>
            <a:ext cx="7789863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 a Portfolio: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Buy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fractional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of the underlying asset</a:t>
            </a:r>
            <a:endParaRPr lang="en-US" sz="2000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1 call option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the difference by borrowing the amount: D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Key Question:  What is the value of this portfolio, today and at option expiration?</a:t>
            </a:r>
          </a:p>
        </p:txBody>
      </p:sp>
    </p:spTree>
    <p:extLst>
      <p:ext uri="{BB962C8B-B14F-4D97-AF65-F5344CB8AC3E}">
        <p14:creationId xmlns:p14="http://schemas.microsoft.com/office/powerpoint/2010/main" val="4037205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8" y="152400"/>
            <a:ext cx="7772401" cy="1143000"/>
          </a:xfrm>
        </p:spPr>
        <p:txBody>
          <a:bodyPr/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Value of this Portfolio</a:t>
            </a:r>
            <a:br>
              <a:rPr lang="en-US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(long D Shares and short 1 call) is: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600200"/>
            <a:ext cx="7866063" cy="4651375"/>
          </a:xfrm>
        </p:spPr>
        <p:txBody>
          <a:bodyPr/>
          <a:lstStyle/>
          <a:p>
            <a:endParaRPr lang="en-US" sz="18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Important: DS is </a:t>
            </a:r>
            <a:r>
              <a:rPr lang="en-US" sz="2000" b="1" u="sng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the change in S.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Rather, it is a dollar amount, DS.</a:t>
            </a: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2514600" y="3886200"/>
            <a:ext cx="3276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371600" y="3733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 - </a:t>
            </a:r>
            <a:r>
              <a:rPr lang="en-US" sz="2400" b="1" dirty="0">
                <a:solidFill>
                  <a:srgbClr val="FF3300"/>
                </a:solidFill>
                <a:cs typeface="Times New Roman" pitchFamily="18" charset="0"/>
              </a:rPr>
              <a:t>C</a:t>
            </a:r>
            <a:endParaRPr lang="en-US" sz="2400" b="1" dirty="0">
              <a:solidFill>
                <a:srgbClr val="FF3300"/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867400" y="2590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FF3300"/>
                </a:solidFill>
                <a:cs typeface="Times New Roman" pitchFamily="18" charset="0"/>
              </a:rPr>
              <a:t>D</a:t>
            </a:r>
            <a:r>
              <a:rPr lang="en-US" sz="2400" b="1" dirty="0" err="1">
                <a:solidFill>
                  <a:srgbClr val="FF0000"/>
                </a:solidFill>
              </a:rPr>
              <a:t>S</a:t>
            </a:r>
            <a:r>
              <a:rPr lang="en-US" sz="2400" b="1" dirty="0" err="1"/>
              <a:t>×</a:t>
            </a:r>
            <a:r>
              <a:rPr lang="en-US" sz="2400" b="1" dirty="0" err="1">
                <a:solidFill>
                  <a:srgbClr val="0000FF"/>
                </a:solidFill>
                <a:cs typeface="Times New Roman" pitchFamily="18" charset="0"/>
              </a:rPr>
              <a:t>u</a:t>
            </a:r>
            <a:r>
              <a:rPr lang="en-US" sz="2400" dirty="0">
                <a:cs typeface="Times New Roman" pitchFamily="18" charset="0"/>
              </a:rPr>
              <a:t> - </a:t>
            </a:r>
            <a:r>
              <a:rPr lang="en-US" sz="2400" b="1" dirty="0">
                <a:solidFill>
                  <a:srgbClr val="990099"/>
                </a:solidFill>
                <a:cs typeface="Times New Roman" pitchFamily="18" charset="0"/>
              </a:rPr>
              <a:t>C</a:t>
            </a:r>
            <a:r>
              <a:rPr lang="en-US" sz="2400" b="1" baseline="-25000" dirty="0">
                <a:solidFill>
                  <a:srgbClr val="990099"/>
                </a:solidFill>
                <a:cs typeface="Times New Roman" pitchFamily="18" charset="0"/>
              </a:rPr>
              <a:t>u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5867400" y="43434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err="1">
                <a:solidFill>
                  <a:srgbClr val="FF3300"/>
                </a:solidFill>
                <a:cs typeface="Times New Roman" pitchFamily="18" charset="0"/>
              </a:rPr>
              <a:t>D</a:t>
            </a:r>
            <a:r>
              <a:rPr lang="en-US" sz="2400" b="1" dirty="0" err="1">
                <a:solidFill>
                  <a:srgbClr val="FF0000"/>
                </a:solidFill>
              </a:rPr>
              <a:t>S</a:t>
            </a:r>
            <a:r>
              <a:rPr lang="en-US" sz="2400" b="1" dirty="0" err="1"/>
              <a:t>×</a:t>
            </a:r>
            <a:r>
              <a:rPr lang="en-US" sz="2400" b="1" dirty="0" err="1">
                <a:solidFill>
                  <a:srgbClr val="0000FF"/>
                </a:solidFill>
              </a:rPr>
              <a:t>d</a:t>
            </a:r>
            <a:r>
              <a:rPr lang="en-US" sz="2400" dirty="0">
                <a:cs typeface="Times New Roman" pitchFamily="18" charset="0"/>
              </a:rPr>
              <a:t> - </a:t>
            </a:r>
            <a:r>
              <a:rPr lang="en-US" sz="2400" b="1" dirty="0">
                <a:solidFill>
                  <a:srgbClr val="990099"/>
                </a:solidFill>
                <a:cs typeface="Times New Roman" pitchFamily="18" charset="0"/>
              </a:rPr>
              <a:t>C</a:t>
            </a:r>
            <a:r>
              <a:rPr lang="en-US" sz="2400" b="1" baseline="-25000" dirty="0">
                <a:solidFill>
                  <a:srgbClr val="990099"/>
                </a:solidFill>
                <a:cs typeface="Times New Roman" pitchFamily="18" charset="0"/>
              </a:rPr>
              <a:t>d</a:t>
            </a:r>
          </a:p>
        </p:txBody>
      </p:sp>
      <p:grpSp>
        <p:nvGrpSpPr>
          <p:cNvPr id="188425" name="Group 9"/>
          <p:cNvGrpSpPr>
            <a:grpSpLocks/>
          </p:cNvGrpSpPr>
          <p:nvPr/>
        </p:nvGrpSpPr>
        <p:grpSpPr bwMode="auto">
          <a:xfrm>
            <a:off x="4724400" y="4724400"/>
            <a:ext cx="3810000" cy="863600"/>
            <a:chOff x="3072" y="3264"/>
            <a:chExt cx="2400" cy="544"/>
          </a:xfrm>
        </p:grpSpPr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3072" y="3552"/>
              <a:ext cx="240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cs typeface="Times New Roman" pitchFamily="18" charset="0"/>
                </a:rPr>
                <a:t>Portfolio Value At Expiration</a:t>
              </a:r>
            </a:p>
          </p:txBody>
        </p:sp>
        <p:sp>
          <p:nvSpPr>
            <p:cNvPr id="188427" name="Line 11"/>
            <p:cNvSpPr>
              <a:spLocks noChangeShapeType="1"/>
            </p:cNvSpPr>
            <p:nvPr/>
          </p:nvSpPr>
          <p:spPr bwMode="auto">
            <a:xfrm>
              <a:off x="3744" y="32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428" name="Group 12"/>
          <p:cNvGrpSpPr>
            <a:grpSpLocks/>
          </p:cNvGrpSpPr>
          <p:nvPr/>
        </p:nvGrpSpPr>
        <p:grpSpPr bwMode="auto">
          <a:xfrm>
            <a:off x="1143000" y="4495800"/>
            <a:ext cx="2819400" cy="1016000"/>
            <a:chOff x="816" y="3120"/>
            <a:chExt cx="1776" cy="640"/>
          </a:xfrm>
        </p:grpSpPr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816" y="3504"/>
              <a:ext cx="17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>
                  <a:cs typeface="Times New Roman" pitchFamily="18" charset="0"/>
                </a:rPr>
                <a:t>Portfolio Value Today</a:t>
              </a:r>
            </a:p>
          </p:txBody>
        </p:sp>
        <p:sp>
          <p:nvSpPr>
            <p:cNvPr id="188430" name="Line 14"/>
            <p:cNvSpPr>
              <a:spLocks noChangeShapeType="1"/>
            </p:cNvSpPr>
            <p:nvPr/>
          </p:nvSpPr>
          <p:spPr bwMode="auto">
            <a:xfrm>
              <a:off x="1680" y="312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435" name="Group 19"/>
          <p:cNvGrpSpPr>
            <a:grpSpLocks/>
          </p:cNvGrpSpPr>
          <p:nvPr/>
        </p:nvGrpSpPr>
        <p:grpSpPr bwMode="auto">
          <a:xfrm>
            <a:off x="2514600" y="2819400"/>
            <a:ext cx="6248400" cy="1292225"/>
            <a:chOff x="1584" y="1776"/>
            <a:chExt cx="3936" cy="814"/>
          </a:xfrm>
        </p:grpSpPr>
        <p:sp>
          <p:nvSpPr>
            <p:cNvPr id="188420" name="Line 4"/>
            <p:cNvSpPr>
              <a:spLocks noChangeShapeType="1"/>
            </p:cNvSpPr>
            <p:nvPr/>
          </p:nvSpPr>
          <p:spPr bwMode="auto">
            <a:xfrm flipV="1">
              <a:off x="1584" y="1776"/>
              <a:ext cx="2016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3216" y="2064"/>
              <a:ext cx="2304" cy="526"/>
            </a:xfrm>
            <a:prstGeom prst="rect">
              <a:avLst/>
            </a:prstGeom>
            <a:solidFill>
              <a:srgbClr val="F5EAC3"/>
            </a:solidFill>
            <a:ln w="9525">
              <a:solidFill>
                <a:srgbClr val="367D8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FF0000"/>
                  </a:solidFill>
                </a:rPr>
                <a:t>C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u </a:t>
              </a:r>
              <a:r>
                <a:rPr lang="en-US" sz="1600" dirty="0">
                  <a:solidFill>
                    <a:srgbClr val="FF0000"/>
                  </a:solidFill>
                </a:rPr>
                <a:t>and C</a:t>
              </a:r>
              <a:r>
                <a:rPr lang="en-US" sz="1600" baseline="-25000" dirty="0">
                  <a:solidFill>
                    <a:srgbClr val="FF0000"/>
                  </a:solidFill>
                </a:rPr>
                <a:t>d</a:t>
              </a:r>
              <a:r>
                <a:rPr lang="en-US" sz="1600" dirty="0">
                  <a:solidFill>
                    <a:srgbClr val="FF0000"/>
                  </a:solidFill>
                </a:rPr>
                <a:t> : The </a:t>
              </a:r>
              <a:r>
                <a:rPr lang="en-US" sz="1600" b="1" dirty="0">
                  <a:solidFill>
                    <a:srgbClr val="FF0000"/>
                  </a:solidFill>
                </a:rPr>
                <a:t>intrinsic</a:t>
              </a:r>
              <a:r>
                <a:rPr lang="en-US" sz="1600" dirty="0">
                  <a:solidFill>
                    <a:srgbClr val="FF0000"/>
                  </a:solidFill>
                </a:rPr>
                <a:t> value of the call if the stock price increases to </a:t>
              </a:r>
              <a:r>
                <a:rPr lang="en-US" sz="1600" dirty="0" err="1">
                  <a:solidFill>
                    <a:srgbClr val="FF0000"/>
                  </a:solidFill>
                </a:rPr>
                <a:t>S</a:t>
              </a:r>
              <a:r>
                <a:rPr lang="en-US" sz="1600" dirty="0" err="1">
                  <a:solidFill>
                    <a:srgbClr val="FF0000"/>
                  </a:solidFill>
                  <a:cs typeface="Arial" charset="0"/>
                </a:rPr>
                <a:t>×</a:t>
              </a:r>
              <a:r>
                <a:rPr lang="en-US" sz="1600" dirty="0" err="1">
                  <a:solidFill>
                    <a:srgbClr val="FF0000"/>
                  </a:solidFill>
                </a:rPr>
                <a:t>u</a:t>
              </a:r>
              <a:r>
                <a:rPr lang="en-US" sz="1600" dirty="0">
                  <a:solidFill>
                    <a:srgbClr val="FF0000"/>
                  </a:solidFill>
                  <a:cs typeface="Arial" charset="0"/>
                </a:rPr>
                <a:t> or decreases to </a:t>
              </a:r>
              <a:r>
                <a:rPr lang="en-US" sz="1600" dirty="0" err="1">
                  <a:solidFill>
                    <a:srgbClr val="FF0000"/>
                  </a:solidFill>
                </a:rPr>
                <a:t>S</a:t>
              </a:r>
              <a:r>
                <a:rPr lang="en-US" sz="1600" dirty="0" err="1">
                  <a:solidFill>
                    <a:srgbClr val="FF0000"/>
                  </a:solidFill>
                  <a:cs typeface="Arial" charset="0"/>
                </a:rPr>
                <a:t>×d</a:t>
              </a:r>
              <a:r>
                <a:rPr lang="en-US" sz="1600" dirty="0">
                  <a:solidFill>
                    <a:srgbClr val="FF0000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2613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685800"/>
          </a:xfrm>
        </p:spPr>
        <p:txBody>
          <a:bodyPr/>
          <a:lstStyle/>
          <a:p>
            <a:r>
              <a:rPr lang="en-US" sz="3200" dirty="0"/>
              <a:t>To Calculate Today’s Call Price, </a:t>
            </a:r>
            <a:r>
              <a:rPr lang="en-US" sz="3200" b="1" dirty="0">
                <a:solidFill>
                  <a:srgbClr val="FF3300"/>
                </a:solidFill>
              </a:rPr>
              <a:t>C</a:t>
            </a:r>
            <a:r>
              <a:rPr lang="en-US" sz="3200" dirty="0"/>
              <a:t>: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14400"/>
            <a:ext cx="7696200" cy="5943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itchFamily="18" charset="0"/>
              </a:rPr>
              <a:t>A Brilliant Insight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makes this portfolio risk-less.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To make the portfolio riskless:</a:t>
            </a:r>
            <a:b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D(Su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d,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 =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(Su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28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772400" cy="762000"/>
          </a:xfrm>
        </p:spPr>
        <p:txBody>
          <a:bodyPr/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Therefore, Our First Step is to Calculate D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772400" cy="5715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all values in this equation today, except D.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 = $100;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MAX(Su – K, 0) = MAX($110 – 100,0) = $10.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MAX(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K, 0) = MAX($95 – 100,0) = $0.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Therefore, we can calculate 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4" algn="just">
              <a:lnSpc>
                <a:spcPct val="150000"/>
              </a:lnSpc>
              <a:buFont typeface="Symbol" pitchFamily="18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(Su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4" algn="just">
              <a:lnSpc>
                <a:spcPct val="150000"/>
              </a:lnSpc>
              <a:buFont typeface="Symbol" pitchFamily="18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(10 – 0) /  110 – 95</a:t>
            </a:r>
          </a:p>
          <a:p>
            <a:pPr lvl="4" algn="just">
              <a:lnSpc>
                <a:spcPct val="150000"/>
              </a:lnSpc>
              <a:buFont typeface="Symbol" pitchFamily="18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10 / 15</a:t>
            </a:r>
          </a:p>
          <a:p>
            <a:pPr lvl="4" algn="just">
              <a:lnSpc>
                <a:spcPct val="150000"/>
              </a:lnSpc>
              <a:buFont typeface="Symbol" pitchFamily="18" charset="2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2 / 3.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2800" y="2385536"/>
            <a:ext cx="1126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 New Roman" pitchFamily="18" charset="0"/>
              </a:rPr>
              <a:t>Su = $110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52800" y="2754868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itchFamily="18" charset="0"/>
              </a:rPr>
              <a:t>Sd</a:t>
            </a:r>
            <a:r>
              <a:rPr lang="en-US" dirty="0">
                <a:cs typeface="Times New Roman" pitchFamily="18" charset="0"/>
              </a:rPr>
              <a:t> = $95</a:t>
            </a:r>
            <a:endParaRPr lang="en-US" dirty="0"/>
          </a:p>
        </p:txBody>
      </p:sp>
      <p:cxnSp>
        <p:nvCxnSpPr>
          <p:cNvPr id="5" name="Straight Arrow Connector 4"/>
          <p:cNvCxnSpPr>
            <a:endCxn id="2" idx="1"/>
          </p:cNvCxnSpPr>
          <p:nvPr/>
        </p:nvCxnSpPr>
        <p:spPr>
          <a:xfrm flipV="1">
            <a:off x="2895600" y="2570202"/>
            <a:ext cx="4572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2754868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79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means you have to buy 2/3 shares to sell 1 call if you want to earn risk free profit</a:t>
            </a:r>
          </a:p>
        </p:txBody>
      </p:sp>
    </p:spTree>
    <p:extLst>
      <p:ext uri="{BB962C8B-B14F-4D97-AF65-F5344CB8AC3E}">
        <p14:creationId xmlns:p14="http://schemas.microsoft.com/office/powerpoint/2010/main" val="1501479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315200" cy="76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What is D?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447800"/>
            <a:ext cx="76962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 is delta.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D, delta, is the fractional share amount needed to hedge one call.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Therefore, the number of calls to hedge one share is 1/D.</a:t>
            </a:r>
          </a:p>
        </p:txBody>
      </p:sp>
    </p:spTree>
    <p:extLst>
      <p:ext uri="{BB962C8B-B14F-4D97-AF65-F5344CB8AC3E}">
        <p14:creationId xmlns:p14="http://schemas.microsoft.com/office/powerpoint/2010/main" val="395962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-71462"/>
            <a:ext cx="7772400" cy="1470025"/>
          </a:xfrm>
        </p:spPr>
        <p:txBody>
          <a:bodyPr/>
          <a:lstStyle/>
          <a:p>
            <a:pPr algn="l"/>
            <a:r>
              <a:rPr lang="en-US" dirty="0"/>
              <a:t>Meet this gentleman!!!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://2.bp.blogspot.com/_f98opUNuVXc/S8X6syj33EI/AAAAAAAAOvE/OoFeBqYZ2EM/s400/taxma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3929090" cy="35719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072066" y="914400"/>
            <a:ext cx="350046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Print" pitchFamily="2" charset="0"/>
              </a:rPr>
              <a:t>He want to buy gold @ 50000 but he is afraid that the prices may fall after buying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5715016"/>
            <a:ext cx="550072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2060"/>
                </a:solidFill>
                <a:latin typeface="Century Schoolbook" pitchFamily="18" charset="0"/>
              </a:rPr>
              <a:t>He is a derivative trader. </a:t>
            </a:r>
            <a:endParaRPr lang="en-US" sz="1600" i="1" dirty="0">
              <a:solidFill>
                <a:srgbClr val="002060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010400" cy="914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One-Period Binomial Option Pricing Model—The Formula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620000" cy="5562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riskless portfolio today should be worth (DS – C)(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in one period.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(DS – C)e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55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(which equals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we chose the “correct” D).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Solving the equation above for C:</a:t>
            </a:r>
          </a:p>
        </p:txBody>
      </p:sp>
      <p:graphicFrame>
        <p:nvGraphicFramePr>
          <p:cNvPr id="192520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4553217"/>
              </p:ext>
            </p:extLst>
          </p:nvPr>
        </p:nvGraphicFramePr>
        <p:xfrm>
          <a:off x="3429000" y="4724400"/>
          <a:ext cx="3140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523880" imgH="457200" progId="Equation.3">
                  <p:embed/>
                </p:oleObj>
              </mc:Choice>
              <mc:Fallback>
                <p:oleObj name="Equation" r:id="rId4" imgW="1523880" imgH="457200" progId="Equation.3">
                  <p:embed/>
                  <p:pic>
                    <p:nvPicPr>
                      <p:cNvPr id="19252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24400"/>
                        <a:ext cx="31400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6187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One-Period Binomial Option Pricing Model—The Formula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219200"/>
            <a:ext cx="7620000" cy="5562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riskless portfolio today should be worth (DS – C)(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in one period.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(DS – C)e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55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(which equals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we chose the “correct” D).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Solving the equation above for C: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2520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37778"/>
              </p:ext>
            </p:extLst>
          </p:nvPr>
        </p:nvGraphicFramePr>
        <p:xfrm>
          <a:off x="3352800" y="4278313"/>
          <a:ext cx="3216275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4" imgW="1574640" imgH="723600" progId="Equation.3">
                  <p:embed/>
                </p:oleObj>
              </mc:Choice>
              <mc:Fallback>
                <p:oleObj name="Equation" r:id="rId4" imgW="1574640" imgH="723600" progId="Equation.3">
                  <p:embed/>
                  <p:pic>
                    <p:nvPicPr>
                      <p:cNvPr id="19252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278313"/>
                        <a:ext cx="3216275" cy="1284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40183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One-Period Binomial Option Pricing Model—The Formula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762000"/>
            <a:ext cx="7620000" cy="6019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riskless portfolio today should be worth (DS – C)(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in one period.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(DS – C)e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55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(which equals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we chose the “correct” D).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Solving the equation above for C: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2520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4161717"/>
              </p:ext>
            </p:extLst>
          </p:nvPr>
        </p:nvGraphicFramePr>
        <p:xfrm>
          <a:off x="3352800" y="3962400"/>
          <a:ext cx="3216275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1574640" imgH="965160" progId="Equation.3">
                  <p:embed/>
                </p:oleObj>
              </mc:Choice>
              <mc:Fallback>
                <p:oleObj name="Equation" r:id="rId4" imgW="1574640" imgH="965160" progId="Equation.3">
                  <p:embed/>
                  <p:pic>
                    <p:nvPicPr>
                      <p:cNvPr id="19252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62400"/>
                        <a:ext cx="3216275" cy="171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37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One-Period Binomial Option Pricing Model—The Formula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762000"/>
            <a:ext cx="7620000" cy="6019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riskless portfolio today should be worth (DS – C)(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in one period.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(DS – C)e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55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(which equals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we chose the “correct” D).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Solving the equation above for C: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2520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1874829"/>
              </p:ext>
            </p:extLst>
          </p:nvPr>
        </p:nvGraphicFramePr>
        <p:xfrm>
          <a:off x="3200400" y="3781425"/>
          <a:ext cx="336867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1574640" imgH="1218960" progId="Equation.3">
                  <p:embed/>
                </p:oleObj>
              </mc:Choice>
              <mc:Fallback>
                <p:oleObj name="Equation" r:id="rId4" imgW="1574640" imgH="1218960" progId="Equation.3">
                  <p:embed/>
                  <p:pic>
                    <p:nvPicPr>
                      <p:cNvPr id="19252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81425"/>
                        <a:ext cx="3368675" cy="216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0971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One-Period Binomial Option Pricing Model—The Formula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762000"/>
            <a:ext cx="7620000" cy="6019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riskless portfolio today should be worth (DS – C)(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in one period.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(DS – C)e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55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(which equals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we chose the “correct” D).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Solving the equation above for C: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2520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5321753"/>
              </p:ext>
            </p:extLst>
          </p:nvPr>
        </p:nvGraphicFramePr>
        <p:xfrm>
          <a:off x="3776663" y="3989388"/>
          <a:ext cx="2792412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1574640" imgH="1473120" progId="Equation.3">
                  <p:embed/>
                </p:oleObj>
              </mc:Choice>
              <mc:Fallback>
                <p:oleObj name="Equation" r:id="rId4" imgW="1574640" imgH="1473120" progId="Equation.3">
                  <p:embed/>
                  <p:pic>
                    <p:nvPicPr>
                      <p:cNvPr id="19252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3989388"/>
                        <a:ext cx="2792412" cy="261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1842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One-Period Binomial Option Pricing Model—The Formula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762000"/>
            <a:ext cx="7620000" cy="6019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riskless portfolio today should be worth (DS – C)(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aseline="30000" dirty="0" err="1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in one period.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(DS – C)e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255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(which equals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DSd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– C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we chose the “correct” D).</a:t>
            </a:r>
            <a:endParaRPr lang="en-US" sz="2400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Solving the equation above for C: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2520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776663" y="3810000"/>
          <a:ext cx="279241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1574640" imgH="1676160" progId="Equation.3">
                  <p:embed/>
                </p:oleObj>
              </mc:Choice>
              <mc:Fallback>
                <p:oleObj name="Equation" r:id="rId4" imgW="1574640" imgH="1676160" progId="Equation.3">
                  <p:embed/>
                  <p:pic>
                    <p:nvPicPr>
                      <p:cNvPr id="19252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3810000"/>
                        <a:ext cx="2792412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0196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382000" cy="914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The One-Period Binomial Option Pricing Model—The Formula</a:t>
            </a:r>
            <a:endParaRPr lang="en-US" sz="2800" b="1" dirty="0">
              <a:solidFill>
                <a:srgbClr val="FF3300"/>
              </a:solidFill>
            </a:endParaRP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762000"/>
            <a:ext cx="7620000" cy="6019800"/>
          </a:xfrm>
        </p:spPr>
        <p:txBody>
          <a:bodyPr/>
          <a:lstStyle/>
          <a:p>
            <a:pPr algn="just">
              <a:lnSpc>
                <a:spcPct val="15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2520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1873748"/>
              </p:ext>
            </p:extLst>
          </p:nvPr>
        </p:nvGraphicFramePr>
        <p:xfrm>
          <a:off x="3124200" y="2390775"/>
          <a:ext cx="4059890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4" imgW="1320480" imgH="634680" progId="Equation.3">
                  <p:embed/>
                </p:oleObj>
              </mc:Choice>
              <mc:Fallback>
                <p:oleObj name="Equation" r:id="rId4" imgW="1320480" imgH="634680" progId="Equation.3">
                  <p:embed/>
                  <p:pic>
                    <p:nvPicPr>
                      <p:cNvPr id="19252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90775"/>
                        <a:ext cx="4059890" cy="195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4509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620000" cy="914400"/>
          </a:xfrm>
        </p:spPr>
        <p:txBody>
          <a:bodyPr/>
          <a:lstStyle/>
          <a:p>
            <a:r>
              <a:rPr lang="en-US" sz="2800" dirty="0"/>
              <a:t>Now We Can Calculate the Call Price, C.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endParaRPr lang="en-US" sz="2000"/>
          </a:p>
          <a:p>
            <a:pPr marL="609600" indent="-609600">
              <a:buFontTx/>
              <a:buNone/>
            </a:pPr>
            <a:endParaRPr lang="en-US" sz="2000"/>
          </a:p>
        </p:txBody>
      </p:sp>
      <p:graphicFrame>
        <p:nvGraphicFramePr>
          <p:cNvPr id="196613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16417024"/>
              </p:ext>
            </p:extLst>
          </p:nvPr>
        </p:nvGraphicFramePr>
        <p:xfrm>
          <a:off x="1071563" y="1554163"/>
          <a:ext cx="3729037" cy="357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4" imgW="2438280" imgH="2336760" progId="Equation.3">
                  <p:embed/>
                </p:oleObj>
              </mc:Choice>
              <mc:Fallback>
                <p:oleObj name="Equation" r:id="rId4" imgW="2438280" imgH="2336760" progId="Equation.3">
                  <p:embed/>
                  <p:pic>
                    <p:nvPicPr>
                      <p:cNvPr id="19661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554163"/>
                        <a:ext cx="3729037" cy="357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5" name="Text Box 7"/>
          <p:cNvSpPr txBox="1">
            <a:spLocks noChangeArrowheads="1"/>
          </p:cNvSpPr>
          <p:nvPr/>
        </p:nvSpPr>
        <p:spPr bwMode="auto">
          <a:xfrm>
            <a:off x="5105400" y="1295400"/>
            <a:ext cx="2743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What is the price of </a:t>
            </a:r>
            <a:br>
              <a:rPr lang="en-US" sz="2000"/>
            </a:br>
            <a:r>
              <a:rPr lang="en-US" sz="2000"/>
              <a:t>a similar put? </a:t>
            </a:r>
          </a:p>
          <a:p>
            <a:pPr>
              <a:spcBef>
                <a:spcPct val="50000"/>
              </a:spcBef>
            </a:pPr>
            <a:r>
              <a:rPr lang="en-US" sz="2000"/>
              <a:t>Using Put-Call Parity:</a:t>
            </a:r>
          </a:p>
        </p:txBody>
      </p:sp>
      <p:graphicFrame>
        <p:nvGraphicFramePr>
          <p:cNvPr id="196616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10109270"/>
              </p:ext>
            </p:extLst>
          </p:nvPr>
        </p:nvGraphicFramePr>
        <p:xfrm>
          <a:off x="5029200" y="3178175"/>
          <a:ext cx="37338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Уравнение" r:id="rId6" imgW="2057400" imgH="914400" progId="Equation.3">
                  <p:embed/>
                </p:oleObj>
              </mc:Choice>
              <mc:Fallback>
                <p:oleObj name="Уравнение" r:id="rId6" imgW="2057400" imgH="914400" progId="Equation.3">
                  <p:embed/>
                  <p:pic>
                    <p:nvPicPr>
                      <p:cNvPr id="196616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78175"/>
                        <a:ext cx="3733800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6618" name="Text Box 10"/>
          <p:cNvSpPr txBox="1">
            <a:spLocks noChangeArrowheads="1"/>
          </p:cNvSpPr>
          <p:nvPr/>
        </p:nvSpPr>
        <p:spPr bwMode="auto">
          <a:xfrm>
            <a:off x="5105400" y="5140325"/>
            <a:ext cx="2895600" cy="650875"/>
          </a:xfrm>
          <a:prstGeom prst="rect">
            <a:avLst/>
          </a:prstGeom>
          <a:solidFill>
            <a:srgbClr val="F5EAC3"/>
          </a:solidFill>
          <a:ln w="9525">
            <a:solidFill>
              <a:srgbClr val="367D8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b="1" dirty="0">
                <a:solidFill>
                  <a:srgbClr val="FF0000"/>
                </a:solidFill>
              </a:rPr>
              <a:t>Why can we use </a:t>
            </a:r>
            <a:br>
              <a:rPr lang="en-US" sz="1800" b="1" dirty="0">
                <a:solidFill>
                  <a:srgbClr val="FF0000"/>
                </a:solidFill>
              </a:rPr>
            </a:br>
            <a:r>
              <a:rPr lang="en-US" sz="1800" b="1" dirty="0">
                <a:solidFill>
                  <a:srgbClr val="FF0000"/>
                </a:solidFill>
              </a:rPr>
              <a:t>Put-Call Parity?</a:t>
            </a:r>
          </a:p>
        </p:txBody>
      </p:sp>
    </p:spTree>
    <p:extLst>
      <p:ext uri="{BB962C8B-B14F-4D97-AF65-F5344CB8AC3E}">
        <p14:creationId xmlns:p14="http://schemas.microsoft.com/office/powerpoint/2010/main" val="3090763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Binomial with Probability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8229600" cy="5257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As of now we did not use probability in binominal. But we also can use probability.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Binominal diagram representing different possible paths that might be followed by the stock price over the life of an option.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underlying assumption is that the stock price follows a random walk.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each time step, it has a certain probability of moving up by a certain percentage amount and a certain probability of moving down by a certain percentage amount.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20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762000"/>
          </a:xfrm>
        </p:spPr>
        <p:txBody>
          <a:bodyPr/>
          <a:lstStyle/>
          <a:p>
            <a:r>
              <a:rPr lang="en-US" sz="2800" dirty="0"/>
              <a:t>A ONE-STEP BINOMIAL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7924800" cy="6096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We start by considering a very simple situation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stock price is currently $20,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Expiry in 3 months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be either $22 or $18. (as we know binominal case)</a:t>
            </a:r>
          </a:p>
        </p:txBody>
      </p:sp>
    </p:spTree>
    <p:extLst>
      <p:ext uri="{BB962C8B-B14F-4D97-AF65-F5344CB8AC3E}">
        <p14:creationId xmlns:p14="http://schemas.microsoft.com/office/powerpoint/2010/main" val="356754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72066" y="2257961"/>
            <a:ext cx="350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Print" pitchFamily="2" charset="0"/>
              </a:rPr>
              <a:t>Buy a call option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5715016"/>
            <a:ext cx="5500726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2060"/>
                </a:solidFill>
                <a:latin typeface="Century Schoolbook" pitchFamily="18" charset="0"/>
              </a:rPr>
              <a:t>Teacher </a:t>
            </a:r>
            <a:endParaRPr lang="en-US" sz="1600" i="1" dirty="0">
              <a:solidFill>
                <a:srgbClr val="002060"/>
              </a:solidFill>
              <a:latin typeface="Century Schoolbook" pitchFamily="18" charset="0"/>
            </a:endParaRPr>
          </a:p>
        </p:txBody>
      </p:sp>
      <p:sp>
        <p:nvSpPr>
          <p:cNvPr id="3" name="AutoShape 2" descr="Image result for funny teacher clip 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funny teacher clip 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0" name="Picture 8" descr="http://www.autosphere.ca/collisionmanagement/files/2013/01/Announcement-Clip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00174"/>
            <a:ext cx="45720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97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762000"/>
            <a:ext cx="7866063" cy="5489575"/>
          </a:xfrm>
        </p:spPr>
        <p:txBody>
          <a:bodyPr/>
          <a:lstStyle/>
          <a:p>
            <a:endParaRPr lang="en-US" sz="2000" b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2514600" y="3886200"/>
            <a:ext cx="3276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1981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cs typeface="Times New Roman" pitchFamily="18" charset="0"/>
              </a:rPr>
              <a:t>S = 20</a:t>
            </a:r>
          </a:p>
          <a:p>
            <a:pPr marL="342900" indent="-342900">
              <a:spcBef>
                <a:spcPct val="50000"/>
              </a:spcBef>
              <a:buFont typeface="Symbol" panose="05050102010706020507" pitchFamily="18" charset="2"/>
              <a:buChar char="K"/>
            </a:pPr>
            <a:r>
              <a:rPr lang="en-US" sz="2400" b="1" dirty="0">
                <a:solidFill>
                  <a:srgbClr val="FF3300"/>
                </a:solidFill>
                <a:latin typeface="Symbol" pitchFamily="18" charset="2"/>
                <a:cs typeface="Times New Roman" pitchFamily="18" charset="0"/>
              </a:rPr>
              <a:t>= 21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Symbol" pitchFamily="18" charset="2"/>
                <a:cs typeface="Times New Roman" pitchFamily="18" charset="0"/>
              </a:rPr>
              <a:t>T = 3M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867400" y="2448580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  <a:cs typeface="Times New Roman" pitchFamily="18" charset="0"/>
              </a:rPr>
              <a:t>22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5867400" y="4277380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  <a:cs typeface="Times New Roman" pitchFamily="18" charset="0"/>
              </a:rPr>
              <a:t>18</a:t>
            </a:r>
          </a:p>
        </p:txBody>
      </p:sp>
      <p:grpSp>
        <p:nvGrpSpPr>
          <p:cNvPr id="188425" name="Group 9"/>
          <p:cNvGrpSpPr>
            <a:grpSpLocks/>
          </p:cNvGrpSpPr>
          <p:nvPr/>
        </p:nvGrpSpPr>
        <p:grpSpPr bwMode="auto">
          <a:xfrm>
            <a:off x="4724400" y="4724400"/>
            <a:ext cx="3810000" cy="863600"/>
            <a:chOff x="3072" y="3264"/>
            <a:chExt cx="2400" cy="544"/>
          </a:xfrm>
        </p:grpSpPr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3072" y="3552"/>
              <a:ext cx="240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cs typeface="Times New Roman" pitchFamily="18" charset="0"/>
                </a:rPr>
                <a:t>Value At Expiration</a:t>
              </a:r>
            </a:p>
          </p:txBody>
        </p:sp>
        <p:sp>
          <p:nvSpPr>
            <p:cNvPr id="188427" name="Line 11"/>
            <p:cNvSpPr>
              <a:spLocks noChangeShapeType="1"/>
            </p:cNvSpPr>
            <p:nvPr/>
          </p:nvSpPr>
          <p:spPr bwMode="auto">
            <a:xfrm>
              <a:off x="3744" y="32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428" name="Group 12"/>
          <p:cNvGrpSpPr>
            <a:grpSpLocks/>
          </p:cNvGrpSpPr>
          <p:nvPr/>
        </p:nvGrpSpPr>
        <p:grpSpPr bwMode="auto">
          <a:xfrm>
            <a:off x="1143000" y="4495800"/>
            <a:ext cx="2819400" cy="1016000"/>
            <a:chOff x="816" y="3120"/>
            <a:chExt cx="1776" cy="640"/>
          </a:xfrm>
        </p:grpSpPr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816" y="3504"/>
              <a:ext cx="17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cs typeface="Times New Roman" pitchFamily="18" charset="0"/>
                </a:rPr>
                <a:t>Value Today</a:t>
              </a:r>
            </a:p>
          </p:txBody>
        </p:sp>
        <p:sp>
          <p:nvSpPr>
            <p:cNvPr id="188430" name="Line 14"/>
            <p:cNvSpPr>
              <a:spLocks noChangeShapeType="1"/>
            </p:cNvSpPr>
            <p:nvPr/>
          </p:nvSpPr>
          <p:spPr bwMode="auto">
            <a:xfrm>
              <a:off x="1680" y="312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420" name="Line 4"/>
          <p:cNvSpPr>
            <a:spLocks noChangeShapeType="1"/>
          </p:cNvSpPr>
          <p:nvPr/>
        </p:nvSpPr>
        <p:spPr bwMode="auto">
          <a:xfrm flipV="1">
            <a:off x="2514600" y="2819400"/>
            <a:ext cx="3200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70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762000"/>
            <a:ext cx="7866063" cy="5489575"/>
          </a:xfrm>
        </p:spPr>
        <p:txBody>
          <a:bodyPr/>
          <a:lstStyle/>
          <a:p>
            <a:r>
              <a:rPr lang="en-US" sz="2000" b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We want to know what should be the price of call option today</a:t>
            </a:r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2514600" y="3886200"/>
            <a:ext cx="32766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1981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cs typeface="Times New Roman" pitchFamily="18" charset="0"/>
              </a:rPr>
              <a:t>S = 20</a:t>
            </a:r>
          </a:p>
          <a:p>
            <a:pPr marL="342900" indent="-342900">
              <a:spcBef>
                <a:spcPct val="50000"/>
              </a:spcBef>
              <a:buFont typeface="Symbol" panose="05050102010706020507" pitchFamily="18" charset="2"/>
              <a:buChar char="K"/>
            </a:pPr>
            <a:r>
              <a:rPr lang="en-US" sz="2400" b="1" dirty="0">
                <a:solidFill>
                  <a:srgbClr val="FF3300"/>
                </a:solidFill>
                <a:latin typeface="Symbol" pitchFamily="18" charset="2"/>
                <a:cs typeface="Times New Roman" pitchFamily="18" charset="0"/>
              </a:rPr>
              <a:t>= 21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FF3300"/>
                </a:solidFill>
                <a:latin typeface="Symbol" pitchFamily="18" charset="2"/>
                <a:cs typeface="Times New Roman" pitchFamily="18" charset="0"/>
              </a:rPr>
              <a:t>T = 3 M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5867400" y="2246293"/>
            <a:ext cx="2590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  <a:cs typeface="Times New Roman" pitchFamily="18" charset="0"/>
              </a:rPr>
              <a:t>22</a:t>
            </a:r>
          </a:p>
          <a:p>
            <a:pPr>
              <a:spcBef>
                <a:spcPct val="50000"/>
              </a:spcBef>
            </a:pPr>
            <a:r>
              <a:rPr lang="en-US" sz="2800" b="1" baseline="-25000" dirty="0">
                <a:solidFill>
                  <a:srgbClr val="FF3300"/>
                </a:solidFill>
                <a:cs typeface="Times New Roman" pitchFamily="18" charset="0"/>
              </a:rPr>
              <a:t>Profit in call = 1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5867400" y="3810000"/>
            <a:ext cx="2438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3300"/>
                </a:solidFill>
                <a:cs typeface="Times New Roman" pitchFamily="18" charset="0"/>
              </a:rPr>
              <a:t>18</a:t>
            </a:r>
          </a:p>
          <a:p>
            <a:pPr>
              <a:spcBef>
                <a:spcPct val="50000"/>
              </a:spcBef>
            </a:pPr>
            <a:r>
              <a:rPr lang="en-US" sz="2800" b="1" baseline="-25000" dirty="0">
                <a:solidFill>
                  <a:srgbClr val="FF3300"/>
                </a:solidFill>
                <a:cs typeface="Times New Roman" pitchFamily="18" charset="0"/>
              </a:rPr>
              <a:t>Profit in call = 0</a:t>
            </a:r>
          </a:p>
        </p:txBody>
      </p:sp>
      <p:grpSp>
        <p:nvGrpSpPr>
          <p:cNvPr id="188425" name="Group 9"/>
          <p:cNvGrpSpPr>
            <a:grpSpLocks/>
          </p:cNvGrpSpPr>
          <p:nvPr/>
        </p:nvGrpSpPr>
        <p:grpSpPr bwMode="auto">
          <a:xfrm>
            <a:off x="4724400" y="4724400"/>
            <a:ext cx="3810000" cy="863600"/>
            <a:chOff x="3072" y="3264"/>
            <a:chExt cx="2400" cy="544"/>
          </a:xfrm>
        </p:grpSpPr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3072" y="3552"/>
              <a:ext cx="2400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cs typeface="Times New Roman" pitchFamily="18" charset="0"/>
                </a:rPr>
                <a:t>Value At Expiration</a:t>
              </a:r>
            </a:p>
          </p:txBody>
        </p:sp>
        <p:sp>
          <p:nvSpPr>
            <p:cNvPr id="188427" name="Line 11"/>
            <p:cNvSpPr>
              <a:spLocks noChangeShapeType="1"/>
            </p:cNvSpPr>
            <p:nvPr/>
          </p:nvSpPr>
          <p:spPr bwMode="auto">
            <a:xfrm>
              <a:off x="3744" y="326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8428" name="Group 12"/>
          <p:cNvGrpSpPr>
            <a:grpSpLocks/>
          </p:cNvGrpSpPr>
          <p:nvPr/>
        </p:nvGrpSpPr>
        <p:grpSpPr bwMode="auto">
          <a:xfrm>
            <a:off x="1143000" y="4495800"/>
            <a:ext cx="2819400" cy="1016000"/>
            <a:chOff x="816" y="3120"/>
            <a:chExt cx="1776" cy="640"/>
          </a:xfrm>
        </p:grpSpPr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816" y="3504"/>
              <a:ext cx="177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>
                  <a:cs typeface="Times New Roman" pitchFamily="18" charset="0"/>
                </a:rPr>
                <a:t>Value Today</a:t>
              </a:r>
            </a:p>
          </p:txBody>
        </p:sp>
        <p:sp>
          <p:nvSpPr>
            <p:cNvPr id="188430" name="Line 14"/>
            <p:cNvSpPr>
              <a:spLocks noChangeShapeType="1"/>
            </p:cNvSpPr>
            <p:nvPr/>
          </p:nvSpPr>
          <p:spPr bwMode="auto">
            <a:xfrm>
              <a:off x="1680" y="312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8420" name="Line 4"/>
          <p:cNvSpPr>
            <a:spLocks noChangeShapeType="1"/>
          </p:cNvSpPr>
          <p:nvPr/>
        </p:nvSpPr>
        <p:spPr bwMode="auto">
          <a:xfrm flipV="1">
            <a:off x="2514600" y="2819400"/>
            <a:ext cx="32004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57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z="2800" dirty="0"/>
              <a:t>A ONE-STEP BINOMIAL MODEL AND A NO-ARBITRAGE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143000"/>
            <a:ext cx="8077200" cy="54895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Consider a portfolio consisting of 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long position in D shares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of the stock and a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short position in 1 call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option</a:t>
            </a:r>
          </a:p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calculate the value of D that makes the portfolio riskless. </a:t>
            </a:r>
          </a:p>
        </p:txBody>
      </p:sp>
    </p:spTree>
    <p:extLst>
      <p:ext uri="{BB962C8B-B14F-4D97-AF65-F5344CB8AC3E}">
        <p14:creationId xmlns:p14="http://schemas.microsoft.com/office/powerpoint/2010/main" val="2121103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z="2800" dirty="0"/>
              <a:t>A ONE-STEP BINOMIAL MODEL AND A NO-ARBITRAGE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1" y="1143000"/>
            <a:ext cx="8077200" cy="5489575"/>
          </a:xfrm>
        </p:spPr>
        <p:txBody>
          <a:bodyPr/>
          <a:lstStyle/>
          <a:p>
            <a:pPr marL="82550" indent="0" algn="just">
              <a:lnSpc>
                <a:spcPct val="15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stock price moves up from $20 to $22, the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of the portfolio is 22D — 1.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stock price moves down from $20 to $18,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Value of the portfolio is 18D - 0.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portfolio is riskless if the value of D is chosen in such a way so that the final value of the portfolio is the same for both alternatives.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95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417638"/>
          </a:xfrm>
        </p:spPr>
        <p:txBody>
          <a:bodyPr/>
          <a:lstStyle/>
          <a:p>
            <a:r>
              <a:rPr lang="en-US" sz="2800" dirty="0"/>
              <a:t>A ONE-STEP BINOMIAL MODEL AND A NO-ARBITRAGE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137" y="1143000"/>
            <a:ext cx="8170863" cy="5715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If final value of the portfolio is the same for both alternatives.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22D — 1 = 18D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.25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riskless portfolio is therefore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Long: 0.25 shares or 1 shares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Short: 1 option or 4 options</a:t>
            </a:r>
          </a:p>
        </p:txBody>
      </p:sp>
    </p:spTree>
    <p:extLst>
      <p:ext uri="{BB962C8B-B14F-4D97-AF65-F5344CB8AC3E}">
        <p14:creationId xmlns:p14="http://schemas.microsoft.com/office/powerpoint/2010/main" val="38528584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417638"/>
          </a:xfrm>
        </p:spPr>
        <p:txBody>
          <a:bodyPr/>
          <a:lstStyle/>
          <a:p>
            <a:r>
              <a:rPr lang="en-US" sz="2800" dirty="0"/>
              <a:t>A ONE-STEP BINOMIAL MODEL AND A NO-ARBITRAGE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137" y="1143000"/>
            <a:ext cx="8170863" cy="5715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stock price moves up to $22,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portfolio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 &gt;&lt; 0.25 — 1 = 4.5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stock price moves down to $18,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portfolio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&gt;&lt; 0.25 = 4.5</a:t>
            </a:r>
            <a:endParaRPr lang="en-US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591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sz="2800" dirty="0"/>
              <a:t>A ONE-STEP BINOMIAL MODEL AND A NO-ARBITRAGE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143000"/>
            <a:ext cx="8153401" cy="5715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Riskless portfolios must, in the absence of arbitrage opportunities, earn the risk-free rate of interest.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Suppose that, in this case, the risk-free rate is 12% per annum.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Portfolio today present value of 4.5 is 4.5e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-.12&gt;&lt;3/12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4.367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is $20. Suppose the option price is denoted by f.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portfolio today is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20&gt;&lt;0.25 – f =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4.367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0.633</a:t>
            </a:r>
            <a:endParaRPr lang="en-US" sz="2400" dirty="0">
              <a:latin typeface="Times New Roman" panose="02020603050405020304" pitchFamily="18" charset="0"/>
              <a:ea typeface="Tahoma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21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7772400" cy="6858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838200"/>
            <a:ext cx="7713663" cy="5794375"/>
          </a:xfrm>
        </p:spPr>
        <p:txBody>
          <a:bodyPr/>
          <a:lstStyle/>
          <a:p>
            <a:r>
              <a:rPr lang="en-US" sz="2800" dirty="0"/>
              <a:t>We can generalize the no-arbitrage argument just presented by considering </a:t>
            </a:r>
          </a:p>
          <a:p>
            <a:pPr lvl="1"/>
            <a:r>
              <a:rPr lang="en-US" sz="2400" dirty="0"/>
              <a:t>A stock whose price is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An current option Premium is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Stock price can either move up from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,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0 </a:t>
            </a:r>
            <a:r>
              <a:rPr lang="en-US" dirty="0"/>
              <a:t>u, where u &gt; 1, </a:t>
            </a:r>
          </a:p>
          <a:p>
            <a:pPr lvl="1"/>
            <a:r>
              <a:rPr lang="en-US" sz="2400" dirty="0"/>
              <a:t>Down from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 to a new level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baseline="-25000" dirty="0">
                <a:solidFill>
                  <a:srgbClr val="FF0000"/>
                </a:solidFill>
              </a:rPr>
              <a:t>0 </a:t>
            </a:r>
            <a:r>
              <a:rPr lang="en-US" dirty="0"/>
              <a:t>d, where d &lt; 1. </a:t>
            </a:r>
          </a:p>
          <a:p>
            <a:pPr lvl="1"/>
            <a:r>
              <a:rPr lang="en-US" sz="2400" dirty="0"/>
              <a:t>If the stock price moves up to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</a:rPr>
              <a:t>0 </a:t>
            </a:r>
            <a:r>
              <a:rPr lang="en-US" sz="2400" dirty="0"/>
              <a:t>u, </a:t>
            </a:r>
          </a:p>
          <a:p>
            <a:pPr lvl="2"/>
            <a:r>
              <a:rPr lang="en-US" dirty="0"/>
              <a:t>Payoff from the option is </a:t>
            </a:r>
            <a:r>
              <a:rPr lang="en-US" dirty="0" err="1">
                <a:solidFill>
                  <a:srgbClr val="FF0000"/>
                </a:solidFill>
              </a:rPr>
              <a:t>fu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If the stock price moves down to 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</a:rPr>
              <a:t>0 </a:t>
            </a:r>
            <a:r>
              <a:rPr lang="en-US" sz="2400" dirty="0"/>
              <a:t>d</a:t>
            </a:r>
          </a:p>
          <a:p>
            <a:pPr lvl="2"/>
            <a:r>
              <a:rPr lang="en-US" dirty="0"/>
              <a:t>Payoff from the option is </a:t>
            </a:r>
            <a:r>
              <a:rPr lang="en-US" dirty="0">
                <a:solidFill>
                  <a:srgbClr val="FF0000"/>
                </a:solidFill>
              </a:rPr>
              <a:t>fd</a:t>
            </a:r>
            <a:r>
              <a:rPr lang="en-US" dirty="0"/>
              <a:t>.</a:t>
            </a:r>
            <a:endParaRPr lang="en-US" dirty="0"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822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772400" cy="6858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799" y="838200"/>
                <a:ext cx="7789863" cy="5943600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As before, we imagine a portfolio </a:t>
                </a: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long position in D shares</a:t>
                </a: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Short position in 1 option. 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Portfolio will be riskless. </a:t>
                </a: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If value of portfolio in up movement  = The value of the portfolio in down movement 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two are equal when</a:t>
                </a: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D</a:t>
                </a:r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</a:rPr>
                  <a:t>S</a:t>
                </a:r>
                <a:r>
                  <a:rPr lang="en-US" sz="2400" baseline="-25000" dirty="0">
                    <a:solidFill>
                      <a:srgbClr val="FF0000"/>
                    </a:solidFill>
                    <a:cs typeface="Times New Roman" pitchFamily="18" charset="0"/>
                  </a:rPr>
                  <a:t>0</a:t>
                </a:r>
                <a:r>
                  <a:rPr lang="en-US" sz="2400" dirty="0">
                    <a:cs typeface="Times New Roman" pitchFamily="18" charset="0"/>
                  </a:rPr>
                  <a:t>u – </a:t>
                </a:r>
                <a:r>
                  <a:rPr lang="en-US" sz="2400" dirty="0" err="1">
                    <a:cs typeface="Times New Roman" pitchFamily="18" charset="0"/>
                  </a:rPr>
                  <a:t>f</a:t>
                </a:r>
                <a:r>
                  <a:rPr lang="en-US" sz="2400" baseline="-25000" dirty="0" err="1">
                    <a:cs typeface="Times New Roman" pitchFamily="18" charset="0"/>
                  </a:rPr>
                  <a:t>u</a:t>
                </a:r>
                <a:r>
                  <a:rPr lang="en-US" sz="2400" dirty="0">
                    <a:cs typeface="Times New Roman" pitchFamily="18" charset="0"/>
                  </a:rPr>
                  <a:t> = D</a:t>
                </a:r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</a:rPr>
                  <a:t>S</a:t>
                </a:r>
                <a:r>
                  <a:rPr lang="en-US" sz="2400" baseline="-25000" dirty="0">
                    <a:solidFill>
                      <a:srgbClr val="FF0000"/>
                    </a:solidFill>
                    <a:cs typeface="Times New Roman" pitchFamily="18" charset="0"/>
                  </a:rPr>
                  <a:t>0 </a:t>
                </a:r>
                <a:r>
                  <a:rPr lang="en-US" sz="2400" dirty="0">
                    <a:cs typeface="Times New Roman" pitchFamily="18" charset="0"/>
                  </a:rPr>
                  <a:t>d – f</a:t>
                </a:r>
                <a:r>
                  <a:rPr lang="en-US" sz="2400" baseline="-25000" dirty="0">
                    <a:cs typeface="Times New Roman" pitchFamily="18" charset="0"/>
                  </a:rPr>
                  <a:t>d</a:t>
                </a:r>
              </a:p>
              <a:p>
                <a:pPr lvl="1"/>
                <a:r>
                  <a:rPr lang="en-US" sz="2400" dirty="0">
                    <a:ea typeface="Tahoma" pitchFamily="34" charset="0"/>
                    <a:cs typeface="Times New Roman" pitchFamily="18" charset="0"/>
                  </a:rPr>
                  <a:t>D=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Tahoma" pitchFamily="34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fu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400" b="0" i="1" dirty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sz="2400" dirty="0">
                    <a:ea typeface="Tahoma" pitchFamily="34" charset="0"/>
                    <a:cs typeface="Times New Roman" pitchFamily="18" charset="0"/>
                  </a:rPr>
                  <a:t>   ……………………………………….</a:t>
                </a:r>
                <a:r>
                  <a:rPr lang="en-US" dirty="0">
                    <a:ea typeface="Tahoma" pitchFamily="34" charset="0"/>
                    <a:cs typeface="Times New Roman" pitchFamily="18" charset="0"/>
                  </a:rPr>
                  <a:t>(1)</a:t>
                </a:r>
                <a:endParaRPr lang="en-US" sz="2400" dirty="0">
                  <a:ea typeface="Tahoma" pitchFamily="34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In this case, the portfolio is riskless and, for there to be no arbitrage opportunities, it must earn the risk,-free interest rate</a:t>
                </a:r>
                <a:endParaRPr lang="en-US" sz="2400" baseline="-25000" dirty="0">
                  <a:latin typeface="Times New Roman" pitchFamily="18" charset="0"/>
                  <a:ea typeface="Tahoma" pitchFamily="34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799" y="838200"/>
                <a:ext cx="7789863" cy="5943600"/>
              </a:xfrm>
              <a:blipFill rotWithShape="0">
                <a:blip r:embed="rId2"/>
                <a:stretch>
                  <a:fillRect t="-613" r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913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858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1371600"/>
            <a:ext cx="7942263" cy="54102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If we denote the risk-free interest rate by r,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The present value of the portfolio is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setting up the portfolio is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the portfolio should be equal to PV of future cash flow of portfolio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 =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-342900"/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 =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(1-u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……………………….(2)</a:t>
            </a:r>
          </a:p>
          <a:p>
            <a:pPr marL="342900" lvl="1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baseline="30000" dirty="0">
              <a:solidFill>
                <a:srgbClr val="FF0000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771540"/>
          </a:xfrm>
        </p:spPr>
        <p:txBody>
          <a:bodyPr/>
          <a:lstStyle/>
          <a:p>
            <a:r>
              <a:rPr lang="en-US" sz="2800" dirty="0"/>
              <a:t>After this he was very happy</a:t>
            </a:r>
          </a:p>
        </p:txBody>
      </p:sp>
      <p:pic>
        <p:nvPicPr>
          <p:cNvPr id="118786" name="Picture 2" descr="http://www.atimetolaugh.org/images/manager.gif"/>
          <p:cNvPicPr>
            <a:picLocks noGrp="1" noChangeAspect="1" noChangeArrowheads="1" noCrop="1"/>
          </p:cNvPicPr>
          <p:nvPr>
            <p:ph type="pic" idx="1"/>
          </p:nvPr>
        </p:nvPicPr>
        <p:blipFill>
          <a:blip r:embed="rId2"/>
          <a:srcRect t="4747" b="4747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971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143000"/>
                <a:ext cx="7561263" cy="5562600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Substituting from equation (1) for D, we obtain</a:t>
                </a: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f =</a:t>
                </a:r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</a:rPr>
                  <a:t>  S</a:t>
                </a:r>
                <a:r>
                  <a:rPr lang="en-US" sz="2400" baseline="-25000" dirty="0">
                    <a:solidFill>
                      <a:srgbClr val="FF0000"/>
                    </a:solidFill>
                    <a:cs typeface="Times New Roman" pitchFamily="18" charset="0"/>
                  </a:rPr>
                  <a:t>0</a:t>
                </a:r>
                <a:r>
                  <a:rPr lang="en-US" sz="2400" dirty="0"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>
                            <a:latin typeface="Cambria Math" panose="02040503050406030204" pitchFamily="18" charset="0"/>
                            <a:ea typeface="Tahoma" pitchFamily="34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fd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i="1" baseline="-25000" dirty="0">
                            <a:latin typeface="Cambria Math"/>
                          </a:rPr>
                          <m:t>−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0 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itchFamily="18" charset="0"/>
                  </a:rPr>
                  <a:t>) (1-u</a:t>
                </a:r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</a:rPr>
                  <a:t>e</a:t>
                </a:r>
                <a:r>
                  <a:rPr lang="en-US" sz="2400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-rt</a:t>
                </a:r>
                <a:r>
                  <a:rPr lang="en-US" sz="2400" dirty="0">
                    <a:cs typeface="Times New Roman" pitchFamily="18" charset="0"/>
                  </a:rPr>
                  <a:t> ) + </a:t>
                </a:r>
                <a:r>
                  <a:rPr lang="en-US" sz="2400" dirty="0" err="1">
                    <a:cs typeface="Times New Roman" pitchFamily="18" charset="0"/>
                  </a:rPr>
                  <a:t>f</a:t>
                </a:r>
                <a:r>
                  <a:rPr lang="en-US" sz="2400" baseline="-25000" dirty="0" err="1">
                    <a:cs typeface="Times New Roman" pitchFamily="18" charset="0"/>
                  </a:rPr>
                  <a:t>u</a:t>
                </a:r>
                <a:r>
                  <a:rPr lang="en-US" sz="2400" dirty="0" err="1">
                    <a:solidFill>
                      <a:srgbClr val="FF0000"/>
                    </a:solidFill>
                    <a:cs typeface="Times New Roman" pitchFamily="18" charset="0"/>
                  </a:rPr>
                  <a:t>e</a:t>
                </a:r>
                <a:r>
                  <a:rPr lang="en-US" sz="2400" baseline="30000" dirty="0" err="1">
                    <a:solidFill>
                      <a:srgbClr val="FF0000"/>
                    </a:solidFill>
                    <a:cs typeface="Times New Roman" pitchFamily="18" charset="0"/>
                  </a:rPr>
                  <a:t>-rt</a:t>
                </a:r>
                <a:endParaRPr lang="en-US" sz="2400" baseline="30000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f 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>
                            <a:latin typeface="Cambria Math" panose="02040503050406030204" pitchFamily="18" charset="0"/>
                            <a:ea typeface="Tahoma" pitchFamily="34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fd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i="1" baseline="-25000" dirty="0">
                            <a:latin typeface="Cambria Math"/>
                          </a:rPr>
                          <m:t>−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sz="2400" dirty="0">
                    <a:cs typeface="Times New Roman" pitchFamily="18" charset="0"/>
                  </a:rPr>
                  <a:t>) (1-u</a:t>
                </a:r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</a:rPr>
                  <a:t>e</a:t>
                </a:r>
                <a:r>
                  <a:rPr lang="en-US" sz="2400" baseline="30000" dirty="0">
                    <a:solidFill>
                      <a:srgbClr val="FF0000"/>
                    </a:solidFill>
                    <a:cs typeface="Times New Roman" pitchFamily="18" charset="0"/>
                  </a:rPr>
                  <a:t>-rt</a:t>
                </a:r>
                <a:r>
                  <a:rPr lang="en-US" sz="2400" dirty="0">
                    <a:cs typeface="Times New Roman" pitchFamily="18" charset="0"/>
                  </a:rPr>
                  <a:t> ) + </a:t>
                </a:r>
                <a:r>
                  <a:rPr lang="en-US" sz="2400" dirty="0" err="1">
                    <a:cs typeface="Times New Roman" pitchFamily="18" charset="0"/>
                  </a:rPr>
                  <a:t>f</a:t>
                </a:r>
                <a:r>
                  <a:rPr lang="en-US" sz="2400" baseline="-25000" dirty="0" err="1">
                    <a:cs typeface="Times New Roman" pitchFamily="18" charset="0"/>
                  </a:rPr>
                  <a:t>u</a:t>
                </a:r>
                <a:r>
                  <a:rPr lang="en-US" sz="2400" dirty="0" err="1">
                    <a:solidFill>
                      <a:srgbClr val="FF0000"/>
                    </a:solidFill>
                    <a:cs typeface="Times New Roman" pitchFamily="18" charset="0"/>
                  </a:rPr>
                  <a:t>e</a:t>
                </a:r>
                <a:r>
                  <a:rPr lang="en-US" sz="2400" baseline="30000" dirty="0" err="1">
                    <a:solidFill>
                      <a:srgbClr val="FF0000"/>
                    </a:solidFill>
                    <a:cs typeface="Times New Roman" pitchFamily="18" charset="0"/>
                  </a:rPr>
                  <a:t>-rt</a:t>
                </a:r>
                <a:endParaRPr lang="en-US" sz="2400" baseline="30000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>
                            <a:latin typeface="Cambria Math" panose="02040503050406030204" pitchFamily="18" charset="0"/>
                            <a:ea typeface="Tahoma" pitchFamily="34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cs typeface="Times New Roman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cs typeface="Times New Roman" pitchFamily="18" charset="0"/>
                          </a:rPr>
                          <m:t>fuue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fd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b="0" i="0" baseline="-25000" dirty="0" smtClean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fu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400" i="1" dirty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b="0" i="0" baseline="30000" dirty="0" smtClean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a:rPr lang="en-US" sz="2400" i="1" baseline="-25000" dirty="0">
                            <a:latin typeface="Cambria Math"/>
                          </a:rPr>
                          <m:t>−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US" sz="2400" baseline="30000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>
                            <a:latin typeface="Cambria Math" panose="02040503050406030204" pitchFamily="18" charset="0"/>
                            <a:ea typeface="Tahoma" pitchFamily="34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ue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fd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fuu</m:t>
                        </m:r>
                        <m:r>
                          <a:rPr lang="en-US" sz="2400" i="1" dirty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a:rPr lang="en-US" sz="2400" i="1" baseline="-25000" dirty="0">
                            <a:latin typeface="Cambria Math"/>
                          </a:rPr>
                          <m:t>−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US" sz="2400" baseline="30000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>
                            <a:latin typeface="Cambria Math" panose="02040503050406030204" pitchFamily="18" charset="0"/>
                            <a:ea typeface="Tahoma" pitchFamily="34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 –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fdue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b="0" i="0" baseline="30000" dirty="0" smtClean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 err="1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a:rPr lang="en-US" sz="2400" i="1" baseline="-25000" dirty="0">
                            <a:latin typeface="Cambria Math"/>
                          </a:rPr>
                          <m:t>−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US" sz="2400" baseline="30000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>
                            <a:latin typeface="Cambria Math" panose="02040503050406030204" pitchFamily="18" charset="0"/>
                            <a:ea typeface="Tahoma" pitchFamily="34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–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fd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a:rPr lang="en-US" sz="2400" i="1" baseline="-25000" dirty="0">
                            <a:latin typeface="Cambria Math"/>
                          </a:rPr>
                          <m:t>−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  <a:cs typeface="Times New Roman" pitchFamily="18" charset="0"/>
                </a:endParaRPr>
              </a:p>
              <a:p>
                <a:pPr lvl="1"/>
                <a:r>
                  <a:rPr lang="en-US" sz="2400" dirty="0"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baseline="-25000">
                            <a:latin typeface="Cambria Math" panose="02040503050406030204" pitchFamily="18" charset="0"/>
                            <a:ea typeface="Tahoma" pitchFamily="34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cs typeface="Times New Roman" pitchFamily="18" charset="0"/>
                          </a:rPr>
                          <m:t>(1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cs typeface="Times New Roman" pitchFamily="18" charset="0"/>
                          </a:rPr>
                          <m:t>)+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fd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ue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30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rt</m:t>
                        </m:r>
                        <m:r>
                          <m:rPr>
                            <m:nor/>
                          </m:rPr>
                          <a:rPr lang="en-US" sz="2400" baseline="30000" dirty="0" smtClean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−1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chemeClr val="tx1"/>
                            </a:solidFill>
                            <a:cs typeface="Times New Roman" pitchFamily="18" charset="0"/>
                          </a:rPr>
                          <m:t>)</m:t>
                        </m:r>
                        <m:r>
                          <a:rPr lang="en-US" sz="2400" i="1" baseline="-25000" dirty="0">
                            <a:latin typeface="Cambria Math"/>
                          </a:rPr>
                          <m:t>−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u</m:t>
                        </m:r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rgbClr val="FF0000"/>
                            </a:solidFill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cs typeface="Times New Roman" pitchFamily="18" charset="0"/>
                          </a:rPr>
                          <m:t>d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  <a:cs typeface="Times New Roman" pitchFamily="18" charset="0"/>
                  </a:rPr>
                  <a:t> …………………(3)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143000"/>
                <a:ext cx="7561263" cy="5562600"/>
              </a:xfrm>
              <a:blipFill>
                <a:blip r:embed="rId2"/>
                <a:stretch>
                  <a:fillRect t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>
            <a:off x="2895600" y="3657600"/>
            <a:ext cx="4572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5410200" y="3657600"/>
            <a:ext cx="457200" cy="381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331139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772400" cy="6858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2999" y="762000"/>
                <a:ext cx="7713663" cy="594360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we know that </a:t>
                </a:r>
                <a:r>
                  <a:rPr lang="en-US" sz="2800" b="0" dirty="0">
                    <a:solidFill>
                      <a:srgbClr val="9900CC"/>
                    </a:solidFill>
                    <a:latin typeface="Times New Roman" pitchFamily="18" charset="0"/>
                    <a:cs typeface="Times New Roman" pitchFamily="18" charset="0"/>
                  </a:rPr>
                  <a:t>“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 (risk natural)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i="1" baseline="300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𝑟𝑡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sz="2800" b="0" dirty="0">
                    <a:solidFill>
                      <a:srgbClr val="9900CC"/>
                    </a:solidFill>
                    <a:latin typeface="Times New Roman" pitchFamily="18" charset="0"/>
                    <a:cs typeface="Times New Roman" pitchFamily="18" charset="0"/>
                  </a:rPr>
                  <a:t>”…….(4)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Then,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8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rt</m:t>
                    </m:r>
                    <m:r>
                      <m:rPr>
                        <m:nor/>
                      </m:rPr>
                      <a:rPr lang="en-US" sz="2800" b="0" i="0" baseline="30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[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+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8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fd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]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Nowwe can use p as a probability.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prove this we have to take 1 assumptions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 that investors are risk-neutral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2999" y="762000"/>
                <a:ext cx="7713663" cy="59436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8815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391400" cy="8382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Two-Period Binomial Option Pricing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66800" y="1295400"/>
                <a:ext cx="7789862" cy="5334000"/>
              </a:xfrm>
            </p:spPr>
            <p:txBody>
              <a:bodyPr/>
              <a:lstStyle/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We know that one period binominal</a:t>
                </a: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rt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 [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fu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+ (1−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fd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]  	……………………1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At point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fu</a:t>
                </a:r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fu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rt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 [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fuu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+ (1−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fud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] 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At point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fd</a:t>
                </a:r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fd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rt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 [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fdu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 (1−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fdd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]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7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66800" y="1295400"/>
                <a:ext cx="7789862" cy="5334000"/>
              </a:xfrm>
              <a:blipFill rotWithShape="0">
                <a:blip r:embed="rId3"/>
                <a:stretch>
                  <a:fillRect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3543300"/>
            <a:ext cx="41433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175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8" y="152400"/>
            <a:ext cx="7467601" cy="8382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Two-Period Binomial Option Pricing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599" y="1295400"/>
                <a:ext cx="7866063" cy="5181600"/>
              </a:xfrm>
            </p:spPr>
            <p:txBody>
              <a:bodyPr/>
              <a:lstStyle/>
              <a:p>
                <a:r>
                  <a:rPr lang="en-US" sz="4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Substituting last two equations into first</a:t>
                </a:r>
              </a:p>
              <a:p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36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3600" b="0" i="0" baseline="30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36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rt</m:t>
                    </m:r>
                    <m:r>
                      <m:rPr>
                        <m:nor/>
                      </m:rPr>
                      <a:rPr lang="en-US" sz="36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 [ 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3600" b="0" i="0" baseline="30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fuu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+ 2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3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fud</m:t>
                    </m:r>
                    <m:r>
                      <m:rPr>
                        <m:nor/>
                      </m:rPr>
                      <a:rPr lang="en-US" sz="3600" b="0" i="0" baseline="-25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 ( 1− 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)2 </m:t>
                    </m:r>
                    <m:r>
                      <m:rPr>
                        <m:nor/>
                      </m:rPr>
                      <a:rPr lang="en-US" sz="36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fdd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] </a:t>
                </a:r>
              </a:p>
              <a:p>
                <a:endParaRPr lang="en-US" sz="4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7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599" y="1295400"/>
                <a:ext cx="7866063" cy="5181600"/>
              </a:xfrm>
              <a:blipFill rotWithShape="0">
                <a:blip r:embed="rId3"/>
                <a:stretch>
                  <a:fillRect l="-541" t="-2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153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8382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4" y="1295400"/>
                <a:ext cx="8893175" cy="5181600"/>
              </a:xfrm>
            </p:spPr>
            <p:txBody>
              <a:bodyPr/>
              <a:lstStyle/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Consider a put  K = 52, 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S = 50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Two time step one year each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u = 1.2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d = .8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r = 5%</a:t>
                </a:r>
              </a:p>
              <a:p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We know that 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i="1" baseline="3000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𝑟𝑡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𝑢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−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  <m:r>
                          <a:rPr lang="en-US" sz="2800" b="0" i="1" baseline="30000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0.05∗1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.8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1.2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.8</m:t>
                        </m:r>
                      </m:den>
                    </m:f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/>
                        <a:cs typeface="Times New Roman" pitchFamily="18" charset="0"/>
                      </a:rPr>
                      <m:t> = .6282</m:t>
                    </m:r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30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rt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 [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baseline="30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fuu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+ 2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fud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 ( 1−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)2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fdd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] </a:t>
                </a:r>
              </a:p>
              <a:p>
                <a:endParaRPr lang="en-US" sz="4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77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4" y="1295400"/>
                <a:ext cx="8893175" cy="5181600"/>
              </a:xfrm>
              <a:blipFill>
                <a:blip r:embed="rId3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398" y="1295400"/>
            <a:ext cx="405925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191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8382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1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295400"/>
                <a:ext cx="8605838" cy="51816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Now we can calculate value of f by this formula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b="0" i="0" baseline="30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rt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 [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baseline="30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fuu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+ 2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fud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 ( 1−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)2 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fdd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] </a:t>
                </a:r>
                <a:endParaRPr lang="en-US" sz="4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e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−2</m:t>
                    </m:r>
                    <m:r>
                      <m:rPr>
                        <m:nor/>
                      </m:rPr>
                      <a:rPr lang="en-US" sz="2400" b="0" i="0" baseline="300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∗0.05∗1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  [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0.6282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∗ 0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+ 2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∗0.6282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0.6282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+ ( 1−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0.6282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aseline="30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m:t>∗ 20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] 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= 4.1923</a:t>
                </a:r>
              </a:p>
            </p:txBody>
          </p:sp>
        </mc:Choice>
        <mc:Fallback xmlns="">
          <p:sp>
            <p:nvSpPr>
              <p:cNvPr id="177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295400"/>
                <a:ext cx="8605838" cy="51816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070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Valuing the Options Using Excel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6976243"/>
              </p:ext>
            </p:extLst>
          </p:nvPr>
        </p:nvGraphicFramePr>
        <p:xfrm>
          <a:off x="1143000" y="1143000"/>
          <a:ext cx="7910293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Лист" r:id="rId4" imgW="9525088" imgH="6877134" progId="Excel.Sheet.8">
                  <p:embed/>
                </p:oleObj>
              </mc:Choice>
              <mc:Fallback>
                <p:oleObj name="Лист" r:id="rId4" imgW="9525088" imgH="6877134" progId="Excel.Sheet.8">
                  <p:embed/>
                  <p:pic>
                    <p:nvPicPr>
                      <p:cNvPr id="2765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43000"/>
                        <a:ext cx="7910293" cy="541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5061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OPTION PRICEING</a:t>
            </a:r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685800" y="2492375"/>
            <a:ext cx="7772400" cy="3276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660033"/>
            </a:solidFill>
            <a:round/>
            <a:headEnd/>
            <a:tailEnd/>
          </a:ln>
        </p:spPr>
        <p:txBody>
          <a:bodyPr anchor="ctr"/>
          <a:lstStyle/>
          <a:p>
            <a:r>
              <a:rPr lang="en-US" sz="3600" dirty="0"/>
              <a:t>Black–Scholes model(BSM)</a:t>
            </a:r>
          </a:p>
        </p:txBody>
      </p:sp>
    </p:spTree>
    <p:extLst>
      <p:ext uri="{BB962C8B-B14F-4D97-AF65-F5344CB8AC3E}">
        <p14:creationId xmlns:p14="http://schemas.microsoft.com/office/powerpoint/2010/main" val="16046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5907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4" grpId="0"/>
      <p:bldP spid="25907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2800" dirty="0"/>
              <a:t>The Black-Scholes Option Pricing Model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447800"/>
            <a:ext cx="7789863" cy="4651375"/>
          </a:xfrm>
        </p:spPr>
        <p:txBody>
          <a:bodyPr/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Black-Scholes option pricing model says the value of a stock option is determined by five factors: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SzPct val="80000"/>
              <a:buFont typeface="Wingdings" pitchFamily="2" charset="2"/>
              <a:buChar char=""/>
            </a:pPr>
            <a:r>
              <a:rPr lang="en-US" sz="2400" i="1" dirty="0">
                <a:cs typeface="Times New Roman" pitchFamily="18" charset="0"/>
              </a:rPr>
              <a:t>S</a:t>
            </a:r>
            <a:r>
              <a:rPr lang="en-US" sz="2400" dirty="0">
                <a:cs typeface="Times New Roman" pitchFamily="18" charset="0"/>
              </a:rPr>
              <a:t>, the current price of the underlying stock.</a:t>
            </a:r>
          </a:p>
          <a:p>
            <a:pPr lvl="1">
              <a:buSzPct val="80000"/>
              <a:buFont typeface="Wingdings" pitchFamily="2" charset="2"/>
              <a:buChar char=""/>
            </a:pPr>
            <a:r>
              <a:rPr lang="en-US" sz="2400" i="1" dirty="0">
                <a:cs typeface="Times New Roman" pitchFamily="18" charset="0"/>
              </a:rPr>
              <a:t>K</a:t>
            </a:r>
            <a:r>
              <a:rPr lang="en-US" sz="2400" dirty="0">
                <a:cs typeface="Times New Roman" pitchFamily="18" charset="0"/>
              </a:rPr>
              <a:t>, the strike price specified in the option contract.</a:t>
            </a:r>
          </a:p>
          <a:p>
            <a:pPr lvl="1">
              <a:buSzPct val="80000"/>
              <a:buFont typeface="Wingdings" pitchFamily="2" charset="2"/>
              <a:buChar char=""/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, the risk-free interest rate over the life of the option contract.</a:t>
            </a:r>
          </a:p>
          <a:p>
            <a:pPr lvl="1">
              <a:buSzPct val="80000"/>
              <a:buFont typeface="Wingdings" pitchFamily="2" charset="2"/>
              <a:buChar char=""/>
            </a:pPr>
            <a:r>
              <a:rPr lang="en-US" sz="2400" i="1" dirty="0">
                <a:cs typeface="Times New Roman" pitchFamily="18" charset="0"/>
              </a:rPr>
              <a:t>T</a:t>
            </a:r>
            <a:r>
              <a:rPr lang="en-US" sz="2400" dirty="0">
                <a:cs typeface="Times New Roman" pitchFamily="18" charset="0"/>
              </a:rPr>
              <a:t>, the time remaining until the option contract expires.</a:t>
            </a:r>
          </a:p>
          <a:p>
            <a:pPr lvl="1">
              <a:buSzPct val="80000"/>
              <a:buFont typeface="Wingdings" pitchFamily="2" charset="2"/>
              <a:buChar char=""/>
            </a:pPr>
            <a:r>
              <a:rPr lang="en-US" sz="2400" dirty="0">
                <a:cs typeface="Times New Roman" pitchFamily="18" charset="0"/>
                <a:sym typeface="Symbol" pitchFamily="18" charset="2"/>
              </a:rPr>
              <a:t>, (sigma) which is the price volatility of the underlying stock.</a:t>
            </a:r>
            <a:endParaRPr lang="en-US" sz="24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26312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799" y="1295400"/>
            <a:ext cx="7789863" cy="533717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Wingdings 3" pitchFamily="18" charset="2"/>
              <a:buNone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Assumption for the BSM for value of an option.</a:t>
            </a:r>
          </a:p>
          <a:p>
            <a:pPr marL="452437" indent="-342900"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Short term interest rate is known and is constant.</a:t>
            </a:r>
          </a:p>
          <a:p>
            <a:pPr marL="452437" indent="-342900"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stock price follows a random walk and distribution of possible stock prices at the end of any finite period is log- normal.</a:t>
            </a:r>
          </a:p>
          <a:p>
            <a:pPr marL="452437" indent="-342900"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Variance rate of return on stock is constant.</a:t>
            </a:r>
          </a:p>
          <a:p>
            <a:pPr marL="452437" indent="-342900"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dividend or other distribution.</a:t>
            </a:r>
          </a:p>
          <a:p>
            <a:pPr marL="452437" indent="-342900"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Option is European.</a:t>
            </a:r>
          </a:p>
          <a:p>
            <a:pPr marL="452437" indent="-342900"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transaction costs.</a:t>
            </a:r>
          </a:p>
          <a:p>
            <a:pPr marL="452437" indent="-342900"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Can borrow any fraction of the price of a security to buy it or hold it, at the short term interest rate.</a:t>
            </a:r>
          </a:p>
          <a:p>
            <a:pPr marL="452437" indent="-342900" algn="just">
              <a:lnSpc>
                <a:spcPct val="150000"/>
              </a:lnSpc>
              <a:spcBef>
                <a:spcPct val="10000"/>
              </a:spcBef>
              <a:spcAft>
                <a:spcPct val="10000"/>
              </a:spcAft>
              <a:buFont typeface="+mj-lt"/>
              <a:buAutoNum type="arabicPeriod"/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 penalties on short selling.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 valuation formula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85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14600"/>
            <a:ext cx="5486400" cy="1295400"/>
          </a:xfrm>
        </p:spPr>
        <p:txBody>
          <a:bodyPr/>
          <a:lstStyle/>
          <a:p>
            <a:r>
              <a:rPr lang="en-US" sz="2800" dirty="0"/>
              <a:t>After some time……</a:t>
            </a:r>
          </a:p>
        </p:txBody>
      </p:sp>
    </p:spTree>
    <p:extLst>
      <p:ext uri="{BB962C8B-B14F-4D97-AF65-F5344CB8AC3E}">
        <p14:creationId xmlns:p14="http://schemas.microsoft.com/office/powerpoint/2010/main" val="21207168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Black-Scholes Option Pricing Formula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417638"/>
            <a:ext cx="7789862" cy="5287962"/>
          </a:xfrm>
        </p:spPr>
        <p:txBody>
          <a:bodyPr/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price of a call option on a single share of common stock is: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= S*N(d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– K*e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–r(T)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*N(d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price of a put option on a single share of common stock is: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–r(T)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*N (–d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– S*N(–d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calculated using these two formulas: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98843"/>
              </p:ext>
            </p:extLst>
          </p:nvPr>
        </p:nvGraphicFramePr>
        <p:xfrm>
          <a:off x="5464175" y="5181600"/>
          <a:ext cx="31797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4" imgW="1701720" imgH="736560" progId="Equation.3">
                  <p:embed/>
                </p:oleObj>
              </mc:Choice>
              <mc:Fallback>
                <p:oleObj name="Equation" r:id="rId4" imgW="1701720" imgH="73656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5181600"/>
                        <a:ext cx="3179763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40254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798" y="152400"/>
            <a:ext cx="7391401" cy="762000"/>
          </a:xfrm>
        </p:spPr>
        <p:txBody>
          <a:bodyPr/>
          <a:lstStyle/>
          <a:p>
            <a:r>
              <a:rPr lang="en-US" dirty="0"/>
              <a:t>Formula Details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063625"/>
            <a:ext cx="7789863" cy="57943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In the Black-Scholes formula, three common functions are used to price call and put option prices: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is the </a:t>
            </a:r>
            <a:r>
              <a:rPr lang="en-US" sz="2400" b="1" dirty="0">
                <a:solidFill>
                  <a:srgbClr val="367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exponent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value of –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common terms, it is a discount factor)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ln(S/K) is the </a:t>
            </a:r>
            <a:r>
              <a:rPr lang="en-US" sz="2400" b="1" dirty="0">
                <a:solidFill>
                  <a:srgbClr val="367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"moneyness" term, S/K.</a:t>
            </a:r>
          </a:p>
          <a:p>
            <a:pPr lvl="1"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N(d1) and N(d2) denotes the </a:t>
            </a:r>
            <a:r>
              <a:rPr lang="en-US" sz="2400" b="1" dirty="0">
                <a:solidFill>
                  <a:srgbClr val="367D8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normal probability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 the values of d1 and d2. </a:t>
            </a:r>
          </a:p>
          <a:p>
            <a:pPr algn="just" eaLnBrk="0" hangingPunct="0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addition, the formula makes use of the fact that: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N(-d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1 - N(d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 algn="just">
              <a:lnSpc>
                <a:spcPct val="150000"/>
              </a:lnSpc>
              <a:buFontTx/>
              <a:buNone/>
            </a:pPr>
            <a:endParaRPr 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1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077200" cy="838200"/>
          </a:xfrm>
        </p:spPr>
        <p:txBody>
          <a:bodyPr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Example: Computing Prices for Call and Put Options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9" y="1292225"/>
            <a:ext cx="7713663" cy="51085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you are given the following inputs: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 = $50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 = $45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 = 3 months (or 0.25 years)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25% (stock volatility)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 = 6%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the price of a call option and a put option, using the Black-Scholes option pricing formula?</a:t>
            </a:r>
          </a:p>
        </p:txBody>
      </p:sp>
    </p:spTree>
    <p:extLst>
      <p:ext uri="{BB962C8B-B14F-4D97-AF65-F5344CB8AC3E}">
        <p14:creationId xmlns:p14="http://schemas.microsoft.com/office/powerpoint/2010/main" val="8871431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We Begin by Calculating d</a:t>
            </a:r>
            <a:r>
              <a:rPr lang="en-US" sz="3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and d</a:t>
            </a:r>
            <a:r>
              <a:rPr lang="en-US" sz="3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295400"/>
            <a:ext cx="7789863" cy="5337175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292388"/>
              </p:ext>
            </p:extLst>
          </p:nvPr>
        </p:nvGraphicFramePr>
        <p:xfrm>
          <a:off x="1924050" y="1443038"/>
          <a:ext cx="5859463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Уравнение" r:id="rId4" imgW="3848040" imgH="2031840" progId="Equation.3">
                  <p:embed/>
                </p:oleObj>
              </mc:Choice>
              <mc:Fallback>
                <p:oleObj name="Уравнение" r:id="rId4" imgW="3848040" imgH="2031840" progId="Equation.3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1443038"/>
                        <a:ext cx="5859463" cy="309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295400" y="4724400"/>
            <a:ext cx="6400800" cy="113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/>
              <a:t>Now, we must compute N(d</a:t>
            </a:r>
            <a:r>
              <a:rPr lang="en-US" sz="2400" baseline="-25000" dirty="0"/>
              <a:t>1</a:t>
            </a:r>
            <a:r>
              <a:rPr lang="en-US" sz="2400" dirty="0"/>
              <a:t>) and N(d</a:t>
            </a:r>
            <a:r>
              <a:rPr lang="en-US" sz="2400" baseline="-25000" dirty="0"/>
              <a:t>2</a:t>
            </a:r>
            <a:r>
              <a:rPr lang="en-US" sz="2400" dirty="0"/>
              <a:t>).  That is, the </a:t>
            </a:r>
            <a:r>
              <a:rPr lang="en-US" sz="2400" b="1" dirty="0">
                <a:solidFill>
                  <a:srgbClr val="367D82"/>
                </a:solidFill>
              </a:rPr>
              <a:t>standard normal probabilities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2948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Using the =NORMSDIST(x) Function in Excel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371600"/>
            <a:ext cx="7789863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we use =NORMSDIST(1.02538), we obtain 0.8474.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we use =NORMSDIST(0.90038), we obtain 0.8160.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Let’s make use of the fact N(-d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1 - N(d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ctr">
              <a:lnSpc>
                <a:spcPct val="90000"/>
              </a:lnSpc>
              <a:buFontTx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N(-1.02538) = 1 – N(1.02538) = 1 – 0.8474 = 0.1526.</a:t>
            </a:r>
          </a:p>
          <a:p>
            <a:pPr lvl="1" algn="ctr">
              <a:lnSpc>
                <a:spcPct val="90000"/>
              </a:lnSpc>
              <a:buFontTx/>
              <a:buNone/>
            </a:pP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N(-0.90038) = 1 – N(0.90038) = 1 – 0.8160 = 0.1840.</a:t>
            </a:r>
          </a:p>
          <a:p>
            <a:pPr lvl="1" algn="ctr"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now have all the information needed to price the call and the put.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169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077200" cy="8382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Call Price and the Put Price: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219200"/>
            <a:ext cx="7789863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 Price  = SN(d</a:t>
            </a:r>
            <a:r>
              <a:rPr lang="en-US" sz="20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b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20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= $50 x</a:t>
            </a:r>
            <a:r>
              <a:rPr lang="en-US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0.84741 – 45 x e</a:t>
            </a:r>
            <a:r>
              <a:rPr lang="en-US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-(0.06)(0.25)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0.81604</a:t>
            </a:r>
            <a:b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= 50 x 0.84741 – 45 x 0.98511 x 0.81604</a:t>
            </a:r>
            <a:b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= $6.195.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 Price  = 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000" b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sz="2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(–d</a:t>
            </a:r>
            <a:r>
              <a:rPr lang="en-US" sz="20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– SN(–d</a:t>
            </a:r>
            <a:r>
              <a:rPr lang="en-US" sz="2000" b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$45 x e</a:t>
            </a:r>
            <a:r>
              <a:rPr lang="en-US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-(0.06)(0.25)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0.19479 – 50 </a:t>
            </a:r>
            <a:r>
              <a:rPr lang="en-US" sz="20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 0.15259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= 45 x 0.98511 x 0.18396 – 50 x 0.15259</a:t>
            </a:r>
            <a:b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= $0.525.</a:t>
            </a:r>
          </a:p>
        </p:txBody>
      </p:sp>
    </p:spTree>
    <p:extLst>
      <p:ext uri="{BB962C8B-B14F-4D97-AF65-F5344CB8AC3E}">
        <p14:creationId xmlns:p14="http://schemas.microsoft.com/office/powerpoint/2010/main" val="25485892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924800" cy="685800"/>
          </a:xfrm>
        </p:spPr>
        <p:txBody>
          <a:bodyPr/>
          <a:lstStyle/>
          <a:p>
            <a:r>
              <a:rPr lang="en-US" sz="2400" dirty="0"/>
              <a:t>We can Verify Our Results Using Put-Call Parity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9" y="1752600"/>
            <a:ext cx="7713663" cy="4879975"/>
          </a:xfrm>
        </p:spPr>
        <p:txBody>
          <a:bodyPr/>
          <a:lstStyle/>
          <a:p>
            <a:endParaRPr lang="en-US"/>
          </a:p>
          <a:p>
            <a:endParaRPr lang="en-US"/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565400" y="2693988"/>
          <a:ext cx="4545013" cy="263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4" imgW="2235200" imgH="1295400" progId="Equation.3">
                  <p:embed/>
                </p:oleObj>
              </mc:Choice>
              <mc:Fallback>
                <p:oleObj name="Equation" r:id="rId4" imgW="2235200" imgH="129540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693988"/>
                        <a:ext cx="4545013" cy="263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133600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Note: The options must have European-style exercise.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FF0000"/>
                </a:solidFill>
              </a:rPr>
              <a:t>Verified.</a:t>
            </a:r>
          </a:p>
        </p:txBody>
      </p:sp>
    </p:spTree>
    <p:extLst>
      <p:ext uri="{BB962C8B-B14F-4D97-AF65-F5344CB8AC3E}">
        <p14:creationId xmlns:p14="http://schemas.microsoft.com/office/powerpoint/2010/main" val="2809412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Valuing the Options Using Excel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0838211"/>
              </p:ext>
            </p:extLst>
          </p:nvPr>
        </p:nvGraphicFramePr>
        <p:xfrm>
          <a:off x="990600" y="1295400"/>
          <a:ext cx="7543800" cy="506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Worksheet" r:id="rId4" imgW="8067755" imgH="5314871" progId="">
                  <p:embed/>
                </p:oleObj>
              </mc:Choice>
              <mc:Fallback>
                <p:oleObj name="Worksheet" r:id="rId4" imgW="8067755" imgH="5314871" progId="">
                  <p:embed/>
                  <p:pic>
                    <p:nvPicPr>
                      <p:cNvPr id="2765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7543800" cy="506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0714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65BD-3976-4445-935D-D9CEE93C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Valuation of Currency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B3F8-758D-4508-ADAF-C9414D4F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Call Option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C = Se</a:t>
            </a:r>
            <a:r>
              <a:rPr lang="en-US" baseline="30000" dirty="0">
                <a:latin typeface="Times New Roman" panose="02020603050405020304" pitchFamily="18" charset="0"/>
                <a:cs typeface="Times New Roman" pitchFamily="18" charset="0"/>
              </a:rPr>
              <a:t>-rf </a:t>
            </a:r>
            <a:r>
              <a:rPr lang="en-US" i="1" baseline="30000" dirty="0">
                <a:latin typeface="Times New Roman" panose="02020603050405020304" pitchFamily="18" charset="0"/>
                <a:cs typeface="Times New Roman" pitchFamily="18" charset="0"/>
              </a:rPr>
              <a:t>×</a:t>
            </a:r>
            <a:r>
              <a:rPr lang="en-US" baseline="30000" dirty="0">
                <a:latin typeface="Times New Roman" panose="02020603050405020304" pitchFamily="18" charset="0"/>
                <a:cs typeface="Times New Roman" pitchFamily="18" charset="0"/>
              </a:rPr>
              <a:t> T 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×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N(d</a:t>
            </a:r>
            <a:r>
              <a:rPr lang="en-US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) – 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Ke</a:t>
            </a:r>
            <a:r>
              <a:rPr lang="en-US" baseline="30000" dirty="0">
                <a:latin typeface="Times New Roman" panose="02020603050405020304" pitchFamily="18" charset="0"/>
                <a:cs typeface="Times New Roman" pitchFamily="18" charset="0"/>
              </a:rPr>
              <a:t>–r(T)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 ×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N(d</a:t>
            </a:r>
            <a:r>
              <a:rPr lang="en-US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 is the continuously compounded risk-free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currency interest rate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is the continuously compounded risk-free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currency interest rate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61860ED-BE9B-4C34-B5D4-BF9B85C1F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25" y="4949825"/>
          <a:ext cx="372586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1993680" imgH="736560" progId="Equation.3">
                  <p:embed/>
                </p:oleObj>
              </mc:Choice>
              <mc:Fallback>
                <p:oleObj name="Equation" r:id="rId3" imgW="1993680" imgH="73656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161860ED-BE9B-4C34-B5D4-BF9B85C1F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4949825"/>
                        <a:ext cx="3725863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07640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65BD-3976-4445-935D-D9CEE93C6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Valuation of Currency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1B3F8-758D-4508-ADAF-C9414D4FA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Put Option </a:t>
            </a:r>
          </a:p>
          <a:p>
            <a:pPr lvl="1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P =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i="1" baseline="30000" dirty="0" err="1"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i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× N(–d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 – S × 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baseline="30000" dirty="0">
                <a:latin typeface="Times New Roman" panose="02020603050405020304" pitchFamily="18" charset="0"/>
                <a:cs typeface="Times New Roman" pitchFamily="18" charset="0"/>
              </a:rPr>
              <a:t>-rf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i="1" baseline="30000" dirty="0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× N(–d</a:t>
            </a:r>
            <a:r>
              <a:rPr lang="en-US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6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14600"/>
            <a:ext cx="5486400" cy="1295400"/>
          </a:xfrm>
        </p:spPr>
        <p:txBody>
          <a:bodyPr/>
          <a:lstStyle/>
          <a:p>
            <a:r>
              <a:rPr lang="en-US" sz="2800" dirty="0"/>
              <a:t>After some time……</a:t>
            </a:r>
          </a:p>
        </p:txBody>
      </p:sp>
      <p:pic>
        <p:nvPicPr>
          <p:cNvPr id="14338" name="Picture 2" descr="http://www.lqqkatthis.com/wp-content/uploads/2014/10/baby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933450"/>
            <a:ext cx="78454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399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DB63-6C8F-461E-9513-73CC7F2C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12BCF-AF8A-4B10-BA32-5E413306E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USD =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50. (SPOT)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3-M option on USD has exercise price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52. (K)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annual volatility of 15%.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compounded risk-free rupee rate is 8% p.a. (r)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Dollar rate is 3% p.a. (rf)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its price as per Black Scholes model, if it is an European Call?</a:t>
            </a:r>
          </a:p>
        </p:txBody>
      </p:sp>
    </p:spTree>
    <p:extLst>
      <p:ext uri="{BB962C8B-B14F-4D97-AF65-F5344CB8AC3E}">
        <p14:creationId xmlns:p14="http://schemas.microsoft.com/office/powerpoint/2010/main" val="3802331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C479-E46B-4567-B568-CD463A70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071FEC8-0A13-40A5-8913-82D3E6B4709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08150" y="1905000"/>
          <a:ext cx="6794500" cy="318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4330440" imgH="2031840" progId="Equation.3">
                  <p:embed/>
                </p:oleObj>
              </mc:Choice>
              <mc:Fallback>
                <p:oleObj name="Equation" r:id="rId3" imgW="4330440" imgH="203184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071FEC8-0A13-40A5-8913-82D3E6B4709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1905000"/>
                        <a:ext cx="6794500" cy="318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26625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7467600" cy="7620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Using the =NORMSDIST(x) Function in Excel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371600"/>
            <a:ext cx="7789863" cy="5181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NORMSDIST(-0.31878), we obtain 0.374948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NORMSDIST(-0.39378), we obtain 0.346873 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Let’s make use of the fact N(-d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) = 1 - N(d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).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N(-d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) = 1 – 0.374948 = 0.625052</a:t>
            </a: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N(-d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) = 1 – 0.346873 = 0.653127 .</a:t>
            </a:r>
          </a:p>
          <a:p>
            <a:pPr lvl="1" algn="just">
              <a:lnSpc>
                <a:spcPct val="150000"/>
              </a:lnSpc>
              <a:buFontTx/>
              <a:buNone/>
            </a:pP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291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798" y="457200"/>
            <a:ext cx="7391401" cy="8382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Call Price and the Put Price: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219200"/>
            <a:ext cx="7789863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Call Price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= S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itchFamily="18" charset="0"/>
              </a:rPr>
              <a:t>-rf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sz="2000" baseline="30000" dirty="0">
                <a:latin typeface="Times New Roman" panose="02020603050405020304" pitchFamily="18" charset="0"/>
                <a:cs typeface="Times New Roman" pitchFamily="18" charset="0"/>
              </a:rPr>
              <a:t> T 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x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N(d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 – K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itchFamily="18" charset="0"/>
              </a:rPr>
              <a:t>–r(T)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N(d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  <a:br>
              <a:rPr lang="en-US" sz="2000" i="1" dirty="0">
                <a:latin typeface="Times New Roman" pitchFamily="18" charset="0"/>
                <a:cs typeface="Times New Roman" pitchFamily="18" charset="0"/>
              </a:rPr>
            </a:b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= 50 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0.992528 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0.374948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– 52 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0.980199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0.346873 </a:t>
            </a:r>
            <a:br>
              <a:rPr lang="en-US" sz="2000" i="1" dirty="0">
                <a:latin typeface="Times New Roman" pitchFamily="18" charset="0"/>
                <a:cs typeface="Times New Roman" pitchFamily="18" charset="0"/>
              </a:rPr>
            </a:b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49.6264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0.374948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50.97033 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0.346873 </a:t>
            </a:r>
            <a:br>
              <a:rPr lang="en-US" sz="2000" i="1" dirty="0">
                <a:latin typeface="Times New Roman" pitchFamily="18" charset="0"/>
                <a:cs typeface="Times New Roman" pitchFamily="18" charset="0"/>
              </a:rPr>
            </a:b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0.927086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000" i="1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Put Price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anose="02020603050405020304" pitchFamily="18" charset="0"/>
                <a:cs typeface="Times New Roman" pitchFamily="18" charset="0"/>
              </a:rPr>
              <a:t>Ke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itchFamily="18" charset="0"/>
              </a:rPr>
              <a:t>–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itchFamily="18" charset="0"/>
              </a:rPr>
              <a:t>rT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x N(–d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) – S x 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e</a:t>
            </a:r>
            <a:r>
              <a:rPr lang="en-US" sz="2000" baseline="30000" dirty="0">
                <a:latin typeface="Times New Roman" panose="02020603050405020304" pitchFamily="18" charset="0"/>
                <a:cs typeface="Times New Roman" pitchFamily="18" charset="0"/>
              </a:rPr>
              <a:t>-rf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itchFamily="18" charset="0"/>
              </a:rPr>
              <a:t>x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000" baseline="30000" dirty="0">
                <a:latin typeface="Times New Roman" panose="02020603050405020304" pitchFamily="18" charset="0"/>
                <a:cs typeface="Times New Roman" pitchFamily="18" charset="0"/>
              </a:rPr>
              <a:t>T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N(–d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= 52 x e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itchFamily="18" charset="0"/>
              </a:rPr>
              <a:t>-(0.08)(0.25)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0.653127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– 50 x e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itchFamily="18" charset="0"/>
              </a:rPr>
              <a:t>-(0.03)(0.25)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0.625052 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= 52 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0.980199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0.653127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49.6264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 x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0.625052</a:t>
            </a:r>
            <a:br>
              <a:rPr lang="en-US" sz="2000" i="1" dirty="0">
                <a:latin typeface="Times New Roman" pitchFamily="18" charset="0"/>
                <a:cs typeface="Times New Roman" pitchFamily="18" charset="0"/>
              </a:rPr>
            </a:b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    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2.271017</a:t>
            </a:r>
            <a:r>
              <a:rPr lang="en-US" sz="2000" i="1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2743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BC26-05B8-4BED-986D-704471F8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E4A61-EA61-45E9-8A60-B5846A5C2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Suppose a stock, trading at </a:t>
            </a:r>
            <a:r>
              <a:rPr lang="en-US" sz="2400" dirty="0" err="1">
                <a:latin typeface="Bookman Old Style" panose="02050604050505020204" pitchFamily="18" charset="0"/>
              </a:rPr>
              <a:t>Rs</a:t>
            </a:r>
            <a:r>
              <a:rPr lang="en-US" sz="2400" dirty="0">
                <a:latin typeface="Bookman Old Style" panose="02050604050505020204" pitchFamily="18" charset="0"/>
              </a:rPr>
              <a:t>. 20, has annual volatility of 15%. A 3-month option on that stock has exercise price of </a:t>
            </a:r>
            <a:r>
              <a:rPr lang="en-US" sz="2400" dirty="0" err="1">
                <a:latin typeface="Bookman Old Style" panose="02050604050505020204" pitchFamily="18" charset="0"/>
              </a:rPr>
              <a:t>Rs</a:t>
            </a:r>
            <a:r>
              <a:rPr lang="en-US" sz="2400" dirty="0">
                <a:latin typeface="Bookman Old Style" panose="02050604050505020204" pitchFamily="18" charset="0"/>
              </a:rPr>
              <a:t>. 17. Continuously compounded risk-free rate is 8% p.a. What would be its price as per Black Scholes model, if it is an European Call?</a:t>
            </a:r>
          </a:p>
        </p:txBody>
      </p:sp>
    </p:spTree>
    <p:extLst>
      <p:ext uri="{BB962C8B-B14F-4D97-AF65-F5344CB8AC3E}">
        <p14:creationId xmlns:p14="http://schemas.microsoft.com/office/powerpoint/2010/main" val="41171839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8" y="228600"/>
            <a:ext cx="7467601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New Case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295400"/>
            <a:ext cx="7866063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next few days we use as an example the position of a financial institution that has sold for $300,000 a European call option on 100,000 shares of a non-dividend paying stock.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49,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= 50,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0.05 or 5%, </a:t>
            </a:r>
          </a:p>
          <a:p>
            <a:pPr lvl="1">
              <a:lnSpc>
                <a:spcPct val="150000"/>
              </a:lnSpc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0.20 or 20%,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0.3846 or 20 weeks, </a:t>
            </a: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= 0.13 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3800" y="362807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cs typeface="Times New Roman" panose="02020603050405020304" pitchFamily="18" charset="0"/>
              </a:rPr>
              <a:t>The Black-Scholes-Merton price of the option is about $240,000 (that is, $2.40 for an option)</a:t>
            </a:r>
          </a:p>
        </p:txBody>
      </p:sp>
    </p:spTree>
    <p:extLst>
      <p:ext uri="{BB962C8B-B14F-4D97-AF65-F5344CB8AC3E}">
        <p14:creationId xmlns:p14="http://schemas.microsoft.com/office/powerpoint/2010/main" val="19181846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Black-Scholes Option Pricing Formula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417638"/>
            <a:ext cx="7789862" cy="5287962"/>
          </a:xfrm>
        </p:spPr>
        <p:txBody>
          <a:bodyPr/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price of a call option on a single share of common stock is: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= S*N(d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– K*e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–r(T)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*N(d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i="1" baseline="30000" dirty="0">
                <a:latin typeface="Times New Roman" pitchFamily="18" charset="0"/>
                <a:cs typeface="Times New Roman" pitchFamily="18" charset="0"/>
              </a:rPr>
              <a:t>–r(T)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*N (–d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 – S*N(–d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447800" y="4724400"/>
          <a:ext cx="68151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4" imgW="1701720" imgH="736560" progId="Equation.3">
                  <p:embed/>
                </p:oleObj>
              </mc:Choice>
              <mc:Fallback>
                <p:oleObj name="Equation" r:id="rId4" imgW="1701720" imgH="736560" progId="Equation.3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724400"/>
                        <a:ext cx="6815138" cy="1374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1779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Call option premium is = 2.40</a:t>
            </a:r>
          </a:p>
        </p:txBody>
      </p:sp>
    </p:spTree>
    <p:extLst>
      <p:ext uri="{BB962C8B-B14F-4D97-AF65-F5344CB8AC3E}">
        <p14:creationId xmlns:p14="http://schemas.microsoft.com/office/powerpoint/2010/main" val="41191247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market price of call option is 3.00</a:t>
            </a:r>
          </a:p>
        </p:txBody>
      </p:sp>
    </p:spTree>
    <p:extLst>
      <p:ext uri="{BB962C8B-B14F-4D97-AF65-F5344CB8AC3E}">
        <p14:creationId xmlns:p14="http://schemas.microsoft.com/office/powerpoint/2010/main" val="3552419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BSM </a:t>
            </a:r>
          </a:p>
        </p:txBody>
      </p:sp>
      <p:pic>
        <p:nvPicPr>
          <p:cNvPr id="24578" name="Picture 2" descr="http://quantasmarketing.com/files/2013/02/How-to-Make-Money-Stick-Figure-and-Book-300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43000"/>
            <a:ext cx="46482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1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galerijaivetic.com/images/how_to_bu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86" y="1981200"/>
            <a:ext cx="4500594" cy="243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31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590800"/>
            <a:ext cx="7772400" cy="533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1500" dirty="0"/>
              <a:t>NAKED Strategy</a:t>
            </a:r>
            <a:endParaRPr lang="en-US" sz="11500" u="sng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369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NAKED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924800" cy="5257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trading strategy where the seller of an option contract does not own any, or enough, of the underlying security to act as protection against adverse price movements.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Naked trading is considered very risky since losses can be significant.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“An options trader could sell, for example, call options with a strike price of $50. If the stock's price falls to $20 or $30 on bad news, and the option is naked”. So option holder will suffer losses.</a:t>
            </a:r>
          </a:p>
        </p:txBody>
      </p:sp>
    </p:spTree>
    <p:extLst>
      <p:ext uri="{BB962C8B-B14F-4D97-AF65-F5344CB8AC3E}">
        <p14:creationId xmlns:p14="http://schemas.microsoft.com/office/powerpoint/2010/main" val="12163536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NAKED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799" y="1295400"/>
            <a:ext cx="7789863" cy="53340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financial institution has therefore sold the option for $60,000 more than its theoretical value.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3733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038600" y="377326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i="1" dirty="0"/>
              <a:t>But the problem of hedging the risks.</a:t>
            </a:r>
            <a:endParaRPr lang="en-US" sz="36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4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2998" y="228600"/>
            <a:ext cx="7315201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NAKED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2999" y="1295400"/>
            <a:ext cx="7713663" cy="3429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naked position is very dangerous.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For example, if after 20 weeks the stock price is $60, then financial institution  have to take loss of 700000$</a:t>
            </a:r>
          </a:p>
        </p:txBody>
      </p:sp>
    </p:spTree>
    <p:extLst>
      <p:ext uri="{BB962C8B-B14F-4D97-AF65-F5344CB8AC3E}">
        <p14:creationId xmlns:p14="http://schemas.microsoft.com/office/powerpoint/2010/main" val="16516539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COVERED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95400"/>
            <a:ext cx="8605838" cy="5334000"/>
          </a:xfrm>
        </p:spPr>
        <p:txBody>
          <a:bodyPr/>
          <a:lstStyle/>
          <a:p>
            <a:pPr algn="just"/>
            <a:endParaRPr lang="en-US" dirty="0">
              <a:cs typeface="Times New Roman" pitchFamily="18" charset="0"/>
            </a:endParaRPr>
          </a:p>
        </p:txBody>
      </p:sp>
      <p:pic>
        <p:nvPicPr>
          <p:cNvPr id="8194" name="Picture 2" descr="http://1.bp.blogspot.com/-zkoQSSQhSMI/UdIVFyYSecI/AAAAAAAAB9U/z3pN1l3beSo/s296/stop-loss-strateg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08786"/>
            <a:ext cx="6858000" cy="52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4342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057400"/>
            <a:ext cx="7772400" cy="9144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9600" dirty="0"/>
              <a:t>COVERED POSITIONS</a:t>
            </a:r>
            <a:endParaRPr lang="en-US" sz="9600" u="sng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6906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/>
              <a:t>Sirr</a:t>
            </a:r>
            <a:r>
              <a:rPr lang="en-US" sz="3200" dirty="0"/>
              <a:t> by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buying 100,000 shares as soon as the option has been sold we can earn 400000$ </a:t>
            </a:r>
            <a:endParaRPr lang="en-US" sz="3200" dirty="0"/>
          </a:p>
        </p:txBody>
      </p:sp>
      <p:pic>
        <p:nvPicPr>
          <p:cNvPr id="975874" name="Picture 2" descr="http://t3.gstatic.com/images?q=tbn:ANd9GcTaV6KggWXZHTmC9aQyPvpDurDpeP-jrsXGMQSjSApSmTHpZpu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38862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/>
          <p:cNvSpPr/>
          <p:nvPr/>
        </p:nvSpPr>
        <p:spPr>
          <a:xfrm>
            <a:off x="1752600" y="5486400"/>
            <a:ext cx="708660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And sir I think this is the best strategy ever 100% profit.</a:t>
            </a:r>
          </a:p>
        </p:txBody>
      </p:sp>
    </p:spTree>
    <p:extLst>
      <p:ext uri="{BB962C8B-B14F-4D97-AF65-F5344CB8AC3E}">
        <p14:creationId xmlns:p14="http://schemas.microsoft.com/office/powerpoint/2010/main" val="27196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options strategy whereby an investor holds a  position in an option and cover position on that same asset in an attempt to generate increased income from the asset.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“ Writes (sells) call options and holds a long position in an asset on that same asset.”</a:t>
            </a:r>
          </a:p>
        </p:txBody>
      </p:sp>
    </p:spTree>
    <p:extLst>
      <p:ext uri="{BB962C8B-B14F-4D97-AF65-F5344CB8AC3E}">
        <p14:creationId xmlns:p14="http://schemas.microsoft.com/office/powerpoint/2010/main" val="18060476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598" y="76200"/>
            <a:ext cx="7467601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COVERED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599" y="1066800"/>
            <a:ext cx="7866063" cy="51054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Okay means we should take cover positions?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Lets see sold 100000 call option we receive 300000$ and same time we buy 100000 shares @ 49.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If after 20 weeks the stock price is $60</a:t>
            </a:r>
          </a:p>
          <a:p>
            <a:pPr lvl="1" algn="just"/>
            <a:r>
              <a:rPr lang="en-US" dirty="0">
                <a:cs typeface="Times New Roman" pitchFamily="18" charset="0"/>
              </a:rPr>
              <a:t>We have to sell 100000@50 means 100000 profit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And 300000 from call premium </a:t>
            </a:r>
          </a:p>
          <a:p>
            <a:pPr lvl="1" algn="just"/>
            <a:r>
              <a:rPr lang="en-US" dirty="0">
                <a:cs typeface="Times New Roman" pitchFamily="18" charset="0"/>
              </a:rPr>
              <a:t>Total profit will be 400000$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524000" y="5562600"/>
            <a:ext cx="708660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Seems to be very nice deal</a:t>
            </a:r>
          </a:p>
        </p:txBody>
      </p:sp>
    </p:spTree>
    <p:extLst>
      <p:ext uri="{BB962C8B-B14F-4D97-AF65-F5344CB8AC3E}">
        <p14:creationId xmlns:p14="http://schemas.microsoft.com/office/powerpoint/2010/main" val="345084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COVERED POSITIONS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399" y="1295400"/>
            <a:ext cx="7942263" cy="5334000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Buy, If after 20 weeks the stock price is $30</a:t>
            </a:r>
          </a:p>
          <a:p>
            <a:pPr lvl="1" algn="just"/>
            <a:r>
              <a:rPr lang="en-US" dirty="0">
                <a:cs typeface="Times New Roman" pitchFamily="18" charset="0"/>
              </a:rPr>
              <a:t>Then no one will take your shares @ 50</a:t>
            </a:r>
          </a:p>
          <a:p>
            <a:pPr lvl="1" algn="just"/>
            <a:r>
              <a:rPr lang="en-US" dirty="0">
                <a:cs typeface="Times New Roman" pitchFamily="18" charset="0"/>
              </a:rPr>
              <a:t>M2M  loss will be 2000000 minus 300000 (1700000$)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429000"/>
            <a:ext cx="37338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3733800" y="4343400"/>
            <a:ext cx="5122862" cy="23622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1700000$ loss </a:t>
            </a:r>
          </a:p>
        </p:txBody>
      </p:sp>
    </p:spTree>
    <p:extLst>
      <p:ext uri="{BB962C8B-B14F-4D97-AF65-F5344CB8AC3E}">
        <p14:creationId xmlns:p14="http://schemas.microsoft.com/office/powerpoint/2010/main" val="256164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sharegyan.com/wp-content/uploads/2011/12/stock-market-hi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0775"/>
            <a:ext cx="6934200" cy="513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0043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152400"/>
            <a:ext cx="7467600" cy="1447800"/>
          </a:xfrm>
        </p:spPr>
        <p:txBody>
          <a:bodyPr>
            <a:noAutofit/>
          </a:bodyPr>
          <a:lstStyle/>
          <a:p>
            <a:r>
              <a:rPr lang="en-US" sz="2800" dirty="0" err="1"/>
              <a:t>Sirr</a:t>
            </a:r>
            <a:r>
              <a:rPr lang="en-US" sz="2800" dirty="0"/>
              <a:t> why don’t you buying one unit of the stock as soon as its price rises above K and selling it as soon as its price falls below K</a:t>
            </a:r>
          </a:p>
        </p:txBody>
      </p:sp>
      <p:pic>
        <p:nvPicPr>
          <p:cNvPr id="975874" name="Picture 2" descr="http://t3.gstatic.com/images?q=tbn:ANd9GcTaV6KggWXZHTmC9aQyPvpDurDpeP-jrsXGMQSjSApSmTHpZpu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981200"/>
            <a:ext cx="388620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/>
          <p:cNvSpPr/>
          <p:nvPr/>
        </p:nvSpPr>
        <p:spPr>
          <a:xfrm>
            <a:off x="990600" y="4953000"/>
            <a:ext cx="8153400" cy="17526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By doing this, if at the end price of stock is 60$ then we have 100000 shares and if  price is 30 $ then we don’t have any shares.</a:t>
            </a:r>
          </a:p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And we can end up with at least 300000$</a:t>
            </a:r>
          </a:p>
        </p:txBody>
      </p:sp>
    </p:spTree>
    <p:extLst>
      <p:ext uri="{BB962C8B-B14F-4D97-AF65-F5344CB8AC3E}">
        <p14:creationId xmlns:p14="http://schemas.microsoft.com/office/powerpoint/2010/main" val="42155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/>
              <a:t> Stop loss strategy </a:t>
            </a:r>
            <a:endParaRPr lang="en-US" sz="3200" u="sng" dirty="0">
              <a:solidFill>
                <a:srgbClr val="000099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838200" y="5181600"/>
            <a:ext cx="7086600" cy="1524000"/>
          </a:xfrm>
          <a:prstGeom prst="ellipse">
            <a:avLst/>
          </a:prstGeom>
          <a:solidFill>
            <a:schemeClr val="bg1"/>
          </a:solidFill>
          <a:ln>
            <a:solidFill>
              <a:srgbClr val="00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Here buy and sell are very few.</a:t>
            </a:r>
          </a:p>
          <a:p>
            <a:pPr algn="ctr"/>
            <a:r>
              <a:rPr lang="en-US" sz="2000" i="1" dirty="0">
                <a:solidFill>
                  <a:srgbClr val="002060"/>
                </a:solidFill>
                <a:latin typeface="Bookman Old Style" pitchFamily="18" charset="0"/>
              </a:rPr>
              <a:t>Just think in real, market fluctuates infinite time. So we have to buy and sell infinite time. So again loss.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066800"/>
            <a:ext cx="85725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6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032250" y="225425"/>
            <a:ext cx="4870450" cy="14700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99"/>
                </a:solidFill>
              </a:rPr>
              <a:t>The answer is…</a:t>
            </a:r>
          </a:p>
        </p:txBody>
      </p:sp>
      <p:pic>
        <p:nvPicPr>
          <p:cNvPr id="93188" name="Picture 8" descr="The-Lesson-Print-C10054915"/>
          <p:cNvPicPr>
            <a:picLocks noChangeAspect="1" noChangeArrowheads="1"/>
          </p:cNvPicPr>
          <p:nvPr/>
        </p:nvPicPr>
        <p:blipFill>
          <a:blip r:embed="rId2"/>
          <a:srcRect l="5121" t="7437" r="5000" b="7967"/>
          <a:stretch>
            <a:fillRect/>
          </a:stretch>
        </p:blipFill>
        <p:spPr bwMode="auto">
          <a:xfrm>
            <a:off x="0" y="0"/>
            <a:ext cx="38163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114800" y="2126159"/>
            <a:ext cx="47548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DELTA HEDGING </a:t>
            </a:r>
          </a:p>
        </p:txBody>
      </p:sp>
    </p:spTree>
    <p:extLst>
      <p:ext uri="{BB962C8B-B14F-4D97-AF65-F5344CB8AC3E}">
        <p14:creationId xmlns:p14="http://schemas.microsoft.com/office/powerpoint/2010/main" val="1874498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8" name="Picture 107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5791200" y="4851532"/>
            <a:ext cx="3327722" cy="1930268"/>
            <a:chOff x="5791200" y="4851532"/>
            <a:chExt cx="3327722" cy="1930268"/>
          </a:xfrm>
        </p:grpSpPr>
        <p:grpSp>
          <p:nvGrpSpPr>
            <p:cNvPr id="3" name="Group 11"/>
            <p:cNvGrpSpPr/>
            <p:nvPr/>
          </p:nvGrpSpPr>
          <p:grpSpPr>
            <a:xfrm>
              <a:off x="5791200" y="4851532"/>
              <a:ext cx="3327722" cy="1930268"/>
              <a:chOff x="5949387" y="5159226"/>
              <a:chExt cx="3327722" cy="1930268"/>
            </a:xfrm>
          </p:grpSpPr>
          <p:sp>
            <p:nvSpPr>
              <p:cNvPr id="8" name="Freeform 7"/>
              <p:cNvSpPr/>
              <p:nvPr/>
            </p:nvSpPr>
            <p:spPr bwMode="auto">
              <a:xfrm>
                <a:off x="5949387" y="51592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6101787" y="53116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6254187" y="54640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6406587" y="56164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pic>
          <p:nvPicPr>
            <p:cNvPr id="27649" name="Picture 1" descr="http://t2.gstatic.com/images?q=tbn:ANd9GcQ4uAtrMhOHs31_XqguhZ43LzBmlg6SsOqEX-nzr2TSWVNSlj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0" y="5715000"/>
              <a:ext cx="762000" cy="1008185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>
          <a:xfrm>
            <a:off x="3505200" y="2099608"/>
            <a:ext cx="5181600" cy="193899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b="1" dirty="0">
                <a:ln w="11430">
                  <a:solidFill>
                    <a:schemeClr val="tx2"/>
                  </a:solidFill>
                </a:ln>
                <a:solidFill>
                  <a:srgbClr val="CC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That’s all for the DAY!!!</a:t>
            </a:r>
          </a:p>
        </p:txBody>
      </p:sp>
    </p:spTree>
    <p:extLst>
      <p:ext uri="{BB962C8B-B14F-4D97-AF65-F5344CB8AC3E}">
        <p14:creationId xmlns:p14="http://schemas.microsoft.com/office/powerpoint/2010/main" val="563211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ERENE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SERENE">
      <a:majorFont>
        <a:latin typeface="Arial Rounded MT Bold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EREN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</Template>
  <TotalTime>5401</TotalTime>
  <Words>4241</Words>
  <Application>Microsoft Office PowerPoint</Application>
  <PresentationFormat>On-screen Show (4:3)</PresentationFormat>
  <Paragraphs>496</Paragraphs>
  <Slides>93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93</vt:i4>
      </vt:variant>
    </vt:vector>
  </HeadingPairs>
  <TitlesOfParts>
    <vt:vector size="96" baseType="lpstr">
      <vt:lpstr>Solstice</vt:lpstr>
      <vt:lpstr>Default Design</vt:lpstr>
      <vt:lpstr>2_SERENE</vt:lpstr>
      <vt:lpstr>PowerPoint Presentation</vt:lpstr>
      <vt:lpstr>Meet this gentleman!!!</vt:lpstr>
      <vt:lpstr>Meet this gentleman!!! </vt:lpstr>
      <vt:lpstr>PowerPoint Presentation</vt:lpstr>
      <vt:lpstr>After this he was very happy</vt:lpstr>
      <vt:lpstr>After some time……</vt:lpstr>
      <vt:lpstr>After some time……</vt:lpstr>
      <vt:lpstr>PowerPoint Presentation</vt:lpstr>
      <vt:lpstr>PowerPoint Presentation</vt:lpstr>
      <vt:lpstr>He is still upset </vt:lpstr>
      <vt:lpstr>At what price</vt:lpstr>
      <vt:lpstr>Pricing of options is not easy</vt:lpstr>
      <vt:lpstr>PowerPoint Presentation</vt:lpstr>
      <vt:lpstr>PowerPoint Presentation</vt:lpstr>
      <vt:lpstr>PowerPoint Presentation</vt:lpstr>
      <vt:lpstr>A Simple Model to Value Options Before Expiration</vt:lpstr>
      <vt:lpstr>PowerPoint Presentation</vt:lpstr>
      <vt:lpstr>A Simple Model to Value Options Before Expiration</vt:lpstr>
      <vt:lpstr>A Simple Model to Value Options Before Expiration</vt:lpstr>
      <vt:lpstr>A Simple Model to Value Options Before Expiration</vt:lpstr>
      <vt:lpstr>The Binomial Model</vt:lpstr>
      <vt:lpstr>The One-Period Binomial Option Pricing Model—The Assumptions </vt:lpstr>
      <vt:lpstr>The One-Period Binomial Option Pricing Model—The Assumptions </vt:lpstr>
      <vt:lpstr>The One-Period Binomial Option  Pricing Model—The Setup</vt:lpstr>
      <vt:lpstr>The Value of this Portfolio (long D Shares and short 1 call) is:</vt:lpstr>
      <vt:lpstr>To Calculate Today’s Call Price, C:</vt:lpstr>
      <vt:lpstr>Therefore, Our First Step is to Calculate D</vt:lpstr>
      <vt:lpstr>PowerPoint Presentation</vt:lpstr>
      <vt:lpstr>What is D?</vt:lpstr>
      <vt:lpstr>The One-Period Binomial Option Pricing Model—The Formula</vt:lpstr>
      <vt:lpstr>The One-Period Binomial Option Pricing Model—The Formula</vt:lpstr>
      <vt:lpstr>The One-Period Binomial Option Pricing Model—The Formula</vt:lpstr>
      <vt:lpstr>The One-Period Binomial Option Pricing Model—The Formula</vt:lpstr>
      <vt:lpstr>The One-Period Binomial Option Pricing Model—The Formula</vt:lpstr>
      <vt:lpstr>The One-Period Binomial Option Pricing Model—The Formula</vt:lpstr>
      <vt:lpstr>The One-Period Binomial Option Pricing Model—The Formula</vt:lpstr>
      <vt:lpstr>Now We Can Calculate the Call Price, C.</vt:lpstr>
      <vt:lpstr>Binomial with Probability </vt:lpstr>
      <vt:lpstr>A ONE-STEP BINOMIAL MODEL</vt:lpstr>
      <vt:lpstr>PowerPoint Presentation</vt:lpstr>
      <vt:lpstr>PowerPoint Presentation</vt:lpstr>
      <vt:lpstr>A ONE-STEP BINOMIAL MODEL AND A NO-ARBITRAGE ARGUMENT</vt:lpstr>
      <vt:lpstr>A ONE-STEP BINOMIAL MODEL AND A NO-ARBITRAGE ARGUMENT</vt:lpstr>
      <vt:lpstr>A ONE-STEP BINOMIAL MODEL AND A NO-ARBITRAGE ARGUMENT</vt:lpstr>
      <vt:lpstr>A ONE-STEP BINOMIAL MODEL AND A NO-ARBITRAGE ARGUMENT</vt:lpstr>
      <vt:lpstr>A ONE-STEP BINOMIAL MODEL AND A NO-ARBITRAGE ARGUMENT</vt:lpstr>
      <vt:lpstr>A Generalization</vt:lpstr>
      <vt:lpstr>A Generalization</vt:lpstr>
      <vt:lpstr>A Generalization</vt:lpstr>
      <vt:lpstr>A Generalization</vt:lpstr>
      <vt:lpstr>A Generalization</vt:lpstr>
      <vt:lpstr>The Two-Period Binomial Option Pricing Model</vt:lpstr>
      <vt:lpstr>The Two-Period Binomial Option Pricing Model</vt:lpstr>
      <vt:lpstr>Example </vt:lpstr>
      <vt:lpstr>Example </vt:lpstr>
      <vt:lpstr>Valuing the Options Using Excel</vt:lpstr>
      <vt:lpstr>OPTION PRICEING</vt:lpstr>
      <vt:lpstr>The Black-Scholes Option Pricing Model</vt:lpstr>
      <vt:lpstr>The valuation formula</vt:lpstr>
      <vt:lpstr>The Black-Scholes Option Pricing Formula</vt:lpstr>
      <vt:lpstr>Formula Details</vt:lpstr>
      <vt:lpstr>Example: Computing Prices for Call and Put Options</vt:lpstr>
      <vt:lpstr>We Begin by Calculating d1and d2</vt:lpstr>
      <vt:lpstr>Using the =NORMSDIST(x) Function in Excel</vt:lpstr>
      <vt:lpstr>The Call Price and the Put Price:</vt:lpstr>
      <vt:lpstr>We can Verify Our Results Using Put-Call Parity</vt:lpstr>
      <vt:lpstr>Valuing the Options Using Excel</vt:lpstr>
      <vt:lpstr>Valuation of Currency Options</vt:lpstr>
      <vt:lpstr>Valuation of Currency Options</vt:lpstr>
      <vt:lpstr>Que</vt:lpstr>
      <vt:lpstr>Answer</vt:lpstr>
      <vt:lpstr>Using the =NORMSDIST(x) Function in Excel</vt:lpstr>
      <vt:lpstr>The Call Price and the Put Price:</vt:lpstr>
      <vt:lpstr>Que 1</vt:lpstr>
      <vt:lpstr>New Case</vt:lpstr>
      <vt:lpstr>The Black-Scholes Option Pricing Formula</vt:lpstr>
      <vt:lpstr>BSM </vt:lpstr>
      <vt:lpstr>BSM </vt:lpstr>
      <vt:lpstr>BSM </vt:lpstr>
      <vt:lpstr>NAKED Strategy</vt:lpstr>
      <vt:lpstr>NAKED Strategy</vt:lpstr>
      <vt:lpstr>NAKED POSITIONS</vt:lpstr>
      <vt:lpstr>NAKED POSITIONS</vt:lpstr>
      <vt:lpstr>COVERED POSITIONS</vt:lpstr>
      <vt:lpstr>COVERED POSITIONS</vt:lpstr>
      <vt:lpstr>Sirr by buying 100,000 shares as soon as the option has been sold we can earn 400000$ </vt:lpstr>
      <vt:lpstr>COVERED POSITIONS</vt:lpstr>
      <vt:lpstr>COVERED POSITIONS</vt:lpstr>
      <vt:lpstr>COVERED POSITIONS</vt:lpstr>
      <vt:lpstr>Sirr why don’t you buying one unit of the stock as soon as its price rises above K and selling it as soon as its price falls below K</vt:lpstr>
      <vt:lpstr> Stop loss strategy </vt:lpstr>
      <vt:lpstr>The answer is…</vt:lpstr>
      <vt:lpstr>PowerPoint Presentation</vt:lpstr>
    </vt:vector>
  </TitlesOfParts>
  <Company>MDI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Gupta</dc:creator>
  <cp:lastModifiedBy>Narander Nigam</cp:lastModifiedBy>
  <cp:revision>400</cp:revision>
  <dcterms:created xsi:type="dcterms:W3CDTF">2010-08-14T15:09:50Z</dcterms:created>
  <dcterms:modified xsi:type="dcterms:W3CDTF">2022-09-29T12:45:00Z</dcterms:modified>
</cp:coreProperties>
</file>