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428" r:id="rId2"/>
    <p:sldMasterId id="2147484452" r:id="rId3"/>
  </p:sldMasterIdLst>
  <p:notesMasterIdLst>
    <p:notesMasterId r:id="rId104"/>
  </p:notesMasterIdLst>
  <p:sldIdLst>
    <p:sldId id="1181" r:id="rId4"/>
    <p:sldId id="1211" r:id="rId5"/>
    <p:sldId id="1191" r:id="rId6"/>
    <p:sldId id="1192" r:id="rId7"/>
    <p:sldId id="1193" r:id="rId8"/>
    <p:sldId id="1194" r:id="rId9"/>
    <p:sldId id="1195" r:id="rId10"/>
    <p:sldId id="1207" r:id="rId11"/>
    <p:sldId id="1209" r:id="rId12"/>
    <p:sldId id="1210" r:id="rId13"/>
    <p:sldId id="1216" r:id="rId14"/>
    <p:sldId id="1196" r:id="rId15"/>
    <p:sldId id="1212" r:id="rId16"/>
    <p:sldId id="1215" r:id="rId17"/>
    <p:sldId id="1213" r:id="rId18"/>
    <p:sldId id="1214" r:id="rId19"/>
    <p:sldId id="1217" r:id="rId20"/>
    <p:sldId id="1198" r:id="rId21"/>
    <p:sldId id="1199" r:id="rId22"/>
    <p:sldId id="1200" r:id="rId23"/>
    <p:sldId id="1240" r:id="rId24"/>
    <p:sldId id="1266" r:id="rId25"/>
    <p:sldId id="1281" r:id="rId26"/>
    <p:sldId id="1280" r:id="rId27"/>
    <p:sldId id="1296" r:id="rId28"/>
    <p:sldId id="1218" r:id="rId29"/>
    <p:sldId id="1244" r:id="rId30"/>
    <p:sldId id="1245" r:id="rId31"/>
    <p:sldId id="1219" r:id="rId32"/>
    <p:sldId id="1220" r:id="rId33"/>
    <p:sldId id="1221" r:id="rId34"/>
    <p:sldId id="1222" r:id="rId35"/>
    <p:sldId id="1225" r:id="rId36"/>
    <p:sldId id="1224" r:id="rId37"/>
    <p:sldId id="1223" r:id="rId38"/>
    <p:sldId id="1201" r:id="rId39"/>
    <p:sldId id="1226" r:id="rId40"/>
    <p:sldId id="1267" r:id="rId41"/>
    <p:sldId id="1268" r:id="rId42"/>
    <p:sldId id="1269" r:id="rId43"/>
    <p:sldId id="1270" r:id="rId44"/>
    <p:sldId id="1271" r:id="rId45"/>
    <p:sldId id="1272" r:id="rId46"/>
    <p:sldId id="1273" r:id="rId47"/>
    <p:sldId id="1274" r:id="rId48"/>
    <p:sldId id="1275" r:id="rId49"/>
    <p:sldId id="1276" r:id="rId50"/>
    <p:sldId id="1277" r:id="rId51"/>
    <p:sldId id="1278" r:id="rId52"/>
    <p:sldId id="1279" r:id="rId53"/>
    <p:sldId id="1300" r:id="rId54"/>
    <p:sldId id="1301" r:id="rId55"/>
    <p:sldId id="1302" r:id="rId56"/>
    <p:sldId id="1303" r:id="rId57"/>
    <p:sldId id="1304" r:id="rId58"/>
    <p:sldId id="1305" r:id="rId59"/>
    <p:sldId id="1306" r:id="rId60"/>
    <p:sldId id="1307" r:id="rId61"/>
    <p:sldId id="1308" r:id="rId62"/>
    <p:sldId id="1309" r:id="rId63"/>
    <p:sldId id="1310" r:id="rId64"/>
    <p:sldId id="1311" r:id="rId65"/>
    <p:sldId id="1312" r:id="rId66"/>
    <p:sldId id="1313" r:id="rId67"/>
    <p:sldId id="1314" r:id="rId68"/>
    <p:sldId id="1289" r:id="rId69"/>
    <p:sldId id="1241" r:id="rId70"/>
    <p:sldId id="1283" r:id="rId71"/>
    <p:sldId id="1284" r:id="rId72"/>
    <p:sldId id="1285" r:id="rId73"/>
    <p:sldId id="1286" r:id="rId74"/>
    <p:sldId id="1287" r:id="rId75"/>
    <p:sldId id="1299" r:id="rId76"/>
    <p:sldId id="1290" r:id="rId77"/>
    <p:sldId id="1228" r:id="rId78"/>
    <p:sldId id="1246" r:id="rId79"/>
    <p:sldId id="1251" r:id="rId80"/>
    <p:sldId id="1253" r:id="rId81"/>
    <p:sldId id="1252" r:id="rId82"/>
    <p:sldId id="1263" r:id="rId83"/>
    <p:sldId id="1250" r:id="rId84"/>
    <p:sldId id="1230" r:id="rId85"/>
    <p:sldId id="1237" r:id="rId86"/>
    <p:sldId id="1291" r:id="rId87"/>
    <p:sldId id="1292" r:id="rId88"/>
    <p:sldId id="1298" r:id="rId89"/>
    <p:sldId id="1238" r:id="rId90"/>
    <p:sldId id="1260" r:id="rId91"/>
    <p:sldId id="1265" r:id="rId92"/>
    <p:sldId id="1262" r:id="rId93"/>
    <p:sldId id="1259" r:id="rId94"/>
    <p:sldId id="1239" r:id="rId95"/>
    <p:sldId id="1293" r:id="rId96"/>
    <p:sldId id="1322" r:id="rId97"/>
    <p:sldId id="1323" r:id="rId98"/>
    <p:sldId id="1294" r:id="rId99"/>
    <p:sldId id="1295" r:id="rId100"/>
    <p:sldId id="1206" r:id="rId101"/>
    <p:sldId id="1324" r:id="rId102"/>
    <p:sldId id="722" r:id="rId10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CC3300"/>
    <a:srgbClr val="0000CC"/>
    <a:srgbClr val="FF00FF"/>
    <a:srgbClr val="003300"/>
    <a:srgbClr val="FFFFFF"/>
    <a:srgbClr val="660066"/>
    <a:srgbClr val="FF7C80"/>
    <a:srgbClr val="FFE59B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129" autoAdjust="0"/>
  </p:normalViewPr>
  <p:slideViewPr>
    <p:cSldViewPr>
      <p:cViewPr varScale="1">
        <p:scale>
          <a:sx n="108" d="100"/>
          <a:sy n="108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 /><Relationship Id="rId21" Type="http://schemas.openxmlformats.org/officeDocument/2006/relationships/slide" Target="slides/slide18.xml" /><Relationship Id="rId42" Type="http://schemas.openxmlformats.org/officeDocument/2006/relationships/slide" Target="slides/slide39.xml" /><Relationship Id="rId47" Type="http://schemas.openxmlformats.org/officeDocument/2006/relationships/slide" Target="slides/slide44.xml" /><Relationship Id="rId63" Type="http://schemas.openxmlformats.org/officeDocument/2006/relationships/slide" Target="slides/slide60.xml" /><Relationship Id="rId68" Type="http://schemas.openxmlformats.org/officeDocument/2006/relationships/slide" Target="slides/slide65.xml" /><Relationship Id="rId84" Type="http://schemas.openxmlformats.org/officeDocument/2006/relationships/slide" Target="slides/slide81.xml" /><Relationship Id="rId89" Type="http://schemas.openxmlformats.org/officeDocument/2006/relationships/slide" Target="slides/slide86.xml" /><Relationship Id="rId7" Type="http://schemas.openxmlformats.org/officeDocument/2006/relationships/slide" Target="slides/slide4.xml" /><Relationship Id="rId71" Type="http://schemas.openxmlformats.org/officeDocument/2006/relationships/slide" Target="slides/slide68.xml" /><Relationship Id="rId92" Type="http://schemas.openxmlformats.org/officeDocument/2006/relationships/slide" Target="slides/slide89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9" Type="http://schemas.openxmlformats.org/officeDocument/2006/relationships/slide" Target="slides/slide26.xml" /><Relationship Id="rId107" Type="http://schemas.openxmlformats.org/officeDocument/2006/relationships/theme" Target="theme/theme1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slide" Target="slides/slide42.xml" /><Relationship Id="rId53" Type="http://schemas.openxmlformats.org/officeDocument/2006/relationships/slide" Target="slides/slide50.xml" /><Relationship Id="rId58" Type="http://schemas.openxmlformats.org/officeDocument/2006/relationships/slide" Target="slides/slide55.xml" /><Relationship Id="rId66" Type="http://schemas.openxmlformats.org/officeDocument/2006/relationships/slide" Target="slides/slide63.xml" /><Relationship Id="rId74" Type="http://schemas.openxmlformats.org/officeDocument/2006/relationships/slide" Target="slides/slide71.xml" /><Relationship Id="rId79" Type="http://schemas.openxmlformats.org/officeDocument/2006/relationships/slide" Target="slides/slide76.xml" /><Relationship Id="rId87" Type="http://schemas.openxmlformats.org/officeDocument/2006/relationships/slide" Target="slides/slide84.xml" /><Relationship Id="rId102" Type="http://schemas.openxmlformats.org/officeDocument/2006/relationships/slide" Target="slides/slide99.xml" /><Relationship Id="rId5" Type="http://schemas.openxmlformats.org/officeDocument/2006/relationships/slide" Target="slides/slide2.xml" /><Relationship Id="rId61" Type="http://schemas.openxmlformats.org/officeDocument/2006/relationships/slide" Target="slides/slide58.xml" /><Relationship Id="rId82" Type="http://schemas.openxmlformats.org/officeDocument/2006/relationships/slide" Target="slides/slide79.xml" /><Relationship Id="rId90" Type="http://schemas.openxmlformats.org/officeDocument/2006/relationships/slide" Target="slides/slide87.xml" /><Relationship Id="rId95" Type="http://schemas.openxmlformats.org/officeDocument/2006/relationships/slide" Target="slides/slide92.xml" /><Relationship Id="rId19" Type="http://schemas.openxmlformats.org/officeDocument/2006/relationships/slide" Target="slides/slide1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slide" Target="slides/slide40.xml" /><Relationship Id="rId48" Type="http://schemas.openxmlformats.org/officeDocument/2006/relationships/slide" Target="slides/slide45.xml" /><Relationship Id="rId56" Type="http://schemas.openxmlformats.org/officeDocument/2006/relationships/slide" Target="slides/slide53.xml" /><Relationship Id="rId64" Type="http://schemas.openxmlformats.org/officeDocument/2006/relationships/slide" Target="slides/slide61.xml" /><Relationship Id="rId69" Type="http://schemas.openxmlformats.org/officeDocument/2006/relationships/slide" Target="slides/slide66.xml" /><Relationship Id="rId77" Type="http://schemas.openxmlformats.org/officeDocument/2006/relationships/slide" Target="slides/slide74.xml" /><Relationship Id="rId100" Type="http://schemas.openxmlformats.org/officeDocument/2006/relationships/slide" Target="slides/slide97.xml" /><Relationship Id="rId105" Type="http://schemas.openxmlformats.org/officeDocument/2006/relationships/presProps" Target="presProps.xml" /><Relationship Id="rId8" Type="http://schemas.openxmlformats.org/officeDocument/2006/relationships/slide" Target="slides/slide5.xml" /><Relationship Id="rId51" Type="http://schemas.openxmlformats.org/officeDocument/2006/relationships/slide" Target="slides/slide48.xml" /><Relationship Id="rId72" Type="http://schemas.openxmlformats.org/officeDocument/2006/relationships/slide" Target="slides/slide69.xml" /><Relationship Id="rId80" Type="http://schemas.openxmlformats.org/officeDocument/2006/relationships/slide" Target="slides/slide77.xml" /><Relationship Id="rId85" Type="http://schemas.openxmlformats.org/officeDocument/2006/relationships/slide" Target="slides/slide82.xml" /><Relationship Id="rId93" Type="http://schemas.openxmlformats.org/officeDocument/2006/relationships/slide" Target="slides/slide90.xml" /><Relationship Id="rId98" Type="http://schemas.openxmlformats.org/officeDocument/2006/relationships/slide" Target="slides/slide95.xml" /><Relationship Id="rId3" Type="http://schemas.openxmlformats.org/officeDocument/2006/relationships/slideMaster" Target="slideMasters/slideMaster3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slide" Target="slides/slide43.xml" /><Relationship Id="rId59" Type="http://schemas.openxmlformats.org/officeDocument/2006/relationships/slide" Target="slides/slide56.xml" /><Relationship Id="rId67" Type="http://schemas.openxmlformats.org/officeDocument/2006/relationships/slide" Target="slides/slide64.xml" /><Relationship Id="rId103" Type="http://schemas.openxmlformats.org/officeDocument/2006/relationships/slide" Target="slides/slide100.xml" /><Relationship Id="rId108" Type="http://schemas.openxmlformats.org/officeDocument/2006/relationships/tableStyles" Target="tableStyles.xml" /><Relationship Id="rId20" Type="http://schemas.openxmlformats.org/officeDocument/2006/relationships/slide" Target="slides/slide17.xml" /><Relationship Id="rId41" Type="http://schemas.openxmlformats.org/officeDocument/2006/relationships/slide" Target="slides/slide38.xml" /><Relationship Id="rId54" Type="http://schemas.openxmlformats.org/officeDocument/2006/relationships/slide" Target="slides/slide51.xml" /><Relationship Id="rId62" Type="http://schemas.openxmlformats.org/officeDocument/2006/relationships/slide" Target="slides/slide59.xml" /><Relationship Id="rId70" Type="http://schemas.openxmlformats.org/officeDocument/2006/relationships/slide" Target="slides/slide67.xml" /><Relationship Id="rId75" Type="http://schemas.openxmlformats.org/officeDocument/2006/relationships/slide" Target="slides/slide72.xml" /><Relationship Id="rId83" Type="http://schemas.openxmlformats.org/officeDocument/2006/relationships/slide" Target="slides/slide80.xml" /><Relationship Id="rId88" Type="http://schemas.openxmlformats.org/officeDocument/2006/relationships/slide" Target="slides/slide85.xml" /><Relationship Id="rId91" Type="http://schemas.openxmlformats.org/officeDocument/2006/relationships/slide" Target="slides/slide88.xml" /><Relationship Id="rId96" Type="http://schemas.openxmlformats.org/officeDocument/2006/relationships/slide" Target="slides/slide9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slide" Target="slides/slide46.xml" /><Relationship Id="rId57" Type="http://schemas.openxmlformats.org/officeDocument/2006/relationships/slide" Target="slides/slide54.xml" /><Relationship Id="rId106" Type="http://schemas.openxmlformats.org/officeDocument/2006/relationships/viewProps" Target="viewProps.xml" /><Relationship Id="rId10" Type="http://schemas.openxmlformats.org/officeDocument/2006/relationships/slide" Target="slides/slide7.xml" /><Relationship Id="rId31" Type="http://schemas.openxmlformats.org/officeDocument/2006/relationships/slide" Target="slides/slide28.xml" /><Relationship Id="rId44" Type="http://schemas.openxmlformats.org/officeDocument/2006/relationships/slide" Target="slides/slide41.xml" /><Relationship Id="rId52" Type="http://schemas.openxmlformats.org/officeDocument/2006/relationships/slide" Target="slides/slide49.xml" /><Relationship Id="rId60" Type="http://schemas.openxmlformats.org/officeDocument/2006/relationships/slide" Target="slides/slide57.xml" /><Relationship Id="rId65" Type="http://schemas.openxmlformats.org/officeDocument/2006/relationships/slide" Target="slides/slide62.xml" /><Relationship Id="rId73" Type="http://schemas.openxmlformats.org/officeDocument/2006/relationships/slide" Target="slides/slide70.xml" /><Relationship Id="rId78" Type="http://schemas.openxmlformats.org/officeDocument/2006/relationships/slide" Target="slides/slide75.xml" /><Relationship Id="rId81" Type="http://schemas.openxmlformats.org/officeDocument/2006/relationships/slide" Target="slides/slide78.xml" /><Relationship Id="rId86" Type="http://schemas.openxmlformats.org/officeDocument/2006/relationships/slide" Target="slides/slide83.xml" /><Relationship Id="rId94" Type="http://schemas.openxmlformats.org/officeDocument/2006/relationships/slide" Target="slides/slide91.xml" /><Relationship Id="rId99" Type="http://schemas.openxmlformats.org/officeDocument/2006/relationships/slide" Target="slides/slide96.xml" /><Relationship Id="rId101" Type="http://schemas.openxmlformats.org/officeDocument/2006/relationships/slide" Target="slides/slide98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9" Type="http://schemas.openxmlformats.org/officeDocument/2006/relationships/slide" Target="slides/slide36.xml" /><Relationship Id="rId34" Type="http://schemas.openxmlformats.org/officeDocument/2006/relationships/slide" Target="slides/slide31.xml" /><Relationship Id="rId50" Type="http://schemas.openxmlformats.org/officeDocument/2006/relationships/slide" Target="slides/slide47.xml" /><Relationship Id="rId55" Type="http://schemas.openxmlformats.org/officeDocument/2006/relationships/slide" Target="slides/slide52.xml" /><Relationship Id="rId76" Type="http://schemas.openxmlformats.org/officeDocument/2006/relationships/slide" Target="slides/slide73.xml" /><Relationship Id="rId97" Type="http://schemas.openxmlformats.org/officeDocument/2006/relationships/slide" Target="slides/slide94.xml" /><Relationship Id="rId104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 /><Relationship Id="rId2" Type="http://schemas.openxmlformats.org/officeDocument/2006/relationships/image" Target="../media/image41.wmf" /><Relationship Id="rId1" Type="http://schemas.openxmlformats.org/officeDocument/2006/relationships/image" Target="../media/image40.wmf" 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 /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27.wmf" /><Relationship Id="rId1" Type="http://schemas.openxmlformats.org/officeDocument/2006/relationships/image" Target="../media/image26.wmf" /><Relationship Id="rId5" Type="http://schemas.openxmlformats.org/officeDocument/2006/relationships/image" Target="../media/image43.wmf" /><Relationship Id="rId4" Type="http://schemas.openxmlformats.org/officeDocument/2006/relationships/image" Target="../media/image29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45.wmf" /><Relationship Id="rId1" Type="http://schemas.openxmlformats.org/officeDocument/2006/relationships/image" Target="../media/image44.w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 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 /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27.wmf" /><Relationship Id="rId1" Type="http://schemas.openxmlformats.org/officeDocument/2006/relationships/image" Target="../media/image26.wmf" /><Relationship Id="rId5" Type="http://schemas.openxmlformats.org/officeDocument/2006/relationships/image" Target="../media/image30.wmf" /><Relationship Id="rId4" Type="http://schemas.openxmlformats.org/officeDocument/2006/relationships/image" Target="../media/image29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 /><Relationship Id="rId2" Type="http://schemas.openxmlformats.org/officeDocument/2006/relationships/image" Target="../media/image50.wmf" /><Relationship Id="rId1" Type="http://schemas.openxmlformats.org/officeDocument/2006/relationships/image" Target="../media/image52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 /><Relationship Id="rId2" Type="http://schemas.openxmlformats.org/officeDocument/2006/relationships/image" Target="../media/image56.emf" /><Relationship Id="rId1" Type="http://schemas.openxmlformats.org/officeDocument/2006/relationships/image" Target="../media/image55.emf" 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 /><Relationship Id="rId2" Type="http://schemas.openxmlformats.org/officeDocument/2006/relationships/image" Target="../media/image59.emf" /><Relationship Id="rId1" Type="http://schemas.openxmlformats.org/officeDocument/2006/relationships/image" Target="../media/image58.emf" /><Relationship Id="rId5" Type="http://schemas.openxmlformats.org/officeDocument/2006/relationships/image" Target="../media/image62.emf" /><Relationship Id="rId4" Type="http://schemas.openxmlformats.org/officeDocument/2006/relationships/image" Target="../media/image61.emf" 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 /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27.wmf" /><Relationship Id="rId1" Type="http://schemas.openxmlformats.org/officeDocument/2006/relationships/image" Target="../media/image26.wmf" /><Relationship Id="rId5" Type="http://schemas.openxmlformats.org/officeDocument/2006/relationships/image" Target="../media/image30.wmf" /><Relationship Id="rId4" Type="http://schemas.openxmlformats.org/officeDocument/2006/relationships/image" Target="../media/image29.wmf" 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 /><Relationship Id="rId1" Type="http://schemas.openxmlformats.org/officeDocument/2006/relationships/image" Target="../media/image31.w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 /><Relationship Id="rId1" Type="http://schemas.openxmlformats.org/officeDocument/2006/relationships/image" Target="../media/image33.w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844015-0190-4E23-AC8E-B53B5FFCB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4AC70-90C4-4B82-AA25-BA800CE8B8A9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4AC70-90C4-4B82-AA25-BA800CE8B8A9}" type="slidenum">
              <a:rPr lang="en-US"/>
              <a:pPr/>
              <a:t>24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A20C3-145C-4EAE-9498-F5DE0D90CB3D}" type="slidenum">
              <a:rPr lang="en-US"/>
              <a:pPr/>
              <a:t>100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156B5-2C6E-441F-B709-320AFFE7EFA1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FD03-9FAB-4DDB-858B-6BE35AE47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3BF7-03EA-4E18-BE86-A64435839F06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E47C-AF81-495C-8D5E-AFB9CDB9D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69850"/>
            <a:ext cx="8316912" cy="1206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39243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1371600"/>
            <a:ext cx="39243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9243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51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1143000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724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</a:defRPr>
            </a:lvl1pPr>
            <a:lvl2pPr>
              <a:defRPr>
                <a:solidFill>
                  <a:srgbClr val="0070C0"/>
                </a:solidFill>
              </a:defRPr>
            </a:lvl2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8889BFE-19BD-456C-8CC9-B03965886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81200"/>
            <a:ext cx="4225925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227513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B99B4B-C540-4FA9-BAE6-E22A473988DE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38AB3A-70F8-47E5-8FE1-734E9F9DB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457200"/>
            <a:ext cx="2151063" cy="6175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02375" cy="6175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473B-2E10-4D0F-9394-9A76C871EB7C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1119-9587-4F0A-9369-885AB071B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C51AFF-FDF8-4F63-AB02-FE8639FDE41A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F3C2DD-B4F6-4C30-926F-A0F0C49D7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1236-8895-4E26-B8AB-878C5F271614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F9BE-03D3-4AC9-AD67-B4E7D3A7A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596541-97C7-412A-A574-37FA77775A8C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24068F-B51C-439E-9696-E51D4A92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1FB7E6-5E2E-43A0-AAAC-C82D82560E87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D0D270-5C56-45B5-9990-072F85F8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05C5DA-F411-4387-8DC6-C6E7C2AB2B42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546D9F-0BB1-4330-A4FF-7D8553E0C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 /><Relationship Id="rId13" Type="http://schemas.openxmlformats.org/officeDocument/2006/relationships/image" Target="../media/image2.jpeg" /><Relationship Id="rId3" Type="http://schemas.openxmlformats.org/officeDocument/2006/relationships/slideLayout" Target="../slideLayouts/slideLayout26.xml" /><Relationship Id="rId7" Type="http://schemas.openxmlformats.org/officeDocument/2006/relationships/slideLayout" Target="../slideLayouts/slideLayout30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34.xml" /><Relationship Id="rId5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33.xml" /><Relationship Id="rId4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7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CBDC574-7AB0-4366-BCE8-6683DFEFCE32}" type="datetimeFigureOut">
              <a:rPr lang="en-US"/>
              <a:pPr>
                <a:defRPr/>
              </a:pPr>
              <a:t>10/17/2022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F2FEFA-D9D5-4045-B2BA-5683DF00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02" r:id="rId4"/>
    <p:sldLayoutId id="2147484389" r:id="rId5"/>
    <p:sldLayoutId id="2147484303" r:id="rId6"/>
    <p:sldLayoutId id="2147484390" r:id="rId7"/>
    <p:sldLayoutId id="2147484391" r:id="rId8"/>
    <p:sldLayoutId id="2147484392" r:id="rId9"/>
    <p:sldLayoutId id="2147484304" r:id="rId10"/>
    <p:sldLayoutId id="2147484305" r:id="rId11"/>
    <p:sldLayoutId id="21474844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0" y="0"/>
            <a:ext cx="533400" cy="411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0" y="4114800"/>
            <a:ext cx="533400" cy="76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6781800" y="1295400"/>
            <a:ext cx="2057400" cy="1524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381000" y="1371600"/>
            <a:ext cx="8763000" cy="0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ransition>
    <p:diamond/>
  </p:transition>
  <p:hf sldNum="0" hdr="0"/>
  <p:txStyles>
    <p:titleStyle>
      <a:lvl1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2pPr>
      <a:lvl3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3pPr>
      <a:lvl4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4pPr>
      <a:lvl5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5pPr>
      <a:lvl6pPr marL="12954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6pPr>
      <a:lvl7pPr marL="17526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7pPr>
      <a:lvl8pPr marL="22098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8pPr>
      <a:lvl9pPr marL="26670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1200"/>
            <a:ext cx="8605838" cy="4651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build="p" animBg="1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>
            <p:tnLst>
              <p:par>
                <p:cTn presetID="24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800">
          <a:solidFill>
            <a:srgbClr val="003300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66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13.wmf" /><Relationship Id="rId4" Type="http://schemas.openxmlformats.org/officeDocument/2006/relationships/oleObject" Target="../embeddings/oleObject2.bin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 /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1.bin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21.wmf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22.wmf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3" Type="http://schemas.openxmlformats.org/officeDocument/2006/relationships/oleObject" Target="../embeddings/oleObject5.bin" /><Relationship Id="rId7" Type="http://schemas.openxmlformats.org/officeDocument/2006/relationships/oleObject" Target="../embeddings/oleObject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6.bin" /><Relationship Id="rId4" Type="http://schemas.openxmlformats.org/officeDocument/2006/relationships/image" Target="../media/image23.wmf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3" Type="http://schemas.openxmlformats.org/officeDocument/2006/relationships/oleObject" Target="../embeddings/oleObject8.bin" /><Relationship Id="rId7" Type="http://schemas.openxmlformats.org/officeDocument/2006/relationships/oleObject" Target="../embeddings/oleObject10.bin" /><Relationship Id="rId12" Type="http://schemas.openxmlformats.org/officeDocument/2006/relationships/image" Target="../media/image3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7.wmf" /><Relationship Id="rId11" Type="http://schemas.openxmlformats.org/officeDocument/2006/relationships/oleObject" Target="../embeddings/oleObject12.bin" /><Relationship Id="rId5" Type="http://schemas.openxmlformats.org/officeDocument/2006/relationships/oleObject" Target="../embeddings/oleObject9.bin" /><Relationship Id="rId10" Type="http://schemas.openxmlformats.org/officeDocument/2006/relationships/image" Target="../media/image29.wmf" /><Relationship Id="rId4" Type="http://schemas.openxmlformats.org/officeDocument/2006/relationships/image" Target="../media/image26.wmf" /><Relationship Id="rId9" Type="http://schemas.openxmlformats.org/officeDocument/2006/relationships/oleObject" Target="../embeddings/oleObject11.bin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32.wmf" /><Relationship Id="rId5" Type="http://schemas.openxmlformats.org/officeDocument/2006/relationships/oleObject" Target="../embeddings/oleObject14.bin" /><Relationship Id="rId4" Type="http://schemas.openxmlformats.org/officeDocument/2006/relationships/image" Target="../media/image31.wmf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34.wmf" /><Relationship Id="rId5" Type="http://schemas.openxmlformats.org/officeDocument/2006/relationships/oleObject" Target="../embeddings/oleObject16.bin" /><Relationship Id="rId4" Type="http://schemas.openxmlformats.org/officeDocument/2006/relationships/image" Target="../media/image33.wmf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4" Type="http://schemas.openxmlformats.org/officeDocument/2006/relationships/image" Target="../media/image37.wmf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4" Type="http://schemas.openxmlformats.org/officeDocument/2006/relationships/image" Target="../media/image37.wmf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 /><Relationship Id="rId1" Type="http://schemas.openxmlformats.org/officeDocument/2006/relationships/slideLayout" Target="../slideLayouts/slideLayout4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 /><Relationship Id="rId3" Type="http://schemas.openxmlformats.org/officeDocument/2006/relationships/oleObject" Target="../embeddings/oleObject19.bin" /><Relationship Id="rId7" Type="http://schemas.openxmlformats.org/officeDocument/2006/relationships/oleObject" Target="../embeddings/oleObject2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41.wmf" /><Relationship Id="rId5" Type="http://schemas.openxmlformats.org/officeDocument/2006/relationships/oleObject" Target="../embeddings/oleObject20.bin" /><Relationship Id="rId4" Type="http://schemas.openxmlformats.org/officeDocument/2006/relationships/image" Target="../media/image40.wmf" 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3" Type="http://schemas.openxmlformats.org/officeDocument/2006/relationships/oleObject" Target="../embeddings/oleObject22.bin" /><Relationship Id="rId7" Type="http://schemas.openxmlformats.org/officeDocument/2006/relationships/oleObject" Target="../embeddings/oleObject2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23.bin" /><Relationship Id="rId4" Type="http://schemas.openxmlformats.org/officeDocument/2006/relationships/image" Target="../media/image23.w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3" Type="http://schemas.openxmlformats.org/officeDocument/2006/relationships/oleObject" Target="../embeddings/oleObject8.bin" /><Relationship Id="rId7" Type="http://schemas.openxmlformats.org/officeDocument/2006/relationships/oleObject" Target="../embeddings/oleObject10.bin" /><Relationship Id="rId12" Type="http://schemas.openxmlformats.org/officeDocument/2006/relationships/image" Target="../media/image4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27.wmf" /><Relationship Id="rId11" Type="http://schemas.openxmlformats.org/officeDocument/2006/relationships/oleObject" Target="../embeddings/oleObject25.bin" /><Relationship Id="rId5" Type="http://schemas.openxmlformats.org/officeDocument/2006/relationships/oleObject" Target="../embeddings/oleObject9.bin" /><Relationship Id="rId10" Type="http://schemas.openxmlformats.org/officeDocument/2006/relationships/image" Target="../media/image29.wmf" /><Relationship Id="rId4" Type="http://schemas.openxmlformats.org/officeDocument/2006/relationships/image" Target="../media/image26.wmf" /><Relationship Id="rId9" Type="http://schemas.openxmlformats.org/officeDocument/2006/relationships/oleObject" Target="../embeddings/oleObject11.bin" 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 /><Relationship Id="rId3" Type="http://schemas.openxmlformats.org/officeDocument/2006/relationships/oleObject" Target="../embeddings/oleObject26.bin" /><Relationship Id="rId7" Type="http://schemas.openxmlformats.org/officeDocument/2006/relationships/oleObject" Target="../embeddings/oleObject2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45.wmf" /><Relationship Id="rId5" Type="http://schemas.openxmlformats.org/officeDocument/2006/relationships/oleObject" Target="../embeddings/oleObject27.bin" /><Relationship Id="rId4" Type="http://schemas.openxmlformats.org/officeDocument/2006/relationships/image" Target="../media/image44.wmf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5" Type="http://schemas.openxmlformats.org/officeDocument/2006/relationships/image" Target="../media/image47.wmf" /><Relationship Id="rId4" Type="http://schemas.openxmlformats.org/officeDocument/2006/relationships/oleObject" Target="../embeddings/oleObject29.bin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 /><Relationship Id="rId1" Type="http://schemas.openxmlformats.org/officeDocument/2006/relationships/slideLayout" Target="../slideLayouts/slideLayout4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6.vml" /><Relationship Id="rId5" Type="http://schemas.openxmlformats.org/officeDocument/2006/relationships/image" Target="../media/image51.jpeg" /><Relationship Id="rId4" Type="http://schemas.openxmlformats.org/officeDocument/2006/relationships/image" Target="../media/image50.wmf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3" Type="http://schemas.openxmlformats.org/officeDocument/2006/relationships/oleObject" Target="../embeddings/oleObject31.bin" /><Relationship Id="rId7" Type="http://schemas.openxmlformats.org/officeDocument/2006/relationships/oleObject" Target="../embeddings/oleObject3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32.bin" /><Relationship Id="rId4" Type="http://schemas.openxmlformats.org/officeDocument/2006/relationships/image" Target="../media/image23.wmf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3" Type="http://schemas.openxmlformats.org/officeDocument/2006/relationships/oleObject" Target="../embeddings/oleObject8.bin" /><Relationship Id="rId7" Type="http://schemas.openxmlformats.org/officeDocument/2006/relationships/oleObject" Target="../embeddings/oleObject10.bin" /><Relationship Id="rId12" Type="http://schemas.openxmlformats.org/officeDocument/2006/relationships/image" Target="../media/image3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27.wmf" /><Relationship Id="rId11" Type="http://schemas.openxmlformats.org/officeDocument/2006/relationships/oleObject" Target="../embeddings/oleObject34.bin" /><Relationship Id="rId5" Type="http://schemas.openxmlformats.org/officeDocument/2006/relationships/oleObject" Target="../embeddings/oleObject9.bin" /><Relationship Id="rId10" Type="http://schemas.openxmlformats.org/officeDocument/2006/relationships/image" Target="../media/image29.wmf" /><Relationship Id="rId4" Type="http://schemas.openxmlformats.org/officeDocument/2006/relationships/image" Target="../media/image26.wmf" /><Relationship Id="rId9" Type="http://schemas.openxmlformats.org/officeDocument/2006/relationships/oleObject" Target="../embeddings/oleObject11.bin" 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 /><Relationship Id="rId3" Type="http://schemas.openxmlformats.org/officeDocument/2006/relationships/oleObject" Target="../embeddings/oleObject35.bin" /><Relationship Id="rId7" Type="http://schemas.openxmlformats.org/officeDocument/2006/relationships/oleObject" Target="../embeddings/oleObject3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50.wmf" /><Relationship Id="rId5" Type="http://schemas.openxmlformats.org/officeDocument/2006/relationships/oleObject" Target="../embeddings/oleObject30.bin" /><Relationship Id="rId4" Type="http://schemas.openxmlformats.org/officeDocument/2006/relationships/image" Target="../media/image52.wmf" 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0.vml" /><Relationship Id="rId5" Type="http://schemas.openxmlformats.org/officeDocument/2006/relationships/image" Target="../media/image54.wmf" /><Relationship Id="rId4" Type="http://schemas.openxmlformats.org/officeDocument/2006/relationships/oleObject" Target="../embeddings/oleObject37.bin" 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 /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 /><Relationship Id="rId3" Type="http://schemas.openxmlformats.org/officeDocument/2006/relationships/oleObject" Target="../embeddings/oleObject38.bin" /><Relationship Id="rId7" Type="http://schemas.openxmlformats.org/officeDocument/2006/relationships/oleObject" Target="../embeddings/oleObject40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56.emf" /><Relationship Id="rId5" Type="http://schemas.openxmlformats.org/officeDocument/2006/relationships/oleObject" Target="../embeddings/oleObject39.bin" /><Relationship Id="rId4" Type="http://schemas.openxmlformats.org/officeDocument/2006/relationships/image" Target="../media/image55.emf" 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 /><Relationship Id="rId3" Type="http://schemas.openxmlformats.org/officeDocument/2006/relationships/oleObject" Target="../embeddings/oleObject41.bin" /><Relationship Id="rId7" Type="http://schemas.openxmlformats.org/officeDocument/2006/relationships/oleObject" Target="../embeddings/oleObject43.bin" /><Relationship Id="rId12" Type="http://schemas.openxmlformats.org/officeDocument/2006/relationships/image" Target="../media/image62.emf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2.vml" /><Relationship Id="rId6" Type="http://schemas.openxmlformats.org/officeDocument/2006/relationships/image" Target="../media/image59.emf" /><Relationship Id="rId11" Type="http://schemas.openxmlformats.org/officeDocument/2006/relationships/oleObject" Target="../embeddings/oleObject45.bin" /><Relationship Id="rId5" Type="http://schemas.openxmlformats.org/officeDocument/2006/relationships/oleObject" Target="../embeddings/oleObject42.bin" /><Relationship Id="rId10" Type="http://schemas.openxmlformats.org/officeDocument/2006/relationships/image" Target="../media/image61.emf" /><Relationship Id="rId4" Type="http://schemas.openxmlformats.org/officeDocument/2006/relationships/image" Target="../media/image58.emf" /><Relationship Id="rId9" Type="http://schemas.openxmlformats.org/officeDocument/2006/relationships/oleObject" Target="../embeddings/oleObject44.bin" 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 /><Relationship Id="rId1" Type="http://schemas.openxmlformats.org/officeDocument/2006/relationships/slideLayout" Target="../slideLayouts/slideLayout2.xml" 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3.vml" /><Relationship Id="rId4" Type="http://schemas.openxmlformats.org/officeDocument/2006/relationships/image" Target="../media/image64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-media-cache-ak0.pinimg.com/originals/c6/b2/b3/c6b2b31154ef06c453a84c2a09e982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8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8" y="228600"/>
            <a:ext cx="73152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NAKED AND 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295400"/>
            <a:ext cx="7713663" cy="3429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naked position is very dangerous.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if after 20 weeks the stock price is $60, then financial institution  have to take loss of 700000$</a:t>
            </a:r>
          </a:p>
        </p:txBody>
      </p:sp>
    </p:spTree>
    <p:extLst>
      <p:ext uri="{BB962C8B-B14F-4D97-AF65-F5344CB8AC3E}">
        <p14:creationId xmlns:p14="http://schemas.microsoft.com/office/powerpoint/2010/main" val="16516539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8" name="Picture 107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5791200" y="4851532"/>
            <a:ext cx="3327722" cy="1930268"/>
            <a:chOff x="5791200" y="4851532"/>
            <a:chExt cx="3327722" cy="1930268"/>
          </a:xfrm>
        </p:grpSpPr>
        <p:grpSp>
          <p:nvGrpSpPr>
            <p:cNvPr id="3" name="Group 11"/>
            <p:cNvGrpSpPr/>
            <p:nvPr/>
          </p:nvGrpSpPr>
          <p:grpSpPr>
            <a:xfrm>
              <a:off x="5791200" y="4851532"/>
              <a:ext cx="3327722" cy="1930268"/>
              <a:chOff x="5949387" y="5159226"/>
              <a:chExt cx="3327722" cy="1930268"/>
            </a:xfrm>
          </p:grpSpPr>
          <p:sp>
            <p:nvSpPr>
              <p:cNvPr id="8" name="Freeform 7"/>
              <p:cNvSpPr/>
              <p:nvPr/>
            </p:nvSpPr>
            <p:spPr bwMode="auto">
              <a:xfrm>
                <a:off x="5949387" y="51592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6101787" y="53116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254187" y="54640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406587" y="56164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27649" name="Picture 1" descr="http://t2.gstatic.com/images?q=tbn:ANd9GcQ4uAtrMhOHs31_XqguhZ43LzBmlg6SsOqEX-nzr2TSWVNSlj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0" y="5715000"/>
              <a:ext cx="762000" cy="1008185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3505200" y="2099608"/>
            <a:ext cx="5181600" cy="19389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dirty="0">
                <a:ln w="11430">
                  <a:solidFill>
                    <a:schemeClr val="tx2"/>
                  </a:solidFill>
                </a:ln>
                <a:solidFill>
                  <a:srgbClr val="CC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That’s all for the DAY!!!</a:t>
            </a:r>
          </a:p>
        </p:txBody>
      </p:sp>
    </p:spTree>
    <p:extLst>
      <p:ext uri="{BB962C8B-B14F-4D97-AF65-F5344CB8AC3E}">
        <p14:creationId xmlns:p14="http://schemas.microsoft.com/office/powerpoint/2010/main" val="5632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605838" cy="5334000"/>
          </a:xfrm>
        </p:spPr>
        <p:txBody>
          <a:bodyPr/>
          <a:lstStyle/>
          <a:p>
            <a:pPr algn="just"/>
            <a:endParaRPr lang="en-US" dirty="0">
              <a:cs typeface="Times New Roman" pitchFamily="18" charset="0"/>
            </a:endParaRPr>
          </a:p>
        </p:txBody>
      </p:sp>
      <p:pic>
        <p:nvPicPr>
          <p:cNvPr id="8194" name="Picture 2" descr="http://1.bp.blogspot.com/-zkoQSSQhSMI/UdIVFyYSecI/AAAAAAAAB9U/z3pN1l3beSo/s296/stop-loss-strate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8786"/>
            <a:ext cx="6858000" cy="5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57400"/>
            <a:ext cx="77724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9600" dirty="0"/>
              <a:t>COVERED POSITIONS</a:t>
            </a:r>
            <a:endParaRPr lang="en-US" sz="96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Sirr</a:t>
            </a:r>
            <a:r>
              <a:rPr lang="en-US" sz="3200" dirty="0"/>
              <a:t> by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buying 100,000 shares as soon as the option has been sold we can earn 400000$ </a:t>
            </a:r>
            <a:endParaRPr lang="en-US" sz="3200" dirty="0"/>
          </a:p>
        </p:txBody>
      </p:sp>
      <p:pic>
        <p:nvPicPr>
          <p:cNvPr id="975874" name="Picture 2" descr="http://t3.gstatic.com/images?q=tbn:ANd9GcTaV6KggWXZHTmC9aQyPvpDurDpeP-jrsXGMQSjSApSmTHpZpu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3886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1752600" y="5486400"/>
            <a:ext cx="708660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And sir I think this is the best strategy ever 100% profit.</a:t>
            </a:r>
          </a:p>
        </p:txBody>
      </p:sp>
    </p:spTree>
    <p:extLst>
      <p:ext uri="{BB962C8B-B14F-4D97-AF65-F5344CB8AC3E}">
        <p14:creationId xmlns:p14="http://schemas.microsoft.com/office/powerpoint/2010/main" val="27196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options strategy whereby an investor holds a  position in an option and cover position on that same asset in an attempt to generate increased income from the asset.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“ Writes (sells) call options and holds a long position in an asset on that same asset.”</a:t>
            </a:r>
          </a:p>
        </p:txBody>
      </p:sp>
    </p:spTree>
    <p:extLst>
      <p:ext uri="{BB962C8B-B14F-4D97-AF65-F5344CB8AC3E}">
        <p14:creationId xmlns:p14="http://schemas.microsoft.com/office/powerpoint/2010/main" val="180604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76200"/>
            <a:ext cx="74676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066800"/>
            <a:ext cx="7866063" cy="51054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Okay means we should take cover positions?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Lets see sold 100000 call option we receive 300000$ and same time we buy 100000 shares @ 49.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after 20 weeks the stock price is $60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We have to sell 100000@50 means 100000 profit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And 300000 from call premium 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Total profit will be 400000$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0" y="5562600"/>
            <a:ext cx="708660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Seems to be very nice deal</a:t>
            </a:r>
          </a:p>
        </p:txBody>
      </p:sp>
    </p:spTree>
    <p:extLst>
      <p:ext uri="{BB962C8B-B14F-4D97-AF65-F5344CB8AC3E}">
        <p14:creationId xmlns:p14="http://schemas.microsoft.com/office/powerpoint/2010/main" val="34508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295400"/>
            <a:ext cx="7942263" cy="5334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Buy, If after 20 weeks the stock price is $30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Then no one will take your shares @ 50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M2M  loss will be 2000000 minus 300000 (1700000$)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4343400"/>
            <a:ext cx="5122862" cy="2362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1700000$ loss </a:t>
            </a:r>
          </a:p>
        </p:txBody>
      </p:sp>
    </p:spTree>
    <p:extLst>
      <p:ext uri="{BB962C8B-B14F-4D97-AF65-F5344CB8AC3E}">
        <p14:creationId xmlns:p14="http://schemas.microsoft.com/office/powerpoint/2010/main" val="25616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67600" cy="1447800"/>
          </a:xfrm>
        </p:spPr>
        <p:txBody>
          <a:bodyPr>
            <a:noAutofit/>
          </a:bodyPr>
          <a:lstStyle/>
          <a:p>
            <a:r>
              <a:rPr lang="en-US" sz="2800" dirty="0" err="1"/>
              <a:t>Sirr</a:t>
            </a:r>
            <a:r>
              <a:rPr lang="en-US" sz="2800" dirty="0"/>
              <a:t> why don’t you buying one unit of the stock as soon as its price rises above K and selling it as soon as its price falls below K</a:t>
            </a:r>
          </a:p>
        </p:txBody>
      </p:sp>
      <p:pic>
        <p:nvPicPr>
          <p:cNvPr id="975874" name="Picture 2" descr="http://t3.gstatic.com/images?q=tbn:ANd9GcTaV6KggWXZHTmC9aQyPvpDurDpeP-jrsXGMQSjSApSmTHpZpu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38862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990600" y="4953000"/>
            <a:ext cx="8153400" cy="17526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By doing this, if at the end price of stock is 60$ then we have 100000 shares and if  price is 30 $ then we don’t have any shares.</a:t>
            </a:r>
          </a:p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And we can end up with at least 300000$</a:t>
            </a:r>
          </a:p>
        </p:txBody>
      </p:sp>
    </p:spTree>
    <p:extLst>
      <p:ext uri="{BB962C8B-B14F-4D97-AF65-F5344CB8AC3E}">
        <p14:creationId xmlns:p14="http://schemas.microsoft.com/office/powerpoint/2010/main" val="4215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 Stop loss strategy 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5181600"/>
            <a:ext cx="7086600" cy="15240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Here buy and sell are very few.</a:t>
            </a:r>
          </a:p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Just think in real, market fluctuates infinite time. So we have to buy and sell infinite time. So again loss.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572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032250" y="225425"/>
            <a:ext cx="487045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99"/>
                </a:solidFill>
              </a:rPr>
              <a:t>The answer is…</a:t>
            </a:r>
          </a:p>
        </p:txBody>
      </p:sp>
      <p:pic>
        <p:nvPicPr>
          <p:cNvPr id="93188" name="Picture 8" descr="The-Lesson-Print-C10054915"/>
          <p:cNvPicPr>
            <a:picLocks noChangeAspect="1" noChangeArrowheads="1"/>
          </p:cNvPicPr>
          <p:nvPr/>
        </p:nvPicPr>
        <p:blipFill>
          <a:blip r:embed="rId2"/>
          <a:srcRect l="5121" t="7437" r="5000" b="7967"/>
          <a:stretch>
            <a:fillRect/>
          </a:stretch>
        </p:blipFill>
        <p:spPr bwMode="auto">
          <a:xfrm>
            <a:off x="0" y="0"/>
            <a:ext cx="3816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14800" y="2126159"/>
            <a:ext cx="4754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DELTA HEDGING </a:t>
            </a:r>
          </a:p>
        </p:txBody>
      </p:sp>
    </p:spTree>
    <p:extLst>
      <p:ext uri="{BB962C8B-B14F-4D97-AF65-F5344CB8AC3E}">
        <p14:creationId xmlns:p14="http://schemas.microsoft.com/office/powerpoint/2010/main" val="1874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228600"/>
            <a:ext cx="74676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NAKED AND 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295400"/>
            <a:ext cx="786606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next few days we use as an example the position of a financial institution that has sold for $300,000 a European call option on 100,000 shares of a non-dividend paying stock.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50,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0.05 or 5%,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0.20 or 20%,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0.3846 or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 weeks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3628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The Black-Scholes-Merton price of the option is about $240,000 (that is, $2.40 for an option)</a:t>
            </a:r>
          </a:p>
        </p:txBody>
      </p:sp>
    </p:spTree>
    <p:extLst>
      <p:ext uri="{BB962C8B-B14F-4D97-AF65-F5344CB8AC3E}">
        <p14:creationId xmlns:p14="http://schemas.microsoft.com/office/powerpoint/2010/main" val="191818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5410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% Change in call premium due to change in 1 % change in stock price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Positive relationship between call premium and stock price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Delta hedging a written option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involves a “buy high, sell low” trading rule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</a:t>
            </a:r>
            <a:endParaRPr lang="en-I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45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1066800" y="1447800"/>
            <a:ext cx="8001000" cy="5410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is one of four major risk measures used by option traders.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range from 1.0 to –1.0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delta values range from 0 to 1.0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delta values range from 0 to –1.0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</a:t>
            </a:r>
            <a:endParaRPr lang="en-IN" sz="36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95062"/>
              </p:ext>
            </p:extLst>
          </p:nvPr>
        </p:nvGraphicFramePr>
        <p:xfrm>
          <a:off x="1219200" y="5288280"/>
          <a:ext cx="7499348" cy="731520"/>
        </p:xfrm>
        <a:graphic>
          <a:graphicData uri="http://schemas.openxmlformats.org/drawingml/2006/table">
            <a:tbl>
              <a:tblPr/>
              <a:tblGrid>
                <a:gridCol w="1874837">
                  <a:extLst>
                    <a:ext uri="{9D8B030D-6E8A-4147-A177-3AD203B41FA5}">
                      <a16:colId xmlns:a16="http://schemas.microsoft.com/office/drawing/2014/main" val="3076071687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444545600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1719630632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9033268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Long Call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Short Call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Long Put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Short Put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15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Delta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Delta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Delta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Delta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1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33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</a:t>
            </a:r>
            <a:endParaRPr lang="en-IN" sz="3600" dirty="0">
              <a:effectLst/>
            </a:endParaRPr>
          </a:p>
        </p:txBody>
      </p:sp>
      <p:pic>
        <p:nvPicPr>
          <p:cNvPr id="48130" name="Picture 2" descr="Call and Put Del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81384"/>
            <a:ext cx="7086600" cy="37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7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s://bios345.files.wordpress.com/2015/01/how-to-get-top-ranking-in-seo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371600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1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Delta</a:t>
            </a:r>
            <a:endParaRPr 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417638"/>
            <a:ext cx="7789862" cy="528796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If other variables remain constant except S 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Case 1: S, 100         110, K=100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Ln(S/K),0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0.09531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go up, as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N(D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also increase, which is delta, vice-versa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17318"/>
              </p:ext>
            </p:extLst>
          </p:nvPr>
        </p:nvGraphicFramePr>
        <p:xfrm>
          <a:off x="1809750" y="1562100"/>
          <a:ext cx="6192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Уравнение" r:id="rId4" imgW="1701720" imgH="469800" progId="Equation.3">
                  <p:embed/>
                </p:oleObj>
              </mc:Choice>
              <mc:Fallback>
                <p:oleObj name="Уравнение" r:id="rId4" imgW="1701720" imgH="4698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562100"/>
                        <a:ext cx="61928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429000" y="4267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49530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33400"/>
            <a:ext cx="3517392" cy="1143000"/>
          </a:xfrm>
        </p:spPr>
        <p:txBody>
          <a:bodyPr>
            <a:no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/>
              <a:t>call</a:t>
            </a:r>
            <a:r>
              <a:rPr lang="en-US" sz="3200" dirty="0"/>
              <a:t> + </a:t>
            </a:r>
            <a:r>
              <a:rPr lang="en-US" sz="3200" dirty="0" err="1"/>
              <a:t>D</a:t>
            </a:r>
            <a:r>
              <a:rPr lang="en-US" sz="3200" baseline="-25000" dirty="0" err="1"/>
              <a:t>put</a:t>
            </a:r>
            <a:r>
              <a:rPr lang="en-US" sz="3200" dirty="0"/>
              <a:t> =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456046" y="1905000"/>
            <a:ext cx="3615708" cy="4114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5276850" y="1905000"/>
            <a:ext cx="3657600" cy="4114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21808" y="609600"/>
            <a:ext cx="3517392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sz="2800" dirty="0"/>
              <a:t>Rate of change is high with lower expire </a:t>
            </a:r>
          </a:p>
        </p:txBody>
      </p:sp>
    </p:spTree>
    <p:extLst>
      <p:ext uri="{BB962C8B-B14F-4D97-AF65-F5344CB8AC3E}">
        <p14:creationId xmlns:p14="http://schemas.microsoft.com/office/powerpoint/2010/main" val="155477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990599" y="1295400"/>
            <a:ext cx="7866063" cy="5410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Delta is slope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Delta = 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D(call) = 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(d1)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Put Delta = D</a:t>
            </a:r>
            <a:r>
              <a:rPr 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D(put) = 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N(d1) — 1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 Hedging with Options/Futures</a:t>
            </a:r>
            <a:endParaRPr lang="en-IN" sz="3600" dirty="0">
              <a:effectLst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70104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77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Delta of a portfolio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Stock broker has the following three positions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long position in 100,000 call options (lot size -100) with strike price 55. The delta of each option is 0.533.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short position in 200,000 call options with strike price 56.The delta of each option is -0.468.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short position in 50,000 put options with strike price 56.The delta of each option is 0.508. </a:t>
            </a:r>
          </a:p>
        </p:txBody>
      </p:sp>
    </p:spTree>
    <p:extLst>
      <p:ext uri="{BB962C8B-B14F-4D97-AF65-F5344CB8AC3E}">
        <p14:creationId xmlns:p14="http://schemas.microsoft.com/office/powerpoint/2010/main" val="35202114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Delta of a portfolio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delta of the whole portfolio is- 100,000 x 0.533 + 200,000 x (-0.468) + 50,000 x (0.508) = -14,900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portfolio can be made delta neutral with a long position of 14,900 with underlying.</a:t>
            </a:r>
          </a:p>
        </p:txBody>
      </p:sp>
    </p:spTree>
    <p:extLst>
      <p:ext uri="{BB962C8B-B14F-4D97-AF65-F5344CB8AC3E}">
        <p14:creationId xmlns:p14="http://schemas.microsoft.com/office/powerpoint/2010/main" val="1611658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530066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Call Delta = D</a:t>
            </a:r>
            <a:r>
              <a:rPr lang="en-US" sz="2000" baseline="-25000" dirty="0">
                <a:latin typeface="Arial" charset="0"/>
                <a:cs typeface="Arial" charset="0"/>
              </a:rPr>
              <a:t>C</a:t>
            </a:r>
            <a:r>
              <a:rPr lang="en-US" sz="2000" dirty="0">
                <a:latin typeface="Arial" charset="0"/>
                <a:cs typeface="Arial" charset="0"/>
              </a:rPr>
              <a:t>= </a:t>
            </a:r>
            <a:r>
              <a:rPr lang="en-US" sz="2000" dirty="0" err="1">
                <a:latin typeface="Arial" charset="0"/>
                <a:cs typeface="Arial" charset="0"/>
              </a:rPr>
              <a:t>dC</a:t>
            </a:r>
            <a:r>
              <a:rPr lang="en-US" sz="2000" dirty="0">
                <a:latin typeface="Arial" charset="0"/>
                <a:cs typeface="Arial" charset="0"/>
              </a:rPr>
              <a:t>/</a:t>
            </a:r>
            <a:r>
              <a:rPr lang="en-US" sz="2000" dirty="0" err="1">
                <a:latin typeface="Arial" charset="0"/>
                <a:cs typeface="Arial" charset="0"/>
              </a:rPr>
              <a:t>dS</a:t>
            </a:r>
            <a:endParaRPr lang="en-US" sz="2000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From Black-Scholes model,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D</a:t>
            </a:r>
            <a:r>
              <a:rPr lang="en-US" sz="2000" baseline="-25000" dirty="0">
                <a:latin typeface="Arial" charset="0"/>
                <a:cs typeface="Arial" charset="0"/>
              </a:rPr>
              <a:t>C</a:t>
            </a:r>
            <a:r>
              <a:rPr lang="en-US" sz="2000" dirty="0">
                <a:latin typeface="Arial" charset="0"/>
                <a:cs typeface="Arial" charset="0"/>
              </a:rPr>
              <a:t> = N(d</a:t>
            </a:r>
            <a:r>
              <a:rPr lang="en-US" sz="2000" baseline="-25000" dirty="0">
                <a:latin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cs typeface="Arial" charset="0"/>
              </a:rPr>
              <a:t>) (delta) we can calculate by BSM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S (stock price) = 74.49,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X (strike price)=75,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r (risk free rate) =1.67%,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Arial" charset="0"/>
                <a:cs typeface="Arial" charset="0"/>
              </a:rPr>
              <a:t>σ</a:t>
            </a:r>
            <a:r>
              <a:rPr lang="en-US" sz="2000" dirty="0">
                <a:latin typeface="Arial" charset="0"/>
                <a:cs typeface="Arial" charset="0"/>
              </a:rPr>
              <a:t> (volatility) =38.4%,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t (time to expire)=0.1589 yrs.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Then, C (call premium)= 4.40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 N(d</a:t>
            </a:r>
            <a:r>
              <a:rPr lang="en-US" sz="2000" baseline="-25000" dirty="0">
                <a:latin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cs typeface="Arial" charset="0"/>
              </a:rPr>
              <a:t>) = 0.5197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 Hedging with Options/Futures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Black-Scholes Option Pricing Formula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417638"/>
            <a:ext cx="7789862" cy="5287962"/>
          </a:xfrm>
        </p:spPr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price of a call option on a single share of common stock is: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= S*N(d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K*e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*N 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– S*N(–d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47800" y="4724400"/>
          <a:ext cx="68151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701720" imgH="736560" progId="Equation.3">
                  <p:embed/>
                </p:oleObj>
              </mc:Choice>
              <mc:Fallback>
                <p:oleObj name="Equation" r:id="rId4" imgW="1701720" imgH="73656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68151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17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066800" y="1481138"/>
            <a:ext cx="7620000" cy="516255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 increases by $1, C is also increases by $0.5197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 Ratio = H = 1/D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1/0.5197 = 1.924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1.924 calls per share to hedge or sell .5197 stock per call.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 Hedging with Options/Futures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22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4891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Delta changes over time!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Stock price changes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Time to expiration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itchFamily="18" charset="0"/>
              </a:rPr>
              <a:t>Other factors like interest rates(r) and volatility change.</a:t>
            </a:r>
          </a:p>
          <a:p>
            <a:pPr lvl="1">
              <a:lnSpc>
                <a:spcPct val="150000"/>
              </a:lnSpc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Delta Hedging with Options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5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42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we have 1000 IBM shares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delta hedge these share we have to sell options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how many???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137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True Delta Hedging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://images.sodahead.com/polls/0/0/0/9/6/0/4/2/9/How_Man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74" y="3324225"/>
            <a:ext cx="4182826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4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42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know the number of options we first calculate hedge ratio = 1/delta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=1/.5197 = 1924 options sell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137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True Delta Hedging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30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42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IBM stock drops by $1 and we have 1000 shares = 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Loss In stock  $1000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 options premium also drop by $0.5197 (as this is delta)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1924 call short =  1924*.5191= $1000  Profit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 P/L = ZERO 				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IBM stock rises by $1 =  Gain in stock $1000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 options also rise by $0.5197 and we have sell position in call option   = 1924*.5191 = - $1000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     Net change 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137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True Delta Hedging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9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49482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A bank has sold for $300,000 a European call option on 100,000 shares of a non-dividend paying stock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i="1" dirty="0">
                <a:latin typeface="Arial" charset="0"/>
                <a:cs typeface="Arial" charset="0"/>
              </a:rPr>
              <a:t>S</a:t>
            </a:r>
            <a:r>
              <a:rPr lang="en-US" sz="2000" baseline="-25000" dirty="0">
                <a:latin typeface="Arial" charset="0"/>
                <a:cs typeface="Arial" charset="0"/>
              </a:rPr>
              <a:t>0</a:t>
            </a:r>
            <a:r>
              <a:rPr lang="en-US" sz="2000" dirty="0">
                <a:latin typeface="Arial" charset="0"/>
                <a:cs typeface="Arial" charset="0"/>
              </a:rPr>
              <a:t>  = 49,    </a:t>
            </a:r>
            <a:r>
              <a:rPr lang="en-US" sz="2000" i="1" dirty="0">
                <a:latin typeface="Arial" charset="0"/>
                <a:cs typeface="Arial" charset="0"/>
              </a:rPr>
              <a:t>K </a:t>
            </a:r>
            <a:r>
              <a:rPr lang="en-US" sz="2000" dirty="0">
                <a:latin typeface="Arial" charset="0"/>
                <a:cs typeface="Arial" charset="0"/>
              </a:rPr>
              <a:t> = 50,  </a:t>
            </a:r>
            <a:r>
              <a:rPr lang="en-US" sz="2000" i="1" dirty="0">
                <a:latin typeface="Arial" charset="0"/>
                <a:cs typeface="Arial" charset="0"/>
              </a:rPr>
              <a:t>r</a:t>
            </a:r>
            <a:r>
              <a:rPr lang="en-US" sz="2000" dirty="0">
                <a:latin typeface="Arial" charset="0"/>
                <a:cs typeface="Arial" charset="0"/>
              </a:rPr>
              <a:t>  = 5%,  s = 20%,  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i="1" dirty="0">
                <a:latin typeface="Arial" charset="0"/>
                <a:cs typeface="Arial" charset="0"/>
              </a:rPr>
              <a:t>T =</a:t>
            </a:r>
            <a:r>
              <a:rPr lang="en-US" sz="2000" dirty="0">
                <a:latin typeface="Arial" charset="0"/>
                <a:cs typeface="Arial" charset="0"/>
              </a:rPr>
              <a:t> 20 weeks, m = 13%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The Black-Scholes-Merton value of the option is $240,000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How does the bank hedge its risk to lock in a $60,000 profit?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67600" cy="685800"/>
          </a:xfrm>
        </p:spPr>
        <p:txBody>
          <a:bodyPr/>
          <a:lstStyle/>
          <a:p>
            <a:pPr>
              <a:defRPr/>
            </a:pPr>
            <a:r>
              <a:rPr lang="en-IN" dirty="0">
                <a:latin typeface="Arial" pitchFamily="34" charset="0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19838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At Expire, Stock Price less than Strike Price</a:t>
            </a:r>
          </a:p>
        </p:txBody>
      </p:sp>
      <p:pic>
        <p:nvPicPr>
          <p:cNvPr id="20483" name="Content Placeholder 7" descr="New Bitmap Image (2)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38200"/>
            <a:ext cx="9144000" cy="5963460"/>
          </a:xfrm>
        </p:spPr>
      </p:pic>
    </p:spTree>
    <p:extLst>
      <p:ext uri="{BB962C8B-B14F-4D97-AF65-F5344CB8AC3E}">
        <p14:creationId xmlns:p14="http://schemas.microsoft.com/office/powerpoint/2010/main" val="2300488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3" descr="New Bitmap Image (2)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00188"/>
            <a:ext cx="8229600" cy="53578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At Expire, Stock Price More  than Strike Price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4479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gamma of an option indicates how the delta of an option will change relative to a 1 point move in the underlying asset. In other words, the Gamma shows the option delta's sensitivity to market price changes.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is important because it shows us how fast our position delta will change as the market price of the underlying asset changes.</a:t>
            </a:r>
          </a:p>
        </p:txBody>
      </p:sp>
    </p:spTree>
    <p:extLst>
      <p:ext uri="{BB962C8B-B14F-4D97-AF65-F5344CB8AC3E}">
        <p14:creationId xmlns:p14="http://schemas.microsoft.com/office/powerpoint/2010/main" val="1658895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next slide, graph shows Gamma vs Underlying price for 3 different strike prices.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that Gamma increases as the option moves from being in-the-money reaching its peak when the option is at-the-money.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as the option moves out-of-the-money the Gamma then decreases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Call option premium is = 2.40</a:t>
            </a:r>
          </a:p>
        </p:txBody>
      </p:sp>
    </p:spTree>
    <p:extLst>
      <p:ext uri="{BB962C8B-B14F-4D97-AF65-F5344CB8AC3E}">
        <p14:creationId xmlns:p14="http://schemas.microsoft.com/office/powerpoint/2010/main" val="411912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Option Gam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15" y="1066800"/>
            <a:ext cx="702668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59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Gamma value is the same for calls as for puts. If you are long a call or a put, the gamma will be a positive number.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short a call or a put, the gamma will be a negative number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03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"long gamma", your position will become "longer" </a:t>
            </a:r>
            <a:r>
              <a:rPr lang="en-US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case of delta hedging)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price of the underlying asset increases and "shorter" as the underlying price decreases.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if you sell options, and are therefore "short gamma", your position will become shorter as the underlying price increases and longer as the underlying decreases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86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74013" cy="194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gamma (G) is the rate of change of the portfolio’s delta (D) with respect to the price of the underlying asset.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132138" y="4076700"/>
          <a:ext cx="25209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方程式" r:id="rId3" imgW="596900" imgH="419100" progId="Equation.3">
                  <p:embed/>
                </p:oleObj>
              </mc:Choice>
              <mc:Fallback>
                <p:oleObj name="方程式" r:id="rId3" imgW="596900" imgH="419100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76700"/>
                        <a:ext cx="2520950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37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530066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From Black-Scholes model,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S (stock price) = 74.49,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X (strike price)=75,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r (risk free rate) =1.67%,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Arial" charset="0"/>
                <a:cs typeface="Arial" charset="0"/>
              </a:rPr>
              <a:t>σ</a:t>
            </a:r>
            <a:r>
              <a:rPr lang="en-US" sz="2000" dirty="0">
                <a:latin typeface="Arial" charset="0"/>
                <a:cs typeface="Arial" charset="0"/>
              </a:rPr>
              <a:t> (volatility) =38.4%,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t (time to expire)=15.89% yrs.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Calculate </a:t>
            </a:r>
            <a:r>
              <a:rPr lang="en-US" altLang="zh-TW" dirty="0"/>
              <a:t>GAMMA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27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GAMMA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8229600" cy="4895850"/>
          </a:xfrm>
        </p:spPr>
        <p:txBody>
          <a:bodyPr/>
          <a:lstStyle/>
          <a:p>
            <a:r>
              <a:rPr lang="en-US" altLang="zh-TW" dirty="0"/>
              <a:t>Calculation of Gamma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46218"/>
              </p:ext>
            </p:extLst>
          </p:nvPr>
        </p:nvGraphicFramePr>
        <p:xfrm>
          <a:off x="2954338" y="3124200"/>
          <a:ext cx="25098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Уравнение" r:id="rId3" imgW="1015920" imgH="469800" progId="Equation.3">
                  <p:embed/>
                </p:oleObj>
              </mc:Choice>
              <mc:Fallback>
                <p:oleObj name="Уравнение" r:id="rId3" imgW="1015920" imgH="469800" progId="Equation.3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124200"/>
                        <a:ext cx="250983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17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Calculation of Gamma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93788" y="1600200"/>
          <a:ext cx="80740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Уравнение" r:id="rId3" imgW="2819160" imgH="736560" progId="Equation.3">
                  <p:embed/>
                </p:oleObj>
              </mc:Choice>
              <mc:Fallback>
                <p:oleObj name="Уравнение" r:id="rId3" imgW="2819160" imgH="7365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600200"/>
                        <a:ext cx="80740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43000" y="3486150"/>
          <a:ext cx="3941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Уравнение" r:id="rId5" imgW="2006280" imgH="507960" progId="Equation.3">
                  <p:embed/>
                </p:oleObj>
              </mc:Choice>
              <mc:Fallback>
                <p:oleObj name="Уравнение" r:id="rId5" imgW="2006280" imgH="50796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86150"/>
                        <a:ext cx="39417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143000" y="5089525"/>
          <a:ext cx="25828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Уравнение" r:id="rId7" imgW="901440" imgH="457200" progId="Equation.3">
                  <p:embed/>
                </p:oleObj>
              </mc:Choice>
              <mc:Fallback>
                <p:oleObj name="Уравнение" r:id="rId7" imgW="901440" imgH="4572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89525"/>
                        <a:ext cx="25828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26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of Gamma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3000375" y="1295400"/>
          <a:ext cx="2943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Уравнение" r:id="rId3" imgW="1307880" imgH="419040" progId="Equation.3">
                  <p:embed/>
                </p:oleObj>
              </mc:Choice>
              <mc:Fallback>
                <p:oleObj name="Уравнение" r:id="rId3" imgW="1307880" imgH="419040" progId="Equation.3">
                  <p:embed/>
                  <p:pic>
                    <p:nvPicPr>
                      <p:cNvPr id="97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95400"/>
                        <a:ext cx="29432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381250" y="2330450"/>
          <a:ext cx="4429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Уравнение" r:id="rId5" imgW="1968480" imgH="419040" progId="Equation.3">
                  <p:embed/>
                </p:oleObj>
              </mc:Choice>
              <mc:Fallback>
                <p:oleObj name="Уравнение" r:id="rId5" imgW="196848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330450"/>
                        <a:ext cx="44291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971675" y="3457575"/>
          <a:ext cx="5057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Уравнение" r:id="rId7" imgW="2247840" imgH="393480" progId="Equation.3">
                  <p:embed/>
                </p:oleObj>
              </mc:Choice>
              <mc:Fallback>
                <p:oleObj name="Уравнение" r:id="rId7" imgW="2247840" imgH="39348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57575"/>
                        <a:ext cx="5057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1938338" y="4891088"/>
          <a:ext cx="51435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Уравнение" r:id="rId9" imgW="2286000" imgH="228600" progId="Equation.3">
                  <p:embed/>
                </p:oleObj>
              </mc:Choice>
              <mc:Fallback>
                <p:oleObj name="Уравнение" r:id="rId9" imgW="2286000" imgH="228600" progId="Equation.3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891088"/>
                        <a:ext cx="51435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833688" y="5926138"/>
          <a:ext cx="36004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Уравнение" r:id="rId11" imgW="1600200" imgH="228600" progId="Equation.3">
                  <p:embed/>
                </p:oleObj>
              </mc:Choice>
              <mc:Fallback>
                <p:oleObj name="Уравнение" r:id="rId11" imgW="1600200" imgH="22860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926138"/>
                        <a:ext cx="360045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908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GAMMA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8229600" cy="4895850"/>
          </a:xfrm>
        </p:spPr>
        <p:txBody>
          <a:bodyPr/>
          <a:lstStyle/>
          <a:p>
            <a:r>
              <a:rPr lang="en-US" altLang="zh-TW" dirty="0"/>
              <a:t>Calculation of Gamma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2390775" y="3124200"/>
          <a:ext cx="36385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Уравнение" r:id="rId3" imgW="1473120" imgH="419040" progId="Equation.3">
                  <p:embed/>
                </p:oleObj>
              </mc:Choice>
              <mc:Fallback>
                <p:oleObj name="Уравнение" r:id="rId3" imgW="1473120" imgH="419040" progId="Equation.3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124200"/>
                        <a:ext cx="36385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295650" y="4597400"/>
          <a:ext cx="2133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Уравнение" r:id="rId5" imgW="863280" imgH="177480" progId="Equation.3">
                  <p:embed/>
                </p:oleObj>
              </mc:Choice>
              <mc:Fallback>
                <p:oleObj name="Уравнение" r:id="rId5" imgW="863280" imgH="1774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597400"/>
                        <a:ext cx="2133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36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GAMMA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338"/>
            <a:ext cx="8001000" cy="489585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portfolio gamma neutral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delta-neutral portfolio has a gamma equal to Γ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traded option has a gamma equal to Γ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traded options added to the portfolio is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TW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Gamma</a:t>
            </a:r>
          </a:p>
        </p:txBody>
      </p:sp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3276600" y="2114550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方程式" r:id="rId3" imgW="622030" imgH="215806" progId="Equation.3">
                  <p:embed/>
                </p:oleObj>
              </mc:Choice>
              <mc:Fallback>
                <p:oleObj name="方程式" r:id="rId3" imgW="622030" imgH="215806" progId="Equation.3">
                  <p:embed/>
                  <p:pic>
                    <p:nvPicPr>
                      <p:cNvPr id="109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14550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4932363" y="5114925"/>
          <a:ext cx="19446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方程式" r:id="rId5" imgW="787400" imgH="469900" progId="Equation.3">
                  <p:embed/>
                </p:oleObj>
              </mc:Choice>
              <mc:Fallback>
                <p:oleObj name="方程式" r:id="rId5" imgW="787400" imgH="469900" progId="Equation.3">
                  <p:embed/>
                  <p:pic>
                    <p:nvPicPr>
                      <p:cNvPr id="109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14925"/>
                        <a:ext cx="194468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23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market price of call option is 3.00</a:t>
            </a:r>
          </a:p>
        </p:txBody>
      </p:sp>
    </p:spTree>
    <p:extLst>
      <p:ext uri="{BB962C8B-B14F-4D97-AF65-F5344CB8AC3E}">
        <p14:creationId xmlns:p14="http://schemas.microsoft.com/office/powerpoint/2010/main" val="3552419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GAMMA</a:t>
            </a:r>
          </a:p>
        </p:txBody>
      </p:sp>
      <p:pic>
        <p:nvPicPr>
          <p:cNvPr id="112646" name="Picture 6" descr="option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212" y="1573213"/>
            <a:ext cx="7240588" cy="4751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558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28868"/>
            <a:ext cx="8229600" cy="1857388"/>
          </a:xfrm>
        </p:spPr>
        <p:txBody>
          <a:bodyPr/>
          <a:lstStyle/>
          <a:p>
            <a:pPr algn="just">
              <a:defRPr/>
            </a:pPr>
            <a:r>
              <a:rPr lang="sv-SE" sz="4400" dirty="0">
                <a:effectLst/>
                <a:latin typeface="Arial" pitchFamily="34" charset="0"/>
                <a:cs typeface="Arial" pitchFamily="34" charset="0"/>
              </a:rPr>
              <a:t>            Gamma Neutral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97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250825" y="1597025"/>
            <a:ext cx="8605838" cy="5108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rate of change of the portfolio’s delta with respect to the price of the underlying asset.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the second partial derivative of the portfolio with respect to asset price: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Gamma Neutral Hedging is the construction of options trading positions that are hedged such that the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gamma value of the position is zero or near zero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resulting in the delta value of the positions remaining stagnant no matter how strongly the underlying stock moves.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IN" sz="3600" dirty="0">
                <a:effectLst/>
                <a:latin typeface="Arial" pitchFamily="34" charset="0"/>
                <a:cs typeface="Arial" pitchFamily="34" charset="0"/>
              </a:rPr>
              <a:t>Gamma Neutral Hedging</a:t>
            </a:r>
          </a:p>
        </p:txBody>
      </p:sp>
    </p:spTree>
    <p:extLst>
      <p:ext uri="{BB962C8B-B14F-4D97-AF65-F5344CB8AC3E}">
        <p14:creationId xmlns:p14="http://schemas.microsoft.com/office/powerpoint/2010/main" val="1141971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prevents the position from reacting to small changes in the underlying stock.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It is still prone to sudden big moves which can take option traders off guard with no time to dynamically rebalance the position at all.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Gamma Neutral, delta value is completely frozen.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3200" dirty="0">
                <a:effectLst/>
                <a:latin typeface="Arial" pitchFamily="34" charset="0"/>
                <a:cs typeface="Arial" pitchFamily="34" charset="0"/>
              </a:rPr>
              <a:t>Gamma Neutral Hedging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87379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The main purpose of Gamma Neutral Hedging is to keep the delta value of a position completely stagnant no matter how the underlying stock moves.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This has 2 purposes; </a:t>
            </a:r>
          </a:p>
          <a:p>
            <a:pPr marL="566737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To reduce the volatility of an </a:t>
            </a:r>
            <a:r>
              <a:rPr lang="en-I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options trading position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by keeping delta low and stagnant delta. </a:t>
            </a:r>
          </a:p>
          <a:p>
            <a:pPr marL="566737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To make a profit from speculating in implied volatility, which is represented by Options Vega. </a:t>
            </a:r>
          </a:p>
          <a:p>
            <a:pPr algn="just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 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 dirty="0">
                <a:effectLst/>
                <a:latin typeface="Arial" pitchFamily="34" charset="0"/>
                <a:cs typeface="Arial" pitchFamily="34" charset="0"/>
              </a:rPr>
              <a:t>Purpose Of Gamma Neutral Hedging</a:t>
            </a:r>
          </a:p>
        </p:txBody>
      </p:sp>
    </p:spTree>
    <p:extLst>
      <p:ext uri="{BB962C8B-B14F-4D97-AF65-F5344CB8AC3E}">
        <p14:creationId xmlns:p14="http://schemas.microsoft.com/office/powerpoint/2010/main" val="829762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 keep delta value positive at 0.6 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Stock price A is trading at $28.60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Its May 27.5(strike price) Calls Delta is 0.779 and Gamma is .18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Its Oct 27.5 </a:t>
            </a:r>
            <a:r>
              <a:rPr lang="en-IN" sz="1600" dirty="0">
                <a:cs typeface="Times New Roman" pitchFamily="18" charset="0"/>
              </a:rPr>
              <a:t>(strike price) Calls Delta is</a:t>
            </a:r>
            <a:r>
              <a:rPr lang="en-IN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0.697 and Gamma is 0.085.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To keep delta value positive at .6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 would short 1 contract of May 27.5 Calls and buy 2 call of Oct 27.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Position Delta = (0.697 x 2) - (0.779) = 0.615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Position Gamma = (0.085 x 2) - (0.18) = -0.01 (which is very near to complete zero and can be regarded as gamma neutral)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v-SE" sz="3200" dirty="0">
                <a:effectLst/>
                <a:latin typeface="Arial" pitchFamily="34" charset="0"/>
                <a:cs typeface="Arial" pitchFamily="34" charset="0"/>
              </a:rPr>
              <a:t>Delta Positive, Gamma Neutral Example: </a:t>
            </a:r>
            <a:endParaRPr lang="en-IN" sz="32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3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1800">
                <a:latin typeface="Arial" charset="0"/>
                <a:cs typeface="Arial" charset="0"/>
              </a:rPr>
              <a:t>Delta Neutral, Gamma Neutral positions perfect for trading volatility.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1800">
                <a:latin typeface="Arial" charset="0"/>
                <a:cs typeface="Arial" charset="0"/>
              </a:rPr>
              <a:t>The only significant options greek that remains unhedged is the Vega in a delta neutral, gamma neutral position.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1800">
                <a:latin typeface="Arial" charset="0"/>
                <a:cs typeface="Arial" charset="0"/>
              </a:rPr>
              <a:t>A delta neutral, gamma neutral position would be long Vega.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1800">
                <a:latin typeface="Arial" charset="0"/>
                <a:cs typeface="Arial" charset="0"/>
              </a:rPr>
              <a:t>A Completely Gamma neutral position would also have completely zero theta.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z="3200" dirty="0">
                <a:effectLst/>
                <a:latin typeface="Arial" pitchFamily="34" charset="0"/>
                <a:cs typeface="Arial" pitchFamily="34" charset="0"/>
              </a:rPr>
              <a:t>Trading Implied Volatility</a:t>
            </a:r>
          </a:p>
        </p:txBody>
      </p:sp>
    </p:spTree>
    <p:extLst>
      <p:ext uri="{BB962C8B-B14F-4D97-AF65-F5344CB8AC3E}">
        <p14:creationId xmlns:p14="http://schemas.microsoft.com/office/powerpoint/2010/main" val="26240009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Stock A is trading at $28.60 and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Its May 27.5 Calls have 0.779 delta, 0.024 Vega and 0.18 gamma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Its Oct 27.5 Calls have 0.697 delta, 0.071 Vega and 0.085 gamma</a:t>
            </a:r>
            <a:r>
              <a:rPr lang="en-IN" sz="2000" dirty="0">
                <a:solidFill>
                  <a:srgbClr val="003300"/>
                </a:solidFill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 want delta neutral and gamma neutral while keeping </a:t>
            </a:r>
            <a:r>
              <a:rPr lang="en-IN" sz="20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vega</a:t>
            </a:r>
            <a:r>
              <a:rPr lang="en-IN" sz="2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positive,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By taking 5 sets of “short 1 contract of May 27.5 Calls and buy 2 call of Oct 27.5” and then hedging it by shorting 3 shares of Stock A. 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Position Delta = ([(0.697 x 2) - (0.779)] x 5) - 3 = 0.075 </a:t>
            </a:r>
            <a:br>
              <a:rPr lang="en-IN" sz="20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(which is very near to zero)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Position Gamma = ([(0.085 x 2) - (0.18)] x 5) = -0.05 </a:t>
            </a:r>
            <a:br>
              <a:rPr lang="en-IN" sz="20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(which is very near to zero)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rgbClr val="FF0000"/>
                </a:solidFill>
                <a:cs typeface="Times New Roman" pitchFamily="18" charset="0"/>
              </a:rPr>
              <a:t>Position Vega = ([(0.071 x 2) - (0.024)] x 5) = 0.59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sv-SE" sz="3200" dirty="0">
                <a:effectLst/>
                <a:latin typeface="Arial" pitchFamily="34" charset="0"/>
                <a:cs typeface="Arial" pitchFamily="34" charset="0"/>
              </a:rPr>
              <a:t>Delta Neutral, Gamma Neutral Example: </a:t>
            </a:r>
            <a:endParaRPr lang="en-IN" sz="32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03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Content Placeholder 3" descr="2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571625"/>
            <a:ext cx="8715375" cy="5072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IN" dirty="0"/>
              <a:t>Example (Real Data)</a:t>
            </a:r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2286000" cy="3698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802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Lets understand how we can calculate </a:t>
            </a: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Delta Neutral, &amp; Gamma Neutral.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3rd of sept Delta(oct)     = .2274, Gamma(oct)  = .0006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Delta(sept)   = .1136, Gamma(sept)= .0006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So, I will buy 1 call option of oct month &amp; sell 1 call option of sept month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Then  net gamma will be zero (.0006-.0006),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net delta will be .1138 (.2274 -.1136)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taking 9 sets of  “short 1 contract of Sept 5800 Calls and buy 1 call of Oct  5800” and then hedging it by shorting 1 Nifty. 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Position Delta = ([(0.2274 x 1) - (0.1137 x 1)] x 9) - 1 = 0.0242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(which is very near to zero)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 Gamma = ([(0.0006 x 1) - (0.0006)] x 9) = 0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endParaRPr lang="en-IN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sv-SE" sz="3600" dirty="0">
                <a:effectLst/>
                <a:latin typeface="Arial" pitchFamily="34" charset="0"/>
                <a:cs typeface="Arial" pitchFamily="34" charset="0"/>
              </a:rPr>
              <a:t>Delta Neutral, Gamma Neutral</a:t>
            </a:r>
            <a:br>
              <a:rPr lang="sv-SE" sz="3600" dirty="0">
                <a:effectLst/>
                <a:latin typeface="Arial" pitchFamily="34" charset="0"/>
                <a:cs typeface="Arial" pitchFamily="34" charset="0"/>
              </a:rPr>
            </a:br>
            <a:r>
              <a:rPr lang="sv-SE" sz="3600" dirty="0">
                <a:effectLst/>
                <a:latin typeface="Arial" pitchFamily="34" charset="0"/>
                <a:cs typeface="Arial" pitchFamily="34" charset="0"/>
              </a:rPr>
              <a:t>                                          *</a:t>
            </a:r>
            <a:r>
              <a:rPr lang="sv-SE" sz="1300" dirty="0">
                <a:effectLst/>
                <a:latin typeface="Arial" pitchFamily="34" charset="0"/>
                <a:cs typeface="Arial" pitchFamily="34" charset="0"/>
              </a:rPr>
              <a:t>when Oct undervalued and sept overvalued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6161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pic>
        <p:nvPicPr>
          <p:cNvPr id="24578" name="Picture 2" descr="http://quantasmarketing.com/files/2013/02/How-to-Make-Money-Stick-Figure-and-Book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65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48237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Lets understand how we can calculate </a:t>
            </a: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Delta Neutral, &amp; Gamma Neutral.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3rd of sept Delta(oct)     = .2274, Gamma(oct)  = .0006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Delta(sept)   = .1136, Gamma(sept)= .0006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So, i will sell 1 call option of oct month &amp;  buy 1 call option of sept month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Then  net gamma will be zero (.0006 -.0006),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net delta will be -.1138 (-.2274 +.1136)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taking 9 sets of “short 1 contract of Oct 5800 Calls and buy 1 call of Sept 5800” and then hedging it by long 1 Nifty. 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Position Delta = ([(-0.2274 x 1) + (0.1137 x 1)] x 9) + 1 = -0.0242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(which is very near to zero)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 Gamma = ([(0.0006 x 1) - (0.0006)] x 9) = 0</a:t>
            </a:r>
            <a:br>
              <a:rPr lang="en-IN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endParaRPr lang="en-IN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1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sv-SE" sz="4000" dirty="0">
                <a:effectLst/>
                <a:latin typeface="Arial" pitchFamily="34" charset="0"/>
                <a:cs typeface="Arial" pitchFamily="34" charset="0"/>
              </a:rPr>
              <a:t>Delta Neutral, Gamma Neutral</a:t>
            </a:r>
            <a:br>
              <a:rPr lang="sv-SE" sz="4000" dirty="0">
                <a:effectLst/>
                <a:latin typeface="Arial" pitchFamily="34" charset="0"/>
                <a:cs typeface="Arial" pitchFamily="34" charset="0"/>
              </a:rPr>
            </a:br>
            <a:r>
              <a:rPr lang="sv-SE" sz="1300" dirty="0">
                <a:effectLst/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*when Oct overvalued and sept undervalued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13844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sv-SE" sz="1800" dirty="0">
                <a:solidFill>
                  <a:srgbClr val="C00000"/>
                </a:solidFill>
                <a:latin typeface="Arial" charset="0"/>
                <a:cs typeface="Arial" charset="0"/>
              </a:rPr>
              <a:t>Delta Neutral, Gamma Neutral when Oct overvalued and sept overvalued :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 dirty="0">
                <a:solidFill>
                  <a:srgbClr val="C00000"/>
                </a:solidFill>
                <a:latin typeface="Arial" charset="0"/>
                <a:cs typeface="Arial" charset="0"/>
              </a:rPr>
              <a:t>Then we will sell high over valued and buy low overvalued.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IN" sz="18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IN" sz="18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sv-SE" sz="1800" dirty="0">
                <a:solidFill>
                  <a:srgbClr val="C00000"/>
                </a:solidFill>
                <a:latin typeface="Arial" charset="0"/>
                <a:cs typeface="Arial" charset="0"/>
              </a:rPr>
              <a:t>Delta Neutral, Gamma Neutral when Oct undervalued and sept undervalued :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 dirty="0">
                <a:solidFill>
                  <a:srgbClr val="C00000"/>
                </a:solidFill>
                <a:latin typeface="Arial" charset="0"/>
                <a:cs typeface="Arial" charset="0"/>
              </a:rPr>
              <a:t>Then we will sell less </a:t>
            </a:r>
            <a:r>
              <a:rPr lang="sv-SE" sz="1800" dirty="0">
                <a:solidFill>
                  <a:srgbClr val="C00000"/>
                </a:solidFill>
                <a:latin typeface="Arial" charset="0"/>
                <a:cs typeface="Arial" charset="0"/>
              </a:rPr>
              <a:t>undervalued </a:t>
            </a:r>
            <a:r>
              <a:rPr lang="en-IN" sz="1800" dirty="0">
                <a:solidFill>
                  <a:srgbClr val="C00000"/>
                </a:solidFill>
                <a:latin typeface="Arial" charset="0"/>
                <a:cs typeface="Arial" charset="0"/>
              </a:rPr>
              <a:t>and buy large </a:t>
            </a:r>
            <a:r>
              <a:rPr lang="sv-SE" sz="1800" dirty="0">
                <a:solidFill>
                  <a:srgbClr val="C00000"/>
                </a:solidFill>
                <a:latin typeface="Arial" charset="0"/>
                <a:cs typeface="Arial" charset="0"/>
              </a:rPr>
              <a:t>undervalued.</a:t>
            </a:r>
            <a:endParaRPr lang="en-IN" sz="18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Cont….</a:t>
            </a:r>
          </a:p>
        </p:txBody>
      </p:sp>
    </p:spTree>
    <p:extLst>
      <p:ext uri="{BB962C8B-B14F-4D97-AF65-F5344CB8AC3E}">
        <p14:creationId xmlns:p14="http://schemas.microsoft.com/office/powerpoint/2010/main" val="3408156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So total exposure is = ([(57.85 x 1) - (17.2 x 1)] x 9)  = 365.85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And 1 nifty sold @ 5341.45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Suppose price of nifty moves to 5500 on same day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Then new value of call option of Oct month is 104.1388 and Sept month is 46.64 (assuming same implied volatility)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So new total exposure is = ([(104.1388 x 1) - (46.64 x 1)] x 9)  = 517.4892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Loss in nifty futures = (5341.45 – 5500) = 158.55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Combined exposure is 517.4892 – 158.55 = 359.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solidFill>
                  <a:srgbClr val="FF0000"/>
                </a:solidFill>
                <a:latin typeface="Arial" charset="0"/>
                <a:cs typeface="Arial" charset="0"/>
              </a:rPr>
              <a:t>Difference is 7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Cont….</a:t>
            </a:r>
          </a:p>
        </p:txBody>
      </p:sp>
    </p:spTree>
    <p:extLst>
      <p:ext uri="{BB962C8B-B14F-4D97-AF65-F5344CB8AC3E}">
        <p14:creationId xmlns:p14="http://schemas.microsoft.com/office/powerpoint/2010/main" val="4014414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62550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On Sept 16 ,how we can do </a:t>
            </a:r>
            <a:r>
              <a:rPr lang="sv-SE" sz="1800" dirty="0">
                <a:latin typeface="Arial" pitchFamily="34" charset="0"/>
                <a:cs typeface="Arial" pitchFamily="34" charset="0"/>
              </a:rPr>
              <a:t>Delta Neutral, &amp; Gamma Neutral.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latin typeface="Arial" pitchFamily="34" charset="0"/>
                <a:cs typeface="Arial" pitchFamily="34" charset="0"/>
              </a:rPr>
              <a:t>On 16th  of sept Delta(Oct)     = .5906, Gamma(oct)  = .0007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latin typeface="Arial" pitchFamily="34" charset="0"/>
                <a:cs typeface="Arial" pitchFamily="34" charset="0"/>
              </a:rPr>
              <a:t>                        Delta(sept)      = .5787, Gamma(sept)= .0013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latin typeface="Arial" pitchFamily="34" charset="0"/>
                <a:cs typeface="Arial" pitchFamily="34" charset="0"/>
              </a:rPr>
              <a:t>So, i will buy 13 call option of oct month sell 7 call option of sept month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latin typeface="Arial" pitchFamily="34" charset="0"/>
                <a:cs typeface="Arial" pitchFamily="34" charset="0"/>
              </a:rPr>
              <a:t>Then  net gamma will be zero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sv-SE" sz="1800" dirty="0">
                <a:latin typeface="Arial" pitchFamily="34" charset="0"/>
                <a:cs typeface="Arial" pitchFamily="34" charset="0"/>
              </a:rPr>
              <a:t>And net delta will be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= ([(0.5906 x 13) - (0.5787 x 7)] ) = 3.6269</a:t>
            </a:r>
            <a:endParaRPr lang="sv-SE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by taking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8 sets of “short 7 contract of Sept 5800 Calls and buy 13 call of Oct  5800”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then hedging it by shorting 29 Nifty. 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Position Delta = ([(0.5906 x 13) - (0.5787 x 7)] x 8) - 29 = 0.0152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(which is very near to zero)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Position Gamma = ([(0.0007 x 13) - (0.0013 x 7)] x 8) = 0</a:t>
            </a:r>
          </a:p>
          <a:p>
            <a:pPr>
              <a:lnSpc>
                <a:spcPct val="150000"/>
              </a:lnSpc>
              <a:defRPr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897166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So total exposure is = ([(265.8 x 13) - (151.15 x 7)] x 8)  = 19178.8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And 29 nifty sold @ 5840.55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Suppose price of nifty moves to 6000 on same day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Then new value of call option of Oct month is 368.9 and Sept month is 258.58 (assuming same implied volatility)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So new total exposure is = ([(368.9 x 13) - (258.58 x 7)] x 8)  = 23885.12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Loss in nifty futures = (5840.55 – 6000) x 29 = 4624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latin typeface="Arial" charset="0"/>
                <a:cs typeface="Arial" charset="0"/>
              </a:rPr>
              <a:t>Combined exposure is 23885.12 – 4624 = 19261.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IN" sz="1800">
                <a:solidFill>
                  <a:srgbClr val="FF0000"/>
                </a:solidFill>
                <a:latin typeface="Arial" charset="0"/>
                <a:cs typeface="Arial" charset="0"/>
              </a:rPr>
              <a:t>Difference is 82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IN" sz="1800">
              <a:latin typeface="Arial" charset="0"/>
              <a:cs typeface="Arial" charset="0"/>
            </a:endParaRPr>
          </a:p>
          <a:p>
            <a:endParaRPr lang="en-IN" sz="1800">
              <a:cs typeface="Cordia New" pitchFamily="34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Cont….</a:t>
            </a:r>
          </a:p>
        </p:txBody>
      </p:sp>
    </p:spTree>
    <p:extLst>
      <p:ext uri="{BB962C8B-B14F-4D97-AF65-F5344CB8AC3E}">
        <p14:creationId xmlns:p14="http://schemas.microsoft.com/office/powerpoint/2010/main" val="815235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Theta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Theta </a:t>
            </a:r>
            <a:r>
              <a:rPr lang="en-US" sz="2800" dirty="0"/>
              <a:t>(</a:t>
            </a:r>
            <a:r>
              <a:rPr lang="el-GR" sz="2800" dirty="0"/>
              <a:t>Θ</a:t>
            </a:r>
            <a:r>
              <a:rPr lang="en-US" sz="2800" dirty="0"/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derivative  (or portfolio of derivatives) is the rate of change of the value with respect to the passage of time.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change in option premium due to one unit change in time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40529"/>
              </p:ext>
            </p:extLst>
          </p:nvPr>
        </p:nvGraphicFramePr>
        <p:xfrm>
          <a:off x="3998913" y="5181600"/>
          <a:ext cx="1146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181600"/>
                        <a:ext cx="11461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230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Theta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Theta </a:t>
            </a:r>
            <a:r>
              <a:rPr lang="en-US" sz="2800" dirty="0"/>
              <a:t>(</a:t>
            </a:r>
            <a:r>
              <a:rPr lang="el-GR" sz="2800" dirty="0"/>
              <a:t>Θ</a:t>
            </a:r>
            <a:r>
              <a:rPr lang="en-US" sz="2800" dirty="0"/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derivative  (or portfolio of derivatives) is the rate of change of the value with respect to the passage of time.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change in option premium due to one unit change in time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98913" y="5029200"/>
          <a:ext cx="1146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5029200"/>
                        <a:ext cx="11461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051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Theta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 value of an option is made up of two components;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value.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value is the raw value of the option if it were exercised now.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value is </a:t>
            </a:r>
            <a:r>
              <a:rPr lang="en-US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that having the option to exercise represents. </a:t>
            </a:r>
          </a:p>
        </p:txBody>
      </p:sp>
    </p:spTree>
    <p:extLst>
      <p:ext uri="{BB962C8B-B14F-4D97-AF65-F5344CB8AC3E}">
        <p14:creationId xmlns:p14="http://schemas.microsoft.com/office/powerpoint/2010/main" val="2974351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Theta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you can choose to exercise or not, having more time to do so increases the likelihood of a successful outcome.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option contract, call or put, will have zero time value at expiration and will then only be worth its' intrinsic value if exercised.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during an option's life, it's time value is eroding each and every day.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 Theta value estimates how much of this value will erode by tomorrow</a:t>
            </a:r>
          </a:p>
        </p:txBody>
      </p:sp>
    </p:spTree>
    <p:extLst>
      <p:ext uri="{BB962C8B-B14F-4D97-AF65-F5344CB8AC3E}">
        <p14:creationId xmlns:p14="http://schemas.microsoft.com/office/powerpoint/2010/main" val="3034513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Theta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measures the rate of decay the option will experience (all other things being equal) as ONE trading day passes. Time value is the extrinsic value until the expiration date.</a:t>
            </a:r>
            <a:endParaRPr lang="en-US" sz="2000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52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5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4" grpId="0"/>
      <p:bldP spid="118579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90800"/>
            <a:ext cx="77724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1500" dirty="0"/>
              <a:t>NAKED Strategy</a:t>
            </a:r>
            <a:endParaRPr lang="en-US" sz="115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36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143"/>
              </p:ext>
            </p:extLst>
          </p:nvPr>
        </p:nvGraphicFramePr>
        <p:xfrm>
          <a:off x="1066800" y="1295400"/>
          <a:ext cx="3125391" cy="5288288"/>
        </p:xfrm>
        <a:graphic>
          <a:graphicData uri="http://schemas.openxmlformats.org/drawingml/2006/table">
            <a:tbl>
              <a:tblPr/>
              <a:tblGrid>
                <a:gridCol w="1041797">
                  <a:extLst>
                    <a:ext uri="{9D8B030D-6E8A-4147-A177-3AD203B41FA5}">
                      <a16:colId xmlns:a16="http://schemas.microsoft.com/office/drawing/2014/main" val="3109004720"/>
                    </a:ext>
                  </a:extLst>
                </a:gridCol>
                <a:gridCol w="1041797">
                  <a:extLst>
                    <a:ext uri="{9D8B030D-6E8A-4147-A177-3AD203B41FA5}">
                      <a16:colId xmlns:a16="http://schemas.microsoft.com/office/drawing/2014/main" val="186323374"/>
                    </a:ext>
                  </a:extLst>
                </a:gridCol>
                <a:gridCol w="1041797">
                  <a:extLst>
                    <a:ext uri="{9D8B030D-6E8A-4147-A177-3AD203B41FA5}">
                      <a16:colId xmlns:a16="http://schemas.microsoft.com/office/drawing/2014/main" val="2880203182"/>
                    </a:ext>
                  </a:extLst>
                </a:gridCol>
              </a:tblGrid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Days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Price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Theta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7057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95189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4.18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-4.176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8920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5.91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-1.73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77209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7.23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-1.327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1275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8.35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-1.119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952388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9.34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-0.986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75236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13.21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-0.678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31861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18.68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-0.473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05733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22.87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-0.384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727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26.41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-0.332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43429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29.52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-0.297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08963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41.74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-0.209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339846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200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59.01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-0.147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59238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300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72.24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-0.12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36729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365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79.66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-0.109</a:t>
                      </a:r>
                    </a:p>
                  </a:txBody>
                  <a:tcPr marL="44648" marR="44648" marT="35719" marB="357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845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3300" y="143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43400" y="1295400"/>
            <a:ext cx="4648200" cy="5410200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=1000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=1000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 = 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 = 20%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year out, the option is valued at 79.66.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entirely made up of extrinsic value</a:t>
            </a:r>
          </a:p>
        </p:txBody>
      </p:sp>
    </p:spTree>
    <p:extLst>
      <p:ext uri="{BB962C8B-B14F-4D97-AF65-F5344CB8AC3E}">
        <p14:creationId xmlns:p14="http://schemas.microsoft.com/office/powerpoint/2010/main" val="38848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</a:t>
            </a:r>
          </a:p>
        </p:txBody>
      </p:sp>
      <p:pic>
        <p:nvPicPr>
          <p:cNvPr id="63490" name="Picture 2" descr="http://www.optiontradingtips.com/images/option-the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60" y="2069954"/>
            <a:ext cx="6143940" cy="44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82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is not only affected by time but also volatility.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that have higher implied volatilities will also have higher Theta's than their lower volatility counterparts.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volatile an underlying instrument, the more chances there are that the stock/future will be trading above/below the strike price of the option by the expiration date.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underlying volatility is low, stock price movements are small and create fewer opportunities for profitable movements compared to the strikes.</a:t>
            </a:r>
          </a:p>
        </p:txBody>
      </p:sp>
    </p:spTree>
    <p:extLst>
      <p:ext uri="{BB962C8B-B14F-4D97-AF65-F5344CB8AC3E}">
        <p14:creationId xmlns:p14="http://schemas.microsoft.com/office/powerpoint/2010/main" val="24572441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295400" y="1524000"/>
            <a:ext cx="3743780" cy="46634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lowest theta @ ATM</a:t>
            </a:r>
          </a:p>
          <a:p>
            <a:r>
              <a:rPr lang="en-US" dirty="0"/>
              <a:t>Highest theta @ among more expire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0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is always shown as a negative number for both calls and puts when pricing options. That is, it doesn't matter whether you have the option to buy or sell the stock; that option becomes worth less each day that passes.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you were to sell the option your position Theta would then be positive; you would benefit from the passage of time as expiration approaches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020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752599"/>
            <a:ext cx="7696200" cy="4885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of option is the combination of time value and stock value. When time passes, the time value of the option decreases.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the rate of change of the option price with respect to the passage of time, theta, is usually negative.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the passage of time on an option is not uncertain, we do not need to make a theta hedge portfolio against the effect of the passage of time.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of Theta 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" y="6638075"/>
            <a:ext cx="2133600" cy="365125"/>
          </a:xfrm>
          <a:prstGeom prst="rect">
            <a:avLst/>
          </a:prstGeom>
        </p:spPr>
        <p:txBody>
          <a:bodyPr/>
          <a:lstStyle/>
          <a:p>
            <a:fld id="{63E98819-4578-415F-810A-1B13636BD7A2}" type="slidenum">
              <a:rPr lang="en-US">
                <a:solidFill>
                  <a:schemeClr val="accent6">
                    <a:lumMod val="20000"/>
                    <a:lumOff val="80000"/>
                  </a:schemeClr>
                </a:solidFill>
              </a:rPr>
              <a:pPr/>
              <a:t>75</a:t>
            </a:fld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8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752599"/>
            <a:ext cx="7696200" cy="4885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we still regard theta as a useful parameter, because it is a proxy of gamma in the delta neutral portfolio. For the specific detail, we will discuss in the following sections.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of Theta 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" y="6638075"/>
            <a:ext cx="2133600" cy="365125"/>
          </a:xfrm>
          <a:prstGeom prst="rect">
            <a:avLst/>
          </a:prstGeom>
        </p:spPr>
        <p:txBody>
          <a:bodyPr/>
          <a:lstStyle/>
          <a:p>
            <a:fld id="{63E98819-4578-415F-810A-1B13636BD7A2}" type="slidenum">
              <a:rPr lang="en-US">
                <a:solidFill>
                  <a:schemeClr val="accent6">
                    <a:lumMod val="20000"/>
                    <a:lumOff val="80000"/>
                  </a:schemeClr>
                </a:solidFill>
              </a:rPr>
              <a:pPr/>
              <a:t>76</a:t>
            </a:fld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776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530066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From Black-Scholes model,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S (stock price) = 74.49,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X (strike price)=75,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r (risk free rate) =1.67%,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Arial" charset="0"/>
                <a:cs typeface="Arial" charset="0"/>
              </a:rPr>
              <a:t>σ</a:t>
            </a:r>
            <a:r>
              <a:rPr lang="en-US" sz="2000" dirty="0">
                <a:latin typeface="Arial" charset="0"/>
                <a:cs typeface="Arial" charset="0"/>
              </a:rPr>
              <a:t> (volatility) =38.4%,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t (time to expire)=15.89% yrs.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Calculate theta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9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THETA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3787" y="5041900"/>
            <a:ext cx="7897813" cy="181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dividend</a:t>
            </a:r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12967"/>
              </p:ext>
            </p:extLst>
          </p:nvPr>
        </p:nvGraphicFramePr>
        <p:xfrm>
          <a:off x="1296988" y="1438275"/>
          <a:ext cx="74660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Уравнение" r:id="rId3" imgW="3530520" imgH="444240" progId="Equation.3">
                  <p:embed/>
                </p:oleObj>
              </mc:Choice>
              <mc:Fallback>
                <p:oleObj name="Уравнение" r:id="rId3" imgW="3530520" imgH="444240" progId="Equation.3">
                  <p:embed/>
                  <p:pic>
                    <p:nvPicPr>
                      <p:cNvPr id="972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438275"/>
                        <a:ext cx="74660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17300"/>
              </p:ext>
            </p:extLst>
          </p:nvPr>
        </p:nvGraphicFramePr>
        <p:xfrm>
          <a:off x="3103563" y="2662238"/>
          <a:ext cx="2686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Уравнение" r:id="rId5" imgW="1193760" imgH="419040" progId="Equation.3">
                  <p:embed/>
                </p:oleObj>
              </mc:Choice>
              <mc:Fallback>
                <p:oleObj name="Уравнение" r:id="rId5" imgW="1193760" imgH="419040" progId="Equation.3">
                  <p:embed/>
                  <p:pic>
                    <p:nvPicPr>
                      <p:cNvPr id="97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662238"/>
                        <a:ext cx="26860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1981200" y="4030663"/>
          <a:ext cx="50419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方程式" r:id="rId7" imgW="2476500" imgH="444500" progId="Equation.3">
                  <p:embed/>
                </p:oleObj>
              </mc:Choice>
              <mc:Fallback>
                <p:oleObj name="方程式" r:id="rId7" imgW="2476500" imgH="444500" progId="Equation.3">
                  <p:embed/>
                  <p:pic>
                    <p:nvPicPr>
                      <p:cNvPr id="972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0663"/>
                        <a:ext cx="50419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2437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THETA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10340"/>
              </p:ext>
            </p:extLst>
          </p:nvPr>
        </p:nvGraphicFramePr>
        <p:xfrm>
          <a:off x="1093788" y="1600200"/>
          <a:ext cx="80740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Уравнение" r:id="rId3" imgW="2819160" imgH="736560" progId="Equation.3">
                  <p:embed/>
                </p:oleObj>
              </mc:Choice>
              <mc:Fallback>
                <p:oleObj name="Уравнение" r:id="rId3" imgW="2819160" imgH="7365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600200"/>
                        <a:ext cx="80740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81395"/>
              </p:ext>
            </p:extLst>
          </p:nvPr>
        </p:nvGraphicFramePr>
        <p:xfrm>
          <a:off x="1143000" y="3486150"/>
          <a:ext cx="3941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Уравнение" r:id="rId5" imgW="2006280" imgH="507960" progId="Equation.3">
                  <p:embed/>
                </p:oleObj>
              </mc:Choice>
              <mc:Fallback>
                <p:oleObj name="Уравнение" r:id="rId5" imgW="2006280" imgH="50796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86150"/>
                        <a:ext cx="39417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81092"/>
              </p:ext>
            </p:extLst>
          </p:nvPr>
        </p:nvGraphicFramePr>
        <p:xfrm>
          <a:off x="1143000" y="5089525"/>
          <a:ext cx="25828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Уравнение" r:id="rId7" imgW="901440" imgH="457200" progId="Equation.3">
                  <p:embed/>
                </p:oleObj>
              </mc:Choice>
              <mc:Fallback>
                <p:oleObj name="Уравнение" r:id="rId7" imgW="901440" imgH="4572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89525"/>
                        <a:ext cx="25828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4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NAKED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trading strategy where the seller of an option contract does not own any, or enough, of the underlying security to act as protection against adverse price movements.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Naked trading is considered very risky since losses can be significant.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options trader could sell, for example, call options with a strike price of $50. If the stock's price falls to $20 or $30 on bad news, and the option is naked”. So option holder will suffer losses.</a:t>
            </a:r>
          </a:p>
        </p:txBody>
      </p:sp>
    </p:spTree>
    <p:extLst>
      <p:ext uri="{BB962C8B-B14F-4D97-AF65-F5344CB8AC3E}">
        <p14:creationId xmlns:p14="http://schemas.microsoft.com/office/powerpoint/2010/main" val="12163536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THETA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3000375" y="1295400"/>
          <a:ext cx="2943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Уравнение" r:id="rId3" imgW="1307880" imgH="419040" progId="Equation.3">
                  <p:embed/>
                </p:oleObj>
              </mc:Choice>
              <mc:Fallback>
                <p:oleObj name="Уравнение" r:id="rId3" imgW="1307880" imgH="419040" progId="Equation.3">
                  <p:embed/>
                  <p:pic>
                    <p:nvPicPr>
                      <p:cNvPr id="97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95400"/>
                        <a:ext cx="29432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381250" y="2330450"/>
          <a:ext cx="4429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Уравнение" r:id="rId5" imgW="1968480" imgH="419040" progId="Equation.3">
                  <p:embed/>
                </p:oleObj>
              </mc:Choice>
              <mc:Fallback>
                <p:oleObj name="Уравнение" r:id="rId5" imgW="196848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330450"/>
                        <a:ext cx="44291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971675" y="3457575"/>
          <a:ext cx="5057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Уравнение" r:id="rId7" imgW="2247840" imgH="393480" progId="Equation.3">
                  <p:embed/>
                </p:oleObj>
              </mc:Choice>
              <mc:Fallback>
                <p:oleObj name="Уравнение" r:id="rId7" imgW="2247840" imgH="39348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57575"/>
                        <a:ext cx="5057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1938338" y="4891088"/>
          <a:ext cx="51435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Уравнение" r:id="rId9" imgW="2286000" imgH="228600" progId="Equation.3">
                  <p:embed/>
                </p:oleObj>
              </mc:Choice>
              <mc:Fallback>
                <p:oleObj name="Уравнение" r:id="rId9" imgW="2286000" imgH="228600" progId="Equation.3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891088"/>
                        <a:ext cx="51435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833688" y="5926138"/>
          <a:ext cx="36004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Уравнение" r:id="rId11" imgW="1600200" imgH="228600" progId="Equation.3">
                  <p:embed/>
                </p:oleObj>
              </mc:Choice>
              <mc:Fallback>
                <p:oleObj name="Уравнение" r:id="rId11" imgW="1600200" imgH="22860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926138"/>
                        <a:ext cx="360045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1061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THETA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38299"/>
              </p:ext>
            </p:extLst>
          </p:nvPr>
        </p:nvGraphicFramePr>
        <p:xfrm>
          <a:off x="0" y="2466975"/>
          <a:ext cx="9128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Уравнение" r:id="rId3" imgW="4457520" imgH="419040" progId="Equation.3">
                  <p:embed/>
                </p:oleObj>
              </mc:Choice>
              <mc:Fallback>
                <p:oleObj name="Уравнение" r:id="rId3" imgW="4457520" imgH="419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66975"/>
                        <a:ext cx="9128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32626"/>
              </p:ext>
            </p:extLst>
          </p:nvPr>
        </p:nvGraphicFramePr>
        <p:xfrm>
          <a:off x="3576638" y="3914775"/>
          <a:ext cx="2444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Уравнение" r:id="rId5" imgW="1193760" imgH="203040" progId="Equation.3">
                  <p:embed/>
                </p:oleObj>
              </mc:Choice>
              <mc:Fallback>
                <p:oleObj name="Уравнение" r:id="rId5" imgW="1193760" imgH="203040" progId="Equation.3">
                  <p:embed/>
                  <p:pic>
                    <p:nvPicPr>
                      <p:cNvPr id="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3914775"/>
                        <a:ext cx="2444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65916"/>
              </p:ext>
            </p:extLst>
          </p:nvPr>
        </p:nvGraphicFramePr>
        <p:xfrm>
          <a:off x="1296988" y="1143000"/>
          <a:ext cx="74660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Уравнение" r:id="rId7" imgW="3530520" imgH="444240" progId="Equation.3">
                  <p:embed/>
                </p:oleObj>
              </mc:Choice>
              <mc:Fallback>
                <p:oleObj name="Уравнение" r:id="rId7" imgW="3530520" imgH="44424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143000"/>
                        <a:ext cx="74660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510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THETA</a:t>
            </a:r>
          </a:p>
        </p:txBody>
      </p:sp>
      <p:pic>
        <p:nvPicPr>
          <p:cNvPr id="102405" name="Picture 5" descr="option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870075"/>
            <a:ext cx="7158038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2218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Vega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27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Vega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the rate of change of the value of a derivatives portfolio with respect to volatility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% change in option value due to 1 % change in volatility</a:t>
                </a:r>
              </a:p>
            </p:txBody>
          </p:sp>
        </mc:Choice>
        <mc:Fallback xmlns="">
          <p:sp>
            <p:nvSpPr>
              <p:cNvPr id="1182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81400" y="4876800"/>
          <a:ext cx="1136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495085" imgH="393529" progId="Equation.DSMT4">
                  <p:embed/>
                </p:oleObj>
              </mc:Choice>
              <mc:Fallback>
                <p:oleObj name="Equation" r:id="rId4" imgW="495085" imgH="393529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1136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070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2" grpId="0"/>
      <p:bldP spid="118272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dirty="0"/>
              <a:t>Vega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 is quoted to show the theoretical price change for every 1 percentage point change in volatility.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theoretical price is 2.5 and the Vega is showing 0.25, then if the volatility moves from 20% to 21% the theoretical price will increase to 2.75.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is most sensitive when the option is at-the-money and tapers off either side as the market trades above/below the strike.</a:t>
            </a:r>
          </a:p>
        </p:txBody>
      </p:sp>
    </p:spTree>
    <p:extLst>
      <p:ext uri="{BB962C8B-B14F-4D97-AF65-F5344CB8AC3E}">
        <p14:creationId xmlns:p14="http://schemas.microsoft.com/office/powerpoint/2010/main" val="620453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2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27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27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2" grpId="0"/>
      <p:bldP spid="1182723" grpId="0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</a:t>
            </a:r>
          </a:p>
        </p:txBody>
      </p:sp>
      <p:pic>
        <p:nvPicPr>
          <p:cNvPr id="64514" name="Picture 2" descr="Option Veg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40767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81600" y="274639"/>
            <a:ext cx="3962400" cy="612616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plots the option Vega vs Underlying price for 3 different strike prices.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of an option Vega is similar to Gamma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as the option moves from being in-the-money to at-the-money where it reaches its peak and then decreases as the option moves out-of-the-money.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like the Gamma, Vega is the same value for calls and puts.</a:t>
            </a:r>
          </a:p>
        </p:txBody>
      </p:sp>
    </p:spTree>
    <p:extLst>
      <p:ext uri="{BB962C8B-B14F-4D97-AF65-F5344CB8AC3E}">
        <p14:creationId xmlns:p14="http://schemas.microsoft.com/office/powerpoint/2010/main" val="2966367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143000" y="1524000"/>
            <a:ext cx="3879893" cy="46634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Highest </a:t>
            </a:r>
            <a:r>
              <a:rPr lang="en-US" dirty="0" err="1"/>
              <a:t>vega</a:t>
            </a:r>
            <a:r>
              <a:rPr lang="en-US" dirty="0"/>
              <a:t> @ ATM</a:t>
            </a:r>
          </a:p>
          <a:p>
            <a:r>
              <a:rPr lang="en-US" dirty="0"/>
              <a:t>Highest </a:t>
            </a:r>
            <a:r>
              <a:rPr lang="en-US" dirty="0" err="1"/>
              <a:t>vega</a:t>
            </a:r>
            <a:r>
              <a:rPr lang="en-US" dirty="0"/>
              <a:t> @ among more expire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747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VEGA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74013" cy="1081087"/>
          </a:xfrm>
        </p:spPr>
        <p:txBody>
          <a:bodyPr/>
          <a:lstStyle/>
          <a:p>
            <a:r>
              <a:rPr lang="en-US" altLang="zh-TW" sz="3100" dirty="0"/>
              <a:t>For a European call or put option on a non-dividend-paying stock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4859338" y="1989138"/>
          <a:ext cx="2736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方程式" r:id="rId3" imgW="1066337" imgH="253890" progId="Equation.3">
                  <p:embed/>
                </p:oleObj>
              </mc:Choice>
              <mc:Fallback>
                <p:oleObj name="方程式" r:id="rId3" imgW="1066337" imgH="253890" progId="Equation.3">
                  <p:embed/>
                  <p:pic>
                    <p:nvPicPr>
                      <p:cNvPr id="1187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89138"/>
                        <a:ext cx="27368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94" name="Picture 10" descr="option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2828925"/>
            <a:ext cx="748823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213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990600" y="1481138"/>
            <a:ext cx="7696200" cy="5300662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charset="0"/>
                <a:cs typeface="Arial" charset="0"/>
              </a:rPr>
              <a:t>From Black-Scholes model,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S (stock price) = 74.49,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X (strike price)=75,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r (risk free rate) =1.67%,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Arial" charset="0"/>
                <a:cs typeface="Arial" charset="0"/>
              </a:rPr>
              <a:t>σ</a:t>
            </a:r>
            <a:r>
              <a:rPr lang="en-US" sz="2000" dirty="0">
                <a:latin typeface="Arial" charset="0"/>
                <a:cs typeface="Arial" charset="0"/>
              </a:rPr>
              <a:t> (volatility) =38.4%,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charset="0"/>
                <a:cs typeface="Arial" charset="0"/>
              </a:rPr>
              <a:t>t (time to expire)=15.89% yrs.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Calculate </a:t>
            </a:r>
            <a:r>
              <a:rPr lang="en-US" altLang="zh-TW" dirty="0"/>
              <a:t>VEGA</a:t>
            </a: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IN" sz="36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892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VEGA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93788" y="1600200"/>
          <a:ext cx="80740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Уравнение" r:id="rId3" imgW="2819160" imgH="736560" progId="Equation.3">
                  <p:embed/>
                </p:oleObj>
              </mc:Choice>
              <mc:Fallback>
                <p:oleObj name="Уравнение" r:id="rId3" imgW="2819160" imgH="7365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600200"/>
                        <a:ext cx="80740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43000" y="3486150"/>
          <a:ext cx="3941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Уравнение" r:id="rId5" imgW="2006280" imgH="507960" progId="Equation.3">
                  <p:embed/>
                </p:oleObj>
              </mc:Choice>
              <mc:Fallback>
                <p:oleObj name="Уравнение" r:id="rId5" imgW="2006280" imgH="50796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86150"/>
                        <a:ext cx="39417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143000" y="5089525"/>
          <a:ext cx="25828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Уравнение" r:id="rId7" imgW="901440" imgH="457200" progId="Equation.3">
                  <p:embed/>
                </p:oleObj>
              </mc:Choice>
              <mc:Fallback>
                <p:oleObj name="Уравнение" r:id="rId7" imgW="901440" imgH="4572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89525"/>
                        <a:ext cx="25828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2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NAKED AND 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95400"/>
            <a:ext cx="7789863" cy="5334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financial institution has therefore sold the option for $60,000 more than its theoretical value.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373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038600" y="377326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/>
              <a:t>But the problem of hedging the risks.</a:t>
            </a:r>
            <a:endParaRPr lang="en-US" sz="36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4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VEGA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 flipH="1" flipV="1">
            <a:off x="990600" y="6553199"/>
            <a:ext cx="103187" cy="457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N(-d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)=1-N(d</a:t>
            </a:r>
            <a:r>
              <a:rPr lang="en-US" altLang="zh-TW" sz="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theta of a put exceeds the theta of the corresponding call by </a:t>
            </a:r>
            <a:r>
              <a:rPr lang="en-US" altLang="zh-TW" sz="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rKe</a:t>
            </a:r>
            <a:r>
              <a:rPr lang="en-US" altLang="zh-TW" sz="1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endParaRPr lang="en-US" altLang="zh-TW" sz="1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3000375" y="1295400"/>
          <a:ext cx="2943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Уравнение" r:id="rId3" imgW="1307880" imgH="419040" progId="Equation.3">
                  <p:embed/>
                </p:oleObj>
              </mc:Choice>
              <mc:Fallback>
                <p:oleObj name="Уравнение" r:id="rId3" imgW="1307880" imgH="419040" progId="Equation.3">
                  <p:embed/>
                  <p:pic>
                    <p:nvPicPr>
                      <p:cNvPr id="97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95400"/>
                        <a:ext cx="29432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381250" y="2330450"/>
          <a:ext cx="4429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Уравнение" r:id="rId5" imgW="1968480" imgH="419040" progId="Equation.3">
                  <p:embed/>
                </p:oleObj>
              </mc:Choice>
              <mc:Fallback>
                <p:oleObj name="Уравнение" r:id="rId5" imgW="196848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330450"/>
                        <a:ext cx="44291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971675" y="3457575"/>
          <a:ext cx="5057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Уравнение" r:id="rId7" imgW="2247840" imgH="393480" progId="Equation.3">
                  <p:embed/>
                </p:oleObj>
              </mc:Choice>
              <mc:Fallback>
                <p:oleObj name="Уравнение" r:id="rId7" imgW="2247840" imgH="39348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57575"/>
                        <a:ext cx="5057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1938338" y="4891088"/>
          <a:ext cx="51435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Уравнение" r:id="rId9" imgW="2286000" imgH="228600" progId="Equation.3">
                  <p:embed/>
                </p:oleObj>
              </mc:Choice>
              <mc:Fallback>
                <p:oleObj name="Уравнение" r:id="rId9" imgW="2286000" imgH="228600" progId="Equation.3">
                  <p:embed/>
                  <p:pic>
                    <p:nvPicPr>
                      <p:cNvPr id="1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891088"/>
                        <a:ext cx="51435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833688" y="5926138"/>
          <a:ext cx="36004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Уравнение" r:id="rId11" imgW="1600200" imgH="228600" progId="Equation.3">
                  <p:embed/>
                </p:oleObj>
              </mc:Choice>
              <mc:Fallback>
                <p:oleObj name="Уравнение" r:id="rId11" imgW="1600200" imgH="228600" progId="Equation.3">
                  <p:embed/>
                  <p:pic>
                    <p:nvPicPr>
                      <p:cNvPr id="1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926138"/>
                        <a:ext cx="360045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913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 VEGA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84313"/>
            <a:ext cx="7974013" cy="5068887"/>
          </a:xfrm>
        </p:spPr>
        <p:txBody>
          <a:bodyPr/>
          <a:lstStyle/>
          <a:p>
            <a:r>
              <a:rPr lang="en-US" altLang="zh-TW" sz="3100" dirty="0"/>
              <a:t>.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71095"/>
              </p:ext>
            </p:extLst>
          </p:nvPr>
        </p:nvGraphicFramePr>
        <p:xfrm>
          <a:off x="2092325" y="2919412"/>
          <a:ext cx="44973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Уравнение" r:id="rId3" imgW="1752480" imgH="228600" progId="Equation.3">
                  <p:embed/>
                </p:oleObj>
              </mc:Choice>
              <mc:Fallback>
                <p:oleObj name="Уравнение" r:id="rId3" imgW="1752480" imgH="228600" progId="Equation.3">
                  <p:embed/>
                  <p:pic>
                    <p:nvPicPr>
                      <p:cNvPr id="1187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919412"/>
                        <a:ext cx="44973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82248"/>
              </p:ext>
            </p:extLst>
          </p:nvPr>
        </p:nvGraphicFramePr>
        <p:xfrm>
          <a:off x="2978150" y="1752600"/>
          <a:ext cx="2736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方程式" r:id="rId5" imgW="1066337" imgH="253890" progId="Equation.3">
                  <p:embed/>
                </p:oleObj>
              </mc:Choice>
              <mc:Fallback>
                <p:oleObj name="方程式" r:id="rId5" imgW="1066337" imgH="25389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752600"/>
                        <a:ext cx="27368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47448"/>
              </p:ext>
            </p:extLst>
          </p:nvPr>
        </p:nvGraphicFramePr>
        <p:xfrm>
          <a:off x="3230563" y="3975100"/>
          <a:ext cx="21510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Уравнение" r:id="rId7" imgW="838080" imgH="177480" progId="Equation.3">
                  <p:embed/>
                </p:oleObj>
              </mc:Choice>
              <mc:Fallback>
                <p:oleObj name="Уравнение" r:id="rId7" imgW="838080" imgH="17748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3975100"/>
                        <a:ext cx="21510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4571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8169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sz="4000" dirty="0"/>
                  <a:t>14.9 Rho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11816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24" b="-2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Rho is the rate of change of the value of a derivative with respect to the interest rate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change in interest rate due to 1% change in interest rate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60762" y="4343400"/>
          <a:ext cx="1087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4" imgW="622030" imgH="393529" progId="Equation.DSMT4">
                  <p:embed/>
                </p:oleObj>
              </mc:Choice>
              <mc:Fallback>
                <p:oleObj name="Equation" r:id="rId4" imgW="622030" imgH="393529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2" y="4343400"/>
                        <a:ext cx="1087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02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698" grpId="0"/>
      <p:bldP spid="118169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8169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sz="4000" dirty="0"/>
                  <a:t>Rho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11816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6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 represented as the change in theoretical price of the option for a 1 % point movement in the underlying interest rate.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say you're pricing a call option with a theoretical value of 2.50 that is showing a Rho value of .25. If interest rates increase from 5% to 6%, then the price of the call option, theoretically at least will increase from 2.50 to 2.75.</a:t>
            </a:r>
          </a:p>
        </p:txBody>
      </p:sp>
    </p:spTree>
    <p:extLst>
      <p:ext uri="{BB962C8B-B14F-4D97-AF65-F5344CB8AC3E}">
        <p14:creationId xmlns:p14="http://schemas.microsoft.com/office/powerpoint/2010/main" val="2714624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698" grpId="0"/>
      <p:bldP spid="118169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Calculate Rho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T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-T*r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0.1589 * 75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N(-0.10378)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0.1589 * 75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N(-0.10378)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11.9175 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0.458672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11.9175  * 0.99735  * 0.458672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5.451737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65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Calculate Rho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Rho = -T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-T*r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N(-D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-0.1589 * 75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N(0.10378)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-0.1589 * 75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N(0.10378)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-11.9175  * 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-0.1589*0.0167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0.541328031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Rho = -11.9175  * 0.99735  * 0.541328031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-6.43418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558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Relationship Between </a:t>
            </a:r>
            <a:r>
              <a:rPr lang="en-US" altLang="en-US" dirty="0">
                <a:latin typeface="Symbol" panose="05050102010706020507" pitchFamily="18" charset="2"/>
              </a:rPr>
              <a:t>D, Q</a:t>
            </a:r>
            <a:r>
              <a:rPr lang="en-US" altLang="en-US" dirty="0"/>
              <a:t>, and </a:t>
            </a:r>
            <a:r>
              <a:rPr lang="en-US" altLang="en-US" dirty="0">
                <a:latin typeface="Symbol" panose="05050102010706020507" pitchFamily="18" charset="2"/>
              </a:rPr>
              <a:t>G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4958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(D) is the rate of change of the option price with respect to the underlying security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(G) is the rate of change of delta (D) with respect to the price of the underlying asset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(Q) of a derivative  (or portfolio of derivatives) is the rate of change of the value with respect to the passage of time.</a:t>
            </a:r>
          </a:p>
        </p:txBody>
      </p:sp>
      <p:graphicFrame>
        <p:nvGraphicFramePr>
          <p:cNvPr id="12011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91188" y="1662113"/>
          <a:ext cx="141922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482400" imgH="393480" progId="Equation.3">
                  <p:embed/>
                </p:oleObj>
              </mc:Choice>
              <mc:Fallback>
                <p:oleObj name="Equation" r:id="rId3" imgW="482400" imgH="393480" progId="Equation.3">
                  <p:embed/>
                  <p:pic>
                    <p:nvPicPr>
                      <p:cNvPr id="1201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662113"/>
                        <a:ext cx="141922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5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103563"/>
          <a:ext cx="243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914400" imgH="419040" progId="Equation.3">
                  <p:embed/>
                </p:oleObj>
              </mc:Choice>
              <mc:Fallback>
                <p:oleObj name="Equation" r:id="rId5" imgW="914400" imgH="419040" progId="Equation.3">
                  <p:embed/>
                  <p:pic>
                    <p:nvPicPr>
                      <p:cNvPr id="1201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03563"/>
                        <a:ext cx="2438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0" name="Object 8"/>
          <p:cNvGraphicFramePr>
            <a:graphicFrameLocks noChangeAspect="1"/>
          </p:cNvGraphicFramePr>
          <p:nvPr/>
        </p:nvGraphicFramePr>
        <p:xfrm>
          <a:off x="5676900" y="5105400"/>
          <a:ext cx="1447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1201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105400"/>
                        <a:ext cx="1447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682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0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4" grpId="0"/>
      <p:bldP spid="1201155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/>
              <a:t>14.7 Relationship Between </a:t>
            </a:r>
            <a:r>
              <a:rPr lang="en-US" altLang="en-US" sz="3200">
                <a:latin typeface="Symbol" panose="05050102010706020507" pitchFamily="18" charset="2"/>
              </a:rPr>
              <a:t>D, Q</a:t>
            </a:r>
            <a:r>
              <a:rPr lang="en-US" altLang="en-US" sz="3200"/>
              <a:t>, and </a:t>
            </a:r>
            <a:r>
              <a:rPr lang="en-US" altLang="en-US" sz="3200">
                <a:latin typeface="Symbol" panose="05050102010706020507" pitchFamily="18" charset="2"/>
              </a:rPr>
              <a:t>G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924800" cy="5105400"/>
          </a:xfrm>
        </p:spPr>
        <p:txBody>
          <a:bodyPr/>
          <a:lstStyle/>
          <a:p>
            <a:r>
              <a:rPr lang="en-US" altLang="en-US" sz="2400"/>
              <a:t>The price of a single derivative dependent on a non-dividend paying stock must satisfy the Black-Scholes-Merton differential equation:</a:t>
            </a:r>
          </a:p>
        </p:txBody>
      </p:sp>
      <p:graphicFrame>
        <p:nvGraphicFramePr>
          <p:cNvPr id="1183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0" y="2667000"/>
          <a:ext cx="448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1930320" imgH="419040" progId="Equation.3">
                  <p:embed/>
                </p:oleObj>
              </mc:Choice>
              <mc:Fallback>
                <p:oleObj name="Equation" r:id="rId3" imgW="1930320" imgH="419040" progId="Equation.3">
                  <p:embed/>
                  <p:pic>
                    <p:nvPicPr>
                      <p:cNvPr id="1183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44894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0" name="Object 6"/>
          <p:cNvGraphicFramePr>
            <a:graphicFrameLocks noChangeAspect="1"/>
          </p:cNvGraphicFramePr>
          <p:nvPr/>
        </p:nvGraphicFramePr>
        <p:xfrm>
          <a:off x="3352800" y="5624513"/>
          <a:ext cx="141922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482400" imgH="393480" progId="Equation.3">
                  <p:embed/>
                </p:oleObj>
              </mc:Choice>
              <mc:Fallback>
                <p:oleObj name="Equation" r:id="rId5" imgW="482400" imgH="393480" progId="Equation.3">
                  <p:embed/>
                  <p:pic>
                    <p:nvPicPr>
                      <p:cNvPr id="1183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24513"/>
                        <a:ext cx="141922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1" name="Object 7"/>
          <p:cNvGraphicFramePr>
            <a:graphicFrameLocks noChangeAspect="1"/>
          </p:cNvGraphicFramePr>
          <p:nvPr/>
        </p:nvGraphicFramePr>
        <p:xfrm>
          <a:off x="6248400" y="5562600"/>
          <a:ext cx="243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914400" imgH="419040" progId="Equation.3">
                  <p:embed/>
                </p:oleObj>
              </mc:Choice>
              <mc:Fallback>
                <p:oleObj name="Equation" r:id="rId7" imgW="914400" imgH="419040" progId="Equation.3">
                  <p:embed/>
                  <p:pic>
                    <p:nvPicPr>
                      <p:cNvPr id="1183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562600"/>
                        <a:ext cx="2438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2" name="Object 8"/>
          <p:cNvGraphicFramePr>
            <a:graphicFrameLocks noChangeAspect="1"/>
          </p:cNvGraphicFramePr>
          <p:nvPr/>
        </p:nvGraphicFramePr>
        <p:xfrm>
          <a:off x="914400" y="5562600"/>
          <a:ext cx="1447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9" imgW="482400" imgH="393480" progId="Equation.3">
                  <p:embed/>
                </p:oleObj>
              </mc:Choice>
              <mc:Fallback>
                <p:oleObj name="Equation" r:id="rId9" imgW="482400" imgH="393480" progId="Equation.3">
                  <p:embed/>
                  <p:pic>
                    <p:nvPicPr>
                      <p:cNvPr id="1183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1447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03463" y="3962400"/>
          <a:ext cx="43021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1" imgW="1485720" imgH="393480" progId="Equation.3">
                  <p:embed/>
                </p:oleObj>
              </mc:Choice>
              <mc:Fallback>
                <p:oleObj name="Equation" r:id="rId11" imgW="1485720" imgH="393480" progId="Equation.3">
                  <p:embed/>
                  <p:pic>
                    <p:nvPicPr>
                      <p:cNvPr id="1183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962400"/>
                        <a:ext cx="43021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782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8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6" grpId="0"/>
      <p:bldP spid="118374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4924"/>
            <a:ext cx="7400925" cy="14128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influence put and call prices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afr.com/r/AFR/Web/Library/Photos/investmentguides/options_tabl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2124"/>
            <a:ext cx="8153399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985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183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Лист" r:id="rId3" imgW="12077632" imgH="7762941" progId="Excel.Sheet.12">
                  <p:embed/>
                </p:oleObj>
              </mc:Choice>
              <mc:Fallback>
                <p:oleObj name="Лист" r:id="rId3" imgW="12077632" imgH="77629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0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E">
      <a:majorFont>
        <a:latin typeface="Arial Rounded MT 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</Template>
  <TotalTime>6376</TotalTime>
  <Words>4579</Words>
  <Application>Microsoft Office PowerPoint</Application>
  <PresentationFormat>On-screen Show (4:3)</PresentationFormat>
  <Paragraphs>460</Paragraphs>
  <Slides>100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100</vt:i4>
      </vt:variant>
    </vt:vector>
  </HeadingPairs>
  <TitlesOfParts>
    <vt:vector size="103" baseType="lpstr">
      <vt:lpstr>Solstice</vt:lpstr>
      <vt:lpstr>Default Design</vt:lpstr>
      <vt:lpstr>2_SERENE</vt:lpstr>
      <vt:lpstr>PowerPoint Presentation</vt:lpstr>
      <vt:lpstr>NAKED AND COVERED POSITIONS</vt:lpstr>
      <vt:lpstr>The Black-Scholes Option Pricing Formula</vt:lpstr>
      <vt:lpstr>BSM </vt:lpstr>
      <vt:lpstr>BSM </vt:lpstr>
      <vt:lpstr>BSM </vt:lpstr>
      <vt:lpstr>NAKED Strategy</vt:lpstr>
      <vt:lpstr>NAKED Strategy</vt:lpstr>
      <vt:lpstr>NAKED AND COVERED POSITIONS</vt:lpstr>
      <vt:lpstr>NAKED AND COVERED POSITIONS</vt:lpstr>
      <vt:lpstr>COVERED POSITIONS</vt:lpstr>
      <vt:lpstr>COVERED POSITIONS</vt:lpstr>
      <vt:lpstr>Sirr by buying 100,000 shares as soon as the option has been sold we can earn 400000$ </vt:lpstr>
      <vt:lpstr>COVERED POSITIONS</vt:lpstr>
      <vt:lpstr>COVERED POSITIONS</vt:lpstr>
      <vt:lpstr>COVERED POSITIONS</vt:lpstr>
      <vt:lpstr>Sirr why don’t you buying one unit of the stock as soon as its price rises above K and selling it as soon as its price falls below K</vt:lpstr>
      <vt:lpstr> Stop loss strategy </vt:lpstr>
      <vt:lpstr>The answer is…</vt:lpstr>
      <vt:lpstr>Delta</vt:lpstr>
      <vt:lpstr>Delta</vt:lpstr>
      <vt:lpstr>Delta</vt:lpstr>
      <vt:lpstr>PowerPoint Presentation</vt:lpstr>
      <vt:lpstr>Delta</vt:lpstr>
      <vt:lpstr>Dcall + Dput = 1</vt:lpstr>
      <vt:lpstr>Delta Hedging with Options/Futures</vt:lpstr>
      <vt:lpstr>Delta of a portfolio</vt:lpstr>
      <vt:lpstr>Delta of a portfolio</vt:lpstr>
      <vt:lpstr>Delta Hedging with Options/Futures</vt:lpstr>
      <vt:lpstr>Delta Hedging with Options/Futures</vt:lpstr>
      <vt:lpstr>Delta Hedging with Options</vt:lpstr>
      <vt:lpstr>True Delta Hedging</vt:lpstr>
      <vt:lpstr>True Delta Hedging</vt:lpstr>
      <vt:lpstr>True Delta Hedging</vt:lpstr>
      <vt:lpstr>Example</vt:lpstr>
      <vt:lpstr>At Expire, Stock Price less than Strike Price</vt:lpstr>
      <vt:lpstr>At Expire, Stock Price More  than Strike Price</vt:lpstr>
      <vt:lpstr>GAMMA</vt:lpstr>
      <vt:lpstr>GAMMA</vt:lpstr>
      <vt:lpstr>PowerPoint Presentation</vt:lpstr>
      <vt:lpstr>GAMMA</vt:lpstr>
      <vt:lpstr>GAMMA</vt:lpstr>
      <vt:lpstr>GAMMA</vt:lpstr>
      <vt:lpstr>Calculate GAMMA </vt:lpstr>
      <vt:lpstr>GAMMA</vt:lpstr>
      <vt:lpstr>Calculation of Gamma</vt:lpstr>
      <vt:lpstr>Calculation of Gamma</vt:lpstr>
      <vt:lpstr>GAMMA</vt:lpstr>
      <vt:lpstr>GAMMA</vt:lpstr>
      <vt:lpstr>GAMMA</vt:lpstr>
      <vt:lpstr>            Gamma Neutral</vt:lpstr>
      <vt:lpstr>Gamma Neutral Hedging</vt:lpstr>
      <vt:lpstr>Gamma Neutral Hedging - Introduction</vt:lpstr>
      <vt:lpstr>Purpose Of Gamma Neutral Hedging</vt:lpstr>
      <vt:lpstr>Delta Positive, Gamma Neutral Example: </vt:lpstr>
      <vt:lpstr>Trading Implied Volatility</vt:lpstr>
      <vt:lpstr>Delta Neutral, Gamma Neutral Example: </vt:lpstr>
      <vt:lpstr>Example (Real Data)</vt:lpstr>
      <vt:lpstr>Delta Neutral, Gamma Neutral                                           *when Oct undervalued and sept overvalued</vt:lpstr>
      <vt:lpstr>Delta Neutral, Gamma Neutral                                                                                               *when Oct overvalued and sept undervalued</vt:lpstr>
      <vt:lpstr>Cont….</vt:lpstr>
      <vt:lpstr>Cont….</vt:lpstr>
      <vt:lpstr>Case 2</vt:lpstr>
      <vt:lpstr>Cont….</vt:lpstr>
      <vt:lpstr>Theta</vt:lpstr>
      <vt:lpstr>Theta</vt:lpstr>
      <vt:lpstr>Theta</vt:lpstr>
      <vt:lpstr>Theta</vt:lpstr>
      <vt:lpstr>Theta</vt:lpstr>
      <vt:lpstr>Theta </vt:lpstr>
      <vt:lpstr>THETA </vt:lpstr>
      <vt:lpstr>THETA</vt:lpstr>
      <vt:lpstr>PowerPoint Presentation</vt:lpstr>
      <vt:lpstr>THETA</vt:lpstr>
      <vt:lpstr>Application of Theta (Θ)</vt:lpstr>
      <vt:lpstr>Application of Theta (Θ)</vt:lpstr>
      <vt:lpstr>Calculate theta</vt:lpstr>
      <vt:lpstr>THETA</vt:lpstr>
      <vt:lpstr>THETA</vt:lpstr>
      <vt:lpstr>THETA</vt:lpstr>
      <vt:lpstr>THETA</vt:lpstr>
      <vt:lpstr>THETA</vt:lpstr>
      <vt:lpstr>Vega</vt:lpstr>
      <vt:lpstr>Vega</vt:lpstr>
      <vt:lpstr>VEGA</vt:lpstr>
      <vt:lpstr>PowerPoint Presentation</vt:lpstr>
      <vt:lpstr>VEGA</vt:lpstr>
      <vt:lpstr>Calculate VEGA </vt:lpstr>
      <vt:lpstr>Calculation VEGA</vt:lpstr>
      <vt:lpstr>Calculation VEGA</vt:lpstr>
      <vt:lpstr>Calculation VEGA</vt:lpstr>
      <vt:lpstr>14.9 Rho (ρ)</vt:lpstr>
      <vt:lpstr>Rho (ρ)</vt:lpstr>
      <vt:lpstr>Calculate Rho</vt:lpstr>
      <vt:lpstr>Calculate Rho</vt:lpstr>
      <vt:lpstr>Relationship Between D, Q, and G</vt:lpstr>
      <vt:lpstr>14.7 Relationship Between D, Q, and G</vt:lpstr>
      <vt:lpstr>Factors that influence put and call prices</vt:lpstr>
      <vt:lpstr>PowerPoint Presentation</vt:lpstr>
      <vt:lpstr>PowerPoint Presentation</vt:lpstr>
    </vt:vector>
  </TitlesOfParts>
  <Company>MDI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Gupta</dc:creator>
  <cp:lastModifiedBy>Narander Nigam</cp:lastModifiedBy>
  <cp:revision>448</cp:revision>
  <dcterms:created xsi:type="dcterms:W3CDTF">2010-08-14T15:09:50Z</dcterms:created>
  <dcterms:modified xsi:type="dcterms:W3CDTF">2022-10-17T06:01:39Z</dcterms:modified>
</cp:coreProperties>
</file>