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8" r:id="rId1"/>
    <p:sldMasterId id="2147484452" r:id="rId2"/>
  </p:sldMasterIdLst>
  <p:notesMasterIdLst>
    <p:notesMasterId r:id="rId32"/>
  </p:notesMasterIdLst>
  <p:sldIdLst>
    <p:sldId id="775" r:id="rId3"/>
    <p:sldId id="695" r:id="rId4"/>
    <p:sldId id="696" r:id="rId5"/>
    <p:sldId id="697" r:id="rId6"/>
    <p:sldId id="698" r:id="rId7"/>
    <p:sldId id="699" r:id="rId8"/>
    <p:sldId id="700" r:id="rId9"/>
    <p:sldId id="701" r:id="rId10"/>
    <p:sldId id="702" r:id="rId11"/>
    <p:sldId id="703" r:id="rId12"/>
    <p:sldId id="704" r:id="rId13"/>
    <p:sldId id="705" r:id="rId14"/>
    <p:sldId id="706" r:id="rId15"/>
    <p:sldId id="707" r:id="rId16"/>
    <p:sldId id="708" r:id="rId17"/>
    <p:sldId id="709" r:id="rId18"/>
    <p:sldId id="710" r:id="rId19"/>
    <p:sldId id="711" r:id="rId20"/>
    <p:sldId id="712" r:id="rId21"/>
    <p:sldId id="713" r:id="rId22"/>
    <p:sldId id="714" r:id="rId23"/>
    <p:sldId id="715" r:id="rId24"/>
    <p:sldId id="716" r:id="rId25"/>
    <p:sldId id="717" r:id="rId26"/>
    <p:sldId id="718" r:id="rId27"/>
    <p:sldId id="719" r:id="rId28"/>
    <p:sldId id="720" r:id="rId29"/>
    <p:sldId id="721" r:id="rId30"/>
    <p:sldId id="722"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003300"/>
    <a:srgbClr val="FFFFFF"/>
    <a:srgbClr val="660066"/>
    <a:srgbClr val="FF7C80"/>
    <a:srgbClr val="0000CC"/>
    <a:srgbClr val="FFE59B"/>
    <a:srgbClr val="CC00CC"/>
    <a:srgbClr val="CC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29" autoAdjust="0"/>
  </p:normalViewPr>
  <p:slideViewPr>
    <p:cSldViewPr>
      <p:cViewPr varScale="1">
        <p:scale>
          <a:sx n="64" d="100"/>
          <a:sy n="64" d="100"/>
        </p:scale>
        <p:origin x="134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viewProps" Target="view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notesMaster" Target="notesMasters/notesMaster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tableStyles" Target="tableStyles.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0D844015-0190-4E23-AC8E-B53B5FFCBD16}" type="slidenum">
              <a:rPr lang="en-US"/>
              <a:pPr>
                <a:defRPr/>
              </a:pPr>
              <a:t>‹#›</a:t>
            </a:fld>
            <a:endParaRPr lang="en-US"/>
          </a:p>
        </p:txBody>
      </p:sp>
    </p:spTree>
    <p:extLst>
      <p:ext uri="{BB962C8B-B14F-4D97-AF65-F5344CB8AC3E}">
        <p14:creationId xmlns:p14="http://schemas.microsoft.com/office/powerpoint/2010/main" val="19145992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20C3-145C-4EAE-9498-F5DE0D90CB3D}" type="slidenum">
              <a:rPr lang="en-US"/>
              <a:pPr/>
              <a:t>1</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474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20C3-145C-4EAE-9498-F5DE0D90CB3D}" type="slidenum">
              <a:rPr lang="en-US"/>
              <a:pPr/>
              <a:t>12</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41322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20C3-145C-4EAE-9498-F5DE0D90CB3D}" type="slidenum">
              <a:rPr lang="en-US"/>
              <a:pPr/>
              <a:t>16</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416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20C3-145C-4EAE-9498-F5DE0D90CB3D}" type="slidenum">
              <a:rPr lang="en-US"/>
              <a:pPr/>
              <a:t>24</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5321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20C3-145C-4EAE-9498-F5DE0D90CB3D}" type="slidenum">
              <a:rPr lang="en-US"/>
              <a:pPr/>
              <a:t>29</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1571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5" name="Rectangle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5" name="Rectangle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152400"/>
            <a:ext cx="20764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152400"/>
            <a:ext cx="60769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5" name="Rectangle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en-US">
              <a:latin typeface="Arial" charset="0"/>
              <a:cs typeface="+mn-cs"/>
            </a:endParaRPr>
          </a:p>
        </p:txBody>
      </p:sp>
      <p:sp>
        <p:nvSpPr>
          <p:cNvPr id="379907" name="Rectangle 3"/>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379908" name="Rectangle 4"/>
          <p:cNvSpPr>
            <a:spLocks noGrp="1" noChangeArrowheads="1"/>
          </p:cNvSpPr>
          <p:nvPr>
            <p:ph type="subTitle" idx="1"/>
          </p:nvPr>
        </p:nvSpPr>
        <p:spPr>
          <a:xfrm>
            <a:off x="1371600" y="3886200"/>
            <a:ext cx="6400800" cy="1752600"/>
          </a:xfrm>
          <a:ln>
            <a:noFill/>
          </a:ln>
        </p:spPr>
        <p:txBody>
          <a:bodyPr/>
          <a:lstStyle>
            <a:lvl1pPr marL="0" indent="0" algn="ctr">
              <a:buFontTx/>
              <a:buNone/>
              <a:defRPr/>
            </a:lvl1pPr>
          </a:lstStyle>
          <a:p>
            <a:r>
              <a:rPr lang="en-US"/>
              <a:t>Click to edit Master subtitle style</a:t>
            </a:r>
          </a:p>
        </p:txBody>
      </p:sp>
      <p:sp>
        <p:nvSpPr>
          <p:cNvPr id="5" name="Rectangle 5"/>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spcBef>
                <a:spcPct val="50000"/>
              </a:spcBef>
              <a:defRPr sz="1400">
                <a:solidFill>
                  <a:srgbClr val="578963"/>
                </a:solidFill>
                <a:latin typeface="Times New Roman" pitchFamily="18" charset="0"/>
                <a:cs typeface="+mn-cs"/>
              </a:defRPr>
            </a:lvl1pPr>
          </a:lstStyle>
          <a:p>
            <a:pPr>
              <a:defRPr/>
            </a:pPr>
            <a:endParaRPr lang="en-US"/>
          </a:p>
        </p:txBody>
      </p:sp>
      <p:sp>
        <p:nvSpPr>
          <p:cNvPr id="6" name="Rectangle 6"/>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spcBef>
                <a:spcPct val="50000"/>
              </a:spcBef>
              <a:defRPr sz="1400">
                <a:solidFill>
                  <a:srgbClr val="578963"/>
                </a:solidFill>
                <a:latin typeface="Times New Roman" pitchFamily="18" charset="0"/>
                <a:cs typeface="+mn-cs"/>
              </a:defRPr>
            </a:lvl1pPr>
          </a:lstStyle>
          <a:p>
            <a:pPr>
              <a:defRPr/>
            </a:pPr>
            <a:endParaRPr lang="en-US"/>
          </a:p>
        </p:txBody>
      </p:sp>
      <p:sp>
        <p:nvSpPr>
          <p:cNvPr id="7" name="Rectangle 7"/>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spcBef>
                <a:spcPct val="50000"/>
              </a:spcBef>
              <a:defRPr sz="1400">
                <a:solidFill>
                  <a:srgbClr val="578963"/>
                </a:solidFill>
                <a:latin typeface="Times New Roman" pitchFamily="18" charset="0"/>
                <a:cs typeface="+mn-cs"/>
              </a:defRPr>
            </a:lvl1pPr>
          </a:lstStyle>
          <a:p>
            <a:pPr>
              <a:defRPr/>
            </a:pPr>
            <a:fld id="{68889BFE-19BD-456C-8CC9-B03965886F4E}"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0825" y="1981200"/>
            <a:ext cx="4225925" cy="465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981200"/>
            <a:ext cx="4227513" cy="465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5" name="Rectangle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457200"/>
            <a:ext cx="2151063" cy="61753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0825" y="457200"/>
            <a:ext cx="6302375" cy="6175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5" name="Rectangle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219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192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6" name="Footer Placeholder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8" name="Rectangle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4" name="Rectangle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3" name="Rectangle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6" name="Footer Placeholder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r>
              <a:rPr lang="en-US"/>
              <a:t>Topic Nine</a:t>
            </a:r>
          </a:p>
        </p:txBody>
      </p:sp>
      <p:sp>
        <p:nvSpPr>
          <p:cNvPr id="6" name="Footer Placeholder 5"/>
          <p:cNvSpPr>
            <a:spLocks noGrp="1" noChangeArrowheads="1"/>
          </p:cNvSpPr>
          <p:nvPr>
            <p:ph type="ftr" sz="quarter" idx="11"/>
          </p:nvPr>
        </p:nvSpPr>
        <p:spPr>
          <a:xfrm>
            <a:off x="5943600" y="6324600"/>
            <a:ext cx="3048000" cy="457200"/>
          </a:xfrm>
          <a:prstGeom prst="rect">
            <a:avLst/>
          </a:prstGeom>
          <a:ln/>
        </p:spPr>
        <p:txBody>
          <a:bodyPr/>
          <a:lstStyle>
            <a:lvl1pPr>
              <a:defRPr/>
            </a:lvl1pPr>
          </a:lstStyle>
          <a:p>
            <a:pPr>
              <a:defRPr/>
            </a:pPr>
            <a:r>
              <a:rPr lang="en-US"/>
              <a:t>Heteroscedasticty </a:t>
            </a:r>
            <a:endParaRPr lang="en-US" sz="1200"/>
          </a:p>
        </p:txBody>
      </p:sp>
    </p:spTree>
  </p:cSld>
  <p:clrMapOvr>
    <a:masterClrMapping/>
  </p:clrMapOvr>
  <p:transition>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image" Target="../media/image1.jpeg"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533400" y="152400"/>
            <a:ext cx="83058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9459" name="Rectangle 3"/>
          <p:cNvSpPr>
            <a:spLocks noGrp="1" noChangeArrowheads="1"/>
          </p:cNvSpPr>
          <p:nvPr>
            <p:ph type="body" idx="1"/>
          </p:nvPr>
        </p:nvSpPr>
        <p:spPr bwMode="auto">
          <a:xfrm>
            <a:off x="533400" y="1219200"/>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1254" name="Rectangle 6"/>
          <p:cNvSpPr>
            <a:spLocks noChangeArrowheads="1"/>
          </p:cNvSpPr>
          <p:nvPr/>
        </p:nvSpPr>
        <p:spPr bwMode="auto">
          <a:xfrm>
            <a:off x="0" y="0"/>
            <a:ext cx="533400" cy="4114800"/>
          </a:xfrm>
          <a:prstGeom prst="rect">
            <a:avLst/>
          </a:prstGeom>
          <a:solidFill>
            <a:srgbClr val="3399FF"/>
          </a:solidFill>
          <a:ln w="9525">
            <a:solidFill>
              <a:schemeClr val="tx1"/>
            </a:solidFill>
            <a:miter lim="800000"/>
            <a:headEnd/>
            <a:tailEnd/>
          </a:ln>
          <a:effectLst/>
        </p:spPr>
        <p:txBody>
          <a:bodyPr wrap="none" anchor="ctr"/>
          <a:lstStyle/>
          <a:p>
            <a:pPr>
              <a:defRPr/>
            </a:pPr>
            <a:endParaRPr lang="en-US">
              <a:latin typeface="Arial" charset="0"/>
              <a:cs typeface="+mn-cs"/>
            </a:endParaRPr>
          </a:p>
        </p:txBody>
      </p:sp>
      <p:sp>
        <p:nvSpPr>
          <p:cNvPr id="181255" name="Rectangle 7"/>
          <p:cNvSpPr>
            <a:spLocks noChangeArrowheads="1"/>
          </p:cNvSpPr>
          <p:nvPr/>
        </p:nvSpPr>
        <p:spPr bwMode="auto">
          <a:xfrm>
            <a:off x="0" y="4114800"/>
            <a:ext cx="533400" cy="76200"/>
          </a:xfrm>
          <a:prstGeom prst="rect">
            <a:avLst/>
          </a:prstGeom>
          <a:solidFill>
            <a:srgbClr val="CC9900"/>
          </a:solidFill>
          <a:ln w="9525">
            <a:solidFill>
              <a:srgbClr val="CC9900"/>
            </a:solidFill>
            <a:miter lim="800000"/>
            <a:headEnd/>
            <a:tailEnd/>
          </a:ln>
          <a:effectLst/>
        </p:spPr>
        <p:txBody>
          <a:bodyPr wrap="none" anchor="ctr"/>
          <a:lstStyle/>
          <a:p>
            <a:pPr>
              <a:defRPr/>
            </a:pPr>
            <a:endParaRPr lang="en-US">
              <a:latin typeface="Arial" charset="0"/>
              <a:cs typeface="+mn-cs"/>
            </a:endParaRPr>
          </a:p>
        </p:txBody>
      </p:sp>
      <p:sp>
        <p:nvSpPr>
          <p:cNvPr id="181256" name="Rectangle 8"/>
          <p:cNvSpPr>
            <a:spLocks noChangeArrowheads="1"/>
          </p:cNvSpPr>
          <p:nvPr/>
        </p:nvSpPr>
        <p:spPr bwMode="auto">
          <a:xfrm>
            <a:off x="6781800" y="1295400"/>
            <a:ext cx="2057400" cy="152400"/>
          </a:xfrm>
          <a:prstGeom prst="rect">
            <a:avLst/>
          </a:prstGeom>
          <a:solidFill>
            <a:srgbClr val="3399FF"/>
          </a:solidFill>
          <a:ln w="9525">
            <a:solidFill>
              <a:schemeClr val="tx1"/>
            </a:solidFill>
            <a:miter lim="800000"/>
            <a:headEnd/>
            <a:tailEnd/>
          </a:ln>
          <a:effectLst/>
        </p:spPr>
        <p:txBody>
          <a:bodyPr wrap="none" anchor="ctr"/>
          <a:lstStyle/>
          <a:p>
            <a:pPr>
              <a:defRPr/>
            </a:pPr>
            <a:endParaRPr lang="en-US">
              <a:latin typeface="Arial" charset="0"/>
              <a:cs typeface="+mn-cs"/>
            </a:endParaRPr>
          </a:p>
        </p:txBody>
      </p:sp>
      <p:sp>
        <p:nvSpPr>
          <p:cNvPr id="181257" name="Line 9"/>
          <p:cNvSpPr>
            <a:spLocks noChangeShapeType="1"/>
          </p:cNvSpPr>
          <p:nvPr/>
        </p:nvSpPr>
        <p:spPr bwMode="auto">
          <a:xfrm>
            <a:off x="381000" y="1371600"/>
            <a:ext cx="8763000" cy="0"/>
          </a:xfrm>
          <a:prstGeom prst="line">
            <a:avLst/>
          </a:prstGeom>
          <a:noFill/>
          <a:ln w="28575">
            <a:solidFill>
              <a:srgbClr val="CC9900"/>
            </a:solidFill>
            <a:round/>
            <a:headEnd/>
            <a:tailEnd/>
          </a:ln>
          <a:effectLst/>
        </p:spPr>
        <p:txBody>
          <a:bodyPr/>
          <a:lstStyle/>
          <a:p>
            <a:pPr>
              <a:defRPr/>
            </a:pPr>
            <a:endParaRPr lang="en-US">
              <a:latin typeface="Arial" charset="0"/>
              <a:cs typeface="+mn-cs"/>
            </a:endParaRPr>
          </a:p>
        </p:txBody>
      </p:sp>
    </p:spTree>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Lst>
  <p:transition>
    <p:diamond/>
  </p:transition>
  <p:hf sldNum="0" hdr="0"/>
  <p:txStyles>
    <p:titleStyle>
      <a:lvl1pPr marL="838200" indent="-838200" algn="l" rtl="0" eaLnBrk="0" fontAlgn="base" hangingPunct="0">
        <a:spcBef>
          <a:spcPct val="0"/>
        </a:spcBef>
        <a:spcAft>
          <a:spcPct val="0"/>
        </a:spcAft>
        <a:buAutoNum type="arabicPeriod"/>
        <a:defRPr sz="4400">
          <a:solidFill>
            <a:srgbClr val="000099"/>
          </a:solidFill>
          <a:latin typeface="+mj-lt"/>
          <a:ea typeface="+mj-ea"/>
          <a:cs typeface="+mj-cs"/>
        </a:defRPr>
      </a:lvl1pPr>
      <a:lvl2pPr marL="838200" indent="-838200" algn="l" rtl="0" eaLnBrk="0" fontAlgn="base" hangingPunct="0">
        <a:spcBef>
          <a:spcPct val="0"/>
        </a:spcBef>
        <a:spcAft>
          <a:spcPct val="0"/>
        </a:spcAft>
        <a:buAutoNum type="arabicPeriod"/>
        <a:defRPr sz="4400">
          <a:solidFill>
            <a:srgbClr val="000099"/>
          </a:solidFill>
          <a:latin typeface="Times New Roman" pitchFamily="18" charset="0"/>
        </a:defRPr>
      </a:lvl2pPr>
      <a:lvl3pPr marL="838200" indent="-838200" algn="l" rtl="0" eaLnBrk="0" fontAlgn="base" hangingPunct="0">
        <a:spcBef>
          <a:spcPct val="0"/>
        </a:spcBef>
        <a:spcAft>
          <a:spcPct val="0"/>
        </a:spcAft>
        <a:buAutoNum type="arabicPeriod"/>
        <a:defRPr sz="4400">
          <a:solidFill>
            <a:srgbClr val="000099"/>
          </a:solidFill>
          <a:latin typeface="Times New Roman" pitchFamily="18" charset="0"/>
        </a:defRPr>
      </a:lvl3pPr>
      <a:lvl4pPr marL="838200" indent="-838200" algn="l" rtl="0" eaLnBrk="0" fontAlgn="base" hangingPunct="0">
        <a:spcBef>
          <a:spcPct val="0"/>
        </a:spcBef>
        <a:spcAft>
          <a:spcPct val="0"/>
        </a:spcAft>
        <a:buAutoNum type="arabicPeriod"/>
        <a:defRPr sz="4400">
          <a:solidFill>
            <a:srgbClr val="000099"/>
          </a:solidFill>
          <a:latin typeface="Times New Roman" pitchFamily="18" charset="0"/>
        </a:defRPr>
      </a:lvl4pPr>
      <a:lvl5pPr marL="838200" indent="-838200" algn="l" rtl="0" eaLnBrk="0" fontAlgn="base" hangingPunct="0">
        <a:spcBef>
          <a:spcPct val="0"/>
        </a:spcBef>
        <a:spcAft>
          <a:spcPct val="0"/>
        </a:spcAft>
        <a:buAutoNum type="arabicPeriod"/>
        <a:defRPr sz="4400">
          <a:solidFill>
            <a:srgbClr val="000099"/>
          </a:solidFill>
          <a:latin typeface="Times New Roman" pitchFamily="18" charset="0"/>
        </a:defRPr>
      </a:lvl5pPr>
      <a:lvl6pPr marL="1295400" indent="-838200" algn="l" rtl="0" fontAlgn="base">
        <a:spcBef>
          <a:spcPct val="0"/>
        </a:spcBef>
        <a:spcAft>
          <a:spcPct val="0"/>
        </a:spcAft>
        <a:buAutoNum type="arabicPeriod"/>
        <a:defRPr sz="4400">
          <a:solidFill>
            <a:srgbClr val="000099"/>
          </a:solidFill>
          <a:latin typeface="Times New Roman" pitchFamily="18" charset="0"/>
        </a:defRPr>
      </a:lvl6pPr>
      <a:lvl7pPr marL="1752600" indent="-838200" algn="l" rtl="0" fontAlgn="base">
        <a:spcBef>
          <a:spcPct val="0"/>
        </a:spcBef>
        <a:spcAft>
          <a:spcPct val="0"/>
        </a:spcAft>
        <a:buAutoNum type="arabicPeriod"/>
        <a:defRPr sz="4400">
          <a:solidFill>
            <a:srgbClr val="000099"/>
          </a:solidFill>
          <a:latin typeface="Times New Roman" pitchFamily="18" charset="0"/>
        </a:defRPr>
      </a:lvl7pPr>
      <a:lvl8pPr marL="2209800" indent="-838200" algn="l" rtl="0" fontAlgn="base">
        <a:spcBef>
          <a:spcPct val="0"/>
        </a:spcBef>
        <a:spcAft>
          <a:spcPct val="0"/>
        </a:spcAft>
        <a:buAutoNum type="arabicPeriod"/>
        <a:defRPr sz="4400">
          <a:solidFill>
            <a:srgbClr val="000099"/>
          </a:solidFill>
          <a:latin typeface="Times New Roman" pitchFamily="18" charset="0"/>
        </a:defRPr>
      </a:lvl8pPr>
      <a:lvl9pPr marL="2667000" indent="-838200" algn="l" rtl="0" fontAlgn="base">
        <a:spcBef>
          <a:spcPct val="0"/>
        </a:spcBef>
        <a:spcAft>
          <a:spcPct val="0"/>
        </a:spcAft>
        <a:buAutoNum type="arabicPeriod"/>
        <a:defRPr sz="4400">
          <a:solidFill>
            <a:srgbClr val="000099"/>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rgbClr val="0000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99"/>
          </a:solidFill>
          <a:latin typeface="+mn-lt"/>
        </a:defRPr>
      </a:lvl2pPr>
      <a:lvl3pPr marL="1143000" indent="-228600" algn="l" rtl="0" eaLnBrk="0" fontAlgn="base" hangingPunct="0">
        <a:spcBef>
          <a:spcPct val="20000"/>
        </a:spcBef>
        <a:spcAft>
          <a:spcPct val="0"/>
        </a:spcAft>
        <a:buChar char="•"/>
        <a:defRPr sz="2400">
          <a:solidFill>
            <a:srgbClr val="000099"/>
          </a:solidFill>
          <a:latin typeface="+mn-lt"/>
        </a:defRPr>
      </a:lvl3pPr>
      <a:lvl4pPr marL="1600200" indent="-228600" algn="l" rtl="0" eaLnBrk="0" fontAlgn="base" hangingPunct="0">
        <a:spcBef>
          <a:spcPct val="20000"/>
        </a:spcBef>
        <a:spcAft>
          <a:spcPct val="0"/>
        </a:spcAft>
        <a:buChar char="–"/>
        <a:defRPr sz="2000">
          <a:solidFill>
            <a:srgbClr val="000099"/>
          </a:solidFill>
          <a:latin typeface="+mn-lt"/>
        </a:defRPr>
      </a:lvl4pPr>
      <a:lvl5pPr marL="2057400" indent="-228600" algn="l" rtl="0" eaLnBrk="0" fontAlgn="base" hangingPunct="0">
        <a:spcBef>
          <a:spcPct val="20000"/>
        </a:spcBef>
        <a:spcAft>
          <a:spcPct val="0"/>
        </a:spcAft>
        <a:buChar char="»"/>
        <a:defRPr sz="2000">
          <a:solidFill>
            <a:srgbClr val="000099"/>
          </a:solidFill>
          <a:latin typeface="+mn-lt"/>
        </a:defRPr>
      </a:lvl5pPr>
      <a:lvl6pPr marL="2514600" indent="-228600" algn="l" rtl="0" fontAlgn="base">
        <a:spcBef>
          <a:spcPct val="20000"/>
        </a:spcBef>
        <a:spcAft>
          <a:spcPct val="0"/>
        </a:spcAft>
        <a:buChar char="»"/>
        <a:defRPr sz="2000">
          <a:solidFill>
            <a:srgbClr val="000099"/>
          </a:solidFill>
          <a:latin typeface="+mn-lt"/>
        </a:defRPr>
      </a:lvl6pPr>
      <a:lvl7pPr marL="2971800" indent="-228600" algn="l" rtl="0" fontAlgn="base">
        <a:spcBef>
          <a:spcPct val="20000"/>
        </a:spcBef>
        <a:spcAft>
          <a:spcPct val="0"/>
        </a:spcAft>
        <a:buChar char="»"/>
        <a:defRPr sz="2000">
          <a:solidFill>
            <a:srgbClr val="000099"/>
          </a:solidFill>
          <a:latin typeface="+mn-lt"/>
        </a:defRPr>
      </a:lvl7pPr>
      <a:lvl8pPr marL="3429000" indent="-228600" algn="l" rtl="0" fontAlgn="base">
        <a:spcBef>
          <a:spcPct val="20000"/>
        </a:spcBef>
        <a:spcAft>
          <a:spcPct val="0"/>
        </a:spcAft>
        <a:buChar char="»"/>
        <a:defRPr sz="2000">
          <a:solidFill>
            <a:srgbClr val="000099"/>
          </a:solidFill>
          <a:latin typeface="+mn-lt"/>
        </a:defRPr>
      </a:lvl8pPr>
      <a:lvl9pPr marL="3886200" indent="-228600" algn="l" rtl="0" fontAlgn="base">
        <a:spcBef>
          <a:spcPct val="20000"/>
        </a:spcBef>
        <a:spcAft>
          <a:spcPct val="0"/>
        </a:spcAft>
        <a:buChar char="»"/>
        <a:defRPr sz="2000">
          <a:solidFill>
            <a:srgbClr val="0000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bwMode="auto">
          <a:xfrm>
            <a:off x="685800" y="4572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78883" name="Rectangle 3"/>
          <p:cNvSpPr>
            <a:spLocks noGrp="1" noChangeArrowheads="1"/>
          </p:cNvSpPr>
          <p:nvPr>
            <p:ph type="body" idx="1"/>
          </p:nvPr>
        </p:nvSpPr>
        <p:spPr bwMode="auto">
          <a:xfrm>
            <a:off x="250825" y="1981200"/>
            <a:ext cx="8605838" cy="4651375"/>
          </a:xfrm>
          <a:prstGeom prst="rect">
            <a:avLst/>
          </a:prstGeom>
          <a:noFill/>
          <a:ln w="9525">
            <a:solidFill>
              <a:schemeClr val="tx2"/>
            </a:solid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378882"/>
                                        </p:tgtEl>
                                        <p:attrNameLst>
                                          <p:attrName>style.visibility</p:attrName>
                                        </p:attrNameLst>
                                      </p:cBhvr>
                                      <p:to>
                                        <p:strVal val="visible"/>
                                      </p:to>
                                    </p:set>
                                    <p:anim to="" calcmode="lin" valueType="num">
                                      <p:cBhvr>
                                        <p:cTn id="7" dur="1" fill="hold"/>
                                        <p:tgtEl>
                                          <p:spTgt spid="378882"/>
                                        </p:tgtEl>
                                        <p:attrNameLst>
                                          <p:attrName/>
                                        </p:attrNameLst>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378883">
                                            <p:bg/>
                                          </p:spTgt>
                                        </p:tgtEl>
                                        <p:attrNameLst>
                                          <p:attrName>style.visibility</p:attrName>
                                        </p:attrNameLst>
                                      </p:cBhvr>
                                      <p:to>
                                        <p:strVal val="visible"/>
                                      </p:to>
                                    </p:set>
                                    <p:anim to="" calcmode="lin" valueType="num">
                                      <p:cBhvr>
                                        <p:cTn id="11" dur="1" fill="hold"/>
                                        <p:tgtEl>
                                          <p:spTgt spid="378883">
                                            <p:bg/>
                                          </p:spTgt>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0"/>
                                          </p:stCondLst>
                                        </p:cTn>
                                        <p:tgtEl>
                                          <p:spTgt spid="378883">
                                            <p:txEl>
                                              <p:pRg st="0" end="0"/>
                                            </p:txEl>
                                          </p:spTgt>
                                        </p:tgtEl>
                                        <p:attrNameLst>
                                          <p:attrName>style.visibility</p:attrName>
                                        </p:attrNameLst>
                                      </p:cBhvr>
                                      <p:to>
                                        <p:strVal val="visible"/>
                                      </p:to>
                                    </p:set>
                                    <p:anim to="" calcmode="lin" valueType="num">
                                      <p:cBhvr>
                                        <p:cTn id="16" dur="1" fill="hold"/>
                                        <p:tgtEl>
                                          <p:spTgt spid="378883">
                                            <p:txEl>
                                              <p:pRg st="0" end="0"/>
                                            </p:txEl>
                                          </p:spTgt>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378883">
                                            <p:txEl>
                                              <p:pRg st="1" end="1"/>
                                            </p:txEl>
                                          </p:spTgt>
                                        </p:tgtEl>
                                        <p:attrNameLst>
                                          <p:attrName>style.visibility</p:attrName>
                                        </p:attrNameLst>
                                      </p:cBhvr>
                                      <p:to>
                                        <p:strVal val="visible"/>
                                      </p:to>
                                    </p:set>
                                    <p:anim to="" calcmode="lin" valueType="num">
                                      <p:cBhvr>
                                        <p:cTn id="19" dur="1" fill="hold"/>
                                        <p:tgtEl>
                                          <p:spTgt spid="378883">
                                            <p:txEl>
                                              <p:pRg st="1" end="1"/>
                                            </p:txEl>
                                          </p:spTgt>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378883">
                                            <p:txEl>
                                              <p:pRg st="2" end="2"/>
                                            </p:txEl>
                                          </p:spTgt>
                                        </p:tgtEl>
                                        <p:attrNameLst>
                                          <p:attrName>style.visibility</p:attrName>
                                        </p:attrNameLst>
                                      </p:cBhvr>
                                      <p:to>
                                        <p:strVal val="visible"/>
                                      </p:to>
                                    </p:set>
                                    <p:anim to="" calcmode="lin" valueType="num">
                                      <p:cBhvr>
                                        <p:cTn id="22" dur="1" fill="hold"/>
                                        <p:tgtEl>
                                          <p:spTgt spid="378883">
                                            <p:txEl>
                                              <p:pRg st="2" end="2"/>
                                            </p:txEl>
                                          </p:spTgt>
                                        </p:tgtEl>
                                        <p:attrNameLst>
                                          <p:attrName/>
                                        </p:attrNameLst>
                                      </p:cBhvr>
                                    </p:anim>
                                  </p:childTnLst>
                                </p:cTn>
                              </p:par>
                              <p:par>
                                <p:cTn id="23" presetID="24" presetClass="entr" presetSubtype="0" fill="hold" grpId="0" nodeType="withEffect">
                                  <p:stCondLst>
                                    <p:cond delay="0"/>
                                  </p:stCondLst>
                                  <p:childTnLst>
                                    <p:set>
                                      <p:cBhvr>
                                        <p:cTn id="24" dur="1" fill="hold">
                                          <p:stCondLst>
                                            <p:cond delay="0"/>
                                          </p:stCondLst>
                                        </p:cTn>
                                        <p:tgtEl>
                                          <p:spTgt spid="378883">
                                            <p:txEl>
                                              <p:pRg st="3" end="3"/>
                                            </p:txEl>
                                          </p:spTgt>
                                        </p:tgtEl>
                                        <p:attrNameLst>
                                          <p:attrName>style.visibility</p:attrName>
                                        </p:attrNameLst>
                                      </p:cBhvr>
                                      <p:to>
                                        <p:strVal val="visible"/>
                                      </p:to>
                                    </p:set>
                                    <p:anim to="" calcmode="lin" valueType="num">
                                      <p:cBhvr>
                                        <p:cTn id="25" dur="1" fill="hold"/>
                                        <p:tgtEl>
                                          <p:spTgt spid="378883">
                                            <p:txEl>
                                              <p:pRg st="3" end="3"/>
                                            </p:txEl>
                                          </p:spTgt>
                                        </p:tgtEl>
                                        <p:attrNameLst>
                                          <p:attrName/>
                                        </p:attrNameLst>
                                      </p:cBhvr>
                                    </p:anim>
                                  </p:childTnLst>
                                </p:cTn>
                              </p:par>
                              <p:par>
                                <p:cTn id="26" presetID="24" presetClass="entr" presetSubtype="0" fill="hold" grpId="0" nodeType="withEffect">
                                  <p:stCondLst>
                                    <p:cond delay="0"/>
                                  </p:stCondLst>
                                  <p:childTnLst>
                                    <p:set>
                                      <p:cBhvr>
                                        <p:cTn id="27" dur="1" fill="hold">
                                          <p:stCondLst>
                                            <p:cond delay="0"/>
                                          </p:stCondLst>
                                        </p:cTn>
                                        <p:tgtEl>
                                          <p:spTgt spid="378883">
                                            <p:txEl>
                                              <p:pRg st="4" end="4"/>
                                            </p:txEl>
                                          </p:spTgt>
                                        </p:tgtEl>
                                        <p:attrNameLst>
                                          <p:attrName>style.visibility</p:attrName>
                                        </p:attrNameLst>
                                      </p:cBhvr>
                                      <p:to>
                                        <p:strVal val="visible"/>
                                      </p:to>
                                    </p:set>
                                    <p:anim to="" calcmode="lin" valueType="num">
                                      <p:cBhvr>
                                        <p:cTn id="28" dur="1" fill="hold"/>
                                        <p:tgtEl>
                                          <p:spTgt spid="378883">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p:bldP spid="378883" grpId="0" build="p" animBg="1">
        <p:tmplLst>
          <p:tmpl lvl="1">
            <p:tnLst>
              <p:par>
                <p:cTn presetID="24" presetClass="entr" presetSubtype="0" fill="hold" nodeType="clickEffect">
                  <p:stCondLst>
                    <p:cond delay="0"/>
                  </p:stCondLst>
                  <p:childTnLst>
                    <p:set>
                      <p:cBhvr>
                        <p:cTn dur="1" fill="hold">
                          <p:stCondLst>
                            <p:cond delay="0"/>
                          </p:stCondLst>
                        </p:cTn>
                        <p:tgtEl>
                          <p:spTgt spid="378883"/>
                        </p:tgtEl>
                        <p:attrNameLst>
                          <p:attrName>style.visibility</p:attrName>
                        </p:attrNameLst>
                      </p:cBhvr>
                      <p:to>
                        <p:strVal val="visible"/>
                      </p:to>
                    </p:set>
                    <p:anim to="" calcmode="lin" valueType="num">
                      <p:cBhvr>
                        <p:cTn dur="1" fill="hold"/>
                        <p:tgtEl>
                          <p:spTgt spid="378883"/>
                        </p:tgtEl>
                        <p:attrNameLst>
                          <p:attrName/>
                        </p:attrNameLst>
                      </p:cBhvr>
                    </p:anim>
                  </p:childTnLst>
                </p:cTn>
              </p:par>
            </p:tnLst>
          </p:tmpl>
          <p:tmpl lvl="2">
            <p:tnLst>
              <p:par>
                <p:cTn presetID="24" presetClass="entr" presetSubtype="0" fill="hold" nodeType="withEffect">
                  <p:stCondLst>
                    <p:cond delay="0"/>
                  </p:stCondLst>
                  <p:childTnLst>
                    <p:set>
                      <p:cBhvr>
                        <p:cTn dur="1" fill="hold">
                          <p:stCondLst>
                            <p:cond delay="0"/>
                          </p:stCondLst>
                        </p:cTn>
                        <p:tgtEl>
                          <p:spTgt spid="378883"/>
                        </p:tgtEl>
                        <p:attrNameLst>
                          <p:attrName>style.visibility</p:attrName>
                        </p:attrNameLst>
                      </p:cBhvr>
                      <p:to>
                        <p:strVal val="visible"/>
                      </p:to>
                    </p:set>
                    <p:anim to="" calcmode="lin" valueType="num">
                      <p:cBhvr>
                        <p:cTn dur="1" fill="hold"/>
                        <p:tgtEl>
                          <p:spTgt spid="378883"/>
                        </p:tgtEl>
                        <p:attrNameLst>
                          <p:attrName/>
                        </p:attrNameLst>
                      </p:cBhvr>
                    </p:anim>
                  </p:childTnLst>
                </p:cTn>
              </p:par>
            </p:tnLst>
          </p:tmpl>
          <p:tmpl lvl="3">
            <p:tnLst>
              <p:par>
                <p:cTn presetID="24" presetClass="entr" presetSubtype="0" fill="hold" nodeType="withEffect">
                  <p:stCondLst>
                    <p:cond delay="0"/>
                  </p:stCondLst>
                  <p:childTnLst>
                    <p:set>
                      <p:cBhvr>
                        <p:cTn dur="1" fill="hold">
                          <p:stCondLst>
                            <p:cond delay="0"/>
                          </p:stCondLst>
                        </p:cTn>
                        <p:tgtEl>
                          <p:spTgt spid="378883"/>
                        </p:tgtEl>
                        <p:attrNameLst>
                          <p:attrName>style.visibility</p:attrName>
                        </p:attrNameLst>
                      </p:cBhvr>
                      <p:to>
                        <p:strVal val="visible"/>
                      </p:to>
                    </p:set>
                    <p:anim to="" calcmode="lin" valueType="num">
                      <p:cBhvr>
                        <p:cTn dur="1" fill="hold"/>
                        <p:tgtEl>
                          <p:spTgt spid="378883"/>
                        </p:tgtEl>
                        <p:attrNameLst>
                          <p:attrName/>
                        </p:attrNameLst>
                      </p:cBhvr>
                    </p:anim>
                  </p:childTnLst>
                </p:cTn>
              </p:par>
            </p:tnLst>
          </p:tmpl>
          <p:tmpl lvl="4">
            <p:tnLst>
              <p:par>
                <p:cTn presetID="24" presetClass="entr" presetSubtype="0" fill="hold" nodeType="withEffect">
                  <p:stCondLst>
                    <p:cond delay="0"/>
                  </p:stCondLst>
                  <p:childTnLst>
                    <p:set>
                      <p:cBhvr>
                        <p:cTn dur="1" fill="hold">
                          <p:stCondLst>
                            <p:cond delay="0"/>
                          </p:stCondLst>
                        </p:cTn>
                        <p:tgtEl>
                          <p:spTgt spid="378883"/>
                        </p:tgtEl>
                        <p:attrNameLst>
                          <p:attrName>style.visibility</p:attrName>
                        </p:attrNameLst>
                      </p:cBhvr>
                      <p:to>
                        <p:strVal val="visible"/>
                      </p:to>
                    </p:set>
                    <p:anim to="" calcmode="lin" valueType="num">
                      <p:cBhvr>
                        <p:cTn dur="1" fill="hold"/>
                        <p:tgtEl>
                          <p:spTgt spid="378883"/>
                        </p:tgtEl>
                        <p:attrNameLst>
                          <p:attrName/>
                        </p:attrNameLst>
                      </p:cBhvr>
                    </p:anim>
                  </p:childTnLst>
                </p:cTn>
              </p:par>
            </p:tnLst>
          </p:tmpl>
          <p:tmpl lvl="5">
            <p:tnLst>
              <p:par>
                <p:cTn presetID="24" presetClass="entr" presetSubtype="0" fill="hold" nodeType="withEffect">
                  <p:stCondLst>
                    <p:cond delay="0"/>
                  </p:stCondLst>
                  <p:childTnLst>
                    <p:set>
                      <p:cBhvr>
                        <p:cTn dur="1" fill="hold">
                          <p:stCondLst>
                            <p:cond delay="0"/>
                          </p:stCondLst>
                        </p:cTn>
                        <p:tgtEl>
                          <p:spTgt spid="378883"/>
                        </p:tgtEl>
                        <p:attrNameLst>
                          <p:attrName>style.visibility</p:attrName>
                        </p:attrNameLst>
                      </p:cBhvr>
                      <p:to>
                        <p:strVal val="visible"/>
                      </p:to>
                    </p:set>
                    <p:anim to="" calcmode="lin" valueType="num">
                      <p:cBhvr>
                        <p:cTn dur="1" fill="hold"/>
                        <p:tgtEl>
                          <p:spTgt spid="378883"/>
                        </p:tgtEl>
                        <p:attrNameLst>
                          <p:attrName/>
                        </p:attrNameLst>
                      </p:cBhvr>
                    </p:anim>
                  </p:childTnLst>
                </p:cTn>
              </p:par>
            </p:tnLst>
          </p:tmpl>
          <p:tmpl>
            <p:tnLst>
              <p:par>
                <p:cTn presetID="24" presetClass="entr" presetSubtype="0" fill="hold" nodeType="afterEffect">
                  <p:stCondLst>
                    <p:cond delay="0"/>
                  </p:stCondLst>
                  <p:childTnLst>
                    <p:set>
                      <p:cBhvr>
                        <p:cTn dur="1" fill="hold">
                          <p:stCondLst>
                            <p:cond delay="0"/>
                          </p:stCondLst>
                        </p:cTn>
                        <p:tgtEl>
                          <p:spTgt spid="378883"/>
                        </p:tgtEl>
                        <p:attrNameLst>
                          <p:attrName>style.visibility</p:attrName>
                        </p:attrNameLst>
                      </p:cBhvr>
                      <p:to>
                        <p:strVal val="visible"/>
                      </p:to>
                    </p:set>
                    <p:anim to="" calcmode="lin" valueType="num">
                      <p:cBhvr>
                        <p:cTn dur="1" fill="hold"/>
                        <p:tgtEl>
                          <p:spTgt spid="378883"/>
                        </p:tgtEl>
                        <p:attrNameLst>
                          <p:attrName/>
                        </p:attrNameLst>
                      </p:cBhvr>
                    </p:anim>
                  </p:childTnLst>
                </p:cTn>
              </p:par>
            </p:tnLst>
          </p:tmpl>
        </p:tmplLst>
      </p:bldP>
    </p:bldLst>
  </p:timing>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Rounded MT Bold" pitchFamily="34" charset="0"/>
        </a:defRPr>
      </a:lvl2pPr>
      <a:lvl3pPr algn="l" rtl="0" eaLnBrk="0" fontAlgn="base" hangingPunct="0">
        <a:spcBef>
          <a:spcPct val="0"/>
        </a:spcBef>
        <a:spcAft>
          <a:spcPct val="0"/>
        </a:spcAft>
        <a:defRPr kumimoji="1" sz="4000">
          <a:solidFill>
            <a:schemeClr val="tx2"/>
          </a:solidFill>
          <a:latin typeface="Arial Rounded MT Bold" pitchFamily="34" charset="0"/>
        </a:defRPr>
      </a:lvl3pPr>
      <a:lvl4pPr algn="l" rtl="0" eaLnBrk="0" fontAlgn="base" hangingPunct="0">
        <a:spcBef>
          <a:spcPct val="0"/>
        </a:spcBef>
        <a:spcAft>
          <a:spcPct val="0"/>
        </a:spcAft>
        <a:defRPr kumimoji="1" sz="4000">
          <a:solidFill>
            <a:schemeClr val="tx2"/>
          </a:solidFill>
          <a:latin typeface="Arial Rounded MT Bold" pitchFamily="34" charset="0"/>
        </a:defRPr>
      </a:lvl4pPr>
      <a:lvl5pPr algn="l" rtl="0" eaLnBrk="0" fontAlgn="base" hangingPunct="0">
        <a:spcBef>
          <a:spcPct val="0"/>
        </a:spcBef>
        <a:spcAft>
          <a:spcPct val="0"/>
        </a:spcAft>
        <a:defRPr kumimoji="1" sz="4000">
          <a:solidFill>
            <a:schemeClr val="tx2"/>
          </a:solidFill>
          <a:latin typeface="Arial Rounded MT Bold" pitchFamily="34" charset="0"/>
        </a:defRPr>
      </a:lvl5pPr>
      <a:lvl6pPr marL="457200" algn="l" rtl="0" fontAlgn="base">
        <a:spcBef>
          <a:spcPct val="0"/>
        </a:spcBef>
        <a:spcAft>
          <a:spcPct val="0"/>
        </a:spcAft>
        <a:defRPr kumimoji="1" sz="4000">
          <a:solidFill>
            <a:schemeClr val="tx2"/>
          </a:solidFill>
          <a:latin typeface="Arial Rounded MT Bold" pitchFamily="34" charset="0"/>
        </a:defRPr>
      </a:lvl6pPr>
      <a:lvl7pPr marL="914400" algn="l" rtl="0" fontAlgn="base">
        <a:spcBef>
          <a:spcPct val="0"/>
        </a:spcBef>
        <a:spcAft>
          <a:spcPct val="0"/>
        </a:spcAft>
        <a:defRPr kumimoji="1" sz="4000">
          <a:solidFill>
            <a:schemeClr val="tx2"/>
          </a:solidFill>
          <a:latin typeface="Arial Rounded MT Bold" pitchFamily="34" charset="0"/>
        </a:defRPr>
      </a:lvl7pPr>
      <a:lvl8pPr marL="1371600" algn="l" rtl="0" fontAlgn="base">
        <a:spcBef>
          <a:spcPct val="0"/>
        </a:spcBef>
        <a:spcAft>
          <a:spcPct val="0"/>
        </a:spcAft>
        <a:defRPr kumimoji="1" sz="4000">
          <a:solidFill>
            <a:schemeClr val="tx2"/>
          </a:solidFill>
          <a:latin typeface="Arial Rounded MT Bold" pitchFamily="34" charset="0"/>
        </a:defRPr>
      </a:lvl8pPr>
      <a:lvl9pPr marL="1828800" algn="l" rtl="0" fontAlgn="base">
        <a:spcBef>
          <a:spcPct val="0"/>
        </a:spcBef>
        <a:spcAft>
          <a:spcPct val="0"/>
        </a:spcAft>
        <a:defRPr kumimoji="1" sz="4000">
          <a:solidFill>
            <a:schemeClr val="tx2"/>
          </a:solidFill>
          <a:latin typeface="Arial Rounded MT Bold" pitchFamily="34" charset="0"/>
        </a:defRPr>
      </a:lvl9pPr>
    </p:titleStyle>
    <p:bodyStyle>
      <a:lvl1pPr marL="342900" indent="-342900" algn="l" rtl="0" eaLnBrk="0" fontAlgn="base" hangingPunct="0">
        <a:spcBef>
          <a:spcPct val="20000"/>
        </a:spcBef>
        <a:spcAft>
          <a:spcPct val="0"/>
        </a:spcAft>
        <a:buClr>
          <a:schemeClr val="bg2"/>
        </a:buClr>
        <a:buChar char="•"/>
        <a:defRPr kumimoji="1" sz="3200">
          <a:solidFill>
            <a:srgbClr val="800000"/>
          </a:solidFill>
          <a:latin typeface="+mn-lt"/>
          <a:ea typeface="+mn-ea"/>
          <a:cs typeface="+mn-cs"/>
        </a:defRPr>
      </a:lvl1pPr>
      <a:lvl2pPr marL="742950" indent="-285750" algn="l" rtl="0" eaLnBrk="0" fontAlgn="base" hangingPunct="0">
        <a:spcBef>
          <a:spcPct val="20000"/>
        </a:spcBef>
        <a:spcAft>
          <a:spcPct val="0"/>
        </a:spcAft>
        <a:buClr>
          <a:schemeClr val="bg2"/>
        </a:buClr>
        <a:buChar char="•"/>
        <a:defRPr kumimoji="1" sz="2800">
          <a:solidFill>
            <a:srgbClr val="003300"/>
          </a:solidFill>
          <a:latin typeface="Times New Roman" pitchFamily="18" charset="0"/>
        </a:defRPr>
      </a:lvl2pPr>
      <a:lvl3pPr marL="1143000" indent="-228600" algn="l" rtl="0" eaLnBrk="0" fontAlgn="base" hangingPunct="0">
        <a:spcBef>
          <a:spcPct val="20000"/>
        </a:spcBef>
        <a:spcAft>
          <a:spcPct val="0"/>
        </a:spcAft>
        <a:buChar char="•"/>
        <a:defRPr kumimoji="1" sz="2400">
          <a:solidFill>
            <a:schemeClr val="tx1"/>
          </a:solidFill>
          <a:latin typeface="Times New Roman" pitchFamily="18" charset="0"/>
        </a:defRPr>
      </a:lvl3pPr>
      <a:lvl4pPr marL="1600200" indent="-228600" algn="l" rtl="0" eaLnBrk="0" fontAlgn="base" hangingPunct="0">
        <a:spcBef>
          <a:spcPct val="20000"/>
        </a:spcBef>
        <a:spcAft>
          <a:spcPct val="0"/>
        </a:spcAft>
        <a:buChar char="•"/>
        <a:defRPr kumimoji="1"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kumimoji="1" sz="2000">
          <a:solidFill>
            <a:schemeClr val="tx1"/>
          </a:solidFill>
          <a:latin typeface="Times New Roman" pitchFamily="18" charset="0"/>
        </a:defRPr>
      </a:lvl5pPr>
      <a:lvl6pPr marL="2514600" indent="-228600" algn="l" rtl="0" fontAlgn="base">
        <a:spcBef>
          <a:spcPct val="20000"/>
        </a:spcBef>
        <a:spcAft>
          <a:spcPct val="0"/>
        </a:spcAft>
        <a:buChar char="•"/>
        <a:defRPr kumimoji="1" sz="2000">
          <a:solidFill>
            <a:schemeClr val="tx1"/>
          </a:solidFill>
          <a:latin typeface="Times New Roman" pitchFamily="18" charset="0"/>
        </a:defRPr>
      </a:lvl6pPr>
      <a:lvl7pPr marL="2971800" indent="-228600" algn="l" rtl="0" fontAlgn="base">
        <a:spcBef>
          <a:spcPct val="20000"/>
        </a:spcBef>
        <a:spcAft>
          <a:spcPct val="0"/>
        </a:spcAft>
        <a:buChar char="•"/>
        <a:defRPr kumimoji="1" sz="2000">
          <a:solidFill>
            <a:schemeClr val="tx1"/>
          </a:solidFill>
          <a:latin typeface="Times New Roman" pitchFamily="18" charset="0"/>
        </a:defRPr>
      </a:lvl7pPr>
      <a:lvl8pPr marL="3429000" indent="-228600" algn="l" rtl="0" fontAlgn="base">
        <a:spcBef>
          <a:spcPct val="20000"/>
        </a:spcBef>
        <a:spcAft>
          <a:spcPct val="0"/>
        </a:spcAft>
        <a:buChar char="•"/>
        <a:defRPr kumimoji="1" sz="2000">
          <a:solidFill>
            <a:schemeClr val="tx1"/>
          </a:solidFill>
          <a:latin typeface="Times New Roman" pitchFamily="18" charset="0"/>
        </a:defRPr>
      </a:lvl8pPr>
      <a:lvl9pPr marL="3886200" indent="-228600" algn="l" rtl="0" fontAlgn="base">
        <a:spcBef>
          <a:spcPct val="20000"/>
        </a:spcBef>
        <a:spcAft>
          <a:spcPct val="0"/>
        </a:spcAft>
        <a:buChar char="•"/>
        <a:defRPr kumimoji="1"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standalone="yes"?>
<Relationships xmlns="http://schemas.openxmlformats.org/package/2006/relationships"><Relationship Id="rId3" Type="http://schemas.openxmlformats.org/officeDocument/2006/relationships/image" Target="../media/image3.jpeg" /><Relationship Id="rId7" Type="http://schemas.openxmlformats.org/officeDocument/2006/relationships/image" Target="../media/image8.png" /><Relationship Id="rId2" Type="http://schemas.openxmlformats.org/officeDocument/2006/relationships/notesSlide" Target="../notesSlides/notesSlide2.xml" /><Relationship Id="rId1" Type="http://schemas.openxmlformats.org/officeDocument/2006/relationships/slideLayout" Target="../slideLayouts/slideLayout12.xml" /><Relationship Id="rId6" Type="http://schemas.openxmlformats.org/officeDocument/2006/relationships/image" Target="../media/image7.png" /><Relationship Id="rId5" Type="http://schemas.openxmlformats.org/officeDocument/2006/relationships/image" Target="../media/image6.png" /><Relationship Id="rId4" Type="http://schemas.openxmlformats.org/officeDocument/2006/relationships/image" Target="../media/image5.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6.xml.rels><?xml version="1.0" encoding="UTF-8" standalone="yes"?>
<Relationships xmlns="http://schemas.openxmlformats.org/package/2006/relationships"><Relationship Id="rId3" Type="http://schemas.openxmlformats.org/officeDocument/2006/relationships/image" Target="../media/image3.jpeg" /><Relationship Id="rId7" Type="http://schemas.openxmlformats.org/officeDocument/2006/relationships/image" Target="../media/image8.png" /><Relationship Id="rId2" Type="http://schemas.openxmlformats.org/officeDocument/2006/relationships/notesSlide" Target="../notesSlides/notesSlide3.xml" /><Relationship Id="rId1" Type="http://schemas.openxmlformats.org/officeDocument/2006/relationships/slideLayout" Target="../slideLayouts/slideLayout12.xml" /><Relationship Id="rId6" Type="http://schemas.openxmlformats.org/officeDocument/2006/relationships/image" Target="../media/image7.png" /><Relationship Id="rId5" Type="http://schemas.openxmlformats.org/officeDocument/2006/relationships/image" Target="../media/image6.png" /><Relationship Id="rId4" Type="http://schemas.openxmlformats.org/officeDocument/2006/relationships/image" Target="../media/image5.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4.xml.rels><?xml version="1.0" encoding="UTF-8" standalone="yes"?>
<Relationships xmlns="http://schemas.openxmlformats.org/package/2006/relationships"><Relationship Id="rId3" Type="http://schemas.openxmlformats.org/officeDocument/2006/relationships/image" Target="../media/image3.jpeg" /><Relationship Id="rId7" Type="http://schemas.openxmlformats.org/officeDocument/2006/relationships/image" Target="../media/image8.png" /><Relationship Id="rId2" Type="http://schemas.openxmlformats.org/officeDocument/2006/relationships/notesSlide" Target="../notesSlides/notesSlide4.xml" /><Relationship Id="rId1" Type="http://schemas.openxmlformats.org/officeDocument/2006/relationships/slideLayout" Target="../slideLayouts/slideLayout12.xml" /><Relationship Id="rId6" Type="http://schemas.openxmlformats.org/officeDocument/2006/relationships/image" Target="../media/image7.png" /><Relationship Id="rId5" Type="http://schemas.openxmlformats.org/officeDocument/2006/relationships/image" Target="../media/image6.png" /><Relationship Id="rId4" Type="http://schemas.openxmlformats.org/officeDocument/2006/relationships/image" Target="../media/image5.pn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4.xml" /></Relationships>
</file>

<file path=ppt/slides/_rels/slide2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8.xml" /></Relationships>
</file>

<file path=ppt/slides/_rels/slide2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12.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98" name="Picture 1078"/>
          <p:cNvPicPr>
            <a:picLocks noChangeAspect="1" noChangeArrowheads="1"/>
          </p:cNvPicPr>
          <p:nvPr/>
        </p:nvPicPr>
        <p:blipFill>
          <a:blip r:embed="rId3"/>
          <a:srcRect/>
          <a:stretch>
            <a:fillRect/>
          </a:stretch>
        </p:blipFill>
        <p:spPr bwMode="auto">
          <a:xfrm>
            <a:off x="3175" y="0"/>
            <a:ext cx="9140825" cy="6858000"/>
          </a:xfrm>
          <a:prstGeom prst="rect">
            <a:avLst/>
          </a:prstGeom>
          <a:noFill/>
          <a:ln w="12700" cap="sq">
            <a:noFill/>
            <a:miter lim="800000"/>
            <a:headEnd type="none" w="sm" len="sm"/>
            <a:tailEnd type="none" w="sm" len="sm"/>
          </a:ln>
          <a:effectLst/>
        </p:spPr>
      </p:pic>
      <p:grpSp>
        <p:nvGrpSpPr>
          <p:cNvPr id="2" name="Group 13"/>
          <p:cNvGrpSpPr/>
          <p:nvPr/>
        </p:nvGrpSpPr>
        <p:grpSpPr>
          <a:xfrm>
            <a:off x="5791200" y="4851532"/>
            <a:ext cx="3327722" cy="1930268"/>
            <a:chOff x="5791200" y="4851532"/>
            <a:chExt cx="3327722" cy="1930268"/>
          </a:xfrm>
        </p:grpSpPr>
        <p:grpSp>
          <p:nvGrpSpPr>
            <p:cNvPr id="3" name="Group 11"/>
            <p:cNvGrpSpPr/>
            <p:nvPr/>
          </p:nvGrpSpPr>
          <p:grpSpPr>
            <a:xfrm>
              <a:off x="5791200" y="4851532"/>
              <a:ext cx="3327722" cy="1930268"/>
              <a:chOff x="5949387" y="5159226"/>
              <a:chExt cx="3327722" cy="1930268"/>
            </a:xfrm>
          </p:grpSpPr>
          <p:sp>
            <p:nvSpPr>
              <p:cNvPr id="8" name="Freeform 7"/>
              <p:cNvSpPr/>
              <p:nvPr/>
            </p:nvSpPr>
            <p:spPr bwMode="auto">
              <a:xfrm>
                <a:off x="5949387" y="51592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Freeform 8"/>
              <p:cNvSpPr/>
              <p:nvPr/>
            </p:nvSpPr>
            <p:spPr bwMode="auto">
              <a:xfrm>
                <a:off x="6101787" y="53116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Freeform 9"/>
              <p:cNvSpPr/>
              <p:nvPr/>
            </p:nvSpPr>
            <p:spPr bwMode="auto">
              <a:xfrm>
                <a:off x="6254187" y="54640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Freeform 10"/>
              <p:cNvSpPr/>
              <p:nvPr/>
            </p:nvSpPr>
            <p:spPr bwMode="auto">
              <a:xfrm>
                <a:off x="6406587" y="56164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pic>
          <p:nvPicPr>
            <p:cNvPr id="27649" name="Picture 1" descr="http://t2.gstatic.com/images?q=tbn:ANd9GcQ4uAtrMhOHs31_XqguhZ43LzBmlg6SsOqEX-nzr2TSWVNSljuD"/>
            <p:cNvPicPr>
              <a:picLocks noChangeAspect="1" noChangeArrowheads="1"/>
            </p:cNvPicPr>
            <p:nvPr/>
          </p:nvPicPr>
          <p:blipFill>
            <a:blip r:embed="rId4"/>
            <a:srcRect/>
            <a:stretch>
              <a:fillRect/>
            </a:stretch>
          </p:blipFill>
          <p:spPr bwMode="auto">
            <a:xfrm>
              <a:off x="7620000" y="5715000"/>
              <a:ext cx="762000" cy="1008185"/>
            </a:xfrm>
            <a:prstGeom prst="rect">
              <a:avLst/>
            </a:prstGeom>
            <a:noFill/>
          </p:spPr>
        </p:pic>
      </p:grpSp>
      <p:sp>
        <p:nvSpPr>
          <p:cNvPr id="12" name="Rectangle 11"/>
          <p:cNvSpPr/>
          <p:nvPr/>
        </p:nvSpPr>
        <p:spPr>
          <a:xfrm>
            <a:off x="3505200" y="2099608"/>
            <a:ext cx="5181600" cy="906145"/>
          </a:xfrm>
          <a:prstGeom prst="rect">
            <a:avLst/>
          </a:prstGeom>
          <a:effectLst>
            <a:glow rad="228600">
              <a:schemeClr val="accent1">
                <a:satMod val="175000"/>
                <a:alpha val="40000"/>
              </a:schemeClr>
            </a:glow>
            <a:outerShdw blurRad="40000" dist="23000" dir="5400000" rotWithShape="0">
              <a:srgbClr val="000000">
                <a:alpha val="35000"/>
              </a:srgbClr>
            </a:outerShdw>
            <a:softEdge rad="63500"/>
          </a:effectLst>
          <a:scene3d>
            <a:camera prst="orthographicFront">
              <a:rot lat="0" lon="0" rev="0"/>
            </a:camera>
            <a:lightRig rig="threePt" dir="t">
              <a:rot lat="0" lon="0" rev="1200000"/>
            </a:lightRig>
          </a:scene3d>
          <a:sp3d>
            <a:bevelT w="63500" h="25400" prst="angle"/>
          </a:sp3d>
        </p:spPr>
        <p:style>
          <a:lnRef idx="0">
            <a:schemeClr val="accent3"/>
          </a:lnRef>
          <a:fillRef idx="3">
            <a:schemeClr val="accent3"/>
          </a:fillRef>
          <a:effectRef idx="3">
            <a:schemeClr val="accent3"/>
          </a:effectRef>
          <a:fontRef idx="minor">
            <a:schemeClr val="lt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150000"/>
              </a:lnSpc>
              <a:defRPr/>
            </a:pPr>
            <a:r>
              <a:rPr lang="en-US" sz="4000" b="1" dirty="0"/>
              <a:t>Swaps</a:t>
            </a:r>
            <a:endParaRPr lang="en-US" sz="4000" b="1" dirty="0">
              <a:ln w="11430">
                <a:solidFill>
                  <a:schemeClr val="tx2"/>
                </a:solidFill>
              </a:ln>
              <a:solidFill>
                <a:srgbClr val="CC0099"/>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531459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676400"/>
            <a:ext cx="7391400" cy="3429000"/>
          </a:xfrm>
        </p:spPr>
        <p:txBody>
          <a:bodyPr/>
          <a:lstStyle/>
          <a:p>
            <a:pPr algn="just">
              <a:lnSpc>
                <a:spcPts val="4300"/>
              </a:lnSpc>
            </a:pPr>
            <a:r>
              <a:rPr lang="en-US" sz="2400" b="0" dirty="0">
                <a:effectLst/>
              </a:rPr>
              <a:t>A is currently paying floating, but wants to pay fixed. B is currently paying fixed but wants to pay floating. By entering into an interest rate swap, the net result is that each party can 'swap' their existing obligation for their desired obligation.</a:t>
            </a:r>
            <a:endParaRPr lang="en-US" sz="2400" dirty="0"/>
          </a:p>
        </p:txBody>
      </p:sp>
      <p:sp>
        <p:nvSpPr>
          <p:cNvPr id="3" name="Rectangle 2"/>
          <p:cNvSpPr/>
          <p:nvPr/>
        </p:nvSpPr>
        <p:spPr bwMode="auto">
          <a:xfrm>
            <a:off x="1066800" y="457200"/>
            <a:ext cx="7391400" cy="838200"/>
          </a:xfrm>
          <a:prstGeom prst="rect">
            <a:avLst/>
          </a:prstGeom>
          <a:pattFill prst="wdUpDiag">
            <a:fgClr>
              <a:srgbClr val="CCFFCC"/>
            </a:fgClr>
            <a:bgClr>
              <a:schemeClr val="bg1"/>
            </a:bgClr>
          </a:pattFill>
          <a:ln w="444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First reason</a:t>
            </a:r>
          </a:p>
        </p:txBody>
      </p:sp>
    </p:spTree>
    <p:extLst>
      <p:ext uri="{BB962C8B-B14F-4D97-AF65-F5344CB8AC3E}">
        <p14:creationId xmlns:p14="http://schemas.microsoft.com/office/powerpoint/2010/main" val="3107274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676400"/>
            <a:ext cx="7391400" cy="3429000"/>
          </a:xfrm>
        </p:spPr>
        <p:txBody>
          <a:bodyPr/>
          <a:lstStyle/>
          <a:p>
            <a:pPr algn="just">
              <a:lnSpc>
                <a:spcPts val="4300"/>
              </a:lnSpc>
            </a:pPr>
            <a:r>
              <a:rPr lang="en-US" sz="2400" b="0" dirty="0">
                <a:effectLst/>
              </a:rPr>
              <a:t>The second reason for this exchange is to take benefit from comparative advantage.</a:t>
            </a:r>
            <a:endParaRPr lang="en-US" sz="2400" dirty="0"/>
          </a:p>
        </p:txBody>
      </p:sp>
      <p:sp>
        <p:nvSpPr>
          <p:cNvPr id="3" name="Rectangle 2"/>
          <p:cNvSpPr/>
          <p:nvPr/>
        </p:nvSpPr>
        <p:spPr bwMode="auto">
          <a:xfrm>
            <a:off x="1066800" y="457200"/>
            <a:ext cx="7391400" cy="838200"/>
          </a:xfrm>
          <a:prstGeom prst="rect">
            <a:avLst/>
          </a:prstGeom>
          <a:pattFill prst="wdUpDiag">
            <a:fgClr>
              <a:srgbClr val="CCFFCC"/>
            </a:fgClr>
            <a:bgClr>
              <a:schemeClr val="bg1"/>
            </a:bgClr>
          </a:pattFill>
          <a:ln w="444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Second</a:t>
            </a:r>
            <a:r>
              <a:rPr kumimoji="0" lang="en-US" sz="2400" b="0" i="0" u="none" strike="noStrike" cap="none" normalizeH="0" baseline="0" dirty="0">
                <a:ln>
                  <a:noFill/>
                </a:ln>
                <a:solidFill>
                  <a:schemeClr val="tx1"/>
                </a:solidFill>
                <a:effectLst/>
                <a:latin typeface="Arial" charset="0"/>
              </a:rPr>
              <a:t> reason</a:t>
            </a:r>
          </a:p>
        </p:txBody>
      </p:sp>
    </p:spTree>
    <p:extLst>
      <p:ext uri="{BB962C8B-B14F-4D97-AF65-F5344CB8AC3E}">
        <p14:creationId xmlns:p14="http://schemas.microsoft.com/office/powerpoint/2010/main" val="292486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0" y="0"/>
            <a:ext cx="9144000" cy="6858000"/>
          </a:xfrm>
          <a:prstGeom prst="rect">
            <a:avLst/>
          </a:prstGeom>
          <a:solidFill>
            <a:schemeClr val="bg1"/>
          </a:solidFill>
          <a:ln w="76200" cap="sq" cmpd="sng" algn="ctr">
            <a:solidFill>
              <a:srgbClr val="0070C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nvGrpSpPr>
          <p:cNvPr id="2" name="Group 13"/>
          <p:cNvGrpSpPr/>
          <p:nvPr/>
        </p:nvGrpSpPr>
        <p:grpSpPr>
          <a:xfrm>
            <a:off x="5791200" y="4851532"/>
            <a:ext cx="3327722" cy="1930268"/>
            <a:chOff x="5791200" y="4851532"/>
            <a:chExt cx="3327722" cy="1930268"/>
          </a:xfrm>
        </p:grpSpPr>
        <p:grpSp>
          <p:nvGrpSpPr>
            <p:cNvPr id="3" name="Group 11"/>
            <p:cNvGrpSpPr/>
            <p:nvPr/>
          </p:nvGrpSpPr>
          <p:grpSpPr>
            <a:xfrm>
              <a:off x="5791200" y="4851532"/>
              <a:ext cx="3327722" cy="1930268"/>
              <a:chOff x="5949387" y="5159226"/>
              <a:chExt cx="3327722" cy="1930268"/>
            </a:xfrm>
          </p:grpSpPr>
          <p:sp>
            <p:nvSpPr>
              <p:cNvPr id="8" name="Freeform 7"/>
              <p:cNvSpPr/>
              <p:nvPr/>
            </p:nvSpPr>
            <p:spPr bwMode="auto">
              <a:xfrm>
                <a:off x="5949387" y="51592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Freeform 8"/>
              <p:cNvSpPr/>
              <p:nvPr/>
            </p:nvSpPr>
            <p:spPr bwMode="auto">
              <a:xfrm>
                <a:off x="6101787" y="53116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Freeform 9"/>
              <p:cNvSpPr/>
              <p:nvPr/>
            </p:nvSpPr>
            <p:spPr bwMode="auto">
              <a:xfrm>
                <a:off x="6254187" y="54640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Freeform 10"/>
              <p:cNvSpPr/>
              <p:nvPr/>
            </p:nvSpPr>
            <p:spPr bwMode="auto">
              <a:xfrm>
                <a:off x="6406587" y="56164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pic>
          <p:nvPicPr>
            <p:cNvPr id="27649" name="Picture 1" descr="http://t2.gstatic.com/images?q=tbn:ANd9GcQ4uAtrMhOHs31_XqguhZ43LzBmlg6SsOqEX-nzr2TSWVNSljuD"/>
            <p:cNvPicPr>
              <a:picLocks noChangeAspect="1" noChangeArrowheads="1"/>
            </p:cNvPicPr>
            <p:nvPr/>
          </p:nvPicPr>
          <p:blipFill>
            <a:blip r:embed="rId3"/>
            <a:srcRect/>
            <a:stretch>
              <a:fillRect/>
            </a:stretch>
          </p:blipFill>
          <p:spPr bwMode="auto">
            <a:xfrm>
              <a:off x="7620000" y="5715000"/>
              <a:ext cx="762000" cy="1008185"/>
            </a:xfrm>
            <a:prstGeom prst="rect">
              <a:avLst/>
            </a:prstGeom>
            <a:noFill/>
          </p:spPr>
        </p:pic>
      </p:grpSp>
      <p:sp>
        <p:nvSpPr>
          <p:cNvPr id="6" name="Title 5"/>
          <p:cNvSpPr>
            <a:spLocks noGrp="1"/>
          </p:cNvSpPr>
          <p:nvPr>
            <p:ph type="ctrTitle"/>
          </p:nvPr>
        </p:nvSpPr>
        <p:spPr>
          <a:xfrm>
            <a:off x="3505200" y="1219200"/>
            <a:ext cx="4724400" cy="1470025"/>
          </a:xfrm>
        </p:spPr>
        <p:txBody>
          <a:bodyPr>
            <a:normAutofit fontScale="90000"/>
          </a:bodyPr>
          <a:lstStyle/>
          <a:p>
            <a:r>
              <a:rPr lang="en-US" sz="3600" b="1" kern="1200" dirty="0">
                <a:solidFill>
                  <a:srgbClr val="003300"/>
                </a:solidFill>
                <a:effectLst>
                  <a:outerShdw blurRad="38100" dist="38100" dir="2700000" algn="tl">
                    <a:srgbClr val="000000">
                      <a:alpha val="43137"/>
                    </a:srgbClr>
                  </a:outerShdw>
                </a:effectLst>
                <a:latin typeface="Segoe Print" pitchFamily="2" charset="0"/>
              </a:rPr>
              <a:t>Sir, What is </a:t>
            </a:r>
            <a:r>
              <a:rPr lang="en-US" b="0" dirty="0">
                <a:effectLst/>
              </a:rPr>
              <a:t>comparative advantage.</a:t>
            </a:r>
            <a:r>
              <a:rPr lang="en-US" sz="3600" b="1" kern="1200" dirty="0">
                <a:solidFill>
                  <a:srgbClr val="003300"/>
                </a:solidFill>
                <a:effectLst>
                  <a:outerShdw blurRad="38100" dist="38100" dir="2700000" algn="tl">
                    <a:srgbClr val="000000">
                      <a:alpha val="43137"/>
                    </a:srgbClr>
                  </a:outerShdw>
                </a:effectLst>
                <a:latin typeface="Segoe Print" pitchFamily="2" charset="0"/>
              </a:rPr>
              <a:t> </a:t>
            </a:r>
            <a:endParaRPr lang="en-US" b="1" dirty="0">
              <a:solidFill>
                <a:srgbClr val="002060"/>
              </a:solidFill>
              <a:effectLst>
                <a:outerShdw blurRad="38100" dist="38100" dir="2700000" algn="tl">
                  <a:srgbClr val="000000">
                    <a:alpha val="43137"/>
                  </a:srgbClr>
                </a:outerShdw>
              </a:effectLst>
              <a:latin typeface="Segoe Print" pitchFamily="2" charset="0"/>
            </a:endParaRPr>
          </a:p>
        </p:txBody>
      </p:sp>
      <p:pic>
        <p:nvPicPr>
          <p:cNvPr id="32770" name="Picture 2"/>
          <p:cNvPicPr>
            <a:picLocks noChangeAspect="1" noChangeArrowheads="1"/>
          </p:cNvPicPr>
          <p:nvPr/>
        </p:nvPicPr>
        <p:blipFill>
          <a:blip r:embed="rId4"/>
          <a:srcRect l="9804" r="25490"/>
          <a:stretch>
            <a:fillRect/>
          </a:stretch>
        </p:blipFill>
        <p:spPr bwMode="auto">
          <a:xfrm flipH="1">
            <a:off x="152400" y="228600"/>
            <a:ext cx="2514600" cy="6400800"/>
          </a:xfrm>
          <a:prstGeom prst="rect">
            <a:avLst/>
          </a:prstGeom>
          <a:noFill/>
          <a:ln w="12700" cap="sq" cmpd="sng">
            <a:noFill/>
            <a:prstDash val="solid"/>
            <a:miter lim="800000"/>
            <a:headEnd type="none" w="sm" len="sm"/>
            <a:tailEnd type="none" w="sm" len="sm"/>
          </a:ln>
          <a:effectLst/>
        </p:spPr>
      </p:pic>
      <p:pic>
        <p:nvPicPr>
          <p:cNvPr id="32773" name="Picture 5"/>
          <p:cNvPicPr>
            <a:picLocks noChangeAspect="1" noChangeArrowheads="1"/>
          </p:cNvPicPr>
          <p:nvPr/>
        </p:nvPicPr>
        <p:blipFill>
          <a:blip r:embed="rId5"/>
          <a:srcRect/>
          <a:stretch>
            <a:fillRect/>
          </a:stretch>
        </p:blipFill>
        <p:spPr bwMode="auto">
          <a:xfrm>
            <a:off x="609600" y="5029200"/>
            <a:ext cx="285750" cy="476250"/>
          </a:xfrm>
          <a:prstGeom prst="rect">
            <a:avLst/>
          </a:prstGeom>
          <a:noFill/>
          <a:ln w="12700" cap="sq" cmpd="sng">
            <a:noFill/>
            <a:prstDash val="solid"/>
            <a:miter lim="800000"/>
            <a:headEnd type="none" w="sm" len="sm"/>
            <a:tailEnd type="none" w="sm" len="sm"/>
          </a:ln>
          <a:effectLst/>
        </p:spPr>
      </p:pic>
      <p:pic>
        <p:nvPicPr>
          <p:cNvPr id="19" name="Picture 5"/>
          <p:cNvPicPr>
            <a:picLocks noChangeAspect="1" noChangeArrowheads="1"/>
          </p:cNvPicPr>
          <p:nvPr/>
        </p:nvPicPr>
        <p:blipFill>
          <a:blip r:embed="rId5"/>
          <a:srcRect/>
          <a:stretch>
            <a:fillRect/>
          </a:stretch>
        </p:blipFill>
        <p:spPr bwMode="auto">
          <a:xfrm>
            <a:off x="609600" y="5391150"/>
            <a:ext cx="285750" cy="476250"/>
          </a:xfrm>
          <a:prstGeom prst="rect">
            <a:avLst/>
          </a:prstGeom>
          <a:noFill/>
          <a:ln w="12700" cap="sq" cmpd="sng">
            <a:noFill/>
            <a:prstDash val="solid"/>
            <a:miter lim="800000"/>
            <a:headEnd type="none" w="sm" len="sm"/>
            <a:tailEnd type="none" w="sm" len="sm"/>
          </a:ln>
          <a:effectLst/>
        </p:spPr>
      </p:pic>
      <p:pic>
        <p:nvPicPr>
          <p:cNvPr id="32775" name="Picture 7"/>
          <p:cNvPicPr>
            <a:picLocks noChangeAspect="1" noChangeArrowheads="1"/>
          </p:cNvPicPr>
          <p:nvPr/>
        </p:nvPicPr>
        <p:blipFill>
          <a:blip r:embed="rId6"/>
          <a:srcRect/>
          <a:stretch>
            <a:fillRect/>
          </a:stretch>
        </p:blipFill>
        <p:spPr bwMode="auto">
          <a:xfrm>
            <a:off x="1828800" y="6694025"/>
            <a:ext cx="1095375" cy="266700"/>
          </a:xfrm>
          <a:prstGeom prst="rect">
            <a:avLst/>
          </a:prstGeom>
          <a:noFill/>
          <a:ln w="12700" cap="sq" cmpd="sng">
            <a:noFill/>
            <a:prstDash val="solid"/>
            <a:miter lim="800000"/>
            <a:headEnd type="none" w="sm" len="sm"/>
            <a:tailEnd type="none" w="sm" len="sm"/>
          </a:ln>
          <a:effectLst/>
        </p:spPr>
      </p:pic>
      <p:pic>
        <p:nvPicPr>
          <p:cNvPr id="32774" name="Picture 6"/>
          <p:cNvPicPr>
            <a:picLocks noChangeAspect="1" noChangeArrowheads="1"/>
          </p:cNvPicPr>
          <p:nvPr/>
        </p:nvPicPr>
        <p:blipFill>
          <a:blip r:embed="rId5"/>
          <a:srcRect r="20000" b="14735"/>
          <a:stretch>
            <a:fillRect/>
          </a:stretch>
        </p:blipFill>
        <p:spPr bwMode="auto">
          <a:xfrm>
            <a:off x="604172" y="5789275"/>
            <a:ext cx="228600" cy="406075"/>
          </a:xfrm>
          <a:prstGeom prst="rect">
            <a:avLst/>
          </a:prstGeom>
          <a:noFill/>
          <a:ln w="12700" cap="sq" cmpd="sng">
            <a:noFill/>
            <a:prstDash val="solid"/>
            <a:miter lim="800000"/>
            <a:headEnd type="none" w="sm" len="sm"/>
            <a:tailEnd type="none" w="sm" len="sm"/>
          </a:ln>
          <a:effectLst/>
        </p:spPr>
      </p:pic>
      <p:pic>
        <p:nvPicPr>
          <p:cNvPr id="22" name="Picture 6"/>
          <p:cNvPicPr>
            <a:picLocks noChangeAspect="1" noChangeArrowheads="1"/>
          </p:cNvPicPr>
          <p:nvPr/>
        </p:nvPicPr>
        <p:blipFill>
          <a:blip r:embed="rId5"/>
          <a:srcRect r="20000" b="14735"/>
          <a:stretch>
            <a:fillRect/>
          </a:stretch>
        </p:blipFill>
        <p:spPr bwMode="auto">
          <a:xfrm>
            <a:off x="619126" y="5029200"/>
            <a:ext cx="228600" cy="406075"/>
          </a:xfrm>
          <a:prstGeom prst="rect">
            <a:avLst/>
          </a:prstGeom>
          <a:noFill/>
          <a:ln w="12700" cap="sq" cmpd="sng">
            <a:noFill/>
            <a:prstDash val="solid"/>
            <a:miter lim="800000"/>
            <a:headEnd type="none" w="sm" len="sm"/>
            <a:tailEnd type="none" w="sm" len="sm"/>
          </a:ln>
          <a:effectLst/>
        </p:spPr>
      </p:pic>
      <p:pic>
        <p:nvPicPr>
          <p:cNvPr id="23" name="Picture 6"/>
          <p:cNvPicPr>
            <a:picLocks noChangeAspect="1" noChangeArrowheads="1"/>
          </p:cNvPicPr>
          <p:nvPr/>
        </p:nvPicPr>
        <p:blipFill>
          <a:blip r:embed="rId5"/>
          <a:srcRect r="20000" b="14735"/>
          <a:stretch>
            <a:fillRect/>
          </a:stretch>
        </p:blipFill>
        <p:spPr bwMode="auto">
          <a:xfrm rot="519740">
            <a:off x="606250" y="5406825"/>
            <a:ext cx="228600" cy="269643"/>
          </a:xfrm>
          <a:prstGeom prst="rect">
            <a:avLst/>
          </a:prstGeom>
          <a:noFill/>
          <a:ln w="12700" cap="sq" cmpd="sng">
            <a:noFill/>
            <a:prstDash val="solid"/>
            <a:miter lim="800000"/>
            <a:headEnd type="none" w="sm" len="sm"/>
            <a:tailEnd type="none" w="sm" len="sm"/>
          </a:ln>
          <a:effectLst/>
        </p:spPr>
      </p:pic>
      <p:pic>
        <p:nvPicPr>
          <p:cNvPr id="24" name="Picture 6"/>
          <p:cNvPicPr>
            <a:picLocks noChangeAspect="1" noChangeArrowheads="1"/>
          </p:cNvPicPr>
          <p:nvPr/>
        </p:nvPicPr>
        <p:blipFill>
          <a:blip r:embed="rId5"/>
          <a:srcRect r="20000" b="14735"/>
          <a:stretch>
            <a:fillRect/>
          </a:stretch>
        </p:blipFill>
        <p:spPr bwMode="auto">
          <a:xfrm>
            <a:off x="600032" y="5559225"/>
            <a:ext cx="228600" cy="269643"/>
          </a:xfrm>
          <a:prstGeom prst="rect">
            <a:avLst/>
          </a:prstGeom>
          <a:noFill/>
          <a:ln w="12700" cap="sq" cmpd="sng">
            <a:noFill/>
            <a:prstDash val="solid"/>
            <a:miter lim="800000"/>
            <a:headEnd type="none" w="sm" len="sm"/>
            <a:tailEnd type="none" w="sm" len="sm"/>
          </a:ln>
          <a:effectLst/>
        </p:spPr>
      </p:pic>
      <p:pic>
        <p:nvPicPr>
          <p:cNvPr id="20" name="Picture 2"/>
          <p:cNvPicPr>
            <a:picLocks noChangeAspect="1" noChangeArrowheads="1"/>
          </p:cNvPicPr>
          <p:nvPr/>
        </p:nvPicPr>
        <p:blipFill>
          <a:blip r:embed="rId7"/>
          <a:srcRect/>
          <a:stretch>
            <a:fillRect/>
          </a:stretch>
        </p:blipFill>
        <p:spPr bwMode="auto">
          <a:xfrm flipH="1">
            <a:off x="4241134" y="3124200"/>
            <a:ext cx="2540666" cy="2132368"/>
          </a:xfrm>
          <a:prstGeom prst="rect">
            <a:avLst/>
          </a:prstGeom>
          <a:ln>
            <a:noFill/>
          </a:ln>
          <a:effectLst>
            <a:softEdge rad="112500"/>
          </a:effectLst>
        </p:spPr>
      </p:pic>
    </p:spTree>
    <p:extLst>
      <p:ext uri="{BB962C8B-B14F-4D97-AF65-F5344CB8AC3E}">
        <p14:creationId xmlns:p14="http://schemas.microsoft.com/office/powerpoint/2010/main" val="2305243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676400"/>
            <a:ext cx="7391400" cy="1752600"/>
          </a:xfrm>
        </p:spPr>
        <p:txBody>
          <a:bodyPr/>
          <a:lstStyle/>
          <a:p>
            <a:pPr algn="l">
              <a:lnSpc>
                <a:spcPts val="4300"/>
              </a:lnSpc>
            </a:pPr>
            <a:r>
              <a:rPr lang="en-US" sz="2400" dirty="0"/>
              <a:t>Suppose two companies A and B wish to borrow 10 lakh for 5 years.</a:t>
            </a:r>
          </a:p>
        </p:txBody>
      </p:sp>
      <p:sp>
        <p:nvSpPr>
          <p:cNvPr id="3" name="Rectangle 2"/>
          <p:cNvSpPr/>
          <p:nvPr/>
        </p:nvSpPr>
        <p:spPr bwMode="auto">
          <a:xfrm>
            <a:off x="1066800" y="457200"/>
            <a:ext cx="7391400" cy="838200"/>
          </a:xfrm>
          <a:prstGeom prst="rect">
            <a:avLst/>
          </a:prstGeom>
          <a:pattFill prst="wdUpDiag">
            <a:fgClr>
              <a:srgbClr val="CCFFCC"/>
            </a:fgClr>
            <a:bgClr>
              <a:schemeClr val="bg1"/>
            </a:bgClr>
          </a:pattFill>
          <a:ln w="444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a:t>Comparative advantage</a:t>
            </a:r>
            <a:endParaRPr kumimoji="0" lang="en-US" sz="2400" b="0" i="0" u="none" strike="noStrike" cap="none" normalizeH="0" baseline="0" dirty="0">
              <a:ln>
                <a:noFill/>
              </a:ln>
              <a:solidFill>
                <a:schemeClr val="tx1"/>
              </a:solidFill>
              <a:effectLst/>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82680837"/>
              </p:ext>
            </p:extLst>
          </p:nvPr>
        </p:nvGraphicFramePr>
        <p:xfrm>
          <a:off x="1013792" y="3627783"/>
          <a:ext cx="7444408" cy="1630017"/>
        </p:xfrm>
        <a:graphic>
          <a:graphicData uri="http://schemas.openxmlformats.org/drawingml/2006/table">
            <a:tbl>
              <a:tblPr firstRow="1" bandRow="1">
                <a:tableStyleId>{5C22544A-7EE6-4342-B048-85BDC9FD1C3A}</a:tableStyleId>
              </a:tblPr>
              <a:tblGrid>
                <a:gridCol w="1861102">
                  <a:extLst>
                    <a:ext uri="{9D8B030D-6E8A-4147-A177-3AD203B41FA5}">
                      <a16:colId xmlns:a16="http://schemas.microsoft.com/office/drawing/2014/main" val="20000"/>
                    </a:ext>
                  </a:extLst>
                </a:gridCol>
                <a:gridCol w="1861102">
                  <a:extLst>
                    <a:ext uri="{9D8B030D-6E8A-4147-A177-3AD203B41FA5}">
                      <a16:colId xmlns:a16="http://schemas.microsoft.com/office/drawing/2014/main" val="20001"/>
                    </a:ext>
                  </a:extLst>
                </a:gridCol>
                <a:gridCol w="1861102">
                  <a:extLst>
                    <a:ext uri="{9D8B030D-6E8A-4147-A177-3AD203B41FA5}">
                      <a16:colId xmlns:a16="http://schemas.microsoft.com/office/drawing/2014/main" val="20002"/>
                    </a:ext>
                  </a:extLst>
                </a:gridCol>
                <a:gridCol w="1861102">
                  <a:extLst>
                    <a:ext uri="{9D8B030D-6E8A-4147-A177-3AD203B41FA5}">
                      <a16:colId xmlns:a16="http://schemas.microsoft.com/office/drawing/2014/main" val="20003"/>
                    </a:ext>
                  </a:extLst>
                </a:gridCol>
              </a:tblGrid>
              <a:tr h="543339">
                <a:tc>
                  <a:txBody>
                    <a:bodyPr/>
                    <a:lstStyle/>
                    <a:p>
                      <a:r>
                        <a:rPr lang="en-US" dirty="0"/>
                        <a:t>company</a:t>
                      </a:r>
                    </a:p>
                  </a:txBody>
                  <a:tcPr/>
                </a:tc>
                <a:tc>
                  <a:txBody>
                    <a:bodyPr/>
                    <a:lstStyle/>
                    <a:p>
                      <a:r>
                        <a:rPr lang="en-US" dirty="0"/>
                        <a:t>fixed</a:t>
                      </a:r>
                    </a:p>
                  </a:txBody>
                  <a:tcPr/>
                </a:tc>
                <a:tc>
                  <a:txBody>
                    <a:bodyPr/>
                    <a:lstStyle/>
                    <a:p>
                      <a:r>
                        <a:rPr lang="en-US" dirty="0"/>
                        <a:t>Duration </a:t>
                      </a:r>
                    </a:p>
                  </a:txBody>
                  <a:tcPr/>
                </a:tc>
                <a:tc>
                  <a:txBody>
                    <a:bodyPr/>
                    <a:lstStyle/>
                    <a:p>
                      <a:r>
                        <a:rPr lang="en-US" dirty="0"/>
                        <a:t>floating</a:t>
                      </a:r>
                    </a:p>
                  </a:txBody>
                  <a:tcPr/>
                </a:tc>
                <a:extLst>
                  <a:ext uri="{0D108BD9-81ED-4DB2-BD59-A6C34878D82A}">
                    <a16:rowId xmlns:a16="http://schemas.microsoft.com/office/drawing/2014/main" val="10000"/>
                  </a:ext>
                </a:extLst>
              </a:tr>
              <a:tr h="543339">
                <a:tc>
                  <a:txBody>
                    <a:bodyPr/>
                    <a:lstStyle/>
                    <a:p>
                      <a:r>
                        <a:rPr lang="en-US" dirty="0"/>
                        <a:t>A</a:t>
                      </a:r>
                    </a:p>
                  </a:txBody>
                  <a:tcPr/>
                </a:tc>
                <a:tc>
                  <a:txBody>
                    <a:bodyPr/>
                    <a:lstStyle/>
                    <a:p>
                      <a:r>
                        <a:rPr lang="en-US" dirty="0"/>
                        <a:t>4%</a:t>
                      </a:r>
                    </a:p>
                  </a:txBody>
                  <a:tcPr/>
                </a:tc>
                <a:tc>
                  <a:txBody>
                    <a:bodyPr/>
                    <a:lstStyle/>
                    <a:p>
                      <a:r>
                        <a:rPr lang="en-US" dirty="0"/>
                        <a:t>5 </a:t>
                      </a:r>
                      <a:r>
                        <a:rPr lang="en-US" dirty="0" err="1"/>
                        <a:t>yr</a:t>
                      </a:r>
                      <a:endParaRPr lang="en-US" dirty="0"/>
                    </a:p>
                  </a:txBody>
                  <a:tcPr/>
                </a:tc>
                <a:tc>
                  <a:txBody>
                    <a:bodyPr/>
                    <a:lstStyle/>
                    <a:p>
                      <a:r>
                        <a:rPr lang="en-US" dirty="0"/>
                        <a:t>LIBOR –</a:t>
                      </a:r>
                      <a:r>
                        <a:rPr lang="en-US" baseline="0" dirty="0"/>
                        <a:t> .1%</a:t>
                      </a:r>
                      <a:endParaRPr lang="en-US" dirty="0"/>
                    </a:p>
                  </a:txBody>
                  <a:tcPr/>
                </a:tc>
                <a:extLst>
                  <a:ext uri="{0D108BD9-81ED-4DB2-BD59-A6C34878D82A}">
                    <a16:rowId xmlns:a16="http://schemas.microsoft.com/office/drawing/2014/main" val="10001"/>
                  </a:ext>
                </a:extLst>
              </a:tr>
              <a:tr h="543339">
                <a:tc>
                  <a:txBody>
                    <a:bodyPr/>
                    <a:lstStyle/>
                    <a:p>
                      <a:r>
                        <a:rPr lang="en-US" dirty="0"/>
                        <a:t>B</a:t>
                      </a:r>
                    </a:p>
                  </a:txBody>
                  <a:tcPr/>
                </a:tc>
                <a:tc>
                  <a:txBody>
                    <a:bodyPr/>
                    <a:lstStyle/>
                    <a:p>
                      <a:r>
                        <a:rPr lang="en-US" dirty="0"/>
                        <a:t>5.2%</a:t>
                      </a:r>
                    </a:p>
                  </a:txBody>
                  <a:tcPr/>
                </a:tc>
                <a:tc>
                  <a:txBody>
                    <a:bodyPr/>
                    <a:lstStyle/>
                    <a:p>
                      <a:r>
                        <a:rPr lang="en-US" dirty="0"/>
                        <a:t>5 </a:t>
                      </a:r>
                      <a:r>
                        <a:rPr lang="en-US" dirty="0" err="1"/>
                        <a:t>yr</a:t>
                      </a:r>
                      <a:endParaRPr lang="en-US" dirty="0"/>
                    </a:p>
                  </a:txBody>
                  <a:tcPr/>
                </a:tc>
                <a:tc>
                  <a:txBody>
                    <a:bodyPr/>
                    <a:lstStyle/>
                    <a:p>
                      <a:r>
                        <a:rPr lang="en-US" dirty="0"/>
                        <a:t>LIBOR + .6%</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65324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676400"/>
            <a:ext cx="7391400" cy="3962400"/>
          </a:xfrm>
        </p:spPr>
        <p:txBody>
          <a:bodyPr/>
          <a:lstStyle/>
          <a:p>
            <a:pPr algn="l">
              <a:lnSpc>
                <a:spcPts val="4300"/>
              </a:lnSpc>
            </a:pPr>
            <a:r>
              <a:rPr lang="en-US" sz="2400" dirty="0"/>
              <a:t>Company A have comparative advantage in fixed but want to borrow floating.</a:t>
            </a:r>
            <a:br>
              <a:rPr lang="en-US" sz="2400" dirty="0"/>
            </a:br>
            <a:r>
              <a:rPr lang="en-US" sz="2400" dirty="0">
                <a:solidFill>
                  <a:srgbClr val="0000CC"/>
                </a:solidFill>
              </a:rPr>
              <a:t>Company B have comparative advantage in floating but want to pay fixed.</a:t>
            </a:r>
          </a:p>
        </p:txBody>
      </p:sp>
      <p:sp>
        <p:nvSpPr>
          <p:cNvPr id="3" name="Rectangle 2"/>
          <p:cNvSpPr/>
          <p:nvPr/>
        </p:nvSpPr>
        <p:spPr bwMode="auto">
          <a:xfrm>
            <a:off x="1066800" y="457200"/>
            <a:ext cx="7391400" cy="838200"/>
          </a:xfrm>
          <a:prstGeom prst="rect">
            <a:avLst/>
          </a:prstGeom>
          <a:pattFill prst="wdUpDiag">
            <a:fgClr>
              <a:srgbClr val="CCFFCC"/>
            </a:fgClr>
            <a:bgClr>
              <a:schemeClr val="bg1"/>
            </a:bgClr>
          </a:pattFill>
          <a:ln w="444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a:t>Comparative advantage</a:t>
            </a:r>
            <a:endParaRPr kumimoji="0" lang="en-US"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912393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676400"/>
            <a:ext cx="7391400" cy="3962400"/>
          </a:xfrm>
        </p:spPr>
        <p:txBody>
          <a:bodyPr/>
          <a:lstStyle/>
          <a:p>
            <a:pPr algn="l">
              <a:lnSpc>
                <a:spcPts val="4300"/>
              </a:lnSpc>
            </a:pPr>
            <a:r>
              <a:rPr lang="en-US" sz="2400" dirty="0"/>
              <a:t>Company A and B can enter into a swap to take the benefit of swap and change interest cash flows.</a:t>
            </a:r>
            <a:endParaRPr lang="en-US" sz="2400" dirty="0">
              <a:solidFill>
                <a:srgbClr val="0000CC"/>
              </a:solidFill>
            </a:endParaRPr>
          </a:p>
        </p:txBody>
      </p:sp>
      <p:sp>
        <p:nvSpPr>
          <p:cNvPr id="3" name="Rectangle 2"/>
          <p:cNvSpPr/>
          <p:nvPr/>
        </p:nvSpPr>
        <p:spPr bwMode="auto">
          <a:xfrm>
            <a:off x="1066800" y="457200"/>
            <a:ext cx="7391400" cy="838200"/>
          </a:xfrm>
          <a:prstGeom prst="rect">
            <a:avLst/>
          </a:prstGeom>
          <a:pattFill prst="wdUpDiag">
            <a:fgClr>
              <a:srgbClr val="CCFFCC"/>
            </a:fgClr>
            <a:bgClr>
              <a:schemeClr val="bg1"/>
            </a:bgClr>
          </a:pattFill>
          <a:ln w="444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a:t>Comparative advantage</a:t>
            </a:r>
            <a:endParaRPr kumimoji="0" lang="en-US"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606497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0" y="0"/>
            <a:ext cx="9144000" cy="6858000"/>
          </a:xfrm>
          <a:prstGeom prst="rect">
            <a:avLst/>
          </a:prstGeom>
          <a:solidFill>
            <a:schemeClr val="bg1"/>
          </a:solidFill>
          <a:ln w="76200" cap="sq" cmpd="sng" algn="ctr">
            <a:solidFill>
              <a:srgbClr val="0070C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nvGrpSpPr>
          <p:cNvPr id="2" name="Group 13"/>
          <p:cNvGrpSpPr/>
          <p:nvPr/>
        </p:nvGrpSpPr>
        <p:grpSpPr>
          <a:xfrm>
            <a:off x="5791200" y="4851532"/>
            <a:ext cx="3327722" cy="1930268"/>
            <a:chOff x="5791200" y="4851532"/>
            <a:chExt cx="3327722" cy="1930268"/>
          </a:xfrm>
        </p:grpSpPr>
        <p:grpSp>
          <p:nvGrpSpPr>
            <p:cNvPr id="3" name="Group 11"/>
            <p:cNvGrpSpPr/>
            <p:nvPr/>
          </p:nvGrpSpPr>
          <p:grpSpPr>
            <a:xfrm>
              <a:off x="5791200" y="4851532"/>
              <a:ext cx="3327722" cy="1930268"/>
              <a:chOff x="5949387" y="5159226"/>
              <a:chExt cx="3327722" cy="1930268"/>
            </a:xfrm>
          </p:grpSpPr>
          <p:sp>
            <p:nvSpPr>
              <p:cNvPr id="8" name="Freeform 7"/>
              <p:cNvSpPr/>
              <p:nvPr/>
            </p:nvSpPr>
            <p:spPr bwMode="auto">
              <a:xfrm>
                <a:off x="5949387" y="51592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Freeform 8"/>
              <p:cNvSpPr/>
              <p:nvPr/>
            </p:nvSpPr>
            <p:spPr bwMode="auto">
              <a:xfrm>
                <a:off x="6101787" y="53116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Freeform 9"/>
              <p:cNvSpPr/>
              <p:nvPr/>
            </p:nvSpPr>
            <p:spPr bwMode="auto">
              <a:xfrm>
                <a:off x="6254187" y="54640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Freeform 10"/>
              <p:cNvSpPr/>
              <p:nvPr/>
            </p:nvSpPr>
            <p:spPr bwMode="auto">
              <a:xfrm>
                <a:off x="6406587" y="56164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pic>
          <p:nvPicPr>
            <p:cNvPr id="27649" name="Picture 1" descr="http://t2.gstatic.com/images?q=tbn:ANd9GcQ4uAtrMhOHs31_XqguhZ43LzBmlg6SsOqEX-nzr2TSWVNSljuD"/>
            <p:cNvPicPr>
              <a:picLocks noChangeAspect="1" noChangeArrowheads="1"/>
            </p:cNvPicPr>
            <p:nvPr/>
          </p:nvPicPr>
          <p:blipFill>
            <a:blip r:embed="rId3"/>
            <a:srcRect/>
            <a:stretch>
              <a:fillRect/>
            </a:stretch>
          </p:blipFill>
          <p:spPr bwMode="auto">
            <a:xfrm>
              <a:off x="7620000" y="5715000"/>
              <a:ext cx="762000" cy="1008185"/>
            </a:xfrm>
            <a:prstGeom prst="rect">
              <a:avLst/>
            </a:prstGeom>
            <a:noFill/>
          </p:spPr>
        </p:pic>
      </p:grpSp>
      <p:sp>
        <p:nvSpPr>
          <p:cNvPr id="6" name="Title 5"/>
          <p:cNvSpPr>
            <a:spLocks noGrp="1"/>
          </p:cNvSpPr>
          <p:nvPr>
            <p:ph type="ctrTitle"/>
          </p:nvPr>
        </p:nvSpPr>
        <p:spPr>
          <a:xfrm>
            <a:off x="3505200" y="1219200"/>
            <a:ext cx="4724400" cy="1470025"/>
          </a:xfrm>
        </p:spPr>
        <p:txBody>
          <a:bodyPr>
            <a:normAutofit/>
          </a:bodyPr>
          <a:lstStyle/>
          <a:p>
            <a:r>
              <a:rPr lang="en-US" sz="3600" b="1" kern="1200" dirty="0">
                <a:solidFill>
                  <a:srgbClr val="003300"/>
                </a:solidFill>
                <a:effectLst>
                  <a:outerShdw blurRad="38100" dist="38100" dir="2700000" algn="tl">
                    <a:srgbClr val="000000">
                      <a:alpha val="43137"/>
                    </a:srgbClr>
                  </a:outerShdw>
                </a:effectLst>
                <a:latin typeface="Segoe Print" pitchFamily="2" charset="0"/>
              </a:rPr>
              <a:t>How????</a:t>
            </a:r>
            <a:endParaRPr lang="en-US" b="1" dirty="0">
              <a:solidFill>
                <a:srgbClr val="002060"/>
              </a:solidFill>
              <a:effectLst>
                <a:outerShdw blurRad="38100" dist="38100" dir="2700000" algn="tl">
                  <a:srgbClr val="000000">
                    <a:alpha val="43137"/>
                  </a:srgbClr>
                </a:outerShdw>
              </a:effectLst>
              <a:latin typeface="Segoe Print" pitchFamily="2" charset="0"/>
            </a:endParaRPr>
          </a:p>
        </p:txBody>
      </p:sp>
      <p:pic>
        <p:nvPicPr>
          <p:cNvPr id="32770" name="Picture 2"/>
          <p:cNvPicPr>
            <a:picLocks noChangeAspect="1" noChangeArrowheads="1"/>
          </p:cNvPicPr>
          <p:nvPr/>
        </p:nvPicPr>
        <p:blipFill>
          <a:blip r:embed="rId4"/>
          <a:srcRect l="9804" r="25490"/>
          <a:stretch>
            <a:fillRect/>
          </a:stretch>
        </p:blipFill>
        <p:spPr bwMode="auto">
          <a:xfrm flipH="1">
            <a:off x="152400" y="228600"/>
            <a:ext cx="2514600" cy="6400800"/>
          </a:xfrm>
          <a:prstGeom prst="rect">
            <a:avLst/>
          </a:prstGeom>
          <a:noFill/>
          <a:ln w="12700" cap="sq" cmpd="sng">
            <a:noFill/>
            <a:prstDash val="solid"/>
            <a:miter lim="800000"/>
            <a:headEnd type="none" w="sm" len="sm"/>
            <a:tailEnd type="none" w="sm" len="sm"/>
          </a:ln>
          <a:effectLst/>
        </p:spPr>
      </p:pic>
      <p:pic>
        <p:nvPicPr>
          <p:cNvPr id="32773" name="Picture 5"/>
          <p:cNvPicPr>
            <a:picLocks noChangeAspect="1" noChangeArrowheads="1"/>
          </p:cNvPicPr>
          <p:nvPr/>
        </p:nvPicPr>
        <p:blipFill>
          <a:blip r:embed="rId5"/>
          <a:srcRect/>
          <a:stretch>
            <a:fillRect/>
          </a:stretch>
        </p:blipFill>
        <p:spPr bwMode="auto">
          <a:xfrm>
            <a:off x="609600" y="5029200"/>
            <a:ext cx="285750" cy="476250"/>
          </a:xfrm>
          <a:prstGeom prst="rect">
            <a:avLst/>
          </a:prstGeom>
          <a:noFill/>
          <a:ln w="12700" cap="sq" cmpd="sng">
            <a:noFill/>
            <a:prstDash val="solid"/>
            <a:miter lim="800000"/>
            <a:headEnd type="none" w="sm" len="sm"/>
            <a:tailEnd type="none" w="sm" len="sm"/>
          </a:ln>
          <a:effectLst/>
        </p:spPr>
      </p:pic>
      <p:pic>
        <p:nvPicPr>
          <p:cNvPr id="19" name="Picture 5"/>
          <p:cNvPicPr>
            <a:picLocks noChangeAspect="1" noChangeArrowheads="1"/>
          </p:cNvPicPr>
          <p:nvPr/>
        </p:nvPicPr>
        <p:blipFill>
          <a:blip r:embed="rId5"/>
          <a:srcRect/>
          <a:stretch>
            <a:fillRect/>
          </a:stretch>
        </p:blipFill>
        <p:spPr bwMode="auto">
          <a:xfrm>
            <a:off x="609600" y="5391150"/>
            <a:ext cx="285750" cy="476250"/>
          </a:xfrm>
          <a:prstGeom prst="rect">
            <a:avLst/>
          </a:prstGeom>
          <a:noFill/>
          <a:ln w="12700" cap="sq" cmpd="sng">
            <a:noFill/>
            <a:prstDash val="solid"/>
            <a:miter lim="800000"/>
            <a:headEnd type="none" w="sm" len="sm"/>
            <a:tailEnd type="none" w="sm" len="sm"/>
          </a:ln>
          <a:effectLst/>
        </p:spPr>
      </p:pic>
      <p:pic>
        <p:nvPicPr>
          <p:cNvPr id="14" name="Picture 2"/>
          <p:cNvPicPr>
            <a:picLocks noChangeAspect="1" noChangeArrowheads="1"/>
          </p:cNvPicPr>
          <p:nvPr/>
        </p:nvPicPr>
        <p:blipFill>
          <a:blip r:embed="rId4"/>
          <a:srcRect l="13353" t="9310" r="27408" b="32143"/>
          <a:stretch>
            <a:fillRect/>
          </a:stretch>
        </p:blipFill>
        <p:spPr bwMode="auto">
          <a:xfrm rot="2179190" flipH="1">
            <a:off x="1232439" y="2973131"/>
            <a:ext cx="2302158" cy="3747445"/>
          </a:xfrm>
          <a:prstGeom prst="rect">
            <a:avLst/>
          </a:prstGeom>
          <a:noFill/>
          <a:ln w="12700" cap="sq" cmpd="sng">
            <a:noFill/>
            <a:prstDash val="solid"/>
            <a:miter lim="800000"/>
            <a:headEnd type="none" w="sm" len="sm"/>
            <a:tailEnd type="none" w="sm" len="sm"/>
          </a:ln>
          <a:effectLst/>
        </p:spPr>
      </p:pic>
      <p:pic>
        <p:nvPicPr>
          <p:cNvPr id="32775" name="Picture 7"/>
          <p:cNvPicPr>
            <a:picLocks noChangeAspect="1" noChangeArrowheads="1"/>
          </p:cNvPicPr>
          <p:nvPr/>
        </p:nvPicPr>
        <p:blipFill>
          <a:blip r:embed="rId6"/>
          <a:srcRect/>
          <a:stretch>
            <a:fillRect/>
          </a:stretch>
        </p:blipFill>
        <p:spPr bwMode="auto">
          <a:xfrm>
            <a:off x="1828800" y="6694025"/>
            <a:ext cx="1095375" cy="266700"/>
          </a:xfrm>
          <a:prstGeom prst="rect">
            <a:avLst/>
          </a:prstGeom>
          <a:noFill/>
          <a:ln w="12700" cap="sq" cmpd="sng">
            <a:noFill/>
            <a:prstDash val="solid"/>
            <a:miter lim="800000"/>
            <a:headEnd type="none" w="sm" len="sm"/>
            <a:tailEnd type="none" w="sm" len="sm"/>
          </a:ln>
          <a:effectLst/>
        </p:spPr>
      </p:pic>
      <p:pic>
        <p:nvPicPr>
          <p:cNvPr id="32774" name="Picture 6"/>
          <p:cNvPicPr>
            <a:picLocks noChangeAspect="1" noChangeArrowheads="1"/>
          </p:cNvPicPr>
          <p:nvPr/>
        </p:nvPicPr>
        <p:blipFill>
          <a:blip r:embed="rId5"/>
          <a:srcRect r="20000" b="14735"/>
          <a:stretch>
            <a:fillRect/>
          </a:stretch>
        </p:blipFill>
        <p:spPr bwMode="auto">
          <a:xfrm>
            <a:off x="604172" y="5789275"/>
            <a:ext cx="228600" cy="406075"/>
          </a:xfrm>
          <a:prstGeom prst="rect">
            <a:avLst/>
          </a:prstGeom>
          <a:noFill/>
          <a:ln w="12700" cap="sq" cmpd="sng">
            <a:noFill/>
            <a:prstDash val="solid"/>
            <a:miter lim="800000"/>
            <a:headEnd type="none" w="sm" len="sm"/>
            <a:tailEnd type="none" w="sm" len="sm"/>
          </a:ln>
          <a:effectLst/>
        </p:spPr>
      </p:pic>
      <p:pic>
        <p:nvPicPr>
          <p:cNvPr id="22" name="Picture 6"/>
          <p:cNvPicPr>
            <a:picLocks noChangeAspect="1" noChangeArrowheads="1"/>
          </p:cNvPicPr>
          <p:nvPr/>
        </p:nvPicPr>
        <p:blipFill>
          <a:blip r:embed="rId5"/>
          <a:srcRect r="20000" b="14735"/>
          <a:stretch>
            <a:fillRect/>
          </a:stretch>
        </p:blipFill>
        <p:spPr bwMode="auto">
          <a:xfrm>
            <a:off x="619126" y="5029200"/>
            <a:ext cx="228600" cy="406075"/>
          </a:xfrm>
          <a:prstGeom prst="rect">
            <a:avLst/>
          </a:prstGeom>
          <a:noFill/>
          <a:ln w="12700" cap="sq" cmpd="sng">
            <a:noFill/>
            <a:prstDash val="solid"/>
            <a:miter lim="800000"/>
            <a:headEnd type="none" w="sm" len="sm"/>
            <a:tailEnd type="none" w="sm" len="sm"/>
          </a:ln>
          <a:effectLst/>
        </p:spPr>
      </p:pic>
      <p:pic>
        <p:nvPicPr>
          <p:cNvPr id="23" name="Picture 6"/>
          <p:cNvPicPr>
            <a:picLocks noChangeAspect="1" noChangeArrowheads="1"/>
          </p:cNvPicPr>
          <p:nvPr/>
        </p:nvPicPr>
        <p:blipFill>
          <a:blip r:embed="rId5"/>
          <a:srcRect r="20000" b="14735"/>
          <a:stretch>
            <a:fillRect/>
          </a:stretch>
        </p:blipFill>
        <p:spPr bwMode="auto">
          <a:xfrm rot="519740">
            <a:off x="606250" y="5406825"/>
            <a:ext cx="228600" cy="269643"/>
          </a:xfrm>
          <a:prstGeom prst="rect">
            <a:avLst/>
          </a:prstGeom>
          <a:noFill/>
          <a:ln w="12700" cap="sq" cmpd="sng">
            <a:noFill/>
            <a:prstDash val="solid"/>
            <a:miter lim="800000"/>
            <a:headEnd type="none" w="sm" len="sm"/>
            <a:tailEnd type="none" w="sm" len="sm"/>
          </a:ln>
          <a:effectLst/>
        </p:spPr>
      </p:pic>
      <p:pic>
        <p:nvPicPr>
          <p:cNvPr id="24" name="Picture 6"/>
          <p:cNvPicPr>
            <a:picLocks noChangeAspect="1" noChangeArrowheads="1"/>
          </p:cNvPicPr>
          <p:nvPr/>
        </p:nvPicPr>
        <p:blipFill>
          <a:blip r:embed="rId5"/>
          <a:srcRect r="20000" b="14735"/>
          <a:stretch>
            <a:fillRect/>
          </a:stretch>
        </p:blipFill>
        <p:spPr bwMode="auto">
          <a:xfrm>
            <a:off x="600032" y="5559225"/>
            <a:ext cx="228600" cy="269643"/>
          </a:xfrm>
          <a:prstGeom prst="rect">
            <a:avLst/>
          </a:prstGeom>
          <a:noFill/>
          <a:ln w="12700" cap="sq" cmpd="sng">
            <a:noFill/>
            <a:prstDash val="solid"/>
            <a:miter lim="800000"/>
            <a:headEnd type="none" w="sm" len="sm"/>
            <a:tailEnd type="none" w="sm" len="sm"/>
          </a:ln>
          <a:effectLst/>
        </p:spPr>
      </p:pic>
      <p:pic>
        <p:nvPicPr>
          <p:cNvPr id="20" name="Picture 2"/>
          <p:cNvPicPr>
            <a:picLocks noChangeAspect="1" noChangeArrowheads="1"/>
          </p:cNvPicPr>
          <p:nvPr/>
        </p:nvPicPr>
        <p:blipFill>
          <a:blip r:embed="rId7"/>
          <a:srcRect/>
          <a:stretch>
            <a:fillRect/>
          </a:stretch>
        </p:blipFill>
        <p:spPr bwMode="auto">
          <a:xfrm flipH="1">
            <a:off x="4241134" y="3124200"/>
            <a:ext cx="2540666" cy="2132368"/>
          </a:xfrm>
          <a:prstGeom prst="rect">
            <a:avLst/>
          </a:prstGeom>
          <a:ln>
            <a:noFill/>
          </a:ln>
          <a:effectLst>
            <a:softEdge rad="112500"/>
          </a:effectLst>
        </p:spPr>
      </p:pic>
    </p:spTree>
    <p:extLst>
      <p:ext uri="{BB962C8B-B14F-4D97-AF65-F5344CB8AC3E}">
        <p14:creationId xmlns:p14="http://schemas.microsoft.com/office/powerpoint/2010/main" val="76855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676400"/>
            <a:ext cx="7391400" cy="4876800"/>
          </a:xfrm>
        </p:spPr>
        <p:txBody>
          <a:bodyPr/>
          <a:lstStyle/>
          <a:p>
            <a:pPr algn="l">
              <a:lnSpc>
                <a:spcPts val="4300"/>
              </a:lnSpc>
            </a:pPr>
            <a:r>
              <a:rPr lang="en-US" sz="2400" dirty="0"/>
              <a:t>Company A</a:t>
            </a:r>
            <a:br>
              <a:rPr lang="en-US" sz="2400" dirty="0"/>
            </a:br>
            <a:r>
              <a:rPr lang="en-US" sz="2400" dirty="0"/>
              <a:t>Take loan @ 4% fixed interest rate.</a:t>
            </a:r>
            <a:br>
              <a:rPr lang="en-US" sz="2400" dirty="0"/>
            </a:br>
            <a:r>
              <a:rPr lang="en-US" sz="2400" dirty="0"/>
              <a:t>Company B</a:t>
            </a:r>
            <a:br>
              <a:rPr lang="en-US" sz="2400" dirty="0"/>
            </a:br>
            <a:r>
              <a:rPr lang="en-US" sz="2400" dirty="0"/>
              <a:t>Take loan @ LIBOR + .6%</a:t>
            </a:r>
            <a:br>
              <a:rPr lang="en-US" sz="2400" dirty="0"/>
            </a:br>
            <a:r>
              <a:rPr lang="en-US" sz="2400" dirty="0"/>
              <a:t>enter into a swap contract </a:t>
            </a:r>
            <a:br>
              <a:rPr lang="en-US" sz="2400" dirty="0"/>
            </a:br>
            <a:r>
              <a:rPr lang="en-US" sz="2400" dirty="0"/>
              <a:t>A will pay to B LIBOR and B will pay to A @ 4.35% fixed interest rate</a:t>
            </a:r>
            <a:br>
              <a:rPr lang="en-US" sz="2400" dirty="0"/>
            </a:br>
            <a:br>
              <a:rPr lang="en-US" sz="2400" dirty="0"/>
            </a:br>
            <a:endParaRPr lang="en-US" sz="2400" dirty="0"/>
          </a:p>
        </p:txBody>
      </p:sp>
      <p:sp>
        <p:nvSpPr>
          <p:cNvPr id="3" name="Rectangle 2"/>
          <p:cNvSpPr/>
          <p:nvPr/>
        </p:nvSpPr>
        <p:spPr bwMode="auto">
          <a:xfrm>
            <a:off x="1066800" y="457200"/>
            <a:ext cx="7391400" cy="838200"/>
          </a:xfrm>
          <a:prstGeom prst="rect">
            <a:avLst/>
          </a:prstGeom>
          <a:pattFill prst="wdUpDiag">
            <a:fgClr>
              <a:srgbClr val="CCFFCC"/>
            </a:fgClr>
            <a:bgClr>
              <a:schemeClr val="bg1"/>
            </a:bgClr>
          </a:pattFill>
          <a:ln w="444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a:t>Comparative advantage</a:t>
            </a:r>
          </a:p>
        </p:txBody>
      </p:sp>
    </p:spTree>
    <p:extLst>
      <p:ext uri="{BB962C8B-B14F-4D97-AF65-F5344CB8AC3E}">
        <p14:creationId xmlns:p14="http://schemas.microsoft.com/office/powerpoint/2010/main" val="3821324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676400"/>
            <a:ext cx="7391400" cy="4876800"/>
          </a:xfrm>
        </p:spPr>
        <p:txBody>
          <a:bodyPr/>
          <a:lstStyle/>
          <a:p>
            <a:pPr algn="l">
              <a:lnSpc>
                <a:spcPts val="4300"/>
              </a:lnSpc>
            </a:pPr>
            <a:r>
              <a:rPr lang="en-US" sz="2400" dirty="0"/>
              <a:t>Company A</a:t>
            </a:r>
            <a:br>
              <a:rPr lang="en-US" sz="2400" dirty="0"/>
            </a:br>
            <a:r>
              <a:rPr lang="en-US" sz="2400" dirty="0"/>
              <a:t>Net effect of company A will pay </a:t>
            </a:r>
            <a:r>
              <a:rPr lang="en-US" sz="2400" dirty="0">
                <a:solidFill>
                  <a:srgbClr val="0000CC"/>
                </a:solidFill>
              </a:rPr>
              <a:t>LIBOR - .35% </a:t>
            </a:r>
            <a:r>
              <a:rPr lang="en-US" sz="2400" dirty="0"/>
              <a:t>(profit from B 4 - 4.35%) </a:t>
            </a:r>
            <a:br>
              <a:rPr lang="en-US" sz="2400" dirty="0"/>
            </a:br>
            <a:r>
              <a:rPr lang="en-US" sz="2400" dirty="0">
                <a:solidFill>
                  <a:srgbClr val="0000CC"/>
                </a:solidFill>
              </a:rPr>
              <a:t>which is better then market.</a:t>
            </a:r>
            <a:br>
              <a:rPr lang="en-US" sz="2400" dirty="0"/>
            </a:br>
            <a:r>
              <a:rPr lang="en-US" sz="2400" dirty="0"/>
              <a:t>Company B</a:t>
            </a:r>
            <a:br>
              <a:rPr lang="en-US" sz="2400" dirty="0"/>
            </a:br>
            <a:r>
              <a:rPr lang="en-US" sz="2400" dirty="0"/>
              <a:t>Net effect of company B will pay </a:t>
            </a:r>
            <a:r>
              <a:rPr lang="en-US" sz="2400" dirty="0">
                <a:solidFill>
                  <a:srgbClr val="0000CC"/>
                </a:solidFill>
              </a:rPr>
              <a:t>4.35% + .6% = 4.95% </a:t>
            </a:r>
            <a:r>
              <a:rPr lang="en-US" sz="2400" dirty="0"/>
              <a:t>(loss from A( LIBOR – (LIBOR - .6%))) </a:t>
            </a:r>
            <a:r>
              <a:rPr lang="en-US" sz="2400" dirty="0">
                <a:solidFill>
                  <a:srgbClr val="0000CC"/>
                </a:solidFill>
              </a:rPr>
              <a:t>which is better then market.</a:t>
            </a:r>
            <a:br>
              <a:rPr lang="en-US" sz="2400" dirty="0"/>
            </a:br>
            <a:endParaRPr lang="en-US" sz="2400" dirty="0"/>
          </a:p>
        </p:txBody>
      </p:sp>
      <p:sp>
        <p:nvSpPr>
          <p:cNvPr id="3" name="Rectangle 2"/>
          <p:cNvSpPr/>
          <p:nvPr/>
        </p:nvSpPr>
        <p:spPr bwMode="auto">
          <a:xfrm>
            <a:off x="1066800" y="457200"/>
            <a:ext cx="7391400" cy="838200"/>
          </a:xfrm>
          <a:prstGeom prst="rect">
            <a:avLst/>
          </a:prstGeom>
          <a:pattFill prst="wdUpDiag">
            <a:fgClr>
              <a:srgbClr val="CCFFCC"/>
            </a:fgClr>
            <a:bgClr>
              <a:schemeClr val="bg1"/>
            </a:bgClr>
          </a:pattFill>
          <a:ln w="444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a:t>Comparative advantage</a:t>
            </a:r>
          </a:p>
        </p:txBody>
      </p:sp>
    </p:spTree>
    <p:extLst>
      <p:ext uri="{BB962C8B-B14F-4D97-AF65-F5344CB8AC3E}">
        <p14:creationId xmlns:p14="http://schemas.microsoft.com/office/powerpoint/2010/main" val="2176006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i="1" dirty="0">
                <a:solidFill>
                  <a:srgbClr val="0000CC"/>
                </a:solidFill>
              </a:rPr>
              <a:t>Currency swaps</a:t>
            </a:r>
            <a:endParaRPr lang="en-US" dirty="0"/>
          </a:p>
        </p:txBody>
      </p:sp>
      <p:sp>
        <p:nvSpPr>
          <p:cNvPr id="71683" name="Rectangle 3"/>
          <p:cNvSpPr>
            <a:spLocks noGrp="1" noChangeArrowheads="1"/>
          </p:cNvSpPr>
          <p:nvPr>
            <p:ph type="body" idx="1"/>
          </p:nvPr>
        </p:nvSpPr>
        <p:spPr/>
        <p:txBody>
          <a:bodyPr/>
          <a:lstStyle/>
          <a:p>
            <a:pPr algn="just" eaLnBrk="1" hangingPunct="1">
              <a:lnSpc>
                <a:spcPct val="150000"/>
              </a:lnSpc>
            </a:pPr>
            <a:r>
              <a:rPr lang="en-US" sz="3200" dirty="0"/>
              <a:t>A currency swap involves exchanging principal and  interest payments on a loan in one currency </a:t>
            </a:r>
            <a:r>
              <a:rPr lang="en-US" sz="3200" dirty="0">
                <a:solidFill>
                  <a:srgbClr val="FF0000"/>
                </a:solidFill>
              </a:rPr>
              <a:t>for principal and interest payments on an equal loan in another currency.</a:t>
            </a:r>
            <a:endParaRPr lang="en-US" sz="3200" b="1" dirty="0">
              <a:solidFill>
                <a:srgbClr val="FF0000"/>
              </a:solidFill>
            </a:endParaRPr>
          </a:p>
        </p:txBody>
      </p:sp>
    </p:spTree>
    <p:extLst>
      <p:ext uri="{BB962C8B-B14F-4D97-AF65-F5344CB8AC3E}">
        <p14:creationId xmlns:p14="http://schemas.microsoft.com/office/powerpoint/2010/main" val="105880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a:t>Swaps </a:t>
            </a:r>
          </a:p>
        </p:txBody>
      </p:sp>
      <p:sp>
        <p:nvSpPr>
          <p:cNvPr id="71683" name="Rectangle 3"/>
          <p:cNvSpPr>
            <a:spLocks noGrp="1" noChangeArrowheads="1"/>
          </p:cNvSpPr>
          <p:nvPr>
            <p:ph type="body" idx="1"/>
          </p:nvPr>
        </p:nvSpPr>
        <p:spPr/>
        <p:txBody>
          <a:bodyPr/>
          <a:lstStyle/>
          <a:p>
            <a:pPr algn="just" eaLnBrk="1" hangingPunct="1">
              <a:lnSpc>
                <a:spcPct val="150000"/>
              </a:lnSpc>
            </a:pPr>
            <a:r>
              <a:rPr lang="en-US" sz="2400" dirty="0"/>
              <a:t>Swaps are private agreements between two parties to exchange cash flows in the future according to a prearranged formula.</a:t>
            </a:r>
          </a:p>
          <a:p>
            <a:pPr algn="just" eaLnBrk="1" hangingPunct="1">
              <a:lnSpc>
                <a:spcPct val="150000"/>
              </a:lnSpc>
            </a:pPr>
            <a:r>
              <a:rPr lang="en-US" sz="2400" b="1" dirty="0">
                <a:solidFill>
                  <a:srgbClr val="0000CC"/>
                </a:solidFill>
              </a:rPr>
              <a:t>There are two type of swaps.</a:t>
            </a:r>
          </a:p>
          <a:p>
            <a:pPr marL="457200" indent="-457200" algn="just" eaLnBrk="1" hangingPunct="1">
              <a:lnSpc>
                <a:spcPct val="150000"/>
              </a:lnSpc>
              <a:buFont typeface="+mj-lt"/>
              <a:buAutoNum type="arabicPeriod"/>
            </a:pPr>
            <a:r>
              <a:rPr lang="en-US" sz="2400" i="1" dirty="0">
                <a:solidFill>
                  <a:srgbClr val="0000CC"/>
                </a:solidFill>
              </a:rPr>
              <a:t>Interest rate swaps</a:t>
            </a:r>
          </a:p>
          <a:p>
            <a:pPr marL="457200" indent="-457200" algn="just" eaLnBrk="1" hangingPunct="1">
              <a:lnSpc>
                <a:spcPct val="150000"/>
              </a:lnSpc>
              <a:buFont typeface="+mj-lt"/>
              <a:buAutoNum type="arabicPeriod"/>
            </a:pPr>
            <a:r>
              <a:rPr lang="en-US" sz="2400" i="1" dirty="0">
                <a:solidFill>
                  <a:srgbClr val="0000CC"/>
                </a:solidFill>
              </a:rPr>
              <a:t>Currency swaps</a:t>
            </a:r>
            <a:endParaRPr lang="en-US" sz="2400" b="1" dirty="0">
              <a:solidFill>
                <a:srgbClr val="0000CC"/>
              </a:solidFill>
            </a:endParaRPr>
          </a:p>
        </p:txBody>
      </p:sp>
    </p:spTree>
    <p:extLst>
      <p:ext uri="{BB962C8B-B14F-4D97-AF65-F5344CB8AC3E}">
        <p14:creationId xmlns:p14="http://schemas.microsoft.com/office/powerpoint/2010/main" val="3312900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676400"/>
            <a:ext cx="7391400" cy="3429000"/>
          </a:xfrm>
        </p:spPr>
        <p:txBody>
          <a:bodyPr/>
          <a:lstStyle/>
          <a:p>
            <a:pPr>
              <a:lnSpc>
                <a:spcPts val="4300"/>
              </a:lnSpc>
            </a:pPr>
            <a:r>
              <a:rPr lang="en-US" sz="4000" b="0" dirty="0">
                <a:effectLst/>
              </a:rPr>
              <a:t> Comparative advantage.</a:t>
            </a:r>
            <a:endParaRPr lang="en-US" sz="4000" dirty="0"/>
          </a:p>
        </p:txBody>
      </p:sp>
      <p:sp>
        <p:nvSpPr>
          <p:cNvPr id="3" name="Rectangle 2"/>
          <p:cNvSpPr/>
          <p:nvPr/>
        </p:nvSpPr>
        <p:spPr bwMode="auto">
          <a:xfrm>
            <a:off x="1066800" y="457200"/>
            <a:ext cx="7391400" cy="838200"/>
          </a:xfrm>
          <a:prstGeom prst="rect">
            <a:avLst/>
          </a:prstGeom>
          <a:pattFill prst="wdUpDiag">
            <a:fgClr>
              <a:srgbClr val="CCFFCC"/>
            </a:fgClr>
            <a:bgClr>
              <a:schemeClr val="bg1"/>
            </a:bgClr>
          </a:pattFill>
          <a:ln w="444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 </a:t>
            </a:r>
            <a:r>
              <a:rPr lang="en-US" dirty="0"/>
              <a:t>R</a:t>
            </a:r>
            <a:r>
              <a:rPr kumimoji="0" lang="en-US" sz="2400" b="0" i="0" u="none" strike="noStrike" cap="none" normalizeH="0" baseline="0" dirty="0">
                <a:ln>
                  <a:noFill/>
                </a:ln>
                <a:solidFill>
                  <a:schemeClr val="tx1"/>
                </a:solidFill>
                <a:effectLst/>
                <a:latin typeface="Arial" charset="0"/>
              </a:rPr>
              <a:t>eason for currency swap</a:t>
            </a:r>
            <a:r>
              <a:rPr kumimoji="0" lang="en-US" sz="2400" b="0" i="0" u="none" strike="noStrike" cap="none" normalizeH="0" dirty="0">
                <a:ln>
                  <a:noFill/>
                </a:ln>
                <a:solidFill>
                  <a:schemeClr val="tx1"/>
                </a:solidFill>
                <a:effectLst/>
                <a:latin typeface="Arial" charset="0"/>
              </a:rPr>
              <a:t> is……</a:t>
            </a:r>
            <a:endParaRPr kumimoji="0" lang="en-US"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878321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676400"/>
            <a:ext cx="7391400" cy="2438400"/>
          </a:xfrm>
        </p:spPr>
        <p:txBody>
          <a:bodyPr/>
          <a:lstStyle/>
          <a:p>
            <a:pPr algn="l">
              <a:lnSpc>
                <a:spcPts val="4300"/>
              </a:lnSpc>
            </a:pPr>
            <a:r>
              <a:rPr lang="en-US" sz="2400" dirty="0"/>
              <a:t>Suppose two companies A (US)and B (IND) wish to borrow $1 lakh and 50 lakh  for 5 years(1$ = 50 rupee). But company A want money in IND and company B in US</a:t>
            </a:r>
          </a:p>
        </p:txBody>
      </p:sp>
      <p:sp>
        <p:nvSpPr>
          <p:cNvPr id="3" name="Rectangle 2"/>
          <p:cNvSpPr/>
          <p:nvPr/>
        </p:nvSpPr>
        <p:spPr bwMode="auto">
          <a:xfrm>
            <a:off x="1066800" y="457200"/>
            <a:ext cx="7391400" cy="838200"/>
          </a:xfrm>
          <a:prstGeom prst="rect">
            <a:avLst/>
          </a:prstGeom>
          <a:pattFill prst="wdUpDiag">
            <a:fgClr>
              <a:srgbClr val="CCFFCC"/>
            </a:fgClr>
            <a:bgClr>
              <a:schemeClr val="bg1"/>
            </a:bgClr>
          </a:pattFill>
          <a:ln w="444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a:t>Comparative advantage</a:t>
            </a:r>
            <a:endParaRPr kumimoji="0" lang="en-US" sz="2400" b="0" i="0" u="none" strike="noStrike" cap="none" normalizeH="0" baseline="0" dirty="0">
              <a:ln>
                <a:noFill/>
              </a:ln>
              <a:solidFill>
                <a:schemeClr val="tx1"/>
              </a:solidFill>
              <a:effectLst/>
              <a:latin typeface="Arial" charset="0"/>
            </a:endParaRPr>
          </a:p>
        </p:txBody>
      </p:sp>
      <p:graphicFrame>
        <p:nvGraphicFramePr>
          <p:cNvPr id="4" name="Table 3"/>
          <p:cNvGraphicFramePr>
            <a:graphicFrameLocks noGrp="1"/>
          </p:cNvGraphicFramePr>
          <p:nvPr>
            <p:extLst>
              <p:ext uri="{D42A27DB-BD31-4B8C-83A1-F6EECF244321}">
                <p14:modId xmlns:p14="http://schemas.microsoft.com/office/powerpoint/2010/main" val="982853138"/>
              </p:ext>
            </p:extLst>
          </p:nvPr>
        </p:nvGraphicFramePr>
        <p:xfrm>
          <a:off x="1066800" y="4450080"/>
          <a:ext cx="7391400" cy="15697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523240">
                <a:tc>
                  <a:txBody>
                    <a:bodyPr/>
                    <a:lstStyle/>
                    <a:p>
                      <a:r>
                        <a:rPr lang="en-US" dirty="0"/>
                        <a:t>company</a:t>
                      </a:r>
                    </a:p>
                  </a:txBody>
                  <a:tcPr/>
                </a:tc>
                <a:tc>
                  <a:txBody>
                    <a:bodyPr/>
                    <a:lstStyle/>
                    <a:p>
                      <a:r>
                        <a:rPr lang="en-US" dirty="0"/>
                        <a:t>US</a:t>
                      </a:r>
                    </a:p>
                  </a:txBody>
                  <a:tcPr/>
                </a:tc>
                <a:tc>
                  <a:txBody>
                    <a:bodyPr/>
                    <a:lstStyle/>
                    <a:p>
                      <a:r>
                        <a:rPr lang="en-US" dirty="0"/>
                        <a:t>Duration </a:t>
                      </a:r>
                    </a:p>
                  </a:txBody>
                  <a:tcPr/>
                </a:tc>
                <a:tc>
                  <a:txBody>
                    <a:bodyPr/>
                    <a:lstStyle/>
                    <a:p>
                      <a:r>
                        <a:rPr lang="en-US" dirty="0"/>
                        <a:t>IND</a:t>
                      </a:r>
                    </a:p>
                  </a:txBody>
                  <a:tcPr/>
                </a:tc>
                <a:extLst>
                  <a:ext uri="{0D108BD9-81ED-4DB2-BD59-A6C34878D82A}">
                    <a16:rowId xmlns:a16="http://schemas.microsoft.com/office/drawing/2014/main" val="10000"/>
                  </a:ext>
                </a:extLst>
              </a:tr>
              <a:tr h="523240">
                <a:tc>
                  <a:txBody>
                    <a:bodyPr/>
                    <a:lstStyle/>
                    <a:p>
                      <a:r>
                        <a:rPr lang="en-US" dirty="0"/>
                        <a:t>A</a:t>
                      </a:r>
                    </a:p>
                  </a:txBody>
                  <a:tcPr/>
                </a:tc>
                <a:tc>
                  <a:txBody>
                    <a:bodyPr/>
                    <a:lstStyle/>
                    <a:p>
                      <a:r>
                        <a:rPr lang="en-US" dirty="0"/>
                        <a:t>5%</a:t>
                      </a:r>
                    </a:p>
                  </a:txBody>
                  <a:tcPr/>
                </a:tc>
                <a:tc>
                  <a:txBody>
                    <a:bodyPr/>
                    <a:lstStyle/>
                    <a:p>
                      <a:r>
                        <a:rPr lang="en-US" dirty="0"/>
                        <a:t>5 </a:t>
                      </a:r>
                      <a:r>
                        <a:rPr lang="en-US" dirty="0" err="1"/>
                        <a:t>yr</a:t>
                      </a:r>
                      <a:endParaRPr lang="en-US" dirty="0"/>
                    </a:p>
                  </a:txBody>
                  <a:tcPr/>
                </a:tc>
                <a:tc>
                  <a:txBody>
                    <a:bodyPr/>
                    <a:lstStyle/>
                    <a:p>
                      <a:r>
                        <a:rPr lang="en-US" baseline="0" dirty="0"/>
                        <a:t>7.6%</a:t>
                      </a:r>
                      <a:endParaRPr lang="en-US" dirty="0"/>
                    </a:p>
                  </a:txBody>
                  <a:tcPr/>
                </a:tc>
                <a:extLst>
                  <a:ext uri="{0D108BD9-81ED-4DB2-BD59-A6C34878D82A}">
                    <a16:rowId xmlns:a16="http://schemas.microsoft.com/office/drawing/2014/main" val="10001"/>
                  </a:ext>
                </a:extLst>
              </a:tr>
              <a:tr h="523240">
                <a:tc>
                  <a:txBody>
                    <a:bodyPr/>
                    <a:lstStyle/>
                    <a:p>
                      <a:r>
                        <a:rPr lang="en-US" dirty="0"/>
                        <a:t>B</a:t>
                      </a:r>
                    </a:p>
                  </a:txBody>
                  <a:tcPr/>
                </a:tc>
                <a:tc>
                  <a:txBody>
                    <a:bodyPr/>
                    <a:lstStyle/>
                    <a:p>
                      <a:r>
                        <a:rPr lang="en-US" dirty="0"/>
                        <a:t>7%</a:t>
                      </a:r>
                    </a:p>
                  </a:txBody>
                  <a:tcPr/>
                </a:tc>
                <a:tc>
                  <a:txBody>
                    <a:bodyPr/>
                    <a:lstStyle/>
                    <a:p>
                      <a:r>
                        <a:rPr lang="en-US" dirty="0"/>
                        <a:t>5 </a:t>
                      </a:r>
                      <a:r>
                        <a:rPr lang="en-US" dirty="0" err="1"/>
                        <a:t>yr</a:t>
                      </a:r>
                      <a:endParaRPr lang="en-US" dirty="0"/>
                    </a:p>
                  </a:txBody>
                  <a:tcPr/>
                </a:tc>
                <a:tc>
                  <a:txBody>
                    <a:bodyPr/>
                    <a:lstStyle/>
                    <a:p>
                      <a:r>
                        <a:rPr lang="en-US" dirty="0"/>
                        <a:t>8.0%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33333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676400"/>
            <a:ext cx="7391400" cy="3962400"/>
          </a:xfrm>
        </p:spPr>
        <p:txBody>
          <a:bodyPr/>
          <a:lstStyle/>
          <a:p>
            <a:pPr algn="l">
              <a:lnSpc>
                <a:spcPts val="4300"/>
              </a:lnSpc>
            </a:pPr>
            <a:r>
              <a:rPr lang="en-US" sz="2400" dirty="0"/>
              <a:t>Company A have comparative advantage in US.</a:t>
            </a:r>
            <a:br>
              <a:rPr lang="en-US" sz="2400" dirty="0"/>
            </a:br>
            <a:br>
              <a:rPr lang="en-US" sz="2400" dirty="0"/>
            </a:br>
            <a:r>
              <a:rPr lang="en-US" sz="2400" dirty="0">
                <a:solidFill>
                  <a:srgbClr val="0000CC"/>
                </a:solidFill>
              </a:rPr>
              <a:t>Company B have comparative advantage in IND.</a:t>
            </a:r>
          </a:p>
        </p:txBody>
      </p:sp>
      <p:sp>
        <p:nvSpPr>
          <p:cNvPr id="3" name="Rectangle 2"/>
          <p:cNvSpPr/>
          <p:nvPr/>
        </p:nvSpPr>
        <p:spPr bwMode="auto">
          <a:xfrm>
            <a:off x="1066800" y="457200"/>
            <a:ext cx="7391400" cy="838200"/>
          </a:xfrm>
          <a:prstGeom prst="rect">
            <a:avLst/>
          </a:prstGeom>
          <a:pattFill prst="wdUpDiag">
            <a:fgClr>
              <a:srgbClr val="CCFFCC"/>
            </a:fgClr>
            <a:bgClr>
              <a:schemeClr val="bg1"/>
            </a:bgClr>
          </a:pattFill>
          <a:ln w="444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a:t>Comparative advantage</a:t>
            </a:r>
            <a:endParaRPr kumimoji="0" lang="en-US"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599522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676400"/>
            <a:ext cx="7391400" cy="3962400"/>
          </a:xfrm>
        </p:spPr>
        <p:txBody>
          <a:bodyPr/>
          <a:lstStyle/>
          <a:p>
            <a:pPr algn="l">
              <a:lnSpc>
                <a:spcPts val="4300"/>
              </a:lnSpc>
            </a:pPr>
            <a:r>
              <a:rPr lang="en-US" sz="2400" dirty="0"/>
              <a:t>Company A and B can enter into a swap to take the benefit comparative advantage.</a:t>
            </a:r>
            <a:endParaRPr lang="en-US" sz="2400" dirty="0">
              <a:solidFill>
                <a:srgbClr val="0000CC"/>
              </a:solidFill>
            </a:endParaRPr>
          </a:p>
        </p:txBody>
      </p:sp>
      <p:sp>
        <p:nvSpPr>
          <p:cNvPr id="3" name="Rectangle 2"/>
          <p:cNvSpPr/>
          <p:nvPr/>
        </p:nvSpPr>
        <p:spPr bwMode="auto">
          <a:xfrm>
            <a:off x="1066800" y="457200"/>
            <a:ext cx="7391400" cy="838200"/>
          </a:xfrm>
          <a:prstGeom prst="rect">
            <a:avLst/>
          </a:prstGeom>
          <a:pattFill prst="wdUpDiag">
            <a:fgClr>
              <a:srgbClr val="CCFFCC"/>
            </a:fgClr>
            <a:bgClr>
              <a:schemeClr val="bg1"/>
            </a:bgClr>
          </a:pattFill>
          <a:ln w="444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a:t>Comparative advantage</a:t>
            </a:r>
            <a:endParaRPr kumimoji="0" lang="en-US"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8359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0" y="0"/>
            <a:ext cx="9144000" cy="6858000"/>
          </a:xfrm>
          <a:prstGeom prst="rect">
            <a:avLst/>
          </a:prstGeom>
          <a:solidFill>
            <a:schemeClr val="bg1"/>
          </a:solidFill>
          <a:ln w="76200" cap="sq" cmpd="sng" algn="ctr">
            <a:solidFill>
              <a:srgbClr val="0070C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nvGrpSpPr>
          <p:cNvPr id="2" name="Group 13"/>
          <p:cNvGrpSpPr/>
          <p:nvPr/>
        </p:nvGrpSpPr>
        <p:grpSpPr>
          <a:xfrm>
            <a:off x="5791200" y="4851532"/>
            <a:ext cx="3327722" cy="1930268"/>
            <a:chOff x="5791200" y="4851532"/>
            <a:chExt cx="3327722" cy="1930268"/>
          </a:xfrm>
        </p:grpSpPr>
        <p:grpSp>
          <p:nvGrpSpPr>
            <p:cNvPr id="3" name="Group 11"/>
            <p:cNvGrpSpPr/>
            <p:nvPr/>
          </p:nvGrpSpPr>
          <p:grpSpPr>
            <a:xfrm>
              <a:off x="5791200" y="4851532"/>
              <a:ext cx="3327722" cy="1930268"/>
              <a:chOff x="5949387" y="5159226"/>
              <a:chExt cx="3327722" cy="1930268"/>
            </a:xfrm>
          </p:grpSpPr>
          <p:sp>
            <p:nvSpPr>
              <p:cNvPr id="8" name="Freeform 7"/>
              <p:cNvSpPr/>
              <p:nvPr/>
            </p:nvSpPr>
            <p:spPr bwMode="auto">
              <a:xfrm>
                <a:off x="5949387" y="51592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Freeform 8"/>
              <p:cNvSpPr/>
              <p:nvPr/>
            </p:nvSpPr>
            <p:spPr bwMode="auto">
              <a:xfrm>
                <a:off x="6101787" y="53116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Freeform 9"/>
              <p:cNvSpPr/>
              <p:nvPr/>
            </p:nvSpPr>
            <p:spPr bwMode="auto">
              <a:xfrm>
                <a:off x="6254187" y="54640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Freeform 10"/>
              <p:cNvSpPr/>
              <p:nvPr/>
            </p:nvSpPr>
            <p:spPr bwMode="auto">
              <a:xfrm>
                <a:off x="6406587" y="56164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pic>
          <p:nvPicPr>
            <p:cNvPr id="27649" name="Picture 1" descr="http://t2.gstatic.com/images?q=tbn:ANd9GcQ4uAtrMhOHs31_XqguhZ43LzBmlg6SsOqEX-nzr2TSWVNSljuD"/>
            <p:cNvPicPr>
              <a:picLocks noChangeAspect="1" noChangeArrowheads="1"/>
            </p:cNvPicPr>
            <p:nvPr/>
          </p:nvPicPr>
          <p:blipFill>
            <a:blip r:embed="rId3"/>
            <a:srcRect/>
            <a:stretch>
              <a:fillRect/>
            </a:stretch>
          </p:blipFill>
          <p:spPr bwMode="auto">
            <a:xfrm>
              <a:off x="7620000" y="5715000"/>
              <a:ext cx="762000" cy="1008185"/>
            </a:xfrm>
            <a:prstGeom prst="rect">
              <a:avLst/>
            </a:prstGeom>
            <a:noFill/>
          </p:spPr>
        </p:pic>
      </p:grpSp>
      <p:sp>
        <p:nvSpPr>
          <p:cNvPr id="6" name="Title 5"/>
          <p:cNvSpPr>
            <a:spLocks noGrp="1"/>
          </p:cNvSpPr>
          <p:nvPr>
            <p:ph type="ctrTitle"/>
          </p:nvPr>
        </p:nvSpPr>
        <p:spPr>
          <a:xfrm>
            <a:off x="3505200" y="1219200"/>
            <a:ext cx="4724400" cy="1470025"/>
          </a:xfrm>
        </p:spPr>
        <p:txBody>
          <a:bodyPr>
            <a:normAutofit/>
          </a:bodyPr>
          <a:lstStyle/>
          <a:p>
            <a:r>
              <a:rPr lang="en-US" sz="3600" b="1" kern="1200" dirty="0">
                <a:solidFill>
                  <a:srgbClr val="003300"/>
                </a:solidFill>
                <a:effectLst>
                  <a:outerShdw blurRad="38100" dist="38100" dir="2700000" algn="tl">
                    <a:srgbClr val="000000">
                      <a:alpha val="43137"/>
                    </a:srgbClr>
                  </a:outerShdw>
                </a:effectLst>
                <a:latin typeface="Segoe Print" pitchFamily="2" charset="0"/>
              </a:rPr>
              <a:t>How????</a:t>
            </a:r>
            <a:endParaRPr lang="en-US" b="1" dirty="0">
              <a:solidFill>
                <a:srgbClr val="002060"/>
              </a:solidFill>
              <a:effectLst>
                <a:outerShdw blurRad="38100" dist="38100" dir="2700000" algn="tl">
                  <a:srgbClr val="000000">
                    <a:alpha val="43137"/>
                  </a:srgbClr>
                </a:outerShdw>
              </a:effectLst>
              <a:latin typeface="Segoe Print" pitchFamily="2" charset="0"/>
            </a:endParaRPr>
          </a:p>
        </p:txBody>
      </p:sp>
      <p:pic>
        <p:nvPicPr>
          <p:cNvPr id="32770" name="Picture 2"/>
          <p:cNvPicPr>
            <a:picLocks noChangeAspect="1" noChangeArrowheads="1"/>
          </p:cNvPicPr>
          <p:nvPr/>
        </p:nvPicPr>
        <p:blipFill>
          <a:blip r:embed="rId4"/>
          <a:srcRect l="9804" r="25490"/>
          <a:stretch>
            <a:fillRect/>
          </a:stretch>
        </p:blipFill>
        <p:spPr bwMode="auto">
          <a:xfrm flipH="1">
            <a:off x="152400" y="228600"/>
            <a:ext cx="2514600" cy="6400800"/>
          </a:xfrm>
          <a:prstGeom prst="rect">
            <a:avLst/>
          </a:prstGeom>
          <a:noFill/>
          <a:ln w="12700" cap="sq" cmpd="sng">
            <a:noFill/>
            <a:prstDash val="solid"/>
            <a:miter lim="800000"/>
            <a:headEnd type="none" w="sm" len="sm"/>
            <a:tailEnd type="none" w="sm" len="sm"/>
          </a:ln>
          <a:effectLst/>
        </p:spPr>
      </p:pic>
      <p:pic>
        <p:nvPicPr>
          <p:cNvPr id="32773" name="Picture 5"/>
          <p:cNvPicPr>
            <a:picLocks noChangeAspect="1" noChangeArrowheads="1"/>
          </p:cNvPicPr>
          <p:nvPr/>
        </p:nvPicPr>
        <p:blipFill>
          <a:blip r:embed="rId5"/>
          <a:srcRect/>
          <a:stretch>
            <a:fillRect/>
          </a:stretch>
        </p:blipFill>
        <p:spPr bwMode="auto">
          <a:xfrm>
            <a:off x="609600" y="5029200"/>
            <a:ext cx="285750" cy="476250"/>
          </a:xfrm>
          <a:prstGeom prst="rect">
            <a:avLst/>
          </a:prstGeom>
          <a:noFill/>
          <a:ln w="12700" cap="sq" cmpd="sng">
            <a:noFill/>
            <a:prstDash val="solid"/>
            <a:miter lim="800000"/>
            <a:headEnd type="none" w="sm" len="sm"/>
            <a:tailEnd type="none" w="sm" len="sm"/>
          </a:ln>
          <a:effectLst/>
        </p:spPr>
      </p:pic>
      <p:pic>
        <p:nvPicPr>
          <p:cNvPr id="19" name="Picture 5"/>
          <p:cNvPicPr>
            <a:picLocks noChangeAspect="1" noChangeArrowheads="1"/>
          </p:cNvPicPr>
          <p:nvPr/>
        </p:nvPicPr>
        <p:blipFill>
          <a:blip r:embed="rId5"/>
          <a:srcRect/>
          <a:stretch>
            <a:fillRect/>
          </a:stretch>
        </p:blipFill>
        <p:spPr bwMode="auto">
          <a:xfrm>
            <a:off x="609600" y="5391150"/>
            <a:ext cx="285750" cy="476250"/>
          </a:xfrm>
          <a:prstGeom prst="rect">
            <a:avLst/>
          </a:prstGeom>
          <a:noFill/>
          <a:ln w="12700" cap="sq" cmpd="sng">
            <a:noFill/>
            <a:prstDash val="solid"/>
            <a:miter lim="800000"/>
            <a:headEnd type="none" w="sm" len="sm"/>
            <a:tailEnd type="none" w="sm" len="sm"/>
          </a:ln>
          <a:effectLst/>
        </p:spPr>
      </p:pic>
      <p:pic>
        <p:nvPicPr>
          <p:cNvPr id="14" name="Picture 2"/>
          <p:cNvPicPr>
            <a:picLocks noChangeAspect="1" noChangeArrowheads="1"/>
          </p:cNvPicPr>
          <p:nvPr/>
        </p:nvPicPr>
        <p:blipFill>
          <a:blip r:embed="rId4"/>
          <a:srcRect l="13353" t="9310" r="27408" b="32143"/>
          <a:stretch>
            <a:fillRect/>
          </a:stretch>
        </p:blipFill>
        <p:spPr bwMode="auto">
          <a:xfrm rot="2179190" flipH="1">
            <a:off x="1232439" y="2973131"/>
            <a:ext cx="2302158" cy="3747445"/>
          </a:xfrm>
          <a:prstGeom prst="rect">
            <a:avLst/>
          </a:prstGeom>
          <a:noFill/>
          <a:ln w="12700" cap="sq" cmpd="sng">
            <a:noFill/>
            <a:prstDash val="solid"/>
            <a:miter lim="800000"/>
            <a:headEnd type="none" w="sm" len="sm"/>
            <a:tailEnd type="none" w="sm" len="sm"/>
          </a:ln>
          <a:effectLst/>
        </p:spPr>
      </p:pic>
      <p:pic>
        <p:nvPicPr>
          <p:cNvPr id="32775" name="Picture 7"/>
          <p:cNvPicPr>
            <a:picLocks noChangeAspect="1" noChangeArrowheads="1"/>
          </p:cNvPicPr>
          <p:nvPr/>
        </p:nvPicPr>
        <p:blipFill>
          <a:blip r:embed="rId6"/>
          <a:srcRect/>
          <a:stretch>
            <a:fillRect/>
          </a:stretch>
        </p:blipFill>
        <p:spPr bwMode="auto">
          <a:xfrm>
            <a:off x="1828800" y="6694025"/>
            <a:ext cx="1095375" cy="266700"/>
          </a:xfrm>
          <a:prstGeom prst="rect">
            <a:avLst/>
          </a:prstGeom>
          <a:noFill/>
          <a:ln w="12700" cap="sq" cmpd="sng">
            <a:noFill/>
            <a:prstDash val="solid"/>
            <a:miter lim="800000"/>
            <a:headEnd type="none" w="sm" len="sm"/>
            <a:tailEnd type="none" w="sm" len="sm"/>
          </a:ln>
          <a:effectLst/>
        </p:spPr>
      </p:pic>
      <p:pic>
        <p:nvPicPr>
          <p:cNvPr id="32774" name="Picture 6"/>
          <p:cNvPicPr>
            <a:picLocks noChangeAspect="1" noChangeArrowheads="1"/>
          </p:cNvPicPr>
          <p:nvPr/>
        </p:nvPicPr>
        <p:blipFill>
          <a:blip r:embed="rId5"/>
          <a:srcRect r="20000" b="14735"/>
          <a:stretch>
            <a:fillRect/>
          </a:stretch>
        </p:blipFill>
        <p:spPr bwMode="auto">
          <a:xfrm>
            <a:off x="604172" y="5789275"/>
            <a:ext cx="228600" cy="406075"/>
          </a:xfrm>
          <a:prstGeom prst="rect">
            <a:avLst/>
          </a:prstGeom>
          <a:noFill/>
          <a:ln w="12700" cap="sq" cmpd="sng">
            <a:noFill/>
            <a:prstDash val="solid"/>
            <a:miter lim="800000"/>
            <a:headEnd type="none" w="sm" len="sm"/>
            <a:tailEnd type="none" w="sm" len="sm"/>
          </a:ln>
          <a:effectLst/>
        </p:spPr>
      </p:pic>
      <p:pic>
        <p:nvPicPr>
          <p:cNvPr id="22" name="Picture 6"/>
          <p:cNvPicPr>
            <a:picLocks noChangeAspect="1" noChangeArrowheads="1"/>
          </p:cNvPicPr>
          <p:nvPr/>
        </p:nvPicPr>
        <p:blipFill>
          <a:blip r:embed="rId5"/>
          <a:srcRect r="20000" b="14735"/>
          <a:stretch>
            <a:fillRect/>
          </a:stretch>
        </p:blipFill>
        <p:spPr bwMode="auto">
          <a:xfrm>
            <a:off x="619126" y="5029200"/>
            <a:ext cx="228600" cy="406075"/>
          </a:xfrm>
          <a:prstGeom prst="rect">
            <a:avLst/>
          </a:prstGeom>
          <a:noFill/>
          <a:ln w="12700" cap="sq" cmpd="sng">
            <a:noFill/>
            <a:prstDash val="solid"/>
            <a:miter lim="800000"/>
            <a:headEnd type="none" w="sm" len="sm"/>
            <a:tailEnd type="none" w="sm" len="sm"/>
          </a:ln>
          <a:effectLst/>
        </p:spPr>
      </p:pic>
      <p:pic>
        <p:nvPicPr>
          <p:cNvPr id="23" name="Picture 6"/>
          <p:cNvPicPr>
            <a:picLocks noChangeAspect="1" noChangeArrowheads="1"/>
          </p:cNvPicPr>
          <p:nvPr/>
        </p:nvPicPr>
        <p:blipFill>
          <a:blip r:embed="rId5"/>
          <a:srcRect r="20000" b="14735"/>
          <a:stretch>
            <a:fillRect/>
          </a:stretch>
        </p:blipFill>
        <p:spPr bwMode="auto">
          <a:xfrm rot="519740">
            <a:off x="606250" y="5406825"/>
            <a:ext cx="228600" cy="269643"/>
          </a:xfrm>
          <a:prstGeom prst="rect">
            <a:avLst/>
          </a:prstGeom>
          <a:noFill/>
          <a:ln w="12700" cap="sq" cmpd="sng">
            <a:noFill/>
            <a:prstDash val="solid"/>
            <a:miter lim="800000"/>
            <a:headEnd type="none" w="sm" len="sm"/>
            <a:tailEnd type="none" w="sm" len="sm"/>
          </a:ln>
          <a:effectLst/>
        </p:spPr>
      </p:pic>
      <p:pic>
        <p:nvPicPr>
          <p:cNvPr id="24" name="Picture 6"/>
          <p:cNvPicPr>
            <a:picLocks noChangeAspect="1" noChangeArrowheads="1"/>
          </p:cNvPicPr>
          <p:nvPr/>
        </p:nvPicPr>
        <p:blipFill>
          <a:blip r:embed="rId5"/>
          <a:srcRect r="20000" b="14735"/>
          <a:stretch>
            <a:fillRect/>
          </a:stretch>
        </p:blipFill>
        <p:spPr bwMode="auto">
          <a:xfrm>
            <a:off x="600032" y="5559225"/>
            <a:ext cx="228600" cy="269643"/>
          </a:xfrm>
          <a:prstGeom prst="rect">
            <a:avLst/>
          </a:prstGeom>
          <a:noFill/>
          <a:ln w="12700" cap="sq" cmpd="sng">
            <a:noFill/>
            <a:prstDash val="solid"/>
            <a:miter lim="800000"/>
            <a:headEnd type="none" w="sm" len="sm"/>
            <a:tailEnd type="none" w="sm" len="sm"/>
          </a:ln>
          <a:effectLst/>
        </p:spPr>
      </p:pic>
      <p:pic>
        <p:nvPicPr>
          <p:cNvPr id="20" name="Picture 2"/>
          <p:cNvPicPr>
            <a:picLocks noChangeAspect="1" noChangeArrowheads="1"/>
          </p:cNvPicPr>
          <p:nvPr/>
        </p:nvPicPr>
        <p:blipFill>
          <a:blip r:embed="rId7"/>
          <a:srcRect/>
          <a:stretch>
            <a:fillRect/>
          </a:stretch>
        </p:blipFill>
        <p:spPr bwMode="auto">
          <a:xfrm flipH="1">
            <a:off x="4241134" y="3124200"/>
            <a:ext cx="2540666" cy="2132368"/>
          </a:xfrm>
          <a:prstGeom prst="rect">
            <a:avLst/>
          </a:prstGeom>
          <a:ln>
            <a:noFill/>
          </a:ln>
          <a:effectLst>
            <a:softEdge rad="112500"/>
          </a:effectLst>
        </p:spPr>
      </p:pic>
    </p:spTree>
    <p:extLst>
      <p:ext uri="{BB962C8B-B14F-4D97-AF65-F5344CB8AC3E}">
        <p14:creationId xmlns:p14="http://schemas.microsoft.com/office/powerpoint/2010/main" val="1957250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676400"/>
            <a:ext cx="7391400" cy="4876800"/>
          </a:xfrm>
        </p:spPr>
        <p:txBody>
          <a:bodyPr/>
          <a:lstStyle/>
          <a:p>
            <a:pPr algn="l">
              <a:lnSpc>
                <a:spcPts val="4300"/>
              </a:lnSpc>
            </a:pPr>
            <a:r>
              <a:rPr lang="en-US" sz="2400" dirty="0"/>
              <a:t>Company A</a:t>
            </a:r>
            <a:br>
              <a:rPr lang="en-US" sz="2400" dirty="0"/>
            </a:br>
            <a:r>
              <a:rPr lang="en-US" sz="2400" dirty="0"/>
              <a:t>Take loan @ 5% fixed interest rate in US.</a:t>
            </a:r>
            <a:br>
              <a:rPr lang="en-US" sz="2400" dirty="0"/>
            </a:br>
            <a:r>
              <a:rPr lang="en-US" sz="2400" dirty="0"/>
              <a:t>Company B</a:t>
            </a:r>
            <a:br>
              <a:rPr lang="en-US" sz="2400" dirty="0"/>
            </a:br>
            <a:r>
              <a:rPr lang="en-US" sz="2400" dirty="0"/>
              <a:t>Take loan @ 8% fixed interest rate in IND</a:t>
            </a:r>
            <a:br>
              <a:rPr lang="en-US" sz="2400" dirty="0"/>
            </a:br>
            <a:r>
              <a:rPr lang="en-US" sz="2400" dirty="0"/>
              <a:t>enter into a swap contract </a:t>
            </a:r>
            <a:br>
              <a:rPr lang="en-US" sz="2400" dirty="0"/>
            </a:br>
            <a:r>
              <a:rPr lang="en-US" sz="2400" dirty="0"/>
              <a:t>A will give loan to B in US @ 5% and B will give same amount in IND to A @ 6.9%.</a:t>
            </a:r>
            <a:br>
              <a:rPr lang="en-US" sz="2400" dirty="0"/>
            </a:br>
            <a:endParaRPr lang="en-US" sz="2400" dirty="0"/>
          </a:p>
        </p:txBody>
      </p:sp>
      <p:sp>
        <p:nvSpPr>
          <p:cNvPr id="3" name="Rectangle 2"/>
          <p:cNvSpPr/>
          <p:nvPr/>
        </p:nvSpPr>
        <p:spPr bwMode="auto">
          <a:xfrm>
            <a:off x="1066800" y="457200"/>
            <a:ext cx="7391400" cy="838200"/>
          </a:xfrm>
          <a:prstGeom prst="rect">
            <a:avLst/>
          </a:prstGeom>
          <a:pattFill prst="wdUpDiag">
            <a:fgClr>
              <a:srgbClr val="CCFFCC"/>
            </a:fgClr>
            <a:bgClr>
              <a:schemeClr val="bg1"/>
            </a:bgClr>
          </a:pattFill>
          <a:ln w="444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a:t>Comparative advantage</a:t>
            </a:r>
          </a:p>
        </p:txBody>
      </p:sp>
    </p:spTree>
    <p:extLst>
      <p:ext uri="{BB962C8B-B14F-4D97-AF65-F5344CB8AC3E}">
        <p14:creationId xmlns:p14="http://schemas.microsoft.com/office/powerpoint/2010/main" val="1660000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676400"/>
            <a:ext cx="7391400" cy="4876800"/>
          </a:xfrm>
        </p:spPr>
        <p:txBody>
          <a:bodyPr/>
          <a:lstStyle/>
          <a:p>
            <a:pPr algn="l">
              <a:lnSpc>
                <a:spcPts val="4300"/>
              </a:lnSpc>
            </a:pPr>
            <a:r>
              <a:rPr lang="en-US" sz="2400" dirty="0"/>
              <a:t>Company A</a:t>
            </a:r>
            <a:br>
              <a:rPr lang="en-US" sz="2400" dirty="0"/>
            </a:br>
            <a:r>
              <a:rPr lang="en-US" sz="2400" dirty="0"/>
              <a:t>Net effect of company A will get loan in IND @ 6.9% </a:t>
            </a:r>
            <a:br>
              <a:rPr lang="en-US" sz="2400" dirty="0"/>
            </a:br>
            <a:r>
              <a:rPr lang="en-US" sz="2400" dirty="0">
                <a:solidFill>
                  <a:srgbClr val="0000CC"/>
                </a:solidFill>
              </a:rPr>
              <a:t>which is .7% better then market.</a:t>
            </a:r>
            <a:br>
              <a:rPr lang="en-US" sz="2400" dirty="0"/>
            </a:br>
            <a:r>
              <a:rPr lang="en-US" sz="2400" dirty="0"/>
              <a:t>Company B</a:t>
            </a:r>
            <a:br>
              <a:rPr lang="en-US" sz="2400" dirty="0"/>
            </a:br>
            <a:r>
              <a:rPr lang="en-US" sz="2400" dirty="0"/>
              <a:t>Net effect of company B will get loan in US @ 5 + 1.1%( 8% – 6.9% ) = 6.1%</a:t>
            </a:r>
            <a:br>
              <a:rPr lang="en-US" sz="2400" dirty="0"/>
            </a:br>
            <a:r>
              <a:rPr lang="en-US" sz="2400" dirty="0">
                <a:solidFill>
                  <a:srgbClr val="0000CC"/>
                </a:solidFill>
              </a:rPr>
              <a:t>which is .9% better then market.</a:t>
            </a:r>
            <a:br>
              <a:rPr lang="en-US" sz="2400" dirty="0"/>
            </a:br>
            <a:endParaRPr lang="en-US" sz="2400" dirty="0"/>
          </a:p>
        </p:txBody>
      </p:sp>
      <p:sp>
        <p:nvSpPr>
          <p:cNvPr id="3" name="Rectangle 2"/>
          <p:cNvSpPr/>
          <p:nvPr/>
        </p:nvSpPr>
        <p:spPr bwMode="auto">
          <a:xfrm>
            <a:off x="1066800" y="457200"/>
            <a:ext cx="7391400" cy="838200"/>
          </a:xfrm>
          <a:prstGeom prst="rect">
            <a:avLst/>
          </a:prstGeom>
          <a:pattFill prst="wdUpDiag">
            <a:fgClr>
              <a:srgbClr val="CCFFCC"/>
            </a:fgClr>
            <a:bgClr>
              <a:schemeClr val="bg1"/>
            </a:bgClr>
          </a:pattFill>
          <a:ln w="44450" cap="flat" cmpd="sng" algn="ctr">
            <a:solidFill>
              <a:srgbClr val="008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a:t>Comparative advantage</a:t>
            </a:r>
          </a:p>
        </p:txBody>
      </p:sp>
    </p:spTree>
    <p:extLst>
      <p:ext uri="{BB962C8B-B14F-4D97-AF65-F5344CB8AC3E}">
        <p14:creationId xmlns:p14="http://schemas.microsoft.com/office/powerpoint/2010/main" val="3055134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0"/>
            <a:ext cx="9144000" cy="6936830"/>
          </a:xfrm>
          <a:prstGeom prst="rect">
            <a:avLst/>
          </a:prstGeom>
          <a:solidFill>
            <a:schemeClr val="bg1"/>
          </a:solidFill>
          <a:ln w="9525" cap="flat" cmpd="sng" algn="ctr">
            <a:solidFill>
              <a:srgbClr val="000099"/>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169986" name="Picture 2"/>
          <p:cNvPicPr>
            <a:picLocks noChangeAspect="1" noChangeArrowheads="1"/>
          </p:cNvPicPr>
          <p:nvPr/>
        </p:nvPicPr>
        <p:blipFill>
          <a:blip r:embed="rId2"/>
          <a:srcRect/>
          <a:stretch>
            <a:fillRect/>
          </a:stretch>
        </p:blipFill>
        <p:spPr bwMode="auto">
          <a:xfrm>
            <a:off x="1219200" y="688950"/>
            <a:ext cx="7314755" cy="5254650"/>
          </a:xfrm>
          <a:prstGeom prst="rect">
            <a:avLst/>
          </a:prstGeom>
          <a:noFill/>
          <a:ln w="9525">
            <a:noFill/>
            <a:miter lim="800000"/>
            <a:headEnd/>
            <a:tailEnd/>
          </a:ln>
          <a:effectLst/>
        </p:spPr>
      </p:pic>
      <p:sp>
        <p:nvSpPr>
          <p:cNvPr id="6" name="Oval Callout 5"/>
          <p:cNvSpPr/>
          <p:nvPr/>
        </p:nvSpPr>
        <p:spPr bwMode="auto">
          <a:xfrm>
            <a:off x="5867400" y="838200"/>
            <a:ext cx="1752624" cy="1071329"/>
          </a:xfrm>
          <a:prstGeom prst="wedgeEllipseCallout">
            <a:avLst>
              <a:gd name="adj1" fmla="val 9341"/>
              <a:gd name="adj2" fmla="val 70669"/>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bg1"/>
                </a:solidFill>
                <a:effectLst/>
                <a:latin typeface="Segoe Print" pitchFamily="2" charset="0"/>
              </a:rPr>
              <a:t>Last point</a:t>
            </a:r>
          </a:p>
        </p:txBody>
      </p:sp>
      <p:sp>
        <p:nvSpPr>
          <p:cNvPr id="3" name="Flowchart: Process 2"/>
          <p:cNvSpPr/>
          <p:nvPr/>
        </p:nvSpPr>
        <p:spPr>
          <a:xfrm>
            <a:off x="1447800" y="990600"/>
            <a:ext cx="3886200" cy="2971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Generally all type of swap is done through financial institution and charge small commission.</a:t>
            </a:r>
          </a:p>
        </p:txBody>
      </p:sp>
    </p:spTree>
    <p:extLst>
      <p:ext uri="{BB962C8B-B14F-4D97-AF65-F5344CB8AC3E}">
        <p14:creationId xmlns:p14="http://schemas.microsoft.com/office/powerpoint/2010/main" val="95715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a:xfrm>
            <a:off x="4855325" y="0"/>
            <a:ext cx="4288675" cy="1754326"/>
          </a:xfrm>
          <a:prstGeom prst="rect">
            <a:avLst/>
          </a:prstGeom>
          <a:noFill/>
        </p:spPr>
        <p:txBody>
          <a:bodyPr>
            <a:spAutoFit/>
          </a:bodyPr>
          <a:lstStyle/>
          <a:p>
            <a:pPr algn="ctr">
              <a:defRPr/>
            </a:pP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THANK YOU</a:t>
            </a:r>
          </a:p>
          <a:p>
            <a:pPr algn="ctr">
              <a:defRPr/>
            </a:pP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VERY MUCH</a:t>
            </a:r>
          </a:p>
        </p:txBody>
      </p:sp>
    </p:spTree>
    <p:extLst>
      <p:ext uri="{BB962C8B-B14F-4D97-AF65-F5344CB8AC3E}">
        <p14:creationId xmlns:p14="http://schemas.microsoft.com/office/powerpoint/2010/main" val="161631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par>
                          <p:cTn id="15" fill="hold">
                            <p:stCondLst>
                              <p:cond delay="1000"/>
                            </p:stCondLst>
                            <p:childTnLst>
                              <p:par>
                                <p:cTn id="16" presetID="35" presetClass="emph" presetSubtype="0" repeatCount="indefinite" fill="hold" nodeType="afterEffect">
                                  <p:stCondLst>
                                    <p:cond delay="0"/>
                                  </p:stCondLst>
                                  <p:endCondLst>
                                    <p:cond evt="onNext" delay="0">
                                      <p:tgtEl>
                                        <p:sldTgt/>
                                      </p:tgtEl>
                                    </p:cond>
                                  </p:endCondLst>
                                  <p:childTnLst>
                                    <p:anim calcmode="discrete" valueType="str">
                                      <p:cBhvr>
                                        <p:cTn id="17"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98" name="Picture 1078"/>
          <p:cNvPicPr>
            <a:picLocks noChangeAspect="1" noChangeArrowheads="1"/>
          </p:cNvPicPr>
          <p:nvPr/>
        </p:nvPicPr>
        <p:blipFill>
          <a:blip r:embed="rId3"/>
          <a:srcRect/>
          <a:stretch>
            <a:fillRect/>
          </a:stretch>
        </p:blipFill>
        <p:spPr bwMode="auto">
          <a:xfrm>
            <a:off x="3175" y="0"/>
            <a:ext cx="9140825" cy="6858000"/>
          </a:xfrm>
          <a:prstGeom prst="rect">
            <a:avLst/>
          </a:prstGeom>
          <a:noFill/>
          <a:ln w="12700" cap="sq">
            <a:noFill/>
            <a:miter lim="800000"/>
            <a:headEnd type="none" w="sm" len="sm"/>
            <a:tailEnd type="none" w="sm" len="sm"/>
          </a:ln>
          <a:effectLst/>
        </p:spPr>
      </p:pic>
      <p:grpSp>
        <p:nvGrpSpPr>
          <p:cNvPr id="2" name="Group 13"/>
          <p:cNvGrpSpPr/>
          <p:nvPr/>
        </p:nvGrpSpPr>
        <p:grpSpPr>
          <a:xfrm>
            <a:off x="5791200" y="4851532"/>
            <a:ext cx="3327722" cy="1930268"/>
            <a:chOff x="5791200" y="4851532"/>
            <a:chExt cx="3327722" cy="1930268"/>
          </a:xfrm>
        </p:grpSpPr>
        <p:grpSp>
          <p:nvGrpSpPr>
            <p:cNvPr id="3" name="Group 11"/>
            <p:cNvGrpSpPr/>
            <p:nvPr/>
          </p:nvGrpSpPr>
          <p:grpSpPr>
            <a:xfrm>
              <a:off x="5791200" y="4851532"/>
              <a:ext cx="3327722" cy="1930268"/>
              <a:chOff x="5949387" y="5159226"/>
              <a:chExt cx="3327722" cy="1930268"/>
            </a:xfrm>
          </p:grpSpPr>
          <p:sp>
            <p:nvSpPr>
              <p:cNvPr id="8" name="Freeform 7"/>
              <p:cNvSpPr/>
              <p:nvPr/>
            </p:nvSpPr>
            <p:spPr bwMode="auto">
              <a:xfrm>
                <a:off x="5949387" y="51592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9" name="Freeform 8"/>
              <p:cNvSpPr/>
              <p:nvPr/>
            </p:nvSpPr>
            <p:spPr bwMode="auto">
              <a:xfrm>
                <a:off x="6101787" y="53116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0" name="Freeform 9"/>
              <p:cNvSpPr/>
              <p:nvPr/>
            </p:nvSpPr>
            <p:spPr bwMode="auto">
              <a:xfrm>
                <a:off x="6254187" y="54640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1" name="Freeform 10"/>
              <p:cNvSpPr/>
              <p:nvPr/>
            </p:nvSpPr>
            <p:spPr bwMode="auto">
              <a:xfrm>
                <a:off x="6406587" y="5616426"/>
                <a:ext cx="2870522" cy="1473068"/>
              </a:xfrm>
              <a:custGeom>
                <a:avLst/>
                <a:gdLst>
                  <a:gd name="connsiteX0" fmla="*/ 0 w 2870522"/>
                  <a:gd name="connsiteY0" fmla="*/ 1473068 h 1473068"/>
                  <a:gd name="connsiteX1" fmla="*/ 11575 w 2870522"/>
                  <a:gd name="connsiteY1" fmla="*/ 1438344 h 1473068"/>
                  <a:gd name="connsiteX2" fmla="*/ 57874 w 2870522"/>
                  <a:gd name="connsiteY2" fmla="*/ 1380470 h 1473068"/>
                  <a:gd name="connsiteX3" fmla="*/ 81023 w 2870522"/>
                  <a:gd name="connsiteY3" fmla="*/ 1334171 h 1473068"/>
                  <a:gd name="connsiteX4" fmla="*/ 92598 w 2870522"/>
                  <a:gd name="connsiteY4" fmla="*/ 1299447 h 1473068"/>
                  <a:gd name="connsiteX5" fmla="*/ 127322 w 2870522"/>
                  <a:gd name="connsiteY5" fmla="*/ 1264723 h 1473068"/>
                  <a:gd name="connsiteX6" fmla="*/ 150471 w 2870522"/>
                  <a:gd name="connsiteY6" fmla="*/ 1229999 h 1473068"/>
                  <a:gd name="connsiteX7" fmla="*/ 173621 w 2870522"/>
                  <a:gd name="connsiteY7" fmla="*/ 1206850 h 1473068"/>
                  <a:gd name="connsiteX8" fmla="*/ 196770 w 2870522"/>
                  <a:gd name="connsiteY8" fmla="*/ 1172126 h 1473068"/>
                  <a:gd name="connsiteX9" fmla="*/ 231494 w 2870522"/>
                  <a:gd name="connsiteY9" fmla="*/ 1125827 h 1473068"/>
                  <a:gd name="connsiteX10" fmla="*/ 254643 w 2870522"/>
                  <a:gd name="connsiteY10" fmla="*/ 1079528 h 1473068"/>
                  <a:gd name="connsiteX11" fmla="*/ 277793 w 2870522"/>
                  <a:gd name="connsiteY11" fmla="*/ 1056379 h 1473068"/>
                  <a:gd name="connsiteX12" fmla="*/ 300942 w 2870522"/>
                  <a:gd name="connsiteY12" fmla="*/ 1021655 h 1473068"/>
                  <a:gd name="connsiteX13" fmla="*/ 370390 w 2870522"/>
                  <a:gd name="connsiteY13" fmla="*/ 952207 h 1473068"/>
                  <a:gd name="connsiteX14" fmla="*/ 428264 w 2870522"/>
                  <a:gd name="connsiteY14" fmla="*/ 894333 h 1473068"/>
                  <a:gd name="connsiteX15" fmla="*/ 497712 w 2870522"/>
                  <a:gd name="connsiteY15" fmla="*/ 824885 h 1473068"/>
                  <a:gd name="connsiteX16" fmla="*/ 532436 w 2870522"/>
                  <a:gd name="connsiteY16" fmla="*/ 790161 h 1473068"/>
                  <a:gd name="connsiteX17" fmla="*/ 625033 w 2870522"/>
                  <a:gd name="connsiteY17" fmla="*/ 732288 h 1473068"/>
                  <a:gd name="connsiteX18" fmla="*/ 659757 w 2870522"/>
                  <a:gd name="connsiteY18" fmla="*/ 709139 h 1473068"/>
                  <a:gd name="connsiteX19" fmla="*/ 682907 w 2870522"/>
                  <a:gd name="connsiteY19" fmla="*/ 685989 h 1473068"/>
                  <a:gd name="connsiteX20" fmla="*/ 740780 w 2870522"/>
                  <a:gd name="connsiteY20" fmla="*/ 651265 h 1473068"/>
                  <a:gd name="connsiteX21" fmla="*/ 775504 w 2870522"/>
                  <a:gd name="connsiteY21" fmla="*/ 628116 h 1473068"/>
                  <a:gd name="connsiteX22" fmla="*/ 810228 w 2870522"/>
                  <a:gd name="connsiteY22" fmla="*/ 616541 h 1473068"/>
                  <a:gd name="connsiteX23" fmla="*/ 844952 w 2870522"/>
                  <a:gd name="connsiteY23" fmla="*/ 593392 h 1473068"/>
                  <a:gd name="connsiteX24" fmla="*/ 925975 w 2870522"/>
                  <a:gd name="connsiteY24" fmla="*/ 570242 h 1473068"/>
                  <a:gd name="connsiteX25" fmla="*/ 960699 w 2870522"/>
                  <a:gd name="connsiteY25" fmla="*/ 547093 h 1473068"/>
                  <a:gd name="connsiteX26" fmla="*/ 995423 w 2870522"/>
                  <a:gd name="connsiteY26" fmla="*/ 535518 h 1473068"/>
                  <a:gd name="connsiteX27" fmla="*/ 1064871 w 2870522"/>
                  <a:gd name="connsiteY27" fmla="*/ 489220 h 1473068"/>
                  <a:gd name="connsiteX28" fmla="*/ 1111170 w 2870522"/>
                  <a:gd name="connsiteY28" fmla="*/ 477645 h 1473068"/>
                  <a:gd name="connsiteX29" fmla="*/ 1145894 w 2870522"/>
                  <a:gd name="connsiteY29" fmla="*/ 466070 h 1473068"/>
                  <a:gd name="connsiteX30" fmla="*/ 1180618 w 2870522"/>
                  <a:gd name="connsiteY30" fmla="*/ 442921 h 1473068"/>
                  <a:gd name="connsiteX31" fmla="*/ 1331089 w 2870522"/>
                  <a:gd name="connsiteY31" fmla="*/ 396622 h 1473068"/>
                  <a:gd name="connsiteX32" fmla="*/ 1365813 w 2870522"/>
                  <a:gd name="connsiteY32" fmla="*/ 373473 h 1473068"/>
                  <a:gd name="connsiteX33" fmla="*/ 1423686 w 2870522"/>
                  <a:gd name="connsiteY33" fmla="*/ 350323 h 1473068"/>
                  <a:gd name="connsiteX34" fmla="*/ 1527859 w 2870522"/>
                  <a:gd name="connsiteY34" fmla="*/ 315599 h 1473068"/>
                  <a:gd name="connsiteX35" fmla="*/ 1597307 w 2870522"/>
                  <a:gd name="connsiteY35" fmla="*/ 292450 h 1473068"/>
                  <a:gd name="connsiteX36" fmla="*/ 1655180 w 2870522"/>
                  <a:gd name="connsiteY36" fmla="*/ 269301 h 1473068"/>
                  <a:gd name="connsiteX37" fmla="*/ 1724628 w 2870522"/>
                  <a:gd name="connsiteY37" fmla="*/ 246151 h 1473068"/>
                  <a:gd name="connsiteX38" fmla="*/ 1794076 w 2870522"/>
                  <a:gd name="connsiteY38" fmla="*/ 223002 h 1473068"/>
                  <a:gd name="connsiteX39" fmla="*/ 1863524 w 2870522"/>
                  <a:gd name="connsiteY39" fmla="*/ 199852 h 1473068"/>
                  <a:gd name="connsiteX40" fmla="*/ 1898248 w 2870522"/>
                  <a:gd name="connsiteY40" fmla="*/ 188278 h 1473068"/>
                  <a:gd name="connsiteX41" fmla="*/ 1990846 w 2870522"/>
                  <a:gd name="connsiteY41" fmla="*/ 165128 h 1473068"/>
                  <a:gd name="connsiteX42" fmla="*/ 2037145 w 2870522"/>
                  <a:gd name="connsiteY42" fmla="*/ 153554 h 1473068"/>
                  <a:gd name="connsiteX43" fmla="*/ 2095018 w 2870522"/>
                  <a:gd name="connsiteY43" fmla="*/ 130404 h 1473068"/>
                  <a:gd name="connsiteX44" fmla="*/ 2176041 w 2870522"/>
                  <a:gd name="connsiteY44" fmla="*/ 107255 h 1473068"/>
                  <a:gd name="connsiteX45" fmla="*/ 2257064 w 2870522"/>
                  <a:gd name="connsiteY45" fmla="*/ 95680 h 1473068"/>
                  <a:gd name="connsiteX46" fmla="*/ 2314937 w 2870522"/>
                  <a:gd name="connsiteY46" fmla="*/ 84106 h 1473068"/>
                  <a:gd name="connsiteX47" fmla="*/ 2361236 w 2870522"/>
                  <a:gd name="connsiteY47" fmla="*/ 72531 h 1473068"/>
                  <a:gd name="connsiteX48" fmla="*/ 2442259 w 2870522"/>
                  <a:gd name="connsiteY48" fmla="*/ 60956 h 1473068"/>
                  <a:gd name="connsiteX49" fmla="*/ 2558005 w 2870522"/>
                  <a:gd name="connsiteY49" fmla="*/ 26232 h 1473068"/>
                  <a:gd name="connsiteX50" fmla="*/ 2639028 w 2870522"/>
                  <a:gd name="connsiteY50" fmla="*/ 14658 h 1473068"/>
                  <a:gd name="connsiteX51" fmla="*/ 2685327 w 2870522"/>
                  <a:gd name="connsiteY51" fmla="*/ 3083 h 1473068"/>
                  <a:gd name="connsiteX52" fmla="*/ 2870522 w 2870522"/>
                  <a:gd name="connsiteY52" fmla="*/ 3083 h 147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0522" h="1473068">
                    <a:moveTo>
                      <a:pt x="0" y="1473068"/>
                    </a:moveTo>
                    <a:cubicBezTo>
                      <a:pt x="3858" y="1461493"/>
                      <a:pt x="6119" y="1449257"/>
                      <a:pt x="11575" y="1438344"/>
                    </a:cubicBezTo>
                    <a:cubicBezTo>
                      <a:pt x="26177" y="1409140"/>
                      <a:pt x="36341" y="1402003"/>
                      <a:pt x="57874" y="1380470"/>
                    </a:cubicBezTo>
                    <a:cubicBezTo>
                      <a:pt x="65590" y="1365037"/>
                      <a:pt x="74226" y="1350030"/>
                      <a:pt x="81023" y="1334171"/>
                    </a:cubicBezTo>
                    <a:cubicBezTo>
                      <a:pt x="85829" y="1322957"/>
                      <a:pt x="85830" y="1309599"/>
                      <a:pt x="92598" y="1299447"/>
                    </a:cubicBezTo>
                    <a:cubicBezTo>
                      <a:pt x="101678" y="1285827"/>
                      <a:pt x="116843" y="1277298"/>
                      <a:pt x="127322" y="1264723"/>
                    </a:cubicBezTo>
                    <a:cubicBezTo>
                      <a:pt x="136228" y="1254036"/>
                      <a:pt x="141781" y="1240862"/>
                      <a:pt x="150471" y="1229999"/>
                    </a:cubicBezTo>
                    <a:cubicBezTo>
                      <a:pt x="157288" y="1221478"/>
                      <a:pt x="166804" y="1215371"/>
                      <a:pt x="173621" y="1206850"/>
                    </a:cubicBezTo>
                    <a:cubicBezTo>
                      <a:pt x="182311" y="1195987"/>
                      <a:pt x="188684" y="1183446"/>
                      <a:pt x="196770" y="1172126"/>
                    </a:cubicBezTo>
                    <a:cubicBezTo>
                      <a:pt x="207983" y="1156428"/>
                      <a:pt x="221270" y="1142186"/>
                      <a:pt x="231494" y="1125827"/>
                    </a:cubicBezTo>
                    <a:cubicBezTo>
                      <a:pt x="240639" y="1111195"/>
                      <a:pt x="245072" y="1093885"/>
                      <a:pt x="254643" y="1079528"/>
                    </a:cubicBezTo>
                    <a:cubicBezTo>
                      <a:pt x="260696" y="1070448"/>
                      <a:pt x="270976" y="1064900"/>
                      <a:pt x="277793" y="1056379"/>
                    </a:cubicBezTo>
                    <a:cubicBezTo>
                      <a:pt x="286483" y="1045516"/>
                      <a:pt x="291700" y="1032052"/>
                      <a:pt x="300942" y="1021655"/>
                    </a:cubicBezTo>
                    <a:cubicBezTo>
                      <a:pt x="322692" y="997186"/>
                      <a:pt x="347241" y="975356"/>
                      <a:pt x="370390" y="952207"/>
                    </a:cubicBezTo>
                    <a:lnTo>
                      <a:pt x="428264" y="894333"/>
                    </a:lnTo>
                    <a:lnTo>
                      <a:pt x="497712" y="824885"/>
                    </a:lnTo>
                    <a:cubicBezTo>
                      <a:pt x="509287" y="813310"/>
                      <a:pt x="518555" y="798837"/>
                      <a:pt x="532436" y="790161"/>
                    </a:cubicBezTo>
                    <a:cubicBezTo>
                      <a:pt x="563302" y="770870"/>
                      <a:pt x="594748" y="752478"/>
                      <a:pt x="625033" y="732288"/>
                    </a:cubicBezTo>
                    <a:cubicBezTo>
                      <a:pt x="636608" y="724572"/>
                      <a:pt x="648894" y="717829"/>
                      <a:pt x="659757" y="709139"/>
                    </a:cubicBezTo>
                    <a:cubicBezTo>
                      <a:pt x="668279" y="702322"/>
                      <a:pt x="674027" y="692332"/>
                      <a:pt x="682907" y="685989"/>
                    </a:cubicBezTo>
                    <a:cubicBezTo>
                      <a:pt x="701214" y="672913"/>
                      <a:pt x="721703" y="663188"/>
                      <a:pt x="740780" y="651265"/>
                    </a:cubicBezTo>
                    <a:cubicBezTo>
                      <a:pt x="752576" y="643892"/>
                      <a:pt x="763062" y="634337"/>
                      <a:pt x="775504" y="628116"/>
                    </a:cubicBezTo>
                    <a:cubicBezTo>
                      <a:pt x="786417" y="622660"/>
                      <a:pt x="799315" y="621997"/>
                      <a:pt x="810228" y="616541"/>
                    </a:cubicBezTo>
                    <a:cubicBezTo>
                      <a:pt x="822670" y="610320"/>
                      <a:pt x="832166" y="598872"/>
                      <a:pt x="844952" y="593392"/>
                    </a:cubicBezTo>
                    <a:cubicBezTo>
                      <a:pt x="896875" y="571139"/>
                      <a:pt x="880924" y="592767"/>
                      <a:pt x="925975" y="570242"/>
                    </a:cubicBezTo>
                    <a:cubicBezTo>
                      <a:pt x="938417" y="564021"/>
                      <a:pt x="948257" y="553314"/>
                      <a:pt x="960699" y="547093"/>
                    </a:cubicBezTo>
                    <a:cubicBezTo>
                      <a:pt x="971612" y="541637"/>
                      <a:pt x="984758" y="541443"/>
                      <a:pt x="995423" y="535518"/>
                    </a:cubicBezTo>
                    <a:cubicBezTo>
                      <a:pt x="1019744" y="522007"/>
                      <a:pt x="1039986" y="501662"/>
                      <a:pt x="1064871" y="489220"/>
                    </a:cubicBezTo>
                    <a:cubicBezTo>
                      <a:pt x="1079100" y="482106"/>
                      <a:pt x="1095874" y="482015"/>
                      <a:pt x="1111170" y="477645"/>
                    </a:cubicBezTo>
                    <a:cubicBezTo>
                      <a:pt x="1122901" y="474293"/>
                      <a:pt x="1134981" y="471526"/>
                      <a:pt x="1145894" y="466070"/>
                    </a:cubicBezTo>
                    <a:cubicBezTo>
                      <a:pt x="1158336" y="459849"/>
                      <a:pt x="1168176" y="449142"/>
                      <a:pt x="1180618" y="442921"/>
                    </a:cubicBezTo>
                    <a:cubicBezTo>
                      <a:pt x="1233070" y="416695"/>
                      <a:pt x="1271869" y="411427"/>
                      <a:pt x="1331089" y="396622"/>
                    </a:cubicBezTo>
                    <a:cubicBezTo>
                      <a:pt x="1342664" y="388906"/>
                      <a:pt x="1353371" y="379694"/>
                      <a:pt x="1365813" y="373473"/>
                    </a:cubicBezTo>
                    <a:cubicBezTo>
                      <a:pt x="1384397" y="364181"/>
                      <a:pt x="1404119" y="357311"/>
                      <a:pt x="1423686" y="350323"/>
                    </a:cubicBezTo>
                    <a:cubicBezTo>
                      <a:pt x="1458156" y="338012"/>
                      <a:pt x="1493135" y="327174"/>
                      <a:pt x="1527859" y="315599"/>
                    </a:cubicBezTo>
                    <a:cubicBezTo>
                      <a:pt x="1551008" y="307883"/>
                      <a:pt x="1574651" y="301512"/>
                      <a:pt x="1597307" y="292450"/>
                    </a:cubicBezTo>
                    <a:cubicBezTo>
                      <a:pt x="1616598" y="284734"/>
                      <a:pt x="1635654" y="276401"/>
                      <a:pt x="1655180" y="269301"/>
                    </a:cubicBezTo>
                    <a:cubicBezTo>
                      <a:pt x="1678112" y="260962"/>
                      <a:pt x="1701479" y="253867"/>
                      <a:pt x="1724628" y="246151"/>
                    </a:cubicBezTo>
                    <a:lnTo>
                      <a:pt x="1794076" y="223002"/>
                    </a:lnTo>
                    <a:lnTo>
                      <a:pt x="1863524" y="199852"/>
                    </a:lnTo>
                    <a:cubicBezTo>
                      <a:pt x="1875099" y="195994"/>
                      <a:pt x="1886412" y="191237"/>
                      <a:pt x="1898248" y="188278"/>
                    </a:cubicBezTo>
                    <a:lnTo>
                      <a:pt x="1990846" y="165128"/>
                    </a:lnTo>
                    <a:cubicBezTo>
                      <a:pt x="2006279" y="161270"/>
                      <a:pt x="2022375" y="159462"/>
                      <a:pt x="2037145" y="153554"/>
                    </a:cubicBezTo>
                    <a:cubicBezTo>
                      <a:pt x="2056436" y="145837"/>
                      <a:pt x="2075564" y="137699"/>
                      <a:pt x="2095018" y="130404"/>
                    </a:cubicBezTo>
                    <a:cubicBezTo>
                      <a:pt x="2118347" y="121656"/>
                      <a:pt x="2152441" y="111546"/>
                      <a:pt x="2176041" y="107255"/>
                    </a:cubicBezTo>
                    <a:cubicBezTo>
                      <a:pt x="2202883" y="102375"/>
                      <a:pt x="2230153" y="100165"/>
                      <a:pt x="2257064" y="95680"/>
                    </a:cubicBezTo>
                    <a:cubicBezTo>
                      <a:pt x="2276469" y="92446"/>
                      <a:pt x="2295732" y="88374"/>
                      <a:pt x="2314937" y="84106"/>
                    </a:cubicBezTo>
                    <a:cubicBezTo>
                      <a:pt x="2330466" y="80655"/>
                      <a:pt x="2345585" y="75377"/>
                      <a:pt x="2361236" y="72531"/>
                    </a:cubicBezTo>
                    <a:cubicBezTo>
                      <a:pt x="2388078" y="67651"/>
                      <a:pt x="2415251" y="64814"/>
                      <a:pt x="2442259" y="60956"/>
                    </a:cubicBezTo>
                    <a:cubicBezTo>
                      <a:pt x="2478489" y="48879"/>
                      <a:pt x="2519528" y="33228"/>
                      <a:pt x="2558005" y="26232"/>
                    </a:cubicBezTo>
                    <a:cubicBezTo>
                      <a:pt x="2584847" y="21352"/>
                      <a:pt x="2612186" y="19538"/>
                      <a:pt x="2639028" y="14658"/>
                    </a:cubicBezTo>
                    <a:cubicBezTo>
                      <a:pt x="2654679" y="11812"/>
                      <a:pt x="2669439" y="3877"/>
                      <a:pt x="2685327" y="3083"/>
                    </a:cubicBezTo>
                    <a:cubicBezTo>
                      <a:pt x="2746982" y="0"/>
                      <a:pt x="2808790" y="3083"/>
                      <a:pt x="2870522" y="3083"/>
                    </a:cubicBezTo>
                  </a:path>
                </a:pathLst>
              </a:custGeom>
              <a:noFill/>
              <a:ln w="38100" cap="sq"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pic>
          <p:nvPicPr>
            <p:cNvPr id="27649" name="Picture 1" descr="http://t2.gstatic.com/images?q=tbn:ANd9GcQ4uAtrMhOHs31_XqguhZ43LzBmlg6SsOqEX-nzr2TSWVNSljuD"/>
            <p:cNvPicPr>
              <a:picLocks noChangeAspect="1" noChangeArrowheads="1"/>
            </p:cNvPicPr>
            <p:nvPr/>
          </p:nvPicPr>
          <p:blipFill>
            <a:blip r:embed="rId4"/>
            <a:srcRect/>
            <a:stretch>
              <a:fillRect/>
            </a:stretch>
          </p:blipFill>
          <p:spPr bwMode="auto">
            <a:xfrm>
              <a:off x="7620000" y="5715000"/>
              <a:ext cx="762000" cy="1008185"/>
            </a:xfrm>
            <a:prstGeom prst="rect">
              <a:avLst/>
            </a:prstGeom>
            <a:noFill/>
          </p:spPr>
        </p:pic>
      </p:grpSp>
      <p:sp>
        <p:nvSpPr>
          <p:cNvPr id="12" name="Rectangle 11"/>
          <p:cNvSpPr/>
          <p:nvPr/>
        </p:nvSpPr>
        <p:spPr>
          <a:xfrm>
            <a:off x="3505200" y="2099608"/>
            <a:ext cx="5181600" cy="1938992"/>
          </a:xfrm>
          <a:prstGeom prst="rect">
            <a:avLst/>
          </a:prstGeom>
          <a:effectLst>
            <a:glow rad="228600">
              <a:schemeClr val="accent1">
                <a:satMod val="175000"/>
                <a:alpha val="40000"/>
              </a:schemeClr>
            </a:glow>
            <a:outerShdw blurRad="40000" dist="23000" dir="5400000" rotWithShape="0">
              <a:srgbClr val="000000">
                <a:alpha val="35000"/>
              </a:srgbClr>
            </a:outerShdw>
            <a:softEdge rad="63500"/>
          </a:effectLst>
          <a:scene3d>
            <a:camera prst="orthographicFront">
              <a:rot lat="0" lon="0" rev="0"/>
            </a:camera>
            <a:lightRig rig="threePt" dir="t">
              <a:rot lat="0" lon="0" rev="1200000"/>
            </a:lightRig>
          </a:scene3d>
          <a:sp3d>
            <a:bevelT w="63500" h="25400" prst="angle"/>
          </a:sp3d>
        </p:spPr>
        <p:style>
          <a:lnRef idx="0">
            <a:schemeClr val="accent3"/>
          </a:lnRef>
          <a:fillRef idx="3">
            <a:schemeClr val="accent3"/>
          </a:fillRef>
          <a:effectRef idx="3">
            <a:schemeClr val="accent3"/>
          </a:effectRef>
          <a:fontRef idx="minor">
            <a:schemeClr val="lt1"/>
          </a:fontRef>
        </p:style>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lnSpc>
                <a:spcPct val="150000"/>
              </a:lnSpc>
              <a:defRPr/>
            </a:pPr>
            <a:r>
              <a:rPr lang="en-US" sz="4000" b="1" dirty="0">
                <a:ln w="11430">
                  <a:solidFill>
                    <a:schemeClr val="tx2"/>
                  </a:solidFill>
                </a:ln>
                <a:solidFill>
                  <a:srgbClr val="CC0099"/>
                </a:solidFill>
                <a:effectLst>
                  <a:outerShdw blurRad="50800" dist="39000" dir="5460000" algn="tl">
                    <a:srgbClr val="000000">
                      <a:alpha val="38000"/>
                    </a:srgbClr>
                  </a:outerShdw>
                </a:effectLst>
              </a:rPr>
              <a:t>That’s all for the DAY!!!</a:t>
            </a:r>
          </a:p>
        </p:txBody>
      </p:sp>
    </p:spTree>
    <p:extLst>
      <p:ext uri="{BB962C8B-B14F-4D97-AF65-F5344CB8AC3E}">
        <p14:creationId xmlns:p14="http://schemas.microsoft.com/office/powerpoint/2010/main" val="56321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just" eaLnBrk="1" hangingPunct="1">
              <a:lnSpc>
                <a:spcPct val="150000"/>
              </a:lnSpc>
            </a:pPr>
            <a:r>
              <a:rPr lang="en-US" i="1" dirty="0">
                <a:solidFill>
                  <a:srgbClr val="0000CC"/>
                </a:solidFill>
              </a:rPr>
              <a:t>Interest rate swaps</a:t>
            </a:r>
          </a:p>
        </p:txBody>
      </p:sp>
      <p:sp>
        <p:nvSpPr>
          <p:cNvPr id="71683" name="Rectangle 3"/>
          <p:cNvSpPr>
            <a:spLocks noGrp="1" noChangeArrowheads="1"/>
          </p:cNvSpPr>
          <p:nvPr>
            <p:ph type="body" idx="1"/>
          </p:nvPr>
        </p:nvSpPr>
        <p:spPr/>
        <p:txBody>
          <a:bodyPr/>
          <a:lstStyle/>
          <a:p>
            <a:pPr marL="0" indent="0" algn="just" eaLnBrk="1" hangingPunct="1">
              <a:lnSpc>
                <a:spcPct val="150000"/>
              </a:lnSpc>
              <a:buNone/>
            </a:pPr>
            <a:r>
              <a:rPr lang="en-US" sz="2200" i="1" dirty="0">
                <a:solidFill>
                  <a:srgbClr val="0000CC"/>
                </a:solidFill>
              </a:rPr>
              <a:t>Interest rate swaps = </a:t>
            </a:r>
            <a:r>
              <a:rPr lang="en-US" sz="2200" dirty="0"/>
              <a:t>A </a:t>
            </a:r>
            <a:r>
              <a:rPr lang="en-US" sz="2200" b="1" dirty="0"/>
              <a:t>swap</a:t>
            </a:r>
            <a:r>
              <a:rPr lang="en-US" sz="2200" dirty="0"/>
              <a:t> is a derivative in which two counterparties exchange cash flows of one party's financial instrument for those of the other party's financial instrument or </a:t>
            </a:r>
            <a:r>
              <a:rPr lang="en-US" sz="2200" dirty="0">
                <a:solidFill>
                  <a:srgbClr val="0000CC"/>
                </a:solidFill>
              </a:rPr>
              <a:t>we can say a company agree to pay cash flow equal to interest at a predetermined rate on a notional principal for a number of years in return it receive interest on the same notional principal for same number of years </a:t>
            </a:r>
          </a:p>
          <a:p>
            <a:pPr marL="0" indent="0" algn="just" eaLnBrk="1" hangingPunct="1">
              <a:lnSpc>
                <a:spcPct val="150000"/>
              </a:lnSpc>
              <a:buNone/>
            </a:pPr>
            <a:endParaRPr lang="en-US" sz="2200" i="1" dirty="0">
              <a:solidFill>
                <a:srgbClr val="0000CC"/>
              </a:solidFill>
            </a:endParaRPr>
          </a:p>
        </p:txBody>
      </p:sp>
    </p:spTree>
    <p:extLst>
      <p:ext uri="{BB962C8B-B14F-4D97-AF65-F5344CB8AC3E}">
        <p14:creationId xmlns:p14="http://schemas.microsoft.com/office/powerpoint/2010/main" val="2594322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just" eaLnBrk="1" hangingPunct="1">
              <a:lnSpc>
                <a:spcPct val="150000"/>
              </a:lnSpc>
            </a:pPr>
            <a:r>
              <a:rPr lang="en-US" i="1" dirty="0">
                <a:solidFill>
                  <a:srgbClr val="0000CC"/>
                </a:solidFill>
              </a:rPr>
              <a:t>Interest rate swaps</a:t>
            </a:r>
          </a:p>
        </p:txBody>
      </p:sp>
      <p:sp>
        <p:nvSpPr>
          <p:cNvPr id="71683" name="Rectangle 3"/>
          <p:cNvSpPr>
            <a:spLocks noGrp="1" noChangeArrowheads="1"/>
          </p:cNvSpPr>
          <p:nvPr>
            <p:ph type="body" idx="1"/>
          </p:nvPr>
        </p:nvSpPr>
        <p:spPr/>
        <p:txBody>
          <a:bodyPr/>
          <a:lstStyle/>
          <a:p>
            <a:pPr marL="0" indent="0" algn="just" eaLnBrk="1" hangingPunct="1">
              <a:lnSpc>
                <a:spcPct val="150000"/>
              </a:lnSpc>
              <a:buNone/>
            </a:pPr>
            <a:r>
              <a:rPr lang="en-US" sz="2400" dirty="0"/>
              <a:t>Swaps were first introduced to the public in 1981 when IBM and the World Bank entered into a swap agreement.</a:t>
            </a:r>
          </a:p>
          <a:p>
            <a:pPr marL="0" indent="0" algn="just" eaLnBrk="1" hangingPunct="1">
              <a:lnSpc>
                <a:spcPct val="150000"/>
              </a:lnSpc>
              <a:buNone/>
            </a:pPr>
            <a:r>
              <a:rPr lang="en-US" sz="2400" dirty="0"/>
              <a:t>Today, the total amount of interest rates and currency swaps outstanding is more than $348 trillion in 2010.</a:t>
            </a:r>
            <a:endParaRPr lang="en-US" sz="2200" i="1" dirty="0">
              <a:solidFill>
                <a:srgbClr val="0000CC"/>
              </a:solidFill>
            </a:endParaRPr>
          </a:p>
        </p:txBody>
      </p:sp>
    </p:spTree>
    <p:extLst>
      <p:ext uri="{BB962C8B-B14F-4D97-AF65-F5344CB8AC3E}">
        <p14:creationId xmlns:p14="http://schemas.microsoft.com/office/powerpoint/2010/main" val="819796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just" eaLnBrk="1" hangingPunct="1">
              <a:lnSpc>
                <a:spcPct val="150000"/>
              </a:lnSpc>
            </a:pPr>
            <a:r>
              <a:rPr lang="en-US" i="1" dirty="0">
                <a:solidFill>
                  <a:srgbClr val="0000CC"/>
                </a:solidFill>
              </a:rPr>
              <a:t>Interest rate swaps</a:t>
            </a:r>
          </a:p>
        </p:txBody>
      </p:sp>
      <p:sp>
        <p:nvSpPr>
          <p:cNvPr id="71683" name="Rectangle 3"/>
          <p:cNvSpPr>
            <a:spLocks noGrp="1" noChangeArrowheads="1"/>
          </p:cNvSpPr>
          <p:nvPr>
            <p:ph type="body" idx="1"/>
          </p:nvPr>
        </p:nvSpPr>
        <p:spPr/>
        <p:txBody>
          <a:bodyPr/>
          <a:lstStyle/>
          <a:p>
            <a:pPr marL="0" indent="0" algn="just" eaLnBrk="1" hangingPunct="1">
              <a:lnSpc>
                <a:spcPct val="150000"/>
              </a:lnSpc>
              <a:buNone/>
            </a:pPr>
            <a:r>
              <a:rPr lang="en-US" sz="3200" i="1" dirty="0">
                <a:solidFill>
                  <a:srgbClr val="0000CC"/>
                </a:solidFill>
              </a:rPr>
              <a:t>There are three type of Interest rate swaps.</a:t>
            </a:r>
          </a:p>
          <a:p>
            <a:pPr marL="457200" indent="-457200" algn="just" eaLnBrk="1" hangingPunct="1">
              <a:lnSpc>
                <a:spcPct val="150000"/>
              </a:lnSpc>
              <a:buFont typeface="+mj-lt"/>
              <a:buAutoNum type="arabicPeriod"/>
            </a:pPr>
            <a:r>
              <a:rPr lang="en-US" sz="3200" i="1" dirty="0">
                <a:solidFill>
                  <a:srgbClr val="0000CC"/>
                </a:solidFill>
              </a:rPr>
              <a:t>Fixed vs fixed</a:t>
            </a:r>
          </a:p>
          <a:p>
            <a:pPr marL="457200" indent="-457200" algn="just" eaLnBrk="1" hangingPunct="1">
              <a:lnSpc>
                <a:spcPct val="150000"/>
              </a:lnSpc>
              <a:buFont typeface="+mj-lt"/>
              <a:buAutoNum type="arabicPeriod"/>
            </a:pPr>
            <a:r>
              <a:rPr lang="en-US" sz="3200" i="1" dirty="0">
                <a:solidFill>
                  <a:srgbClr val="0000CC"/>
                </a:solidFill>
              </a:rPr>
              <a:t>Fixed vs floating</a:t>
            </a:r>
          </a:p>
          <a:p>
            <a:pPr marL="457200" indent="-457200" algn="just" eaLnBrk="1" hangingPunct="1">
              <a:lnSpc>
                <a:spcPct val="150000"/>
              </a:lnSpc>
              <a:buFont typeface="+mj-lt"/>
              <a:buAutoNum type="arabicPeriod"/>
            </a:pPr>
            <a:r>
              <a:rPr lang="en-US" sz="3200" i="1" dirty="0">
                <a:solidFill>
                  <a:srgbClr val="0000CC"/>
                </a:solidFill>
              </a:rPr>
              <a:t>Floating vs fixed</a:t>
            </a:r>
          </a:p>
        </p:txBody>
      </p:sp>
    </p:spTree>
    <p:extLst>
      <p:ext uri="{BB962C8B-B14F-4D97-AF65-F5344CB8AC3E}">
        <p14:creationId xmlns:p14="http://schemas.microsoft.com/office/powerpoint/2010/main" val="1531805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just" eaLnBrk="1" hangingPunct="1">
              <a:lnSpc>
                <a:spcPct val="150000"/>
              </a:lnSpc>
            </a:pPr>
            <a:r>
              <a:rPr lang="en-US" i="1" dirty="0">
                <a:solidFill>
                  <a:srgbClr val="0000CC"/>
                </a:solidFill>
              </a:rPr>
              <a:t>Fixed vs fixed</a:t>
            </a:r>
          </a:p>
        </p:txBody>
      </p:sp>
      <p:sp>
        <p:nvSpPr>
          <p:cNvPr id="71683" name="Rectangle 3"/>
          <p:cNvSpPr>
            <a:spLocks noGrp="1" noChangeArrowheads="1"/>
          </p:cNvSpPr>
          <p:nvPr>
            <p:ph type="body" idx="1"/>
          </p:nvPr>
        </p:nvSpPr>
        <p:spPr/>
        <p:txBody>
          <a:bodyPr/>
          <a:lstStyle/>
          <a:p>
            <a:pPr marL="0" indent="0" algn="just" eaLnBrk="1" hangingPunct="1">
              <a:lnSpc>
                <a:spcPct val="150000"/>
              </a:lnSpc>
              <a:buNone/>
            </a:pPr>
            <a:endParaRPr lang="en-US" sz="3200" i="1" dirty="0">
              <a:solidFill>
                <a:srgbClr val="0000CC"/>
              </a:solidFill>
            </a:endParaRPr>
          </a:p>
          <a:p>
            <a:pPr marL="0" indent="0" algn="just" eaLnBrk="1" hangingPunct="1">
              <a:lnSpc>
                <a:spcPct val="150000"/>
              </a:lnSpc>
              <a:buNone/>
            </a:pPr>
            <a:r>
              <a:rPr lang="en-US" sz="3200" i="1" dirty="0">
                <a:solidFill>
                  <a:srgbClr val="0000CC"/>
                </a:solidFill>
              </a:rPr>
              <a:t>Fixed vs fixed =  Both Parties will exchange fixed interest cash flow.</a:t>
            </a:r>
          </a:p>
        </p:txBody>
      </p:sp>
    </p:spTree>
    <p:extLst>
      <p:ext uri="{BB962C8B-B14F-4D97-AF65-F5344CB8AC3E}">
        <p14:creationId xmlns:p14="http://schemas.microsoft.com/office/powerpoint/2010/main" val="82191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just" eaLnBrk="1" hangingPunct="1">
              <a:lnSpc>
                <a:spcPct val="150000"/>
              </a:lnSpc>
            </a:pPr>
            <a:r>
              <a:rPr lang="en-US" i="1" dirty="0">
                <a:solidFill>
                  <a:srgbClr val="0000CC"/>
                </a:solidFill>
              </a:rPr>
              <a:t>Fixed vs floating</a:t>
            </a:r>
          </a:p>
        </p:txBody>
      </p:sp>
      <p:sp>
        <p:nvSpPr>
          <p:cNvPr id="71683" name="Rectangle 3"/>
          <p:cNvSpPr>
            <a:spLocks noGrp="1" noChangeArrowheads="1"/>
          </p:cNvSpPr>
          <p:nvPr>
            <p:ph type="body" idx="1"/>
          </p:nvPr>
        </p:nvSpPr>
        <p:spPr/>
        <p:txBody>
          <a:bodyPr/>
          <a:lstStyle/>
          <a:p>
            <a:pPr marL="0" indent="0" algn="just" eaLnBrk="1" hangingPunct="1">
              <a:lnSpc>
                <a:spcPct val="150000"/>
              </a:lnSpc>
              <a:buNone/>
            </a:pPr>
            <a:endParaRPr lang="en-US" sz="3200" i="1" dirty="0">
              <a:solidFill>
                <a:srgbClr val="0000CC"/>
              </a:solidFill>
            </a:endParaRPr>
          </a:p>
          <a:p>
            <a:pPr marL="0" indent="0" algn="just" eaLnBrk="1" hangingPunct="1">
              <a:lnSpc>
                <a:spcPct val="150000"/>
              </a:lnSpc>
              <a:buNone/>
            </a:pPr>
            <a:r>
              <a:rPr lang="en-US" sz="3200" i="1" dirty="0">
                <a:solidFill>
                  <a:srgbClr val="0000CC"/>
                </a:solidFill>
              </a:rPr>
              <a:t>Fixed vs floating = First Parties will pay fixed interest cash flow and receive floating interest rate cash flow and vice - versa.</a:t>
            </a:r>
          </a:p>
        </p:txBody>
      </p:sp>
    </p:spTree>
    <p:extLst>
      <p:ext uri="{BB962C8B-B14F-4D97-AF65-F5344CB8AC3E}">
        <p14:creationId xmlns:p14="http://schemas.microsoft.com/office/powerpoint/2010/main" val="3811713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just" eaLnBrk="1" hangingPunct="1">
              <a:lnSpc>
                <a:spcPct val="150000"/>
              </a:lnSpc>
            </a:pPr>
            <a:r>
              <a:rPr lang="en-US" i="1" dirty="0">
                <a:solidFill>
                  <a:srgbClr val="0000CC"/>
                </a:solidFill>
              </a:rPr>
              <a:t>Floating vs fixed</a:t>
            </a:r>
          </a:p>
        </p:txBody>
      </p:sp>
      <p:sp>
        <p:nvSpPr>
          <p:cNvPr id="71683" name="Rectangle 3"/>
          <p:cNvSpPr>
            <a:spLocks noGrp="1" noChangeArrowheads="1"/>
          </p:cNvSpPr>
          <p:nvPr>
            <p:ph type="body" idx="1"/>
          </p:nvPr>
        </p:nvSpPr>
        <p:spPr/>
        <p:txBody>
          <a:bodyPr/>
          <a:lstStyle/>
          <a:p>
            <a:pPr marL="0" indent="0" algn="just" eaLnBrk="1" hangingPunct="1">
              <a:lnSpc>
                <a:spcPct val="150000"/>
              </a:lnSpc>
              <a:buNone/>
            </a:pPr>
            <a:endParaRPr lang="en-US" sz="3200" i="1" dirty="0">
              <a:solidFill>
                <a:srgbClr val="0000CC"/>
              </a:solidFill>
            </a:endParaRPr>
          </a:p>
          <a:p>
            <a:pPr marL="0" indent="0" algn="just" eaLnBrk="1" hangingPunct="1">
              <a:lnSpc>
                <a:spcPct val="150000"/>
              </a:lnSpc>
              <a:buNone/>
            </a:pPr>
            <a:r>
              <a:rPr lang="en-US" sz="3200" i="1" dirty="0">
                <a:solidFill>
                  <a:srgbClr val="0000CC"/>
                </a:solidFill>
              </a:rPr>
              <a:t>Fixed vs floating = First Parties will pay floating interest cash flow and receive </a:t>
            </a:r>
            <a:r>
              <a:rPr lang="en-US" sz="3200" i="1" dirty="0" err="1">
                <a:solidFill>
                  <a:srgbClr val="0000CC"/>
                </a:solidFill>
              </a:rPr>
              <a:t>receive</a:t>
            </a:r>
            <a:r>
              <a:rPr lang="en-US" sz="3200" i="1" dirty="0">
                <a:solidFill>
                  <a:srgbClr val="0000CC"/>
                </a:solidFill>
              </a:rPr>
              <a:t> interest rate cash flow and vice - versa.</a:t>
            </a:r>
          </a:p>
        </p:txBody>
      </p:sp>
    </p:spTree>
    <p:extLst>
      <p:ext uri="{BB962C8B-B14F-4D97-AF65-F5344CB8AC3E}">
        <p14:creationId xmlns:p14="http://schemas.microsoft.com/office/powerpoint/2010/main" val="427898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ctrTitle"/>
          </p:nvPr>
        </p:nvSpPr>
        <p:spPr>
          <a:xfrm>
            <a:off x="2057400" y="4648200"/>
            <a:ext cx="6781800" cy="1879600"/>
          </a:xfrm>
          <a:solidFill>
            <a:srgbClr val="FFFFFF">
              <a:alpha val="62000"/>
            </a:srgbClr>
          </a:solidFill>
        </p:spPr>
        <p:txBody>
          <a:bodyPr/>
          <a:lstStyle/>
          <a:p>
            <a:pPr algn="l" eaLnBrk="1" hangingPunct="1">
              <a:defRPr/>
            </a:pPr>
            <a:r>
              <a:rPr lang="en-US" sz="3200" dirty="0"/>
              <a:t>Sir , can you tell me. Why we do swap??????</a:t>
            </a:r>
          </a:p>
        </p:txBody>
      </p:sp>
      <p:pic>
        <p:nvPicPr>
          <p:cNvPr id="40963" name="Picture 6"/>
          <p:cNvPicPr>
            <a:picLocks noChangeAspect="1" noChangeArrowheads="1"/>
          </p:cNvPicPr>
          <p:nvPr/>
        </p:nvPicPr>
        <p:blipFill>
          <a:blip r:embed="rId2"/>
          <a:srcRect/>
          <a:stretch>
            <a:fillRect/>
          </a:stretch>
        </p:blipFill>
        <p:spPr bwMode="auto">
          <a:xfrm>
            <a:off x="0" y="0"/>
            <a:ext cx="3733800" cy="3886200"/>
          </a:xfrm>
          <a:prstGeom prst="rect">
            <a:avLst/>
          </a:prstGeom>
          <a:noFill/>
          <a:ln w="9525">
            <a:noFill/>
            <a:miter lim="800000"/>
            <a:headEnd/>
            <a:tailEnd/>
          </a:ln>
        </p:spPr>
      </p:pic>
    </p:spTree>
    <p:extLst>
      <p:ext uri="{BB962C8B-B14F-4D97-AF65-F5344CB8AC3E}">
        <p14:creationId xmlns:p14="http://schemas.microsoft.com/office/powerpoint/2010/main" val="195997715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99"/>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00099"/>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SERENE">
  <a:themeElements>
    <a:clrScheme name="">
      <a:dk1>
        <a:srgbClr val="333333"/>
      </a:dk1>
      <a:lt1>
        <a:srgbClr val="A9BDA9"/>
      </a:lt1>
      <a:dk2>
        <a:srgbClr val="004C2B"/>
      </a:dk2>
      <a:lt2>
        <a:srgbClr val="578963"/>
      </a:lt2>
      <a:accent1>
        <a:srgbClr val="FFCCCC"/>
      </a:accent1>
      <a:accent2>
        <a:srgbClr val="B3E1B3"/>
      </a:accent2>
      <a:accent3>
        <a:srgbClr val="D1DBD1"/>
      </a:accent3>
      <a:accent4>
        <a:srgbClr val="2A2A2A"/>
      </a:accent4>
      <a:accent5>
        <a:srgbClr val="FFE2E2"/>
      </a:accent5>
      <a:accent6>
        <a:srgbClr val="A2CCA2"/>
      </a:accent6>
      <a:hlink>
        <a:srgbClr val="BDD7E5"/>
      </a:hlink>
      <a:folHlink>
        <a:srgbClr val="D2AAD2"/>
      </a:folHlink>
    </a:clrScheme>
    <a:fontScheme name="SERENE">
      <a:majorFont>
        <a:latin typeface="Arial Rounded MT Bold"/>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99"/>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00099"/>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ERENE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SERENE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SERENE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Template>
  <TotalTime>4299</TotalTime>
  <Words>484</Words>
  <Application>Microsoft Office PowerPoint</Application>
  <PresentationFormat>On-screen Show (4:3)</PresentationFormat>
  <Paragraphs>91</Paragraphs>
  <Slides>29</Slides>
  <Notes>5</Notes>
  <HiddenSlides>0</HiddenSlides>
  <MMClips>0</MMClips>
  <ScaleCrop>false</ScaleCrop>
  <HeadingPairs>
    <vt:vector size="4" baseType="variant">
      <vt:variant>
        <vt:lpstr>Theme</vt:lpstr>
      </vt:variant>
      <vt:variant>
        <vt:i4>2</vt:i4>
      </vt:variant>
      <vt:variant>
        <vt:lpstr>Slide Titles</vt:lpstr>
      </vt:variant>
      <vt:variant>
        <vt:i4>29</vt:i4>
      </vt:variant>
    </vt:vector>
  </HeadingPairs>
  <TitlesOfParts>
    <vt:vector size="31" baseType="lpstr">
      <vt:lpstr>Default Design</vt:lpstr>
      <vt:lpstr>2_SERENE</vt:lpstr>
      <vt:lpstr>PowerPoint Presentation</vt:lpstr>
      <vt:lpstr>Swaps </vt:lpstr>
      <vt:lpstr>Interest rate swaps</vt:lpstr>
      <vt:lpstr>Interest rate swaps</vt:lpstr>
      <vt:lpstr>Interest rate swaps</vt:lpstr>
      <vt:lpstr>Fixed vs fixed</vt:lpstr>
      <vt:lpstr>Fixed vs floating</vt:lpstr>
      <vt:lpstr>Floating vs fixed</vt:lpstr>
      <vt:lpstr>Sir , can you tell me. Why we do swap??????</vt:lpstr>
      <vt:lpstr>A is currently paying floating, but wants to pay fixed. B is currently paying fixed but wants to pay floating. By entering into an interest rate swap, the net result is that each party can 'swap' their existing obligation for their desired obligation.</vt:lpstr>
      <vt:lpstr>The second reason for this exchange is to take benefit from comparative advantage.</vt:lpstr>
      <vt:lpstr>Sir, What is comparative advantage. </vt:lpstr>
      <vt:lpstr>Suppose two companies A and B wish to borrow 10 lakh for 5 years.</vt:lpstr>
      <vt:lpstr>Company A have comparative advantage in fixed but want to borrow floating. Company B have comparative advantage in floating but want to pay fixed.</vt:lpstr>
      <vt:lpstr>Company A and B can enter into a swap to take the benefit of swap and change interest cash flows.</vt:lpstr>
      <vt:lpstr>How????</vt:lpstr>
      <vt:lpstr>Company A Take loan @ 4% fixed interest rate. Company B Take loan @ LIBOR + .6% enter into a swap contract  A will pay to B LIBOR and B will pay to A @ 4.35% fixed interest rate  </vt:lpstr>
      <vt:lpstr>Company A Net effect of company A will pay LIBOR - .35% (profit from B 4 - 4.35%)  which is better then market. Company B Net effect of company B will pay 4.35% + .6% = 4.95% (loss from A( LIBOR – (LIBOR - .6%))) which is better then market. </vt:lpstr>
      <vt:lpstr>Currency swaps</vt:lpstr>
      <vt:lpstr> Comparative advantage.</vt:lpstr>
      <vt:lpstr>Suppose two companies A (US)and B (IND) wish to borrow $1 lakh and 50 lakh  for 5 years(1$ = 50 rupee). But company A want money in IND and company B in US</vt:lpstr>
      <vt:lpstr>Company A have comparative advantage in US.  Company B have comparative advantage in IND.</vt:lpstr>
      <vt:lpstr>Company A and B can enter into a swap to take the benefit comparative advantage.</vt:lpstr>
      <vt:lpstr>How????</vt:lpstr>
      <vt:lpstr>Company A Take loan @ 5% fixed interest rate in US. Company B Take loan @ 8% fixed interest rate in IND enter into a swap contract  A will give loan to B in US @ 5% and B will give same amount in IND to A @ 6.9%. </vt:lpstr>
      <vt:lpstr>Company A Net effect of company A will get loan in IND @ 6.9%  which is .7% better then market. Company B Net effect of company B will get loan in US @ 5 + 1.1%( 8% – 6.9% ) = 6.1% which is .9% better then market. </vt:lpstr>
      <vt:lpstr>PowerPoint Presentation</vt:lpstr>
      <vt:lpstr>PowerPoint Presentation</vt:lpstr>
      <vt:lpstr>PowerPoint Presentation</vt:lpstr>
    </vt:vector>
  </TitlesOfParts>
  <Company>MDI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Varun Gupta</dc:creator>
  <cp:lastModifiedBy>Narander Nigam</cp:lastModifiedBy>
  <cp:revision>331</cp:revision>
  <dcterms:created xsi:type="dcterms:W3CDTF">2010-08-14T15:09:50Z</dcterms:created>
  <dcterms:modified xsi:type="dcterms:W3CDTF">2022-10-23T16:48:16Z</dcterms:modified>
</cp:coreProperties>
</file>