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sldIdLst>
    <p:sldId id="256" r:id="rId3"/>
    <p:sldId id="728" r:id="rId4"/>
    <p:sldId id="733" r:id="rId5"/>
    <p:sldId id="729" r:id="rId6"/>
    <p:sldId id="730" r:id="rId7"/>
    <p:sldId id="740" r:id="rId8"/>
    <p:sldId id="731" r:id="rId9"/>
    <p:sldId id="735" r:id="rId10"/>
    <p:sldId id="736" r:id="rId11"/>
    <p:sldId id="737" r:id="rId12"/>
    <p:sldId id="738" r:id="rId13"/>
    <p:sldId id="739" r:id="rId14"/>
    <p:sldId id="741" r:id="rId15"/>
    <p:sldId id="742" r:id="rId16"/>
    <p:sldId id="743" r:id="rId17"/>
    <p:sldId id="744" r:id="rId18"/>
    <p:sldId id="745" r:id="rId19"/>
    <p:sldId id="746" r:id="rId20"/>
    <p:sldId id="747" r:id="rId21"/>
    <p:sldId id="748" r:id="rId22"/>
    <p:sldId id="749" r:id="rId23"/>
    <p:sldId id="750" r:id="rId24"/>
    <p:sldId id="751" r:id="rId25"/>
    <p:sldId id="752" r:id="rId26"/>
    <p:sldId id="753" r:id="rId27"/>
    <p:sldId id="754" r:id="rId28"/>
    <p:sldId id="755" r:id="rId29"/>
    <p:sldId id="756" r:id="rId30"/>
    <p:sldId id="757" r:id="rId31"/>
    <p:sldId id="758" r:id="rId32"/>
    <p:sldId id="759" r:id="rId33"/>
    <p:sldId id="760" r:id="rId34"/>
    <p:sldId id="761" r:id="rId35"/>
    <p:sldId id="763" r:id="rId36"/>
    <p:sldId id="764" r:id="rId37"/>
    <p:sldId id="765" r:id="rId38"/>
    <p:sldId id="766" r:id="rId39"/>
    <p:sldId id="762" r:id="rId40"/>
    <p:sldId id="767" r:id="rId41"/>
    <p:sldId id="768" r:id="rId42"/>
    <p:sldId id="769" r:id="rId43"/>
    <p:sldId id="770" r:id="rId44"/>
    <p:sldId id="771" r:id="rId45"/>
    <p:sldId id="772" r:id="rId46"/>
    <p:sldId id="773" r:id="rId47"/>
    <p:sldId id="774" r:id="rId48"/>
    <p:sldId id="775" r:id="rId49"/>
    <p:sldId id="776" r:id="rId50"/>
    <p:sldId id="777" r:id="rId51"/>
    <p:sldId id="778" r:id="rId52"/>
    <p:sldId id="779" r:id="rId53"/>
    <p:sldId id="780" r:id="rId54"/>
    <p:sldId id="781" r:id="rId55"/>
    <p:sldId id="782" r:id="rId56"/>
    <p:sldId id="783" r:id="rId57"/>
    <p:sldId id="784" r:id="rId58"/>
    <p:sldId id="785" r:id="rId59"/>
    <p:sldId id="78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theme" Target="theme/theme1.xml" /><Relationship Id="rId7" Type="http://schemas.openxmlformats.org/officeDocument/2006/relationships/slide" Target="slides/slide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61" Type="http://schemas.openxmlformats.org/officeDocument/2006/relationships/presProps" Target="pres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tableStyles" Target="tableStyles.xml" /><Relationship Id="rId8" Type="http://schemas.openxmlformats.org/officeDocument/2006/relationships/slide" Target="slides/slide6.xml" /><Relationship Id="rId51" Type="http://schemas.openxmlformats.org/officeDocument/2006/relationships/slide" Target="slides/slide49.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C919-5ECF-463F-8D70-C99A9A306F7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0D4EE2-6D0C-46B9-B58B-C541589C5C2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405462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Flowchart: Process 5"/>
          <p:cNvSpPr/>
          <p:nvPr/>
        </p:nvSpPr>
        <p:spPr>
          <a:xfrm rot="19468671">
            <a:off x="529167" y="954089"/>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Flowchart: Process 6"/>
          <p:cNvSpPr/>
          <p:nvPr/>
        </p:nvSpPr>
        <p:spPr>
          <a:xfrm rot="2103354" flipH="1">
            <a:off x="6671734" y="936625"/>
            <a:ext cx="86571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en-US"/>
              <a:t>Click to edit Master title style</a:t>
            </a: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AE05C5DA-F411-4387-8DC6-C6E7C2AB2B42}" type="datetimeFigureOut">
              <a:rPr lang="en-US"/>
              <a:pPr>
                <a:defRPr/>
              </a:pPr>
              <a:t>11/4/2022</a:t>
            </a:fld>
            <a:endParaRPr lang="en-US"/>
          </a:p>
        </p:txBody>
      </p:sp>
      <p:sp>
        <p:nvSpPr>
          <p:cNvPr id="9" name="Footer Placeholder 5"/>
          <p:cNvSpPr>
            <a:spLocks noGrp="1"/>
          </p:cNvSpPr>
          <p:nvPr>
            <p:ph type="ftr" sz="quarter" idx="11"/>
          </p:nvPr>
        </p:nvSpPr>
        <p:spPr/>
        <p:txBody>
          <a:bodyPr/>
          <a:lstStyle>
            <a:lvl1pPr>
              <a:defRPr/>
            </a:lvl1pPr>
            <a:extLst/>
          </a:lstStyle>
          <a:p>
            <a:pPr>
              <a:defRPr/>
            </a:pPr>
            <a:endParaRPr lang="en-US"/>
          </a:p>
        </p:txBody>
      </p:sp>
      <p:sp>
        <p:nvSpPr>
          <p:cNvPr id="10" name="Slide Number Placeholder 6"/>
          <p:cNvSpPr>
            <a:spLocks noGrp="1"/>
          </p:cNvSpPr>
          <p:nvPr>
            <p:ph type="sldNum" sz="quarter" idx="12"/>
          </p:nvPr>
        </p:nvSpPr>
        <p:spPr/>
        <p:txBody>
          <a:bodyPr/>
          <a:lstStyle>
            <a:lvl1pPr>
              <a:defRPr/>
            </a:lvl1pPr>
            <a:extLst/>
          </a:lstStyle>
          <a:p>
            <a:pPr>
              <a:defRPr/>
            </a:pPr>
            <a:fld id="{04546D9F-0BB1-4330-A4FF-7D8553E0C3E4}" type="slidenum">
              <a:rPr lang="en-US"/>
              <a:pPr>
                <a:defRPr/>
              </a:pPr>
              <a:t>‹#›</a:t>
            </a:fld>
            <a:endParaRPr lang="en-US"/>
          </a:p>
        </p:txBody>
      </p:sp>
    </p:spTree>
    <p:extLst>
      <p:ext uri="{BB962C8B-B14F-4D97-AF65-F5344CB8AC3E}">
        <p14:creationId xmlns:p14="http://schemas.microsoft.com/office/powerpoint/2010/main" val="277821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56156B5-2C6E-441F-B709-320AFFE7EFA1}" type="datetimeFigureOut">
              <a:rPr lang="en-US"/>
              <a:pPr>
                <a:defRPr/>
              </a:pPr>
              <a:t>11/4/2022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EBC5FD03-9FAB-4DDB-858B-6BE35AE4791E}" type="slidenum">
              <a:rPr lang="en-US"/>
              <a:pPr>
                <a:defRPr/>
              </a:pPr>
              <a:t>‹#›</a:t>
            </a:fld>
            <a:endParaRPr lang="en-US"/>
          </a:p>
        </p:txBody>
      </p:sp>
    </p:spTree>
    <p:extLst>
      <p:ext uri="{BB962C8B-B14F-4D97-AF65-F5344CB8AC3E}">
        <p14:creationId xmlns:p14="http://schemas.microsoft.com/office/powerpoint/2010/main" val="95382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3"/>
          <p:cNvSpPr>
            <a:spLocks noGrp="1"/>
          </p:cNvSpPr>
          <p:nvPr>
            <p:ph type="dt" sz="half" idx="10"/>
          </p:nvPr>
        </p:nvSpPr>
        <p:spPr/>
        <p:txBody>
          <a:bodyPr/>
          <a:lstStyle>
            <a:lvl1pPr>
              <a:defRPr/>
            </a:lvl1pPr>
          </a:lstStyle>
          <a:p>
            <a:pPr>
              <a:defRPr/>
            </a:pPr>
            <a:fld id="{9D853BF7-03EA-4E18-BE86-A64435839F06}" type="datetimeFigureOut">
              <a:rPr lang="en-US"/>
              <a:pPr>
                <a:defRPr/>
              </a:pPr>
              <a:t>11/4/2022</a:t>
            </a:fld>
            <a:endParaRPr lang="en-US"/>
          </a:p>
        </p:txBody>
      </p:sp>
      <p:sp>
        <p:nvSpPr>
          <p:cNvPr id="5" name="Footer Placeholder 9"/>
          <p:cNvSpPr>
            <a:spLocks noGrp="1"/>
          </p:cNvSpPr>
          <p:nvPr>
            <p:ph type="ftr" sz="quarter" idx="11"/>
          </p:nvPr>
        </p:nvSpPr>
        <p:spPr/>
        <p:txBody>
          <a:bodyPr/>
          <a:lstStyle>
            <a:lvl1pPr>
              <a:defRPr/>
            </a:lvl1pPr>
          </a:lstStyle>
          <a:p>
            <a:pPr>
              <a:defRPr/>
            </a:pPr>
            <a:endParaRPr lang="en-US"/>
          </a:p>
        </p:txBody>
      </p:sp>
      <p:sp>
        <p:nvSpPr>
          <p:cNvPr id="6" name="Slide Number Placeholder 21"/>
          <p:cNvSpPr>
            <a:spLocks noGrp="1"/>
          </p:cNvSpPr>
          <p:nvPr>
            <p:ph type="sldNum" sz="quarter" idx="12"/>
          </p:nvPr>
        </p:nvSpPr>
        <p:spPr/>
        <p:txBody>
          <a:bodyPr/>
          <a:lstStyle>
            <a:lvl1pPr>
              <a:defRPr/>
            </a:lvl1pPr>
          </a:lstStyle>
          <a:p>
            <a:pPr>
              <a:defRPr/>
            </a:pPr>
            <a:fld id="{8EEEE47C-AF81-495C-8D5E-AFB9CDB9D24C}" type="slidenum">
              <a:rPr lang="en-US"/>
              <a:pPr>
                <a:defRPr/>
              </a:pPr>
              <a:t>‹#›</a:t>
            </a:fld>
            <a:endParaRPr lang="en-US"/>
          </a:p>
        </p:txBody>
      </p:sp>
    </p:spTree>
    <p:extLst>
      <p:ext uri="{BB962C8B-B14F-4D97-AF65-F5344CB8AC3E}">
        <p14:creationId xmlns:p14="http://schemas.microsoft.com/office/powerpoint/2010/main" val="120456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0" y="533400"/>
            <a:ext cx="10261600" cy="1143000"/>
          </a:xfrm>
        </p:spPr>
        <p:txBody>
          <a:bodyPr/>
          <a:lstStyle/>
          <a:p>
            <a:r>
              <a:rPr lang="en-US"/>
              <a:t>Click to edit Master title style</a:t>
            </a:r>
          </a:p>
        </p:txBody>
      </p:sp>
      <p:sp>
        <p:nvSpPr>
          <p:cNvPr id="3" name="Table Placeholder 2"/>
          <p:cNvSpPr>
            <a:spLocks noGrp="1"/>
          </p:cNvSpPr>
          <p:nvPr>
            <p:ph type="tbl" idx="1"/>
          </p:nvPr>
        </p:nvSpPr>
        <p:spPr>
          <a:xfrm>
            <a:off x="1016000" y="1905000"/>
            <a:ext cx="10261600" cy="4038600"/>
          </a:xfrm>
        </p:spPr>
        <p:txBody>
          <a:bodyPr/>
          <a:lstStyle/>
          <a:p>
            <a:endParaRPr lang="en-US"/>
          </a:p>
        </p:txBody>
      </p:sp>
      <p:sp>
        <p:nvSpPr>
          <p:cNvPr id="4" name="Date Placeholder 3"/>
          <p:cNvSpPr>
            <a:spLocks noGrp="1"/>
          </p:cNvSpPr>
          <p:nvPr>
            <p:ph type="dt" sz="half" idx="10"/>
          </p:nvPr>
        </p:nvSpPr>
        <p:spPr>
          <a:xfrm>
            <a:off x="1016000" y="6391275"/>
            <a:ext cx="2743200" cy="457200"/>
          </a:xfrm>
        </p:spPr>
        <p:txBody>
          <a:bodyPr/>
          <a:lstStyle>
            <a:lvl1pPr>
              <a:defRPr/>
            </a:lvl1pPr>
          </a:lstStyle>
          <a:p>
            <a:endParaRPr lang="en-US"/>
          </a:p>
        </p:txBody>
      </p:sp>
      <p:sp>
        <p:nvSpPr>
          <p:cNvPr id="5" name="Footer Placeholder 4"/>
          <p:cNvSpPr>
            <a:spLocks noGrp="1"/>
          </p:cNvSpPr>
          <p:nvPr>
            <p:ph type="ftr" sz="quarter" idx="11"/>
          </p:nvPr>
        </p:nvSpPr>
        <p:spPr>
          <a:xfrm>
            <a:off x="4470400" y="6403975"/>
            <a:ext cx="38608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9144000" y="6400800"/>
            <a:ext cx="2133600" cy="457200"/>
          </a:xfrm>
        </p:spPr>
        <p:txBody>
          <a:bodyPr/>
          <a:lstStyle>
            <a:lvl1pPr>
              <a:defRPr/>
            </a:lvl1pPr>
          </a:lstStyle>
          <a:p>
            <a:fld id="{33AB68EA-6DCE-4787-9656-37499D585E10}" type="slidenum">
              <a:rPr lang="en-US"/>
              <a:pPr/>
              <a:t>‹#›</a:t>
            </a:fld>
            <a:endParaRPr lang="en-US"/>
          </a:p>
        </p:txBody>
      </p:sp>
    </p:spTree>
    <p:extLst>
      <p:ext uri="{BB962C8B-B14F-4D97-AF65-F5344CB8AC3E}">
        <p14:creationId xmlns:p14="http://schemas.microsoft.com/office/powerpoint/2010/main" val="282982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5" name="Oval 4"/>
          <p:cNvSpPr/>
          <p:nvPr/>
        </p:nvSpPr>
        <p:spPr>
          <a:xfrm>
            <a:off x="1543051" y="1344614"/>
            <a:ext cx="84667"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14" name="Title 13"/>
          <p:cNvSpPr>
            <a:spLocks noGrp="1"/>
          </p:cNvSpPr>
          <p:nvPr>
            <p:ph type="ctrTitle"/>
          </p:nvPr>
        </p:nvSpPr>
        <p:spPr>
          <a:xfrm>
            <a:off x="1910080" y="359898"/>
            <a:ext cx="9875520" cy="1472184"/>
          </a:xfrm>
        </p:spPr>
        <p:txBody>
          <a:bodyPr anchor="b"/>
          <a:lstStyle>
            <a:lvl1pPr algn="l">
              <a:defRPr/>
            </a:lvl1pPr>
            <a:extLst/>
          </a:lstStyle>
          <a:p>
            <a:r>
              <a:rPr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21420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5600" y="274638"/>
            <a:ext cx="10363200" cy="1143000"/>
          </a:xfrm>
        </p:spPr>
        <p:txBody>
          <a:bodyPr/>
          <a:lstStyle>
            <a:lvl1pPr>
              <a:defRPr sz="3600">
                <a:solidFill>
                  <a:srgbClr val="C00000"/>
                </a:solidFill>
              </a:defRPr>
            </a:lvl1pPr>
            <a:extLst/>
          </a:lstStyle>
          <a:p>
            <a:r>
              <a:rPr lang="en-US" dirty="0"/>
              <a:t>Click to edit Master title style</a:t>
            </a:r>
          </a:p>
        </p:txBody>
      </p:sp>
      <p:sp>
        <p:nvSpPr>
          <p:cNvPr id="3" name="Content Placeholder 2"/>
          <p:cNvSpPr>
            <a:spLocks noGrp="1"/>
          </p:cNvSpPr>
          <p:nvPr>
            <p:ph idx="1"/>
          </p:nvPr>
        </p:nvSpPr>
        <p:spPr>
          <a:xfrm>
            <a:off x="1625600" y="1447800"/>
            <a:ext cx="10363200" cy="5257800"/>
          </a:xfrm>
        </p:spPr>
        <p:style>
          <a:lnRef idx="2">
            <a:schemeClr val="dk1"/>
          </a:lnRef>
          <a:fillRef idx="1">
            <a:schemeClr val="lt1"/>
          </a:fillRef>
          <a:effectRef idx="0">
            <a:schemeClr val="dk1"/>
          </a:effectRef>
          <a:fontRef idx="none"/>
        </p:style>
        <p:txBody>
          <a:bodyPr/>
          <a:lstStyle>
            <a:lvl1pPr>
              <a:defRPr sz="2800">
                <a:solidFill>
                  <a:schemeClr val="accent3">
                    <a:lumMod val="75000"/>
                  </a:schemeClr>
                </a:solidFill>
                <a:latin typeface="Arial Narrow" pitchFamily="34" charset="0"/>
              </a:defRPr>
            </a:lvl1pPr>
            <a:lvl2pPr>
              <a:defRPr>
                <a:solidFill>
                  <a:srgbClr val="0070C0"/>
                </a:solidFill>
              </a:defRPr>
            </a:lvl2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74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043767"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Oval 5"/>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7" name="Oval 6"/>
          <p:cNvSpPr/>
          <p:nvPr/>
        </p:nvSpPr>
        <p:spPr>
          <a:xfrm>
            <a:off x="3210984" y="2746375"/>
            <a:ext cx="8466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9CB99B4B-C540-4FA9-BAE6-E22A473988DE}" type="datetimeFigureOut">
              <a:rPr lang="en-US"/>
              <a:pPr>
                <a:defRPr/>
              </a:pPr>
              <a:t>11/4/2022</a:t>
            </a:fld>
            <a:endParaRPr lang="en-US"/>
          </a:p>
        </p:txBody>
      </p:sp>
      <p:sp>
        <p:nvSpPr>
          <p:cNvPr id="9" name="Footer Placeholder 4"/>
          <p:cNvSpPr>
            <a:spLocks noGrp="1"/>
          </p:cNvSpPr>
          <p:nvPr>
            <p:ph type="ftr" sz="quarter" idx="11"/>
          </p:nvPr>
        </p:nvSpPr>
        <p:spPr/>
        <p:txBody>
          <a:bodyPr/>
          <a:lstStyle>
            <a:lvl1pPr>
              <a:defRPr/>
            </a:lvl1pPr>
            <a:extLst/>
          </a:lstStyle>
          <a:p>
            <a:pPr>
              <a:defRPr/>
            </a:pPr>
            <a:endParaRPr lang="en-US"/>
          </a:p>
        </p:txBody>
      </p:sp>
      <p:sp>
        <p:nvSpPr>
          <p:cNvPr id="10" name="Slide Number Placeholder 5"/>
          <p:cNvSpPr>
            <a:spLocks noGrp="1"/>
          </p:cNvSpPr>
          <p:nvPr>
            <p:ph type="sldNum" sz="quarter" idx="12"/>
          </p:nvPr>
        </p:nvSpPr>
        <p:spPr/>
        <p:txBody>
          <a:bodyPr/>
          <a:lstStyle>
            <a:lvl1pPr>
              <a:defRPr/>
            </a:lvl1pPr>
            <a:extLst/>
          </a:lstStyle>
          <a:p>
            <a:pPr>
              <a:defRPr/>
            </a:pPr>
            <a:fld id="{C138AB3A-70F8-47E5-8FE1-734E9F9DB29F}" type="slidenum">
              <a:rPr lang="en-US"/>
              <a:pPr>
                <a:defRPr/>
              </a:pPr>
              <a:t>‹#›</a:t>
            </a:fld>
            <a:endParaRPr lang="en-US"/>
          </a:p>
        </p:txBody>
      </p:sp>
    </p:spTree>
    <p:extLst>
      <p:ext uri="{BB962C8B-B14F-4D97-AF65-F5344CB8AC3E}">
        <p14:creationId xmlns:p14="http://schemas.microsoft.com/office/powerpoint/2010/main" val="14727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3"/>
          <p:cNvSpPr>
            <a:spLocks noGrp="1"/>
          </p:cNvSpPr>
          <p:nvPr>
            <p:ph type="dt" sz="half" idx="10"/>
          </p:nvPr>
        </p:nvSpPr>
        <p:spPr/>
        <p:txBody>
          <a:bodyPr/>
          <a:lstStyle>
            <a:lvl1pPr>
              <a:defRPr/>
            </a:lvl1pPr>
          </a:lstStyle>
          <a:p>
            <a:pPr>
              <a:defRPr/>
            </a:pPr>
            <a:fld id="{0AB9473B-2E10-4D0F-9394-9A76C871EB7C}" type="datetimeFigureOut">
              <a:rPr lang="en-US"/>
              <a:pPr>
                <a:defRPr/>
              </a:pPr>
              <a:t>11/4/2022</a:t>
            </a:fld>
            <a:endParaRPr lang="en-US"/>
          </a:p>
        </p:txBody>
      </p:sp>
      <p:sp>
        <p:nvSpPr>
          <p:cNvPr id="6" name="Footer Placeholder 9"/>
          <p:cNvSpPr>
            <a:spLocks noGrp="1"/>
          </p:cNvSpPr>
          <p:nvPr>
            <p:ph type="ftr" sz="quarter" idx="11"/>
          </p:nvPr>
        </p:nvSpPr>
        <p:spPr/>
        <p:txBody>
          <a:bodyPr/>
          <a:lstStyle>
            <a:lvl1pPr>
              <a:defRPr/>
            </a:lvl1pPr>
          </a:lstStyle>
          <a:p>
            <a:pPr>
              <a:defRPr/>
            </a:pPr>
            <a:endParaRPr lang="en-US"/>
          </a:p>
        </p:txBody>
      </p:sp>
      <p:sp>
        <p:nvSpPr>
          <p:cNvPr id="7" name="Slide Number Placeholder 21"/>
          <p:cNvSpPr>
            <a:spLocks noGrp="1"/>
          </p:cNvSpPr>
          <p:nvPr>
            <p:ph type="sldNum" sz="quarter" idx="12"/>
          </p:nvPr>
        </p:nvSpPr>
        <p:spPr/>
        <p:txBody>
          <a:bodyPr/>
          <a:lstStyle>
            <a:lvl1pPr>
              <a:defRPr/>
            </a:lvl1pPr>
          </a:lstStyle>
          <a:p>
            <a:pPr>
              <a:defRPr/>
            </a:pPr>
            <a:fld id="{FC881119-9587-4F0A-9369-885AB071BE5C}" type="slidenum">
              <a:rPr lang="en-US"/>
              <a:pPr>
                <a:defRPr/>
              </a:pPr>
              <a:t>‹#›</a:t>
            </a:fld>
            <a:endParaRPr lang="en-US"/>
          </a:p>
        </p:txBody>
      </p:sp>
    </p:spTree>
    <p:extLst>
      <p:ext uri="{BB962C8B-B14F-4D97-AF65-F5344CB8AC3E}">
        <p14:creationId xmlns:p14="http://schemas.microsoft.com/office/powerpoint/2010/main" val="94103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lstStyle>
            <a:lvl1pPr algn="ctr">
              <a:defRPr sz="4500" b="1" cap="none" baseline="0"/>
            </a:lvl1pPr>
            <a:extLst/>
          </a:lstStyle>
          <a:p>
            <a:r>
              <a:rPr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17C51AFF-FDF8-4F63-AB02-FE8639FDE41A}" type="datetimeFigureOut">
              <a:rPr lang="en-US"/>
              <a:pPr>
                <a:defRPr/>
              </a:pPr>
              <a:t>11/4/2022</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62F3C2DD-B4F6-4C30-926F-A0F0C49D7ABF}" type="slidenum">
              <a:rPr lang="en-US"/>
              <a:pPr>
                <a:defRPr/>
              </a:pPr>
              <a:t>‹#›</a:t>
            </a:fld>
            <a:endParaRPr lang="en-US"/>
          </a:p>
        </p:txBody>
      </p:sp>
    </p:spTree>
    <p:extLst>
      <p:ext uri="{BB962C8B-B14F-4D97-AF65-F5344CB8AC3E}">
        <p14:creationId xmlns:p14="http://schemas.microsoft.com/office/powerpoint/2010/main" val="119445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lang="en-US"/>
              <a:t>Click to edit Master title style</a:t>
            </a:r>
          </a:p>
        </p:txBody>
      </p:sp>
      <p:sp>
        <p:nvSpPr>
          <p:cNvPr id="3" name="Date Placeholder 23"/>
          <p:cNvSpPr>
            <a:spLocks noGrp="1"/>
          </p:cNvSpPr>
          <p:nvPr>
            <p:ph type="dt" sz="half" idx="10"/>
          </p:nvPr>
        </p:nvSpPr>
        <p:spPr/>
        <p:txBody>
          <a:bodyPr/>
          <a:lstStyle>
            <a:lvl1pPr>
              <a:defRPr/>
            </a:lvl1pPr>
          </a:lstStyle>
          <a:p>
            <a:pPr>
              <a:defRPr/>
            </a:pPr>
            <a:fld id="{23CA1236-8895-4E26-B8AB-878C5F271614}" type="datetimeFigureOut">
              <a:rPr lang="en-US"/>
              <a:pPr>
                <a:defRPr/>
              </a:pPr>
              <a:t>11/4/2022</a:t>
            </a:fld>
            <a:endParaRPr lang="en-US"/>
          </a:p>
        </p:txBody>
      </p:sp>
      <p:sp>
        <p:nvSpPr>
          <p:cNvPr id="4" name="Footer Placeholder 9"/>
          <p:cNvSpPr>
            <a:spLocks noGrp="1"/>
          </p:cNvSpPr>
          <p:nvPr>
            <p:ph type="ftr" sz="quarter" idx="11"/>
          </p:nvPr>
        </p:nvSpPr>
        <p:spPr/>
        <p:txBody>
          <a:bodyPr/>
          <a:lstStyle>
            <a:lvl1pPr>
              <a:defRPr/>
            </a:lvl1pPr>
          </a:lstStyle>
          <a:p>
            <a:pPr>
              <a:defRPr/>
            </a:pPr>
            <a:endParaRPr lang="en-US"/>
          </a:p>
        </p:txBody>
      </p:sp>
      <p:sp>
        <p:nvSpPr>
          <p:cNvPr id="5" name="Slide Number Placeholder 21"/>
          <p:cNvSpPr>
            <a:spLocks noGrp="1"/>
          </p:cNvSpPr>
          <p:nvPr>
            <p:ph type="sldNum" sz="quarter" idx="12"/>
          </p:nvPr>
        </p:nvSpPr>
        <p:spPr/>
        <p:txBody>
          <a:bodyPr/>
          <a:lstStyle>
            <a:lvl1pPr>
              <a:defRPr/>
            </a:lvl1pPr>
          </a:lstStyle>
          <a:p>
            <a:pPr>
              <a:defRPr/>
            </a:pPr>
            <a:fld id="{4DA8F9BE-03D3-4AC9-AD67-B4E7D3A7A560}" type="slidenum">
              <a:rPr lang="en-US"/>
              <a:pPr>
                <a:defRPr/>
              </a:pPr>
              <a:t>‹#›</a:t>
            </a:fld>
            <a:endParaRPr lang="en-US"/>
          </a:p>
        </p:txBody>
      </p:sp>
    </p:spTree>
    <p:extLst>
      <p:ext uri="{BB962C8B-B14F-4D97-AF65-F5344CB8AC3E}">
        <p14:creationId xmlns:p14="http://schemas.microsoft.com/office/powerpoint/2010/main" val="326251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352552" y="0"/>
            <a:ext cx="10839449"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3" name="Rectangle 2"/>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Date Placeholder 1"/>
          <p:cNvSpPr>
            <a:spLocks noGrp="1"/>
          </p:cNvSpPr>
          <p:nvPr>
            <p:ph type="dt" sz="half" idx="10"/>
          </p:nvPr>
        </p:nvSpPr>
        <p:spPr/>
        <p:txBody>
          <a:bodyPr/>
          <a:lstStyle>
            <a:lvl1pPr>
              <a:defRPr/>
            </a:lvl1pPr>
            <a:extLst/>
          </a:lstStyle>
          <a:p>
            <a:pPr>
              <a:defRPr/>
            </a:pPr>
            <a:fld id="{B0596541-97C7-412A-A574-37FA77775A8C}" type="datetimeFigureOut">
              <a:rPr lang="en-US"/>
              <a:pPr>
                <a:defRPr/>
              </a:pPr>
              <a:t>11/4/2022</a:t>
            </a:fld>
            <a:endParaRPr lang="en-US"/>
          </a:p>
        </p:txBody>
      </p:sp>
      <p:sp>
        <p:nvSpPr>
          <p:cNvPr id="5" name="Footer Placeholder 2"/>
          <p:cNvSpPr>
            <a:spLocks noGrp="1"/>
          </p:cNvSpPr>
          <p:nvPr>
            <p:ph type="ftr" sz="quarter" idx="11"/>
          </p:nvPr>
        </p:nvSpPr>
        <p:spPr/>
        <p:txBody>
          <a:bodyPr/>
          <a:lstStyle>
            <a:lvl1pPr>
              <a:defRPr/>
            </a:lvl1pPr>
            <a:extLst/>
          </a:lstStyle>
          <a:p>
            <a:pPr>
              <a:defRPr/>
            </a:pPr>
            <a:endParaRPr lang="en-US"/>
          </a:p>
        </p:txBody>
      </p:sp>
      <p:sp>
        <p:nvSpPr>
          <p:cNvPr id="6" name="Slide Number Placeholder 3"/>
          <p:cNvSpPr>
            <a:spLocks noGrp="1"/>
          </p:cNvSpPr>
          <p:nvPr>
            <p:ph type="sldNum" sz="quarter" idx="12"/>
          </p:nvPr>
        </p:nvSpPr>
        <p:spPr/>
        <p:txBody>
          <a:bodyPr/>
          <a:lstStyle>
            <a:lvl1pPr>
              <a:defRPr/>
            </a:lvl1pPr>
            <a:extLst/>
          </a:lstStyle>
          <a:p>
            <a:pPr>
              <a:defRPr/>
            </a:pPr>
            <a:fld id="{F524068F-B51C-439E-9696-E51D4A92315C}" type="slidenum">
              <a:rPr lang="en-US"/>
              <a:pPr>
                <a:defRPr/>
              </a:pPr>
              <a:t>‹#›</a:t>
            </a:fld>
            <a:endParaRPr lang="en-US"/>
          </a:p>
        </p:txBody>
      </p:sp>
    </p:spTree>
    <p:extLst>
      <p:ext uri="{BB962C8B-B14F-4D97-AF65-F5344CB8AC3E}">
        <p14:creationId xmlns:p14="http://schemas.microsoft.com/office/powerpoint/2010/main" val="16419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951FB7E6-5E2E-43A0-AAAC-C82D82560E87}" type="datetimeFigureOut">
              <a:rPr lang="en-US"/>
              <a:pPr>
                <a:defRPr/>
              </a:pPr>
              <a:t>11/4/2022</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9D0D270-5C56-45B5-9990-072F85F8D522}" type="slidenum">
              <a:rPr lang="en-US"/>
              <a:pPr>
                <a:defRPr/>
              </a:pPr>
              <a:t>‹#›</a:t>
            </a:fld>
            <a:endParaRPr lang="en-US"/>
          </a:p>
        </p:txBody>
      </p:sp>
    </p:spTree>
    <p:extLst>
      <p:ext uri="{BB962C8B-B14F-4D97-AF65-F5344CB8AC3E}">
        <p14:creationId xmlns:p14="http://schemas.microsoft.com/office/powerpoint/2010/main" val="428675253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 /><Relationship Id="rId13" Type="http://schemas.openxmlformats.org/officeDocument/2006/relationships/theme" Target="../theme/theme2.xml" /><Relationship Id="rId3" Type="http://schemas.openxmlformats.org/officeDocument/2006/relationships/slideLayout" Target="../slideLayouts/slideLayout4.xml" /><Relationship Id="rId7" Type="http://schemas.openxmlformats.org/officeDocument/2006/relationships/slideLayout" Target="../slideLayouts/slideLayout8.xml" /><Relationship Id="rId12" Type="http://schemas.openxmlformats.org/officeDocument/2006/relationships/slideLayout" Target="../slideLayouts/slideLayout13.xml" /><Relationship Id="rId2" Type="http://schemas.openxmlformats.org/officeDocument/2006/relationships/slideLayout" Target="../slideLayouts/slideLayout3.xml" /><Relationship Id="rId1" Type="http://schemas.openxmlformats.org/officeDocument/2006/relationships/slideLayout" Target="../slideLayouts/slideLayout2.xml" /><Relationship Id="rId6" Type="http://schemas.openxmlformats.org/officeDocument/2006/relationships/slideLayout" Target="../slideLayouts/slideLayout7.xml" /><Relationship Id="rId11" Type="http://schemas.openxmlformats.org/officeDocument/2006/relationships/slideLayout" Target="../slideLayouts/slideLayout12.xml" /><Relationship Id="rId5" Type="http://schemas.openxmlformats.org/officeDocument/2006/relationships/slideLayout" Target="../slideLayouts/slideLayout6.xml" /><Relationship Id="rId10" Type="http://schemas.openxmlformats.org/officeDocument/2006/relationships/slideLayout" Target="../slideLayouts/slideLayout11.xml" /><Relationship Id="rId4" Type="http://schemas.openxmlformats.org/officeDocument/2006/relationships/slideLayout" Target="../slideLayouts/slideLayout5.xml" /><Relationship Id="rId9" Type="http://schemas.openxmlformats.org/officeDocument/2006/relationships/slideLayout" Target="../slideLayouts/slideLayout1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293758"/>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67" y="-815975"/>
            <a:ext cx="21844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Oval 7"/>
          <p:cNvSpPr/>
          <p:nvPr/>
        </p:nvSpPr>
        <p:spPr>
          <a:xfrm>
            <a:off x="224367" y="20639"/>
            <a:ext cx="2271184"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1350434" y="0"/>
            <a:ext cx="1084156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itle Placeholder 4"/>
          <p:cNvSpPr>
            <a:spLocks noGrp="1"/>
          </p:cNvSpPr>
          <p:nvPr>
            <p:ph type="title"/>
          </p:nvPr>
        </p:nvSpPr>
        <p:spPr>
          <a:xfrm>
            <a:off x="1913467" y="274638"/>
            <a:ext cx="9999133" cy="1143000"/>
          </a:xfrm>
          <a:prstGeom prst="rect">
            <a:avLst/>
          </a:prstGeom>
        </p:spPr>
        <p:txBody>
          <a:bodyPr anchor="ctr">
            <a:normAutofit/>
          </a:bodyPr>
          <a:lstStyle/>
          <a:p>
            <a:r>
              <a:rPr lang="en-US"/>
              <a:t>Click to edit Master title style</a:t>
            </a:r>
          </a:p>
        </p:txBody>
      </p:sp>
      <p:sp>
        <p:nvSpPr>
          <p:cNvPr id="11273" name="Text Placeholder 8"/>
          <p:cNvSpPr>
            <a:spLocks noGrp="1"/>
          </p:cNvSpPr>
          <p:nvPr>
            <p:ph type="body" idx="1"/>
          </p:nvPr>
        </p:nvSpPr>
        <p:spPr bwMode="auto">
          <a:xfrm>
            <a:off x="1913467" y="1447800"/>
            <a:ext cx="9999133"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cs typeface="+mn-cs"/>
              </a:defRPr>
            </a:lvl1pPr>
            <a:extLst/>
          </a:lstStyle>
          <a:p>
            <a:pPr>
              <a:defRPr/>
            </a:pPr>
            <a:fld id="{DCBDC574-7AB0-4366-BCE8-6683DFEFCE32}" type="datetimeFigureOut">
              <a:rPr lang="en-US"/>
              <a:pPr>
                <a:defRPr/>
              </a:pPr>
              <a:t>11/4/2022</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endParaRPr lang="en-US"/>
          </a:p>
        </p:txBody>
      </p:sp>
      <p:sp>
        <p:nvSpPr>
          <p:cNvPr id="22" name="Slide Number Placeholder 21"/>
          <p:cNvSpPr>
            <a:spLocks noGrp="1"/>
          </p:cNvSpPr>
          <p:nvPr>
            <p:ph type="sldNum" sz="quarter" idx="4"/>
          </p:nvPr>
        </p:nvSpPr>
        <p:spPr>
          <a:xfrm>
            <a:off x="11485033" y="6305550"/>
            <a:ext cx="6096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cs typeface="+mn-cs"/>
              </a:defRPr>
            </a:lvl1pPr>
            <a:extLst/>
          </a:lstStyle>
          <a:p>
            <a:pPr>
              <a:defRPr/>
            </a:pPr>
            <a:fld id="{D1F2FEFA-D9D5-4045-B2BA-5683DF00F83E}" type="slidenum">
              <a:rPr lang="en-US"/>
              <a:pPr>
                <a:defRPr/>
              </a:pPr>
              <a:t>‹#›</a:t>
            </a:fld>
            <a:endParaRPr lang="en-US"/>
          </a:p>
        </p:txBody>
      </p:sp>
      <p:sp>
        <p:nvSpPr>
          <p:cNvPr id="15" name="Rectangle 14"/>
          <p:cNvSpPr/>
          <p:nvPr/>
        </p:nvSpPr>
        <p:spPr bwMode="invGray">
          <a:xfrm>
            <a:off x="1352551" y="0"/>
            <a:ext cx="97367"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p>
        </p:txBody>
      </p:sp>
    </p:spTree>
    <p:extLst>
      <p:ext uri="{BB962C8B-B14F-4D97-AF65-F5344CB8AC3E}">
        <p14:creationId xmlns:p14="http://schemas.microsoft.com/office/powerpoint/2010/main" val="1327357481"/>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745F-4B03-4E62-AA08-0BD28F9E2ED0}"/>
              </a:ext>
            </a:extLst>
          </p:cNvPr>
          <p:cNvSpPr>
            <a:spLocks noGrp="1"/>
          </p:cNvSpPr>
          <p:nvPr>
            <p:ph type="ctrTitle"/>
          </p:nvPr>
        </p:nvSpPr>
        <p:spPr>
          <a:xfrm>
            <a:off x="1524000" y="1122363"/>
            <a:ext cx="9144000" cy="1105932"/>
          </a:xfrm>
        </p:spPr>
        <p:txBody>
          <a:bodyPr/>
          <a:lstStyle/>
          <a:p>
            <a:r>
              <a:rPr lang="en-IN" dirty="0"/>
              <a:t>https://www.nseindia.com/</a:t>
            </a:r>
          </a:p>
        </p:txBody>
      </p:sp>
      <p:pic>
        <p:nvPicPr>
          <p:cNvPr id="1028" name="Picture 4" descr="Nifty 50 Images, Stock Photos &amp;amp; Vectors | Shutterstock">
            <a:extLst>
              <a:ext uri="{FF2B5EF4-FFF2-40B4-BE49-F238E27FC236}">
                <a16:creationId xmlns:a16="http://schemas.microsoft.com/office/drawing/2014/main" id="{8F61E71C-B3CB-4572-9C62-0301C8A85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022" y="2645546"/>
            <a:ext cx="9490229" cy="4212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9ECF90-A035-41CF-A4C7-E38AEDCB91D0}"/>
              </a:ext>
            </a:extLst>
          </p:cNvPr>
          <p:cNvSpPr/>
          <p:nvPr/>
        </p:nvSpPr>
        <p:spPr>
          <a:xfrm>
            <a:off x="1740022" y="6533965"/>
            <a:ext cx="9490229" cy="324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 Narander Kumar Nigam</a:t>
            </a:r>
            <a:endParaRPr lang="en-IN" dirty="0"/>
          </a:p>
        </p:txBody>
      </p:sp>
    </p:spTree>
    <p:extLst>
      <p:ext uri="{BB962C8B-B14F-4D97-AF65-F5344CB8AC3E}">
        <p14:creationId xmlns:p14="http://schemas.microsoft.com/office/powerpoint/2010/main" val="1882304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Futures Terminology</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000" dirty="0">
                <a:highlight>
                  <a:srgbClr val="FFFF00"/>
                </a:highlight>
                <a:latin typeface="Bookman Old Style" panose="02050604050505020204" pitchFamily="18" charset="0"/>
                <a:cs typeface="Times New Roman" pitchFamily="18" charset="0"/>
              </a:rPr>
              <a:t>Contract size</a:t>
            </a:r>
            <a:r>
              <a:rPr lang="en-US" sz="2000" dirty="0">
                <a:latin typeface="Bookman Old Style" panose="02050604050505020204" pitchFamily="18" charset="0"/>
                <a:cs typeface="Times New Roman" pitchFamily="18" charset="0"/>
              </a:rPr>
              <a:t>: The amount of asset that has to be delivered under one contract. Also called as lot size. In the case of USDINR it is USD 1000; EURINR it is EUR 1000; GBPINR it is GBP 1000 and in case of JPYINR it is JPY 100,000.</a:t>
            </a:r>
          </a:p>
          <a:p>
            <a:pPr algn="just">
              <a:lnSpc>
                <a:spcPct val="150000"/>
              </a:lnSpc>
            </a:pPr>
            <a:r>
              <a:rPr lang="en-US" sz="2000" dirty="0">
                <a:highlight>
                  <a:srgbClr val="FFFF00"/>
                </a:highlight>
                <a:latin typeface="Bookman Old Style" panose="02050604050505020204" pitchFamily="18" charset="0"/>
                <a:cs typeface="Times New Roman" pitchFamily="18" charset="0"/>
              </a:rPr>
              <a:t>Initial margin</a:t>
            </a:r>
            <a:r>
              <a:rPr lang="en-US" sz="2000" dirty="0">
                <a:latin typeface="Bookman Old Style" panose="02050604050505020204" pitchFamily="18" charset="0"/>
                <a:cs typeface="Times New Roman" pitchFamily="18" charset="0"/>
              </a:rPr>
              <a:t>: The amount that must be deposited in the margin account at the time a futures contract is first entered into is known as initial margin.</a:t>
            </a:r>
          </a:p>
          <a:p>
            <a:pPr algn="just">
              <a:lnSpc>
                <a:spcPct val="150000"/>
              </a:lnSpc>
            </a:pPr>
            <a:r>
              <a:rPr lang="en-US" sz="2000" dirty="0">
                <a:highlight>
                  <a:srgbClr val="FFFF00"/>
                </a:highlight>
                <a:latin typeface="Bookman Old Style" panose="02050604050505020204" pitchFamily="18" charset="0"/>
                <a:cs typeface="Times New Roman" pitchFamily="18" charset="0"/>
              </a:rPr>
              <a:t>Marking-to-market</a:t>
            </a:r>
            <a:r>
              <a:rPr lang="en-US" sz="2000" dirty="0">
                <a:latin typeface="Bookman Old Style" panose="02050604050505020204" pitchFamily="18" charset="0"/>
                <a:cs typeface="Times New Roman" pitchFamily="18" charset="0"/>
              </a:rPr>
              <a:t>: In the futures market, at the end of each trading day, the margin account is adjusted to reflect the investor's gain or loss depending upon the futures closing price. This is called marking-to-market</a:t>
            </a:r>
          </a:p>
        </p:txBody>
      </p:sp>
    </p:spTree>
    <p:extLst>
      <p:ext uri="{BB962C8B-B14F-4D97-AF65-F5344CB8AC3E}">
        <p14:creationId xmlns:p14="http://schemas.microsoft.com/office/powerpoint/2010/main" val="1311086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Interest rate parity and pricing of currency futures</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000" dirty="0">
                <a:latin typeface="Bookman Old Style" panose="02050604050505020204" pitchFamily="18" charset="0"/>
                <a:cs typeface="Times New Roman" pitchFamily="18" charset="0"/>
              </a:rPr>
              <a:t>Let us assume that risk free interest rate for one year deposit in India is 7% and in USA it is 3%. </a:t>
            </a:r>
          </a:p>
          <a:p>
            <a:pPr lvl="1" algn="just">
              <a:lnSpc>
                <a:spcPct val="150000"/>
              </a:lnSpc>
            </a:pPr>
            <a:r>
              <a:rPr lang="en-US" sz="2000" dirty="0">
                <a:latin typeface="Bookman Old Style" panose="02050604050505020204" pitchFamily="18" charset="0"/>
                <a:cs typeface="Times New Roman" pitchFamily="18" charset="0"/>
              </a:rPr>
              <a:t>You as smart trader/ investor will raise money from USA and deploy it in India and try to capture the arbitrage of 4%. </a:t>
            </a:r>
          </a:p>
          <a:p>
            <a:pPr lvl="1" algn="just">
              <a:lnSpc>
                <a:spcPct val="150000"/>
              </a:lnSpc>
            </a:pPr>
            <a:r>
              <a:rPr lang="en-US" sz="2000" dirty="0">
                <a:latin typeface="Bookman Old Style" panose="02050604050505020204" pitchFamily="18" charset="0"/>
                <a:cs typeface="Times New Roman" pitchFamily="18" charset="0"/>
              </a:rPr>
              <a:t>You could continue to do so and make this transaction as a non ending money making machine. </a:t>
            </a:r>
          </a:p>
          <a:p>
            <a:pPr lvl="1" algn="just">
              <a:lnSpc>
                <a:spcPct val="150000"/>
              </a:lnSpc>
            </a:pPr>
            <a:r>
              <a:rPr lang="en-US" sz="2000" dirty="0">
                <a:latin typeface="Bookman Old Style" panose="02050604050505020204" pitchFamily="18" charset="0"/>
                <a:cs typeface="Times New Roman" pitchFamily="18" charset="0"/>
              </a:rPr>
              <a:t>Life is not that simple! And such arbitrages do not exist for very long.</a:t>
            </a:r>
          </a:p>
          <a:p>
            <a:pPr marL="403225" lvl="1" indent="0" algn="just">
              <a:lnSpc>
                <a:spcPct val="150000"/>
              </a:lnSpc>
              <a:buNone/>
            </a:pPr>
            <a:endParaRPr lang="en-US" sz="2000" dirty="0">
              <a:latin typeface="Bookman Old Style" panose="02050604050505020204" pitchFamily="18" charset="0"/>
              <a:cs typeface="Times New Roman" pitchFamily="18" charset="0"/>
            </a:endParaRPr>
          </a:p>
        </p:txBody>
      </p:sp>
    </p:spTree>
    <p:extLst>
      <p:ext uri="{BB962C8B-B14F-4D97-AF65-F5344CB8AC3E}">
        <p14:creationId xmlns:p14="http://schemas.microsoft.com/office/powerpoint/2010/main" val="2585189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Interest rate parity and pricing of currency futures</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marL="82550" indent="0" algn="just">
              <a:lnSpc>
                <a:spcPct val="150000"/>
              </a:lnSpc>
              <a:buNone/>
            </a:pPr>
            <a:r>
              <a:rPr lang="en-US" sz="2000" dirty="0">
                <a:latin typeface="Bookman Old Style" panose="02050604050505020204" pitchFamily="18" charset="0"/>
                <a:cs typeface="Times New Roman" pitchFamily="18" charset="0"/>
              </a:rPr>
              <a:t>Two important things to think before we proceed:</a:t>
            </a:r>
          </a:p>
          <a:p>
            <a:pPr lvl="1" algn="just">
              <a:lnSpc>
                <a:spcPct val="150000"/>
              </a:lnSpc>
            </a:pPr>
            <a:r>
              <a:rPr lang="en-US" sz="2000" dirty="0">
                <a:latin typeface="Bookman Old Style" panose="02050604050505020204" pitchFamily="18" charset="0"/>
                <a:cs typeface="Times New Roman" pitchFamily="18" charset="0"/>
              </a:rPr>
              <a:t>The loan taken in USA was in USD and you want INR. Therefore you need to convert INR into USD. So you will buy INR and sell USD; means USDINR sell in spot market because you want on the spot conversion.</a:t>
            </a:r>
          </a:p>
          <a:p>
            <a:pPr lvl="1" algn="just">
              <a:lnSpc>
                <a:spcPct val="150000"/>
              </a:lnSpc>
            </a:pPr>
            <a:r>
              <a:rPr lang="en-US" sz="2000" dirty="0">
                <a:latin typeface="Bookman Old Style" panose="02050604050505020204" pitchFamily="18" charset="0"/>
                <a:cs typeface="Times New Roman" pitchFamily="18" charset="0"/>
              </a:rPr>
              <a:t>Money invested in India will generate income (interest income) and at T1 you will sell INR and buy USD; means USDINR buy in future market because you want to transfer money to USA to pay loan payment.</a:t>
            </a:r>
          </a:p>
          <a:p>
            <a:pPr algn="just">
              <a:lnSpc>
                <a:spcPct val="150000"/>
              </a:lnSpc>
            </a:pPr>
            <a:r>
              <a:rPr lang="en-US" sz="2000" dirty="0">
                <a:latin typeface="Bookman Old Style" panose="02050604050505020204" pitchFamily="18" charset="0"/>
                <a:cs typeface="Times New Roman" pitchFamily="18" charset="0"/>
              </a:rPr>
              <a:t>In Short: - USDINR in SPOT			+ USDINR in future</a:t>
            </a:r>
          </a:p>
          <a:p>
            <a:pPr algn="just">
              <a:lnSpc>
                <a:spcPct val="150000"/>
              </a:lnSpc>
            </a:pPr>
            <a:r>
              <a:rPr lang="en-US" sz="2000" dirty="0">
                <a:latin typeface="Bookman Old Style" panose="02050604050505020204" pitchFamily="18" charset="0"/>
                <a:cs typeface="Times New Roman" pitchFamily="18" charset="0"/>
              </a:rPr>
              <a:t>This will push SPOT downward and futures upward.</a:t>
            </a:r>
          </a:p>
          <a:p>
            <a:pPr algn="just">
              <a:lnSpc>
                <a:spcPct val="150000"/>
              </a:lnSpc>
            </a:pPr>
            <a:r>
              <a:rPr lang="en-US" sz="2000" dirty="0">
                <a:highlight>
                  <a:srgbClr val="FFFF00"/>
                </a:highlight>
                <a:latin typeface="Bookman Old Style" panose="02050604050505020204" pitchFamily="18" charset="0"/>
                <a:cs typeface="Times New Roman" pitchFamily="18" charset="0"/>
              </a:rPr>
              <a:t>And arbitrages do not exist for very long</a:t>
            </a:r>
            <a:r>
              <a:rPr lang="en-US" sz="2000" dirty="0">
                <a:latin typeface="Bookman Old Style" panose="02050604050505020204" pitchFamily="18" charset="0"/>
                <a:cs typeface="Times New Roman" pitchFamily="18" charset="0"/>
              </a:rPr>
              <a:t>.</a:t>
            </a:r>
          </a:p>
        </p:txBody>
      </p:sp>
    </p:spTree>
    <p:extLst>
      <p:ext uri="{BB962C8B-B14F-4D97-AF65-F5344CB8AC3E}">
        <p14:creationId xmlns:p14="http://schemas.microsoft.com/office/powerpoint/2010/main" val="1794490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Valuation of currency futures</a:t>
            </a:r>
            <a:endParaRPr lang="en-US" dirty="0"/>
          </a:p>
        </p:txBody>
      </p:sp>
      <mc:AlternateContent xmlns:mc="http://schemas.openxmlformats.org/markup-compatibility/2006" xmlns:a14="http://schemas.microsoft.com/office/drawing/2010/main">
        <mc:Choice Requires="a14">
          <p:sp>
            <p:nvSpPr>
              <p:cNvPr id="461827" name="Rectangle 3"/>
              <p:cNvSpPr>
                <a:spLocks noGrp="1" noChangeArrowheads="1"/>
              </p:cNvSpPr>
              <p:nvPr>
                <p:ph type="body" idx="1"/>
              </p:nvPr>
            </p:nvSpPr>
            <p:spPr>
              <a:xfrm>
                <a:off x="1625600" y="1198485"/>
                <a:ext cx="10363200" cy="5507115"/>
              </a:xfrm>
            </p:spPr>
            <p:txBody>
              <a:bodyPr/>
              <a:lstStyle/>
              <a:p>
                <a:pPr marL="82550" indent="0" algn="just">
                  <a:lnSpc>
                    <a:spcPct val="150000"/>
                  </a:lnSpc>
                  <a:buNone/>
                </a:pPr>
                <a:r>
                  <a:rPr lang="en-US" sz="3200" dirty="0">
                    <a:latin typeface="Bookman Old Style" panose="02050604050505020204" pitchFamily="18" charset="0"/>
                    <a:cs typeface="Times New Roman" pitchFamily="18" charset="0"/>
                  </a:rPr>
                  <a:t>F = S * </a:t>
                </a:r>
                <a14:m>
                  <m:oMath xmlns:m="http://schemas.openxmlformats.org/officeDocument/2006/math">
                    <m:f>
                      <m:fPr>
                        <m:ctrlPr>
                          <a:rPr lang="en-US" sz="3200" i="1" smtClean="0">
                            <a:latin typeface="Cambria Math" panose="02040503050406030204" pitchFamily="18" charset="0"/>
                            <a:cs typeface="Times New Roman" pitchFamily="18" charset="0"/>
                          </a:rPr>
                        </m:ctrlPr>
                      </m:fPr>
                      <m:num>
                        <m:r>
                          <m:rPr>
                            <m:nor/>
                          </m:rPr>
                          <a:rPr lang="en-US" sz="3200" dirty="0">
                            <a:latin typeface="Bookman Old Style" panose="02050604050505020204" pitchFamily="18" charset="0"/>
                            <a:cs typeface="Times New Roman" pitchFamily="18" charset="0"/>
                          </a:rPr>
                          <m:t>(1+</m:t>
                        </m:r>
                        <m:r>
                          <m:rPr>
                            <m:nor/>
                          </m:rPr>
                          <a:rPr lang="en-US" sz="3200" dirty="0">
                            <a:latin typeface="Bookman Old Style" panose="02050604050505020204" pitchFamily="18" charset="0"/>
                            <a:cs typeface="Times New Roman" pitchFamily="18" charset="0"/>
                          </a:rPr>
                          <m:t>RQC</m:t>
                        </m:r>
                        <m:r>
                          <m:rPr>
                            <m:nor/>
                          </m:rPr>
                          <a:rPr lang="en-US" sz="3200" dirty="0">
                            <a:latin typeface="Bookman Old Style" panose="02050604050505020204" pitchFamily="18" charset="0"/>
                            <a:cs typeface="Times New Roman" pitchFamily="18" charset="0"/>
                          </a:rPr>
                          <m:t> ∗ </m:t>
                        </m:r>
                        <m:r>
                          <m:rPr>
                            <m:nor/>
                          </m:rPr>
                          <a:rPr lang="en-US" sz="3200" b="0" i="0" dirty="0" smtClean="0">
                            <a:latin typeface="Bookman Old Style" panose="02050604050505020204" pitchFamily="18" charset="0"/>
                            <a:cs typeface="Times New Roman" pitchFamily="18" charset="0"/>
                          </a:rPr>
                          <m:t>N</m:t>
                        </m:r>
                        <m:r>
                          <m:rPr>
                            <m:nor/>
                          </m:rPr>
                          <a:rPr lang="en-US" sz="3200" dirty="0">
                            <a:latin typeface="Bookman Old Style" panose="02050604050505020204" pitchFamily="18" charset="0"/>
                            <a:cs typeface="Times New Roman" pitchFamily="18" charset="0"/>
                          </a:rPr>
                          <m:t>)</m:t>
                        </m:r>
                      </m:num>
                      <m:den>
                        <m:r>
                          <m:rPr>
                            <m:nor/>
                          </m:rPr>
                          <a:rPr lang="en-US" sz="3200" dirty="0">
                            <a:latin typeface="Bookman Old Style" panose="02050604050505020204" pitchFamily="18" charset="0"/>
                            <a:cs typeface="Times New Roman" pitchFamily="18" charset="0"/>
                          </a:rPr>
                          <m:t>(1+</m:t>
                        </m:r>
                        <m:r>
                          <m:rPr>
                            <m:nor/>
                          </m:rPr>
                          <a:rPr lang="en-US" sz="3200" dirty="0">
                            <a:latin typeface="Bookman Old Style" panose="02050604050505020204" pitchFamily="18" charset="0"/>
                            <a:cs typeface="Times New Roman" pitchFamily="18" charset="0"/>
                          </a:rPr>
                          <m:t>RBC</m:t>
                        </m:r>
                        <m:r>
                          <m:rPr>
                            <m:nor/>
                          </m:rPr>
                          <a:rPr lang="en-US" sz="3200" dirty="0">
                            <a:latin typeface="Bookman Old Style" panose="02050604050505020204" pitchFamily="18" charset="0"/>
                            <a:cs typeface="Times New Roman" pitchFamily="18" charset="0"/>
                          </a:rPr>
                          <m:t> ∗ </m:t>
                        </m:r>
                        <m:r>
                          <m:rPr>
                            <m:nor/>
                          </m:rPr>
                          <a:rPr lang="en-US" sz="3200" b="0" i="0" dirty="0" smtClean="0">
                            <a:latin typeface="Bookman Old Style" panose="02050604050505020204" pitchFamily="18" charset="0"/>
                            <a:cs typeface="Times New Roman" pitchFamily="18" charset="0"/>
                          </a:rPr>
                          <m:t>N</m:t>
                        </m:r>
                        <m:r>
                          <m:rPr>
                            <m:nor/>
                          </m:rPr>
                          <a:rPr lang="en-US" sz="3200" dirty="0">
                            <a:latin typeface="Bookman Old Style" panose="02050604050505020204" pitchFamily="18" charset="0"/>
                            <a:cs typeface="Times New Roman" pitchFamily="18" charset="0"/>
                          </a:rPr>
                          <m:t>)</m:t>
                        </m:r>
                      </m:den>
                    </m:f>
                  </m:oMath>
                </a14:m>
                <a:r>
                  <a:rPr lang="en-US" sz="2000" dirty="0">
                    <a:latin typeface="Bookman Old Style" panose="02050604050505020204" pitchFamily="18" charset="0"/>
                    <a:cs typeface="Times New Roman" pitchFamily="18" charset="0"/>
                  </a:rPr>
                  <a:t> = </a:t>
                </a:r>
                <a:r>
                  <a:rPr lang="en-US" sz="3200" dirty="0">
                    <a:latin typeface="Bookman Old Style" panose="02050604050505020204" pitchFamily="18" charset="0"/>
                    <a:cs typeface="Times New Roman" pitchFamily="18" charset="0"/>
                  </a:rPr>
                  <a:t>S+ (S * (R</a:t>
                </a:r>
                <a:r>
                  <a:rPr lang="en-US" sz="3200" baseline="-25000" dirty="0">
                    <a:latin typeface="Bookman Old Style" panose="02050604050505020204" pitchFamily="18" charset="0"/>
                    <a:cs typeface="Times New Roman" pitchFamily="18" charset="0"/>
                  </a:rPr>
                  <a:t>QC</a:t>
                </a:r>
                <a:r>
                  <a:rPr lang="en-US" sz="3200" dirty="0">
                    <a:latin typeface="Bookman Old Style" panose="02050604050505020204" pitchFamily="18" charset="0"/>
                    <a:cs typeface="Times New Roman" pitchFamily="18" charset="0"/>
                  </a:rPr>
                  <a:t>-R</a:t>
                </a:r>
                <a:r>
                  <a:rPr lang="en-US" sz="3200" baseline="-25000" dirty="0">
                    <a:latin typeface="Bookman Old Style" panose="02050604050505020204" pitchFamily="18" charset="0"/>
                    <a:cs typeface="Times New Roman" pitchFamily="18" charset="0"/>
                  </a:rPr>
                  <a:t>BC</a:t>
                </a:r>
                <a:r>
                  <a:rPr lang="en-US" sz="3200" dirty="0">
                    <a:latin typeface="Bookman Old Style" panose="02050604050505020204" pitchFamily="18" charset="0"/>
                    <a:cs typeface="Times New Roman" pitchFamily="18" charset="0"/>
                  </a:rPr>
                  <a:t>) * N</a:t>
                </a:r>
              </a:p>
              <a:p>
                <a:pPr marL="82550" indent="0" algn="just">
                  <a:lnSpc>
                    <a:spcPct val="150000"/>
                  </a:lnSpc>
                  <a:buNone/>
                </a:pPr>
                <a:r>
                  <a:rPr lang="en-IN" sz="2000" dirty="0">
                    <a:latin typeface="Bookman Old Style" panose="02050604050505020204" pitchFamily="18" charset="0"/>
                  </a:rPr>
                  <a:t>F = Futures price</a:t>
                </a:r>
              </a:p>
              <a:p>
                <a:pPr marL="82550" indent="0" algn="just">
                  <a:lnSpc>
                    <a:spcPct val="150000"/>
                  </a:lnSpc>
                  <a:buNone/>
                </a:pPr>
                <a:r>
                  <a:rPr lang="en-IN" sz="2000" dirty="0">
                    <a:latin typeface="Bookman Old Style" panose="02050604050505020204" pitchFamily="18" charset="0"/>
                  </a:rPr>
                  <a:t>S = Spot price</a:t>
                </a:r>
              </a:p>
              <a:p>
                <a:pPr marL="82550" indent="0" algn="just">
                  <a:lnSpc>
                    <a:spcPct val="150000"/>
                  </a:lnSpc>
                  <a:buNone/>
                </a:pPr>
                <a:r>
                  <a:rPr lang="en-US" sz="2000" dirty="0">
                    <a:latin typeface="Bookman Old Style" panose="02050604050505020204" pitchFamily="18" charset="0"/>
                  </a:rPr>
                  <a:t>R</a:t>
                </a:r>
                <a:r>
                  <a:rPr lang="en-US" sz="2000" baseline="-25000" dirty="0">
                    <a:latin typeface="Bookman Old Style" panose="02050604050505020204" pitchFamily="18" charset="0"/>
                  </a:rPr>
                  <a:t>BC</a:t>
                </a:r>
                <a:r>
                  <a:rPr lang="en-US" sz="2000" dirty="0">
                    <a:latin typeface="Bookman Old Style" panose="02050604050505020204" pitchFamily="18" charset="0"/>
                  </a:rPr>
                  <a:t> = interest rate on base currency </a:t>
                </a:r>
              </a:p>
              <a:p>
                <a:pPr marL="82550" indent="0" algn="just">
                  <a:lnSpc>
                    <a:spcPct val="150000"/>
                  </a:lnSpc>
                  <a:buNone/>
                </a:pPr>
                <a:r>
                  <a:rPr lang="en-US" sz="2000" dirty="0">
                    <a:latin typeface="Bookman Old Style" panose="02050604050505020204" pitchFamily="18" charset="0"/>
                  </a:rPr>
                  <a:t>R</a:t>
                </a:r>
                <a:r>
                  <a:rPr lang="en-US" sz="2000" baseline="-25000" dirty="0">
                    <a:latin typeface="Bookman Old Style" panose="02050604050505020204" pitchFamily="18" charset="0"/>
                  </a:rPr>
                  <a:t>QC</a:t>
                </a:r>
                <a:r>
                  <a:rPr lang="en-US" sz="2000" dirty="0">
                    <a:latin typeface="Bookman Old Style" panose="02050604050505020204" pitchFamily="18" charset="0"/>
                  </a:rPr>
                  <a:t> = interest rate on quoting currency </a:t>
                </a:r>
              </a:p>
              <a:p>
                <a:pPr marL="82550" indent="0" algn="just">
                  <a:lnSpc>
                    <a:spcPct val="150000"/>
                  </a:lnSpc>
                  <a:buNone/>
                </a:pPr>
                <a:r>
                  <a:rPr lang="en-US" sz="2000" dirty="0">
                    <a:latin typeface="Bookman Old Style" panose="02050604050505020204" pitchFamily="18" charset="0"/>
                  </a:rPr>
                  <a:t>N = forward period in years</a:t>
                </a:r>
                <a:endParaRPr lang="en-US" sz="2000" dirty="0">
                  <a:latin typeface="Bookman Old Style" panose="02050604050505020204" pitchFamily="18" charset="0"/>
                  <a:cs typeface="Times New Roman" pitchFamily="18" charset="0"/>
                </a:endParaRPr>
              </a:p>
            </p:txBody>
          </p:sp>
        </mc:Choice>
        <mc:Fallback xmlns="">
          <p:sp>
            <p:nvSpPr>
              <p:cNvPr id="461827" name="Rectangle 3"/>
              <p:cNvSpPr>
                <a:spLocks noGrp="1" noRot="1" noChangeAspect="1" noMove="1" noResize="1" noEditPoints="1" noAdjustHandles="1" noChangeArrowheads="1" noChangeShapeType="1" noTextEdit="1"/>
              </p:cNvSpPr>
              <p:nvPr>
                <p:ph type="body" idx="1"/>
              </p:nvPr>
            </p:nvSpPr>
            <p:spPr>
              <a:xfrm>
                <a:off x="1625600" y="1198485"/>
                <a:ext cx="10363200" cy="5507115"/>
              </a:xfrm>
              <a:blipFill>
                <a:blip r:embed="rId2"/>
                <a:stretch>
                  <a:fillRect l="-587"/>
                </a:stretch>
              </a:blipFill>
            </p:spPr>
            <p:txBody>
              <a:bodyPr/>
              <a:lstStyle/>
              <a:p>
                <a:r>
                  <a:rPr lang="en-IN">
                    <a:noFill/>
                  </a:rPr>
                  <a:t> </a:t>
                </a:r>
              </a:p>
            </p:txBody>
          </p:sp>
        </mc:Fallback>
      </mc:AlternateContent>
    </p:spTree>
    <p:extLst>
      <p:ext uri="{BB962C8B-B14F-4D97-AF65-F5344CB8AC3E}">
        <p14:creationId xmlns:p14="http://schemas.microsoft.com/office/powerpoint/2010/main" val="3470774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Valuation of currency futures</a:t>
            </a:r>
            <a:endParaRPr lang="en-US" dirty="0"/>
          </a:p>
        </p:txBody>
      </p:sp>
      <mc:AlternateContent xmlns:mc="http://schemas.openxmlformats.org/markup-compatibility/2006" xmlns:a14="http://schemas.microsoft.com/office/drawing/2010/main">
        <mc:Choice Requires="a14">
          <p:sp>
            <p:nvSpPr>
              <p:cNvPr id="461827" name="Rectangle 3"/>
              <p:cNvSpPr>
                <a:spLocks noGrp="1" noChangeArrowheads="1"/>
              </p:cNvSpPr>
              <p:nvPr>
                <p:ph type="body" idx="1"/>
              </p:nvPr>
            </p:nvSpPr>
            <p:spPr>
              <a:xfrm>
                <a:off x="1625600" y="1198485"/>
                <a:ext cx="10363200" cy="5507115"/>
              </a:xfrm>
            </p:spPr>
            <p:txBody>
              <a:bodyPr/>
              <a:lstStyle/>
              <a:p>
                <a:pPr marL="82550" indent="0" algn="just">
                  <a:lnSpc>
                    <a:spcPct val="150000"/>
                  </a:lnSpc>
                  <a:buNone/>
                </a:pPr>
                <a:r>
                  <a:rPr lang="en-US" sz="2000" b="1" dirty="0">
                    <a:latin typeface="Bookman Old Style" panose="02050604050505020204" pitchFamily="18" charset="0"/>
                    <a:cs typeface="Times New Roman" pitchFamily="18" charset="0"/>
                  </a:rPr>
                  <a:t>Suppose</a:t>
                </a:r>
                <a:r>
                  <a:rPr lang="en-US" sz="2000" dirty="0">
                    <a:latin typeface="Bookman Old Style" panose="02050604050505020204" pitchFamily="18" charset="0"/>
                    <a:cs typeface="Times New Roman" pitchFamily="18" charset="0"/>
                  </a:rPr>
                  <a:t> 6 month interest rate in India is 5% (or 10% per annum) and in USA are 1% (2% per annum). The current USDINR spot rate is 50. What is the likely 6 month USDINR futures price?</a:t>
                </a:r>
              </a:p>
              <a:p>
                <a:pPr marL="82550" indent="0" algn="just">
                  <a:lnSpc>
                    <a:spcPct val="150000"/>
                  </a:lnSpc>
                  <a:buNone/>
                </a:pPr>
                <a:r>
                  <a:rPr lang="en-US" sz="3200" dirty="0">
                    <a:latin typeface="Bookman Old Style" panose="02050604050505020204" pitchFamily="18" charset="0"/>
                    <a:cs typeface="Times New Roman" pitchFamily="18" charset="0"/>
                  </a:rPr>
                  <a:t>F = S * </a:t>
                </a:r>
                <a14:m>
                  <m:oMath xmlns:m="http://schemas.openxmlformats.org/officeDocument/2006/math">
                    <m:f>
                      <m:fPr>
                        <m:ctrlPr>
                          <a:rPr lang="en-US" sz="3200" i="1" smtClean="0">
                            <a:latin typeface="Cambria Math" panose="02040503050406030204" pitchFamily="18" charset="0"/>
                            <a:cs typeface="Times New Roman" pitchFamily="18" charset="0"/>
                          </a:rPr>
                        </m:ctrlPr>
                      </m:fPr>
                      <m:num>
                        <m:r>
                          <m:rPr>
                            <m:nor/>
                          </m:rPr>
                          <a:rPr lang="en-US" sz="3200" dirty="0">
                            <a:latin typeface="Bookman Old Style" panose="02050604050505020204" pitchFamily="18" charset="0"/>
                            <a:cs typeface="Times New Roman" pitchFamily="18" charset="0"/>
                          </a:rPr>
                          <m:t>(1+</m:t>
                        </m:r>
                        <m:r>
                          <m:rPr>
                            <m:nor/>
                          </m:rPr>
                          <a:rPr lang="en-US" sz="3200" dirty="0">
                            <a:latin typeface="Bookman Old Style" panose="02050604050505020204" pitchFamily="18" charset="0"/>
                            <a:cs typeface="Times New Roman" pitchFamily="18" charset="0"/>
                          </a:rPr>
                          <m:t>RQC</m:t>
                        </m:r>
                        <m:r>
                          <m:rPr>
                            <m:nor/>
                          </m:rPr>
                          <a:rPr lang="en-US" sz="3200" dirty="0">
                            <a:latin typeface="Bookman Old Style" panose="02050604050505020204" pitchFamily="18" charset="0"/>
                            <a:cs typeface="Times New Roman" pitchFamily="18" charset="0"/>
                          </a:rPr>
                          <m:t> ∗ </m:t>
                        </m:r>
                        <m:r>
                          <m:rPr>
                            <m:nor/>
                          </m:rPr>
                          <a:rPr lang="en-US" sz="3200" b="0" i="0" dirty="0" smtClean="0">
                            <a:latin typeface="Bookman Old Style" panose="02050604050505020204" pitchFamily="18" charset="0"/>
                            <a:cs typeface="Times New Roman" pitchFamily="18" charset="0"/>
                          </a:rPr>
                          <m:t>N</m:t>
                        </m:r>
                        <m:r>
                          <m:rPr>
                            <m:nor/>
                          </m:rPr>
                          <a:rPr lang="en-US" sz="3200" dirty="0">
                            <a:latin typeface="Bookman Old Style" panose="02050604050505020204" pitchFamily="18" charset="0"/>
                            <a:cs typeface="Times New Roman" pitchFamily="18" charset="0"/>
                          </a:rPr>
                          <m:t>)</m:t>
                        </m:r>
                      </m:num>
                      <m:den>
                        <m:r>
                          <m:rPr>
                            <m:nor/>
                          </m:rPr>
                          <a:rPr lang="en-US" sz="3200" dirty="0">
                            <a:latin typeface="Bookman Old Style" panose="02050604050505020204" pitchFamily="18" charset="0"/>
                            <a:cs typeface="Times New Roman" pitchFamily="18" charset="0"/>
                          </a:rPr>
                          <m:t>(1+</m:t>
                        </m:r>
                        <m:r>
                          <m:rPr>
                            <m:nor/>
                          </m:rPr>
                          <a:rPr lang="en-US" sz="3200" dirty="0">
                            <a:latin typeface="Bookman Old Style" panose="02050604050505020204" pitchFamily="18" charset="0"/>
                            <a:cs typeface="Times New Roman" pitchFamily="18" charset="0"/>
                          </a:rPr>
                          <m:t>RBC</m:t>
                        </m:r>
                        <m:r>
                          <m:rPr>
                            <m:nor/>
                          </m:rPr>
                          <a:rPr lang="en-US" sz="3200" dirty="0">
                            <a:latin typeface="Bookman Old Style" panose="02050604050505020204" pitchFamily="18" charset="0"/>
                            <a:cs typeface="Times New Roman" pitchFamily="18" charset="0"/>
                          </a:rPr>
                          <m:t> ∗ </m:t>
                        </m:r>
                        <m:r>
                          <m:rPr>
                            <m:nor/>
                          </m:rPr>
                          <a:rPr lang="en-US" sz="3200" b="0" i="0" dirty="0" smtClean="0">
                            <a:latin typeface="Bookman Old Style" panose="02050604050505020204" pitchFamily="18" charset="0"/>
                            <a:cs typeface="Times New Roman" pitchFamily="18" charset="0"/>
                          </a:rPr>
                          <m:t>N</m:t>
                        </m:r>
                        <m:r>
                          <m:rPr>
                            <m:nor/>
                          </m:rPr>
                          <a:rPr lang="en-US" sz="3200" dirty="0">
                            <a:latin typeface="Bookman Old Style" panose="02050604050505020204" pitchFamily="18" charset="0"/>
                            <a:cs typeface="Times New Roman" pitchFamily="18" charset="0"/>
                          </a:rPr>
                          <m:t>)</m:t>
                        </m:r>
                      </m:den>
                    </m:f>
                  </m:oMath>
                </a14:m>
                <a:r>
                  <a:rPr lang="en-US" sz="2000" dirty="0">
                    <a:latin typeface="Bookman Old Style" panose="02050604050505020204" pitchFamily="18" charset="0"/>
                    <a:cs typeface="Times New Roman" pitchFamily="18" charset="0"/>
                  </a:rPr>
                  <a:t> = </a:t>
                </a:r>
                <a:r>
                  <a:rPr lang="en-US" sz="3200" dirty="0">
                    <a:highlight>
                      <a:srgbClr val="FFFF00"/>
                    </a:highlight>
                    <a:latin typeface="Bookman Old Style" panose="02050604050505020204" pitchFamily="18" charset="0"/>
                    <a:cs typeface="Times New Roman" pitchFamily="18" charset="0"/>
                  </a:rPr>
                  <a:t>S+ (S * (R</a:t>
                </a:r>
                <a:r>
                  <a:rPr lang="en-US" sz="3200" baseline="-25000" dirty="0">
                    <a:highlight>
                      <a:srgbClr val="FFFF00"/>
                    </a:highlight>
                    <a:latin typeface="Bookman Old Style" panose="02050604050505020204" pitchFamily="18" charset="0"/>
                    <a:cs typeface="Times New Roman" pitchFamily="18" charset="0"/>
                  </a:rPr>
                  <a:t>QC</a:t>
                </a:r>
                <a:r>
                  <a:rPr lang="en-US" sz="3200" dirty="0">
                    <a:highlight>
                      <a:srgbClr val="FFFF00"/>
                    </a:highlight>
                    <a:latin typeface="Bookman Old Style" panose="02050604050505020204" pitchFamily="18" charset="0"/>
                    <a:cs typeface="Times New Roman" pitchFamily="18" charset="0"/>
                  </a:rPr>
                  <a:t>-R</a:t>
                </a:r>
                <a:r>
                  <a:rPr lang="en-US" sz="3200" baseline="-25000" dirty="0">
                    <a:highlight>
                      <a:srgbClr val="FFFF00"/>
                    </a:highlight>
                    <a:latin typeface="Bookman Old Style" panose="02050604050505020204" pitchFamily="18" charset="0"/>
                    <a:cs typeface="Times New Roman" pitchFamily="18" charset="0"/>
                  </a:rPr>
                  <a:t>BC</a:t>
                </a:r>
                <a:r>
                  <a:rPr lang="en-US" sz="3200" dirty="0">
                    <a:highlight>
                      <a:srgbClr val="FFFF00"/>
                    </a:highlight>
                    <a:latin typeface="Bookman Old Style" panose="02050604050505020204" pitchFamily="18" charset="0"/>
                    <a:cs typeface="Times New Roman" pitchFamily="18" charset="0"/>
                  </a:rPr>
                  <a:t>) * N (approx.)</a:t>
                </a:r>
              </a:p>
              <a:p>
                <a:pPr marL="82550" indent="0" algn="just">
                  <a:lnSpc>
                    <a:spcPct val="150000"/>
                  </a:lnSpc>
                  <a:buNone/>
                </a:pPr>
                <a:r>
                  <a:rPr lang="en-US" sz="2000" dirty="0">
                    <a:latin typeface="Bookman Old Style" panose="02050604050505020204" pitchFamily="18" charset="0"/>
                    <a:cs typeface="Times New Roman" pitchFamily="18" charset="0"/>
                  </a:rPr>
                  <a:t>F = 50 * </a:t>
                </a:r>
                <a14:m>
                  <m:oMath xmlns:m="http://schemas.openxmlformats.org/officeDocument/2006/math">
                    <m:f>
                      <m:fPr>
                        <m:ctrlPr>
                          <a:rPr lang="en-US" sz="2000" i="1" smtClean="0">
                            <a:latin typeface="Cambria Math" panose="02040503050406030204" pitchFamily="18" charset="0"/>
                            <a:cs typeface="Times New Roman" pitchFamily="18" charset="0"/>
                          </a:rPr>
                        </m:ctrlPr>
                      </m:fPr>
                      <m:num>
                        <m:r>
                          <m:rPr>
                            <m:nor/>
                          </m:rPr>
                          <a:rPr lang="en-US" sz="2000" dirty="0">
                            <a:latin typeface="Bookman Old Style" panose="02050604050505020204" pitchFamily="18" charset="0"/>
                            <a:cs typeface="Times New Roman" pitchFamily="18" charset="0"/>
                          </a:rPr>
                          <m:t>(</m:t>
                        </m:r>
                        <m:r>
                          <m:rPr>
                            <m:nor/>
                          </m:rPr>
                          <a:rPr lang="en-US" sz="2000" b="0" i="0" dirty="0" smtClean="0">
                            <a:latin typeface="Bookman Old Style" panose="02050604050505020204" pitchFamily="18" charset="0"/>
                            <a:cs typeface="Times New Roman" pitchFamily="18" charset="0"/>
                          </a:rPr>
                          <m:t>1.05</m:t>
                        </m:r>
                        <m:r>
                          <m:rPr>
                            <m:nor/>
                          </m:rPr>
                          <a:rPr lang="en-US" sz="2000" dirty="0">
                            <a:latin typeface="Bookman Old Style" panose="02050604050505020204" pitchFamily="18" charset="0"/>
                            <a:cs typeface="Times New Roman" pitchFamily="18" charset="0"/>
                          </a:rPr>
                          <m:t>∗ </m:t>
                        </m:r>
                        <m:r>
                          <m:rPr>
                            <m:nor/>
                          </m:rPr>
                          <a:rPr lang="en-US" sz="2000" b="0" i="0" dirty="0" smtClean="0">
                            <a:latin typeface="Bookman Old Style" panose="02050604050505020204" pitchFamily="18" charset="0"/>
                            <a:cs typeface="Times New Roman" pitchFamily="18" charset="0"/>
                          </a:rPr>
                          <m:t>0.5</m:t>
                        </m:r>
                        <m:r>
                          <m:rPr>
                            <m:nor/>
                          </m:rPr>
                          <a:rPr lang="en-US" sz="2000" dirty="0">
                            <a:latin typeface="Bookman Old Style" panose="02050604050505020204" pitchFamily="18" charset="0"/>
                            <a:cs typeface="Times New Roman" pitchFamily="18" charset="0"/>
                          </a:rPr>
                          <m:t>)</m:t>
                        </m:r>
                      </m:num>
                      <m:den>
                        <m:r>
                          <m:rPr>
                            <m:nor/>
                          </m:rPr>
                          <a:rPr lang="en-US" sz="2000" dirty="0">
                            <a:latin typeface="Bookman Old Style" panose="02050604050505020204" pitchFamily="18" charset="0"/>
                            <a:cs typeface="Times New Roman" pitchFamily="18" charset="0"/>
                          </a:rPr>
                          <m:t>(1</m:t>
                        </m:r>
                        <m:r>
                          <m:rPr>
                            <m:nor/>
                          </m:rPr>
                          <a:rPr lang="en-US" sz="2000" b="0" i="0" dirty="0" smtClean="0">
                            <a:latin typeface="Bookman Old Style" panose="02050604050505020204" pitchFamily="18" charset="0"/>
                            <a:cs typeface="Times New Roman" pitchFamily="18" charset="0"/>
                          </a:rPr>
                          <m:t>.01</m:t>
                        </m:r>
                        <m:r>
                          <m:rPr>
                            <m:nor/>
                          </m:rPr>
                          <a:rPr lang="en-US" sz="2000" dirty="0">
                            <a:latin typeface="Bookman Old Style" panose="02050604050505020204" pitchFamily="18" charset="0"/>
                            <a:cs typeface="Times New Roman" pitchFamily="18" charset="0"/>
                          </a:rPr>
                          <m:t> ∗ </m:t>
                        </m:r>
                        <m:r>
                          <m:rPr>
                            <m:nor/>
                          </m:rPr>
                          <a:rPr lang="en-US" sz="2000" b="0" i="0" dirty="0" smtClean="0">
                            <a:latin typeface="Bookman Old Style" panose="02050604050505020204" pitchFamily="18" charset="0"/>
                            <a:cs typeface="Times New Roman" pitchFamily="18" charset="0"/>
                          </a:rPr>
                          <m:t>0.5</m:t>
                        </m:r>
                        <m:r>
                          <m:rPr>
                            <m:nor/>
                          </m:rPr>
                          <a:rPr lang="en-US" sz="2000" dirty="0">
                            <a:latin typeface="Bookman Old Style" panose="02050604050505020204" pitchFamily="18" charset="0"/>
                            <a:cs typeface="Times New Roman" pitchFamily="18" charset="0"/>
                          </a:rPr>
                          <m:t>)</m:t>
                        </m:r>
                      </m:den>
                    </m:f>
                  </m:oMath>
                </a14:m>
                <a:endParaRPr lang="en-US" sz="2000" dirty="0">
                  <a:latin typeface="Bookman Old Style" panose="02050604050505020204" pitchFamily="18" charset="0"/>
                  <a:cs typeface="Times New Roman" pitchFamily="18" charset="0"/>
                </a:endParaRPr>
              </a:p>
            </p:txBody>
          </p:sp>
        </mc:Choice>
        <mc:Fallback xmlns="">
          <p:sp>
            <p:nvSpPr>
              <p:cNvPr id="461827" name="Rectangle 3"/>
              <p:cNvSpPr>
                <a:spLocks noGrp="1" noRot="1" noChangeAspect="1" noMove="1" noResize="1" noEditPoints="1" noAdjustHandles="1" noChangeArrowheads="1" noChangeShapeType="1" noTextEdit="1"/>
              </p:cNvSpPr>
              <p:nvPr>
                <p:ph type="body" idx="1"/>
              </p:nvPr>
            </p:nvSpPr>
            <p:spPr>
              <a:xfrm>
                <a:off x="1625600" y="1198485"/>
                <a:ext cx="10363200" cy="5507115"/>
              </a:xfrm>
              <a:blipFill>
                <a:blip r:embed="rId2"/>
                <a:stretch>
                  <a:fillRect l="-587" r="-469"/>
                </a:stretch>
              </a:blipFill>
            </p:spPr>
            <p:txBody>
              <a:bodyPr/>
              <a:lstStyle/>
              <a:p>
                <a:r>
                  <a:rPr lang="en-IN">
                    <a:noFill/>
                  </a:rPr>
                  <a:t> </a:t>
                </a:r>
              </a:p>
            </p:txBody>
          </p:sp>
        </mc:Fallback>
      </mc:AlternateContent>
    </p:spTree>
    <p:extLst>
      <p:ext uri="{BB962C8B-B14F-4D97-AF65-F5344CB8AC3E}">
        <p14:creationId xmlns:p14="http://schemas.microsoft.com/office/powerpoint/2010/main" val="177247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t>Concept of premium and discount</a:t>
            </a:r>
          </a:p>
        </p:txBody>
      </p:sp>
      <p:sp>
        <p:nvSpPr>
          <p:cNvPr id="461827" name="Rectangle 3"/>
          <p:cNvSpPr>
            <a:spLocks noGrp="1" noChangeArrowheads="1"/>
          </p:cNvSpPr>
          <p:nvPr>
            <p:ph type="body" idx="1"/>
          </p:nvPr>
        </p:nvSpPr>
        <p:spPr>
          <a:xfrm>
            <a:off x="1625600" y="1198485"/>
            <a:ext cx="10363200" cy="5507115"/>
          </a:xfrm>
        </p:spPr>
        <p:txBody>
          <a:bodyPr/>
          <a:lstStyle/>
          <a:p>
            <a:pPr marL="82550" indent="0" algn="just">
              <a:lnSpc>
                <a:spcPct val="150000"/>
              </a:lnSpc>
              <a:buNone/>
            </a:pPr>
            <a:r>
              <a:rPr lang="en-US" sz="2000" dirty="0">
                <a:latin typeface="Bookman Old Style" panose="02050604050505020204" pitchFamily="18" charset="0"/>
                <a:cs typeface="Times New Roman" pitchFamily="18" charset="0"/>
              </a:rPr>
              <a:t>If one year future price of USDINR pair is 75 when spot price is 70. </a:t>
            </a:r>
          </a:p>
          <a:p>
            <a:pPr lvl="1" algn="just">
              <a:lnSpc>
                <a:spcPct val="150000"/>
              </a:lnSpc>
            </a:pPr>
            <a:r>
              <a:rPr lang="en-US" sz="2000" dirty="0">
                <a:latin typeface="Bookman Old Style" panose="02050604050505020204" pitchFamily="18" charset="0"/>
                <a:cs typeface="Times New Roman" pitchFamily="18" charset="0"/>
              </a:rPr>
              <a:t>It means that INR is at discount to USD and USD is at premium to INR. </a:t>
            </a:r>
          </a:p>
          <a:p>
            <a:pPr marL="82550" indent="0" algn="just">
              <a:lnSpc>
                <a:spcPct val="150000"/>
              </a:lnSpc>
              <a:buNone/>
            </a:pPr>
            <a:r>
              <a:rPr lang="en-US" sz="2000" dirty="0">
                <a:latin typeface="Bookman Old Style" panose="02050604050505020204" pitchFamily="18" charset="0"/>
                <a:cs typeface="Times New Roman" pitchFamily="18" charset="0"/>
              </a:rPr>
              <a:t>Intuitively to understand why INR is called at discount to USD, think that to buy same 1 USD you had to pay INR 70 and you have to </a:t>
            </a:r>
            <a:r>
              <a:rPr lang="en-US" sz="2000">
                <a:latin typeface="Bookman Old Style" panose="02050604050505020204" pitchFamily="18" charset="0"/>
                <a:cs typeface="Times New Roman" pitchFamily="18" charset="0"/>
              </a:rPr>
              <a:t>pay 75 </a:t>
            </a:r>
            <a:r>
              <a:rPr lang="en-US" sz="2000" dirty="0">
                <a:latin typeface="Bookman Old Style" panose="02050604050505020204" pitchFamily="18" charset="0"/>
                <a:cs typeface="Times New Roman" pitchFamily="18" charset="0"/>
              </a:rPr>
              <a:t>after one </a:t>
            </a:r>
            <a:r>
              <a:rPr lang="en-US" sz="2000">
                <a:latin typeface="Bookman Old Style" panose="02050604050505020204" pitchFamily="18" charset="0"/>
                <a:cs typeface="Times New Roman" pitchFamily="18" charset="0"/>
              </a:rPr>
              <a:t>year </a:t>
            </a:r>
          </a:p>
          <a:p>
            <a:pPr lvl="1" algn="just">
              <a:lnSpc>
                <a:spcPct val="150000"/>
              </a:lnSpc>
            </a:pPr>
            <a:r>
              <a:rPr lang="en-US" sz="2000">
                <a:latin typeface="Bookman Old Style" panose="02050604050505020204" pitchFamily="18" charset="0"/>
                <a:cs typeface="Times New Roman" pitchFamily="18" charset="0"/>
              </a:rPr>
              <a:t>i</a:t>
            </a:r>
            <a:r>
              <a:rPr lang="en-US" sz="2000" dirty="0">
                <a:latin typeface="Bookman Old Style" panose="02050604050505020204" pitchFamily="18" charset="0"/>
                <a:cs typeface="Times New Roman" pitchFamily="18" charset="0"/>
              </a:rPr>
              <a:t>.e., you have to pay more INR to buy same 1 USD. And therefore future value of INR is at discount to USD.</a:t>
            </a:r>
          </a:p>
          <a:p>
            <a:pPr marL="82550" indent="0" algn="just">
              <a:lnSpc>
                <a:spcPct val="150000"/>
              </a:lnSpc>
              <a:buNone/>
            </a:pPr>
            <a:r>
              <a:rPr lang="en-US" sz="2000" dirty="0">
                <a:latin typeface="Bookman Old Style" panose="02050604050505020204" pitchFamily="18" charset="0"/>
                <a:cs typeface="Times New Roman" pitchFamily="18" charset="0"/>
              </a:rPr>
              <a:t>Therefore in any currency pair, future value of a currency with high interest rate is at a discount (in relation to spot price) to the currency with low interest rate.</a:t>
            </a:r>
          </a:p>
        </p:txBody>
      </p:sp>
    </p:spTree>
    <p:extLst>
      <p:ext uri="{BB962C8B-B14F-4D97-AF65-F5344CB8AC3E}">
        <p14:creationId xmlns:p14="http://schemas.microsoft.com/office/powerpoint/2010/main" val="4090700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E1A7-D9EA-493B-81A8-21EF8020CA09}"/>
              </a:ext>
            </a:extLst>
          </p:cNvPr>
          <p:cNvSpPr>
            <a:spLocks noGrp="1"/>
          </p:cNvSpPr>
          <p:nvPr>
            <p:ph type="title"/>
          </p:nvPr>
        </p:nvSpPr>
        <p:spPr/>
        <p:txBody>
          <a:bodyPr/>
          <a:lstStyle/>
          <a:p>
            <a:r>
              <a:rPr lang="en-US" dirty="0"/>
              <a:t>Hedging With Currency Forward</a:t>
            </a:r>
            <a:endParaRPr lang="en-IN" dirty="0"/>
          </a:p>
        </p:txBody>
      </p:sp>
      <p:graphicFrame>
        <p:nvGraphicFramePr>
          <p:cNvPr id="4" name="Table 4">
            <a:extLst>
              <a:ext uri="{FF2B5EF4-FFF2-40B4-BE49-F238E27FC236}">
                <a16:creationId xmlns:a16="http://schemas.microsoft.com/office/drawing/2014/main" id="{87847824-FDCC-4230-99CE-92A228EDCDF5}"/>
              </a:ext>
            </a:extLst>
          </p:cNvPr>
          <p:cNvGraphicFramePr>
            <a:graphicFrameLocks noGrp="1"/>
          </p:cNvGraphicFramePr>
          <p:nvPr>
            <p:ph idx="1"/>
            <p:extLst>
              <p:ext uri="{D42A27DB-BD31-4B8C-83A1-F6EECF244321}">
                <p14:modId xmlns:p14="http://schemas.microsoft.com/office/powerpoint/2010/main" val="1156181354"/>
              </p:ext>
            </p:extLst>
          </p:nvPr>
        </p:nvGraphicFramePr>
        <p:xfrm>
          <a:off x="1625600" y="1447799"/>
          <a:ext cx="10363200" cy="5347448"/>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3472540139"/>
                    </a:ext>
                  </a:extLst>
                </a:gridCol>
                <a:gridCol w="3454400">
                  <a:extLst>
                    <a:ext uri="{9D8B030D-6E8A-4147-A177-3AD203B41FA5}">
                      <a16:colId xmlns:a16="http://schemas.microsoft.com/office/drawing/2014/main" val="2435727089"/>
                    </a:ext>
                  </a:extLst>
                </a:gridCol>
                <a:gridCol w="3454400">
                  <a:extLst>
                    <a:ext uri="{9D8B030D-6E8A-4147-A177-3AD203B41FA5}">
                      <a16:colId xmlns:a16="http://schemas.microsoft.com/office/drawing/2014/main" val="974514312"/>
                    </a:ext>
                  </a:extLst>
                </a:gridCol>
              </a:tblGrid>
              <a:tr h="1336862">
                <a:tc>
                  <a:txBody>
                    <a:bodyPr/>
                    <a:lstStyle/>
                    <a:p>
                      <a:pPr algn="ctr"/>
                      <a:r>
                        <a:rPr lang="en-US" sz="3600" dirty="0"/>
                        <a:t>Early </a:t>
                      </a:r>
                      <a:endParaRPr lang="en-IN" sz="3600" dirty="0"/>
                    </a:p>
                  </a:txBody>
                  <a:tcPr anchor="ctr"/>
                </a:tc>
                <a:tc>
                  <a:txBody>
                    <a:bodyPr/>
                    <a:lstStyle/>
                    <a:p>
                      <a:pPr algn="ctr"/>
                      <a:r>
                        <a:rPr lang="en-US" sz="3600" dirty="0"/>
                        <a:t>Maturity</a:t>
                      </a:r>
                      <a:endParaRPr lang="en-IN" sz="3600" dirty="0"/>
                    </a:p>
                  </a:txBody>
                  <a:tcPr anchor="ctr"/>
                </a:tc>
                <a:tc>
                  <a:txBody>
                    <a:bodyPr/>
                    <a:lstStyle/>
                    <a:p>
                      <a:pPr algn="ctr"/>
                      <a:r>
                        <a:rPr lang="en-US" sz="3600" dirty="0"/>
                        <a:t>Post Maturity </a:t>
                      </a:r>
                      <a:endParaRPr lang="en-IN" sz="3600" dirty="0"/>
                    </a:p>
                  </a:txBody>
                  <a:tcPr anchor="ctr"/>
                </a:tc>
                <a:extLst>
                  <a:ext uri="{0D108BD9-81ED-4DB2-BD59-A6C34878D82A}">
                    <a16:rowId xmlns:a16="http://schemas.microsoft.com/office/drawing/2014/main" val="2780145714"/>
                  </a:ext>
                </a:extLst>
              </a:tr>
              <a:tr h="1336862">
                <a:tc>
                  <a:txBody>
                    <a:bodyPr/>
                    <a:lstStyle/>
                    <a:p>
                      <a:pPr algn="ctr"/>
                      <a:r>
                        <a:rPr lang="en-US" dirty="0"/>
                        <a:t>Delivery</a:t>
                      </a:r>
                      <a:endParaRPr lang="en-IN" dirty="0"/>
                    </a:p>
                  </a:txBody>
                  <a:tcPr anchor="ctr"/>
                </a:tc>
                <a:tc>
                  <a:txBody>
                    <a:bodyPr/>
                    <a:lstStyle/>
                    <a:p>
                      <a:pPr algn="ctr"/>
                      <a:r>
                        <a:rPr lang="en-US" dirty="0"/>
                        <a:t>Delivery</a:t>
                      </a:r>
                      <a:endParaRPr lang="en-IN" dirty="0"/>
                    </a:p>
                  </a:txBody>
                  <a:tcPr anchor="ctr"/>
                </a:tc>
                <a:tc>
                  <a:txBody>
                    <a:bodyPr/>
                    <a:lstStyle/>
                    <a:p>
                      <a:pPr algn="ctr"/>
                      <a:r>
                        <a:rPr lang="en-US" dirty="0"/>
                        <a:t>Delivery</a:t>
                      </a:r>
                      <a:endParaRPr lang="en-IN" dirty="0"/>
                    </a:p>
                  </a:txBody>
                  <a:tcPr anchor="ctr"/>
                </a:tc>
                <a:extLst>
                  <a:ext uri="{0D108BD9-81ED-4DB2-BD59-A6C34878D82A}">
                    <a16:rowId xmlns:a16="http://schemas.microsoft.com/office/drawing/2014/main" val="1637932295"/>
                  </a:ext>
                </a:extLst>
              </a:tr>
              <a:tr h="1336862">
                <a:tc>
                  <a:txBody>
                    <a:bodyPr/>
                    <a:lstStyle/>
                    <a:p>
                      <a:pPr algn="ctr"/>
                      <a:r>
                        <a:rPr lang="en-US" dirty="0"/>
                        <a:t>Cancelation</a:t>
                      </a:r>
                      <a:endParaRPr lang="en-IN" dirty="0"/>
                    </a:p>
                  </a:txBody>
                  <a:tcPr anchor="ctr"/>
                </a:tc>
                <a:tc>
                  <a:txBody>
                    <a:bodyPr/>
                    <a:lstStyle/>
                    <a:p>
                      <a:pPr algn="ctr"/>
                      <a:r>
                        <a:rPr lang="en-US" dirty="0"/>
                        <a:t>Cancelation</a:t>
                      </a:r>
                      <a:endParaRPr lang="en-IN" dirty="0"/>
                    </a:p>
                  </a:txBody>
                  <a:tcPr anchor="ctr"/>
                </a:tc>
                <a:tc>
                  <a:txBody>
                    <a:bodyPr/>
                    <a:lstStyle/>
                    <a:p>
                      <a:pPr algn="ctr"/>
                      <a:r>
                        <a:rPr lang="en-US" dirty="0"/>
                        <a:t>Cancelation</a:t>
                      </a:r>
                      <a:endParaRPr lang="en-IN" dirty="0"/>
                    </a:p>
                  </a:txBody>
                  <a:tcPr anchor="ctr"/>
                </a:tc>
                <a:extLst>
                  <a:ext uri="{0D108BD9-81ED-4DB2-BD59-A6C34878D82A}">
                    <a16:rowId xmlns:a16="http://schemas.microsoft.com/office/drawing/2014/main" val="4279302189"/>
                  </a:ext>
                </a:extLst>
              </a:tr>
              <a:tr h="1336862">
                <a:tc>
                  <a:txBody>
                    <a:bodyPr/>
                    <a:lstStyle/>
                    <a:p>
                      <a:pPr algn="ctr"/>
                      <a:r>
                        <a:rPr lang="en-US" dirty="0"/>
                        <a:t>Extension</a:t>
                      </a:r>
                      <a:endParaRPr lang="en-IN" dirty="0"/>
                    </a:p>
                  </a:txBody>
                  <a:tcPr anchor="ctr"/>
                </a:tc>
                <a:tc>
                  <a:txBody>
                    <a:bodyPr/>
                    <a:lstStyle/>
                    <a:p>
                      <a:pPr algn="ctr"/>
                      <a:r>
                        <a:rPr lang="en-US" dirty="0"/>
                        <a:t>Extension</a:t>
                      </a:r>
                      <a:endParaRPr lang="en-IN" dirty="0"/>
                    </a:p>
                  </a:txBody>
                  <a:tcPr anchor="ctr"/>
                </a:tc>
                <a:tc>
                  <a:txBody>
                    <a:bodyPr/>
                    <a:lstStyle/>
                    <a:p>
                      <a:pPr algn="ctr"/>
                      <a:r>
                        <a:rPr lang="en-US" dirty="0"/>
                        <a:t>Extension</a:t>
                      </a:r>
                      <a:endParaRPr lang="en-IN" dirty="0"/>
                    </a:p>
                  </a:txBody>
                  <a:tcPr anchor="ctr"/>
                </a:tc>
                <a:extLst>
                  <a:ext uri="{0D108BD9-81ED-4DB2-BD59-A6C34878D82A}">
                    <a16:rowId xmlns:a16="http://schemas.microsoft.com/office/drawing/2014/main" val="3094157601"/>
                  </a:ext>
                </a:extLst>
              </a:tr>
            </a:tbl>
          </a:graphicData>
        </a:graphic>
      </p:graphicFrame>
    </p:spTree>
    <p:extLst>
      <p:ext uri="{BB962C8B-B14F-4D97-AF65-F5344CB8AC3E}">
        <p14:creationId xmlns:p14="http://schemas.microsoft.com/office/powerpoint/2010/main" val="326208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E1A7-D9EA-493B-81A8-21EF8020CA09}"/>
              </a:ext>
            </a:extLst>
          </p:cNvPr>
          <p:cNvSpPr>
            <a:spLocks noGrp="1"/>
          </p:cNvSpPr>
          <p:nvPr>
            <p:ph type="title"/>
          </p:nvPr>
        </p:nvSpPr>
        <p:spPr/>
        <p:txBody>
          <a:bodyPr/>
          <a:lstStyle/>
          <a:p>
            <a:r>
              <a:rPr lang="en-US" dirty="0"/>
              <a:t>Hedging With Currency Forward</a:t>
            </a:r>
            <a:endParaRPr lang="en-IN" dirty="0"/>
          </a:p>
        </p:txBody>
      </p:sp>
      <p:graphicFrame>
        <p:nvGraphicFramePr>
          <p:cNvPr id="4" name="Table 4">
            <a:extLst>
              <a:ext uri="{FF2B5EF4-FFF2-40B4-BE49-F238E27FC236}">
                <a16:creationId xmlns:a16="http://schemas.microsoft.com/office/drawing/2014/main" id="{87847824-FDCC-4230-99CE-92A228EDCDF5}"/>
              </a:ext>
            </a:extLst>
          </p:cNvPr>
          <p:cNvGraphicFramePr>
            <a:graphicFrameLocks noGrp="1"/>
          </p:cNvGraphicFramePr>
          <p:nvPr>
            <p:ph idx="1"/>
            <p:extLst>
              <p:ext uri="{D42A27DB-BD31-4B8C-83A1-F6EECF244321}">
                <p14:modId xmlns:p14="http://schemas.microsoft.com/office/powerpoint/2010/main" val="2792143064"/>
              </p:ext>
            </p:extLst>
          </p:nvPr>
        </p:nvGraphicFramePr>
        <p:xfrm>
          <a:off x="1625600" y="1447799"/>
          <a:ext cx="10363200" cy="5347448"/>
        </p:xfrm>
        <a:graphic>
          <a:graphicData uri="http://schemas.openxmlformats.org/drawingml/2006/table">
            <a:tbl>
              <a:tblPr firstRow="1" bandRow="1">
                <a:tableStyleId>{5C22544A-7EE6-4342-B048-85BDC9FD1C3A}</a:tableStyleId>
              </a:tblPr>
              <a:tblGrid>
                <a:gridCol w="3454400">
                  <a:extLst>
                    <a:ext uri="{9D8B030D-6E8A-4147-A177-3AD203B41FA5}">
                      <a16:colId xmlns:a16="http://schemas.microsoft.com/office/drawing/2014/main" val="3472540139"/>
                    </a:ext>
                  </a:extLst>
                </a:gridCol>
                <a:gridCol w="3454400">
                  <a:extLst>
                    <a:ext uri="{9D8B030D-6E8A-4147-A177-3AD203B41FA5}">
                      <a16:colId xmlns:a16="http://schemas.microsoft.com/office/drawing/2014/main" val="2435727089"/>
                    </a:ext>
                  </a:extLst>
                </a:gridCol>
                <a:gridCol w="3454400">
                  <a:extLst>
                    <a:ext uri="{9D8B030D-6E8A-4147-A177-3AD203B41FA5}">
                      <a16:colId xmlns:a16="http://schemas.microsoft.com/office/drawing/2014/main" val="974514312"/>
                    </a:ext>
                  </a:extLst>
                </a:gridCol>
              </a:tblGrid>
              <a:tr h="1336862">
                <a:tc>
                  <a:txBody>
                    <a:bodyPr/>
                    <a:lstStyle/>
                    <a:p>
                      <a:pPr algn="ctr"/>
                      <a:r>
                        <a:rPr lang="en-US" sz="3600" dirty="0"/>
                        <a:t>Early </a:t>
                      </a:r>
                      <a:endParaRPr lang="en-IN" sz="3600" dirty="0"/>
                    </a:p>
                  </a:txBody>
                  <a:tcPr anchor="ctr"/>
                </a:tc>
                <a:tc>
                  <a:txBody>
                    <a:bodyPr/>
                    <a:lstStyle/>
                    <a:p>
                      <a:pPr algn="ctr"/>
                      <a:r>
                        <a:rPr lang="en-US" sz="3600" dirty="0"/>
                        <a:t>Maturity</a:t>
                      </a:r>
                      <a:endParaRPr lang="en-IN" sz="3600" dirty="0"/>
                    </a:p>
                  </a:txBody>
                  <a:tcPr anchor="ctr"/>
                </a:tc>
                <a:tc>
                  <a:txBody>
                    <a:bodyPr/>
                    <a:lstStyle/>
                    <a:p>
                      <a:pPr algn="ctr"/>
                      <a:r>
                        <a:rPr lang="en-US" sz="3600" dirty="0"/>
                        <a:t>Post Maturity </a:t>
                      </a:r>
                      <a:endParaRPr lang="en-IN" sz="3600" dirty="0"/>
                    </a:p>
                  </a:txBody>
                  <a:tcPr anchor="ctr"/>
                </a:tc>
                <a:extLst>
                  <a:ext uri="{0D108BD9-81ED-4DB2-BD59-A6C34878D82A}">
                    <a16:rowId xmlns:a16="http://schemas.microsoft.com/office/drawing/2014/main" val="2780145714"/>
                  </a:ext>
                </a:extLst>
              </a:tr>
              <a:tr h="1336862">
                <a:tc>
                  <a:txBody>
                    <a:bodyPr/>
                    <a:lstStyle/>
                    <a:p>
                      <a:pPr algn="ctr"/>
                      <a:r>
                        <a:rPr lang="en-US" dirty="0">
                          <a:highlight>
                            <a:srgbClr val="FFFF00"/>
                          </a:highlight>
                        </a:rPr>
                        <a:t>Delivery</a:t>
                      </a:r>
                      <a:endParaRPr lang="en-IN" dirty="0">
                        <a:highlight>
                          <a:srgbClr val="FFFF00"/>
                        </a:highlight>
                      </a:endParaRPr>
                    </a:p>
                  </a:txBody>
                  <a:tcPr anchor="ctr"/>
                </a:tc>
                <a:tc>
                  <a:txBody>
                    <a:bodyPr/>
                    <a:lstStyle/>
                    <a:p>
                      <a:pPr algn="ctr"/>
                      <a:r>
                        <a:rPr lang="en-US" dirty="0">
                          <a:solidFill>
                            <a:srgbClr val="00B050"/>
                          </a:solidFill>
                        </a:rPr>
                        <a:t>Delivery</a:t>
                      </a:r>
                      <a:endParaRPr lang="en-IN" dirty="0">
                        <a:solidFill>
                          <a:srgbClr val="00B050"/>
                        </a:solidFill>
                      </a:endParaRPr>
                    </a:p>
                  </a:txBody>
                  <a:tcPr anchor="ctr"/>
                </a:tc>
                <a:tc>
                  <a:txBody>
                    <a:bodyPr/>
                    <a:lstStyle/>
                    <a:p>
                      <a:pPr algn="ctr"/>
                      <a:r>
                        <a:rPr lang="en-US" dirty="0">
                          <a:solidFill>
                            <a:srgbClr val="FF0000"/>
                          </a:solidFill>
                        </a:rPr>
                        <a:t>Delivery</a:t>
                      </a:r>
                      <a:endParaRPr lang="en-IN" dirty="0">
                        <a:solidFill>
                          <a:srgbClr val="FF0000"/>
                        </a:solidFill>
                      </a:endParaRPr>
                    </a:p>
                  </a:txBody>
                  <a:tcPr anchor="ctr"/>
                </a:tc>
                <a:extLst>
                  <a:ext uri="{0D108BD9-81ED-4DB2-BD59-A6C34878D82A}">
                    <a16:rowId xmlns:a16="http://schemas.microsoft.com/office/drawing/2014/main" val="1637932295"/>
                  </a:ext>
                </a:extLst>
              </a:tr>
              <a:tr h="1336862">
                <a:tc>
                  <a:txBody>
                    <a:bodyPr/>
                    <a:lstStyle/>
                    <a:p>
                      <a:pPr algn="ctr"/>
                      <a:r>
                        <a:rPr lang="en-US" dirty="0">
                          <a:highlight>
                            <a:srgbClr val="FFFF00"/>
                          </a:highlight>
                        </a:rPr>
                        <a:t>Cancelation</a:t>
                      </a:r>
                      <a:endParaRPr lang="en-IN" dirty="0">
                        <a:highlight>
                          <a:srgbClr val="FFFF00"/>
                        </a:highlight>
                      </a:endParaRPr>
                    </a:p>
                  </a:txBody>
                  <a:tcPr anchor="ctr"/>
                </a:tc>
                <a:tc>
                  <a:txBody>
                    <a:bodyPr/>
                    <a:lstStyle/>
                    <a:p>
                      <a:pPr algn="ctr"/>
                      <a:r>
                        <a:rPr lang="en-US" dirty="0">
                          <a:highlight>
                            <a:srgbClr val="FFFF00"/>
                          </a:highlight>
                        </a:rPr>
                        <a:t>Cancelation</a:t>
                      </a:r>
                      <a:endParaRPr lang="en-IN" dirty="0">
                        <a:highlight>
                          <a:srgbClr val="FFFF00"/>
                        </a:highlight>
                      </a:endParaRPr>
                    </a:p>
                  </a:txBody>
                  <a:tcPr anchor="ctr"/>
                </a:tc>
                <a:tc>
                  <a:txBody>
                    <a:bodyPr/>
                    <a:lstStyle/>
                    <a:p>
                      <a:pPr algn="ctr"/>
                      <a:r>
                        <a:rPr lang="en-US" dirty="0">
                          <a:solidFill>
                            <a:srgbClr val="FF0000"/>
                          </a:solidFill>
                        </a:rPr>
                        <a:t>Cancelation</a:t>
                      </a:r>
                      <a:endParaRPr lang="en-IN" dirty="0">
                        <a:solidFill>
                          <a:srgbClr val="FF0000"/>
                        </a:solidFill>
                      </a:endParaRPr>
                    </a:p>
                  </a:txBody>
                  <a:tcPr anchor="ctr"/>
                </a:tc>
                <a:extLst>
                  <a:ext uri="{0D108BD9-81ED-4DB2-BD59-A6C34878D82A}">
                    <a16:rowId xmlns:a16="http://schemas.microsoft.com/office/drawing/2014/main" val="4279302189"/>
                  </a:ext>
                </a:extLst>
              </a:tr>
              <a:tr h="1336862">
                <a:tc>
                  <a:txBody>
                    <a:bodyPr/>
                    <a:lstStyle/>
                    <a:p>
                      <a:pPr algn="ctr"/>
                      <a:r>
                        <a:rPr lang="en-US" dirty="0">
                          <a:highlight>
                            <a:srgbClr val="FFFF00"/>
                          </a:highlight>
                        </a:rPr>
                        <a:t>Extension</a:t>
                      </a:r>
                      <a:endParaRPr lang="en-IN" dirty="0">
                        <a:highlight>
                          <a:srgbClr val="FFFF00"/>
                        </a:highlight>
                      </a:endParaRPr>
                    </a:p>
                  </a:txBody>
                  <a:tcPr anchor="ctr"/>
                </a:tc>
                <a:tc>
                  <a:txBody>
                    <a:bodyPr/>
                    <a:lstStyle/>
                    <a:p>
                      <a:pPr algn="ctr"/>
                      <a:r>
                        <a:rPr lang="en-US" dirty="0">
                          <a:highlight>
                            <a:srgbClr val="FFFF00"/>
                          </a:highlight>
                        </a:rPr>
                        <a:t>Extension</a:t>
                      </a:r>
                      <a:endParaRPr lang="en-IN" dirty="0">
                        <a:highlight>
                          <a:srgbClr val="FFFF00"/>
                        </a:highlight>
                      </a:endParaRPr>
                    </a:p>
                  </a:txBody>
                  <a:tcPr anchor="ctr"/>
                </a:tc>
                <a:tc>
                  <a:txBody>
                    <a:bodyPr/>
                    <a:lstStyle/>
                    <a:p>
                      <a:pPr algn="ctr"/>
                      <a:r>
                        <a:rPr lang="en-US" dirty="0">
                          <a:solidFill>
                            <a:srgbClr val="FF0000"/>
                          </a:solidFill>
                        </a:rPr>
                        <a:t>Extension</a:t>
                      </a:r>
                      <a:endParaRPr lang="en-IN" dirty="0">
                        <a:solidFill>
                          <a:srgbClr val="FF0000"/>
                        </a:solidFill>
                      </a:endParaRPr>
                    </a:p>
                  </a:txBody>
                  <a:tcPr anchor="ctr"/>
                </a:tc>
                <a:extLst>
                  <a:ext uri="{0D108BD9-81ED-4DB2-BD59-A6C34878D82A}">
                    <a16:rowId xmlns:a16="http://schemas.microsoft.com/office/drawing/2014/main" val="3094157601"/>
                  </a:ext>
                </a:extLst>
              </a:tr>
            </a:tbl>
          </a:graphicData>
        </a:graphic>
      </p:graphicFrame>
    </p:spTree>
    <p:extLst>
      <p:ext uri="{BB962C8B-B14F-4D97-AF65-F5344CB8AC3E}">
        <p14:creationId xmlns:p14="http://schemas.microsoft.com/office/powerpoint/2010/main" val="2745441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7D20-BF70-44FF-86F6-9A75D2F2FE55}"/>
              </a:ext>
            </a:extLst>
          </p:cNvPr>
          <p:cNvSpPr>
            <a:spLocks noGrp="1"/>
          </p:cNvSpPr>
          <p:nvPr>
            <p:ph type="title"/>
          </p:nvPr>
        </p:nvSpPr>
        <p:spPr/>
        <p:txBody>
          <a:bodyPr>
            <a:normAutofit/>
          </a:bodyPr>
          <a:lstStyle/>
          <a:p>
            <a:r>
              <a:rPr lang="en-US" sz="3000" b="1" dirty="0">
                <a:effectLst/>
                <a:latin typeface="Calibri" panose="020F0502020204030204" pitchFamily="34" charset="0"/>
                <a:ea typeface="Calibri" panose="020F0502020204030204" pitchFamily="34" charset="0"/>
                <a:cs typeface="Times New Roman" panose="02020603050405020304" pitchFamily="18" charset="0"/>
              </a:rPr>
              <a:t>Early Delivery-Short Hedge</a:t>
            </a:r>
            <a:endParaRPr lang="en-IN" sz="3000" dirty="0"/>
          </a:p>
        </p:txBody>
      </p:sp>
      <p:sp>
        <p:nvSpPr>
          <p:cNvPr id="3" name="Content Placeholder 2">
            <a:extLst>
              <a:ext uri="{FF2B5EF4-FFF2-40B4-BE49-F238E27FC236}">
                <a16:creationId xmlns:a16="http://schemas.microsoft.com/office/drawing/2014/main" id="{92354A60-1F90-4E1F-BE4C-E2BB102A8BB0}"/>
              </a:ext>
            </a:extLst>
          </p:cNvPr>
          <p:cNvSpPr>
            <a:spLocks noGrp="1"/>
          </p:cNvSpPr>
          <p:nvPr>
            <p:ph idx="1"/>
          </p:nvPr>
        </p:nvSpPr>
        <p:spPr/>
        <p:txBody>
          <a:bodyPr/>
          <a:lstStyle/>
          <a:p>
            <a:pPr marL="82550" indent="0" algn="just">
              <a:lnSpc>
                <a:spcPct val="150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Q1.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a:t>
            </a: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exporter</a:t>
            </a:r>
            <a:r>
              <a:rPr lang="en-US" sz="1800" dirty="0">
                <a:effectLst/>
                <a:latin typeface="Calibri" panose="020F0502020204030204" pitchFamily="34" charset="0"/>
                <a:ea typeface="Calibri" panose="020F0502020204030204" pitchFamily="34" charset="0"/>
                <a:cs typeface="Times New Roman" panose="02020603050405020304" pitchFamily="18" charset="0"/>
              </a:rPr>
              <a:t> enters into a forward contract with SBI bank to </a:t>
            </a: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sell 100,000 USD </a:t>
            </a:r>
            <a:r>
              <a:rPr lang="en-US" sz="1800" dirty="0">
                <a:effectLst/>
                <a:latin typeface="Calibri" panose="020F0502020204030204" pitchFamily="34" charset="0"/>
                <a:ea typeface="Calibri" panose="020F0502020204030204" pitchFamily="34" charset="0"/>
                <a:cs typeface="Times New Roman" panose="02020603050405020304" pitchFamily="18" charset="0"/>
              </a:rPr>
              <a:t>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Mr. Ram </a:t>
            </a: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received amount before date i.e., 26</a:t>
            </a:r>
            <a:r>
              <a:rPr lang="en-US" sz="1800" baseline="300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Feb 2022. </a:t>
            </a:r>
            <a:r>
              <a:rPr lang="en-US" sz="1800" dirty="0">
                <a:effectLst/>
                <a:latin typeface="Calibri" panose="020F0502020204030204" pitchFamily="34" charset="0"/>
                <a:ea typeface="Calibri" panose="020F0502020204030204" pitchFamily="34" charset="0"/>
                <a:cs typeface="Times New Roman" panose="02020603050405020304" pitchFamily="18" charset="0"/>
              </a:rPr>
              <a:t>Hence, Mr. Ram requested bank to take delivery before due date i.e.,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gn="just">
              <a:lnSpc>
                <a:spcPct val="150000"/>
              </a:lnSpc>
              <a:spcAft>
                <a:spcPts val="800"/>
              </a:spcAft>
              <a:buNone/>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82550" indent="0" algn="just">
              <a:lnSpc>
                <a:spcPct val="150000"/>
              </a:lnSpc>
              <a:spcAft>
                <a:spcPts val="800"/>
              </a:spcAft>
              <a:buNone/>
            </a:pP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 of Mr. Ram assuming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88161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7D20-BF70-44FF-86F6-9A75D2F2FE55}"/>
              </a:ext>
            </a:extLst>
          </p:cNvPr>
          <p:cNvSpPr>
            <a:spLocks noGrp="1"/>
          </p:cNvSpPr>
          <p:nvPr>
            <p:ph type="title"/>
          </p:nvPr>
        </p:nvSpPr>
        <p:spPr>
          <a:xfrm>
            <a:off x="1625600" y="274638"/>
            <a:ext cx="10363200" cy="756303"/>
          </a:xfrm>
        </p:spPr>
        <p:txBody>
          <a:bodyPr>
            <a:normAutofit/>
          </a:bodyPr>
          <a:lstStyle/>
          <a:p>
            <a:r>
              <a:rPr lang="en-US" sz="3000" b="1" dirty="0">
                <a:effectLst/>
                <a:latin typeface="Calibri" panose="020F0502020204030204" pitchFamily="34" charset="0"/>
                <a:ea typeface="Calibri" panose="020F0502020204030204" pitchFamily="34" charset="0"/>
                <a:cs typeface="Times New Roman" panose="02020603050405020304" pitchFamily="18" charset="0"/>
              </a:rPr>
              <a:t>Early Delivery-Short Hedge</a:t>
            </a:r>
            <a:endParaRPr lang="en-IN" sz="3000" dirty="0"/>
          </a:p>
        </p:txBody>
      </p:sp>
      <p:sp>
        <p:nvSpPr>
          <p:cNvPr id="3" name="Content Placeholder 2">
            <a:extLst>
              <a:ext uri="{FF2B5EF4-FFF2-40B4-BE49-F238E27FC236}">
                <a16:creationId xmlns:a16="http://schemas.microsoft.com/office/drawing/2014/main" id="{92354A60-1F90-4E1F-BE4C-E2BB102A8BB0}"/>
              </a:ext>
            </a:extLst>
          </p:cNvPr>
          <p:cNvSpPr>
            <a:spLocks noGrp="1"/>
          </p:cNvSpPr>
          <p:nvPr>
            <p:ph idx="1"/>
          </p:nvPr>
        </p:nvSpPr>
        <p:spPr>
          <a:xfrm>
            <a:off x="1625600" y="1147482"/>
            <a:ext cx="10363200" cy="5558118"/>
          </a:xfrm>
        </p:spPr>
        <p:txBody>
          <a:bodyPr/>
          <a:lstStyle/>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305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Introduction to Currency Markets</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400" dirty="0">
                <a:solidFill>
                  <a:schemeClr val="accent1">
                    <a:lumMod val="75000"/>
                  </a:schemeClr>
                </a:solidFill>
                <a:latin typeface="Bookman Old Style" panose="02050604050505020204" pitchFamily="18" charset="0"/>
                <a:cs typeface="Times New Roman" pitchFamily="18" charset="0"/>
              </a:rPr>
              <a:t>The current currency rate mechanism has evolved over thousands of years.</a:t>
            </a:r>
          </a:p>
          <a:p>
            <a:pPr lvl="1" algn="just">
              <a:lnSpc>
                <a:spcPct val="150000"/>
              </a:lnSpc>
            </a:pPr>
            <a:r>
              <a:rPr lang="en-US" sz="2000" dirty="0">
                <a:solidFill>
                  <a:schemeClr val="accent1">
                    <a:lumMod val="75000"/>
                  </a:schemeClr>
                </a:solidFill>
                <a:latin typeface="Bookman Old Style" panose="02050604050505020204" pitchFamily="18" charset="0"/>
                <a:cs typeface="Times New Roman" pitchFamily="18" charset="0"/>
              </a:rPr>
              <a:t>Initially, the trading of goods and services was by </a:t>
            </a:r>
            <a:r>
              <a:rPr lang="en-US" sz="2000" dirty="0">
                <a:solidFill>
                  <a:schemeClr val="accent3"/>
                </a:solidFill>
                <a:latin typeface="Bookman Old Style" panose="02050604050505020204" pitchFamily="18" charset="0"/>
                <a:cs typeface="Times New Roman" pitchFamily="18" charset="0"/>
              </a:rPr>
              <a:t>barter system </a:t>
            </a:r>
            <a:r>
              <a:rPr lang="en-US" sz="2000" dirty="0">
                <a:solidFill>
                  <a:schemeClr val="accent1">
                    <a:lumMod val="75000"/>
                  </a:schemeClr>
                </a:solidFill>
                <a:latin typeface="Bookman Old Style" panose="02050604050505020204" pitchFamily="18" charset="0"/>
                <a:cs typeface="Times New Roman" pitchFamily="18" charset="0"/>
              </a:rPr>
              <a:t>where in goods were exchanged for each other.</a:t>
            </a:r>
          </a:p>
          <a:p>
            <a:pPr lvl="1" algn="just">
              <a:lnSpc>
                <a:spcPct val="150000"/>
              </a:lnSpc>
            </a:pPr>
            <a:r>
              <a:rPr lang="en-US" sz="2000" dirty="0">
                <a:solidFill>
                  <a:schemeClr val="accent1">
                    <a:lumMod val="75000"/>
                  </a:schemeClr>
                </a:solidFill>
                <a:latin typeface="Bookman Old Style" panose="02050604050505020204" pitchFamily="18" charset="0"/>
                <a:cs typeface="Times New Roman" pitchFamily="18" charset="0"/>
              </a:rPr>
              <a:t>Gradually metals became more prominent medium of exchange </a:t>
            </a:r>
          </a:p>
          <a:p>
            <a:pPr lvl="2" algn="just">
              <a:lnSpc>
                <a:spcPct val="150000"/>
              </a:lnSpc>
            </a:pPr>
            <a:r>
              <a:rPr lang="en-US" sz="1600" dirty="0">
                <a:solidFill>
                  <a:schemeClr val="accent1">
                    <a:lumMod val="75000"/>
                  </a:schemeClr>
                </a:solidFill>
                <a:latin typeface="Bookman Old Style" panose="02050604050505020204" pitchFamily="18" charset="0"/>
                <a:cs typeface="Times New Roman" pitchFamily="18" charset="0"/>
              </a:rPr>
              <a:t>Because of their ease of </a:t>
            </a:r>
            <a:r>
              <a:rPr lang="en-US" sz="1600" dirty="0">
                <a:solidFill>
                  <a:schemeClr val="accent1">
                    <a:lumMod val="75000"/>
                  </a:schemeClr>
                </a:solidFill>
                <a:highlight>
                  <a:srgbClr val="00FFFF"/>
                </a:highlight>
                <a:latin typeface="Bookman Old Style" panose="02050604050505020204" pitchFamily="18" charset="0"/>
                <a:cs typeface="Times New Roman" pitchFamily="18" charset="0"/>
              </a:rPr>
              <a:t>transportation</a:t>
            </a:r>
            <a:r>
              <a:rPr lang="en-US" sz="1600" dirty="0">
                <a:solidFill>
                  <a:schemeClr val="accent1">
                    <a:lumMod val="75000"/>
                  </a:schemeClr>
                </a:solidFill>
                <a:latin typeface="Bookman Old Style" panose="02050604050505020204" pitchFamily="18" charset="0"/>
                <a:cs typeface="Times New Roman" pitchFamily="18" charset="0"/>
              </a:rPr>
              <a:t>, </a:t>
            </a:r>
            <a:r>
              <a:rPr lang="en-US" sz="1600" dirty="0">
                <a:solidFill>
                  <a:schemeClr val="accent1">
                    <a:lumMod val="75000"/>
                  </a:schemeClr>
                </a:solidFill>
                <a:highlight>
                  <a:srgbClr val="00FFFF"/>
                </a:highlight>
                <a:latin typeface="Bookman Old Style" panose="02050604050505020204" pitchFamily="18" charset="0"/>
                <a:cs typeface="Times New Roman" pitchFamily="18" charset="0"/>
              </a:rPr>
              <a:t>divisibility</a:t>
            </a:r>
            <a:r>
              <a:rPr lang="en-US" sz="1600" dirty="0">
                <a:solidFill>
                  <a:schemeClr val="accent1">
                    <a:lumMod val="75000"/>
                  </a:schemeClr>
                </a:solidFill>
                <a:latin typeface="Bookman Old Style" panose="02050604050505020204" pitchFamily="18" charset="0"/>
                <a:cs typeface="Times New Roman" pitchFamily="18" charset="0"/>
              </a:rPr>
              <a:t>, certainty of </a:t>
            </a:r>
            <a:r>
              <a:rPr lang="en-US" sz="1600" dirty="0">
                <a:solidFill>
                  <a:schemeClr val="accent1">
                    <a:lumMod val="75000"/>
                  </a:schemeClr>
                </a:solidFill>
                <a:highlight>
                  <a:srgbClr val="00FFFF"/>
                </a:highlight>
                <a:latin typeface="Bookman Old Style" panose="02050604050505020204" pitchFamily="18" charset="0"/>
                <a:cs typeface="Times New Roman" pitchFamily="18" charset="0"/>
              </a:rPr>
              <a:t>quality</a:t>
            </a:r>
            <a:r>
              <a:rPr lang="en-US" sz="1600" dirty="0">
                <a:solidFill>
                  <a:schemeClr val="accent1">
                    <a:lumMod val="75000"/>
                  </a:schemeClr>
                </a:solidFill>
                <a:latin typeface="Bookman Old Style" panose="02050604050505020204" pitchFamily="18" charset="0"/>
                <a:cs typeface="Times New Roman" pitchFamily="18" charset="0"/>
              </a:rPr>
              <a:t> and </a:t>
            </a:r>
            <a:r>
              <a:rPr lang="en-US" sz="1600" dirty="0">
                <a:solidFill>
                  <a:schemeClr val="accent1">
                    <a:lumMod val="75000"/>
                  </a:schemeClr>
                </a:solidFill>
                <a:highlight>
                  <a:srgbClr val="00FFFF"/>
                </a:highlight>
                <a:latin typeface="Bookman Old Style" panose="02050604050505020204" pitchFamily="18" charset="0"/>
                <a:cs typeface="Times New Roman" pitchFamily="18" charset="0"/>
              </a:rPr>
              <a:t>universal acceptance</a:t>
            </a:r>
            <a:r>
              <a:rPr lang="en-US" sz="1600" dirty="0">
                <a:solidFill>
                  <a:schemeClr val="accent1">
                    <a:lumMod val="75000"/>
                  </a:schemeClr>
                </a:solidFill>
                <a:latin typeface="Bookman Old Style" panose="02050604050505020204" pitchFamily="18" charset="0"/>
                <a:cs typeface="Times New Roman" pitchFamily="18" charset="0"/>
              </a:rPr>
              <a:t>. </a:t>
            </a:r>
          </a:p>
          <a:p>
            <a:pPr lvl="2" algn="just">
              <a:lnSpc>
                <a:spcPct val="150000"/>
              </a:lnSpc>
            </a:pPr>
            <a:r>
              <a:rPr lang="en-US" sz="1600" dirty="0">
                <a:solidFill>
                  <a:schemeClr val="accent1">
                    <a:lumMod val="75000"/>
                  </a:schemeClr>
                </a:solidFill>
                <a:latin typeface="Bookman Old Style" panose="02050604050505020204" pitchFamily="18" charset="0"/>
                <a:cs typeface="Times New Roman" pitchFamily="18" charset="0"/>
              </a:rPr>
              <a:t>Amongst metals, gold and silver coins were most prominent and finally gold coins became the standard means of exchange</a:t>
            </a:r>
          </a:p>
        </p:txBody>
      </p:sp>
    </p:spTree>
    <p:extLst>
      <p:ext uri="{BB962C8B-B14F-4D97-AF65-F5344CB8AC3E}">
        <p14:creationId xmlns:p14="http://schemas.microsoft.com/office/powerpoint/2010/main" val="1022066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7D20-BF70-44FF-86F6-9A75D2F2FE55}"/>
              </a:ext>
            </a:extLst>
          </p:cNvPr>
          <p:cNvSpPr>
            <a:spLocks noGrp="1"/>
          </p:cNvSpPr>
          <p:nvPr>
            <p:ph type="title"/>
          </p:nvPr>
        </p:nvSpPr>
        <p:spPr>
          <a:xfrm>
            <a:off x="1625600" y="274638"/>
            <a:ext cx="10363200" cy="756303"/>
          </a:xfrm>
        </p:spPr>
        <p:txBody>
          <a:bodyPr>
            <a:normAutofit/>
          </a:bodyPr>
          <a:lstStyle/>
          <a:p>
            <a:r>
              <a:rPr lang="en-US" sz="3000" b="1" dirty="0">
                <a:effectLst/>
                <a:latin typeface="Calibri" panose="020F0502020204030204" pitchFamily="34" charset="0"/>
                <a:ea typeface="Calibri" panose="020F0502020204030204" pitchFamily="34" charset="0"/>
                <a:cs typeface="Times New Roman" panose="02020603050405020304" pitchFamily="18" charset="0"/>
              </a:rPr>
              <a:t>Early Delivery-Short Hedge</a:t>
            </a:r>
            <a:endParaRPr lang="en-IN" sz="3000" dirty="0"/>
          </a:p>
        </p:txBody>
      </p:sp>
      <p:sp>
        <p:nvSpPr>
          <p:cNvPr id="3" name="Content Placeholder 2">
            <a:extLst>
              <a:ext uri="{FF2B5EF4-FFF2-40B4-BE49-F238E27FC236}">
                <a16:creationId xmlns:a16="http://schemas.microsoft.com/office/drawing/2014/main" id="{92354A60-1F90-4E1F-BE4C-E2BB102A8BB0}"/>
              </a:ext>
            </a:extLst>
          </p:cNvPr>
          <p:cNvSpPr>
            <a:spLocks noGrp="1"/>
          </p:cNvSpPr>
          <p:nvPr>
            <p:ph idx="1"/>
          </p:nvPr>
        </p:nvSpPr>
        <p:spPr>
          <a:xfrm>
            <a:off x="1625600" y="1147482"/>
            <a:ext cx="10363200" cy="5558118"/>
          </a:xfrm>
        </p:spPr>
        <p:txBody>
          <a:bodyPr/>
          <a:lstStyle/>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28</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Rec Payment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dirty="0">
                <a:latin typeface="Calibri" panose="020F0502020204030204" pitchFamily="34" charset="0"/>
                <a:ea typeface="Calibri" panose="020F0502020204030204" pitchFamily="34" charset="0"/>
                <a:cs typeface="Times New Roman" panose="02020603050405020304" pitchFamily="18" charset="0"/>
              </a:rPr>
              <a:t>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Spot @ 75.22</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5851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7D20-BF70-44FF-86F6-9A75D2F2FE55}"/>
              </a:ext>
            </a:extLst>
          </p:cNvPr>
          <p:cNvSpPr>
            <a:spLocks noGrp="1"/>
          </p:cNvSpPr>
          <p:nvPr>
            <p:ph type="title"/>
          </p:nvPr>
        </p:nvSpPr>
        <p:spPr>
          <a:xfrm>
            <a:off x="1625600" y="274638"/>
            <a:ext cx="10363200" cy="756303"/>
          </a:xfrm>
        </p:spPr>
        <p:txBody>
          <a:bodyPr>
            <a:normAutofit/>
          </a:bodyPr>
          <a:lstStyle/>
          <a:p>
            <a:r>
              <a:rPr lang="en-US" sz="3000" b="1" dirty="0">
                <a:effectLst/>
                <a:latin typeface="Calibri" panose="020F0502020204030204" pitchFamily="34" charset="0"/>
                <a:ea typeface="Calibri" panose="020F0502020204030204" pitchFamily="34" charset="0"/>
                <a:cs typeface="Times New Roman" panose="02020603050405020304" pitchFamily="18" charset="0"/>
              </a:rPr>
              <a:t>Early Delivery-Short Hedge</a:t>
            </a:r>
            <a:endParaRPr lang="en-IN" sz="3000" dirty="0"/>
          </a:p>
        </p:txBody>
      </p:sp>
      <p:sp>
        <p:nvSpPr>
          <p:cNvPr id="3" name="Content Placeholder 2">
            <a:extLst>
              <a:ext uri="{FF2B5EF4-FFF2-40B4-BE49-F238E27FC236}">
                <a16:creationId xmlns:a16="http://schemas.microsoft.com/office/drawing/2014/main" id="{92354A60-1F90-4E1F-BE4C-E2BB102A8BB0}"/>
              </a:ext>
            </a:extLst>
          </p:cNvPr>
          <p:cNvSpPr>
            <a:spLocks noGrp="1"/>
          </p:cNvSpPr>
          <p:nvPr>
            <p:ph idx="1"/>
          </p:nvPr>
        </p:nvSpPr>
        <p:spPr>
          <a:xfrm>
            <a:off x="1625600" y="1147482"/>
            <a:ext cx="10363200" cy="5558118"/>
          </a:xfrm>
        </p:spPr>
        <p:txBody>
          <a:bodyPr/>
          <a:lstStyle/>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28</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Rec Payment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dirty="0">
                <a:latin typeface="Calibri" panose="020F0502020204030204" pitchFamily="34" charset="0"/>
                <a:ea typeface="Calibri" panose="020F0502020204030204" pitchFamily="34" charset="0"/>
                <a:cs typeface="Times New Roman" panose="02020603050405020304" pitchFamily="18" charset="0"/>
              </a:rPr>
              <a:t>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Spot @ 75.22</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Net Amount Rec: 	75.4*1,00,000			= 75,40,000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Less: Swap loss:	(75.22-75.47) *1,00,000			=       25,000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Less Int Loss:		18000@12% for 1 Month	=             180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Total:						   75,14, 820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5891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744B-D9F7-4589-B794-379816CE6E50}"/>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Delivery-Long Hedge</a:t>
            </a:r>
            <a:endParaRPr lang="en-IN" dirty="0"/>
          </a:p>
        </p:txBody>
      </p:sp>
      <p:sp>
        <p:nvSpPr>
          <p:cNvPr id="3" name="Content Placeholder 2">
            <a:extLst>
              <a:ext uri="{FF2B5EF4-FFF2-40B4-BE49-F238E27FC236}">
                <a16:creationId xmlns:a16="http://schemas.microsoft.com/office/drawing/2014/main" id="{99884465-E1F0-4F2B-AD11-420D7A26EF65}"/>
              </a:ext>
            </a:extLst>
          </p:cNvPr>
          <p:cNvSpPr>
            <a:spLocks noGrp="1"/>
          </p:cNvSpPr>
          <p:nvPr>
            <p:ph idx="1"/>
          </p:nvPr>
        </p:nvSpPr>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Q2.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Importer enters into a forward contract with SBI bank to buy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Mr. Ram have to pay before date i.e.,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Hence, Mr. Ram requested bank to take delivery before due date i.e.,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Calculate net cash outflow of Mr. Ram assuming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buNone/>
            </a:pPr>
            <a:endParaRPr lang="en-IN" dirty="0"/>
          </a:p>
        </p:txBody>
      </p:sp>
    </p:spTree>
    <p:extLst>
      <p:ext uri="{BB962C8B-B14F-4D97-AF65-F5344CB8AC3E}">
        <p14:creationId xmlns:p14="http://schemas.microsoft.com/office/powerpoint/2010/main" val="16621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744B-D9F7-4589-B794-379816CE6E50}"/>
              </a:ext>
            </a:extLst>
          </p:cNvPr>
          <p:cNvSpPr>
            <a:spLocks noGrp="1"/>
          </p:cNvSpPr>
          <p:nvPr>
            <p:ph type="title"/>
          </p:nvPr>
        </p:nvSpPr>
        <p:spPr>
          <a:xfrm>
            <a:off x="1625600" y="274638"/>
            <a:ext cx="10363200" cy="648727"/>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Delivery-Long Hedge</a:t>
            </a:r>
            <a:endParaRPr lang="en-IN" dirty="0"/>
          </a:p>
        </p:txBody>
      </p:sp>
      <p:sp>
        <p:nvSpPr>
          <p:cNvPr id="3" name="Content Placeholder 2">
            <a:extLst>
              <a:ext uri="{FF2B5EF4-FFF2-40B4-BE49-F238E27FC236}">
                <a16:creationId xmlns:a16="http://schemas.microsoft.com/office/drawing/2014/main" id="{99884465-E1F0-4F2B-AD11-420D7A26EF65}"/>
              </a:ext>
            </a:extLst>
          </p:cNvPr>
          <p:cNvSpPr>
            <a:spLocks noGrp="1"/>
          </p:cNvSpPr>
          <p:nvPr>
            <p:ph idx="1"/>
          </p:nvPr>
        </p:nvSpPr>
        <p:spPr>
          <a:xfrm>
            <a:off x="1625600" y="1066800"/>
            <a:ext cx="10363200" cy="5638800"/>
          </a:xfrm>
        </p:spPr>
        <p:txBody>
          <a:bodyPr/>
          <a:lstStyle/>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B</a:t>
            </a:r>
            <a:r>
              <a:rPr lang="en-US" sz="1400" b="1" dirty="0">
                <a:effectLst/>
                <a:latin typeface="Calibri" panose="020F0502020204030204" pitchFamily="34" charset="0"/>
                <a:ea typeface="Calibri" panose="020F0502020204030204" pitchFamily="34" charset="0"/>
                <a:cs typeface="Times New Roman" panose="02020603050405020304" pitchFamily="18" charset="0"/>
              </a:rPr>
              <a:t>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6819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744B-D9F7-4589-B794-379816CE6E50}"/>
              </a:ext>
            </a:extLst>
          </p:cNvPr>
          <p:cNvSpPr>
            <a:spLocks noGrp="1"/>
          </p:cNvSpPr>
          <p:nvPr>
            <p:ph type="title"/>
          </p:nvPr>
        </p:nvSpPr>
        <p:spPr>
          <a:xfrm>
            <a:off x="1625600" y="274638"/>
            <a:ext cx="10363200" cy="648727"/>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Delivery-Long Hedge</a:t>
            </a:r>
            <a:endParaRPr lang="en-IN" dirty="0"/>
          </a:p>
        </p:txBody>
      </p:sp>
      <p:sp>
        <p:nvSpPr>
          <p:cNvPr id="3" name="Content Placeholder 2">
            <a:extLst>
              <a:ext uri="{FF2B5EF4-FFF2-40B4-BE49-F238E27FC236}">
                <a16:creationId xmlns:a16="http://schemas.microsoft.com/office/drawing/2014/main" id="{99884465-E1F0-4F2B-AD11-420D7A26EF65}"/>
              </a:ext>
            </a:extLst>
          </p:cNvPr>
          <p:cNvSpPr>
            <a:spLocks noGrp="1"/>
          </p:cNvSpPr>
          <p:nvPr>
            <p:ph idx="1"/>
          </p:nvPr>
        </p:nvSpPr>
        <p:spPr>
          <a:xfrm>
            <a:off x="1625600" y="1066800"/>
            <a:ext cx="10363200" cy="5638800"/>
          </a:xfrm>
        </p:spPr>
        <p:txBody>
          <a:bodyPr/>
          <a:lstStyle/>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B</a:t>
            </a:r>
            <a:r>
              <a:rPr lang="en-US" sz="1400" b="1" dirty="0">
                <a:effectLst/>
                <a:latin typeface="Calibri" panose="020F0502020204030204" pitchFamily="34" charset="0"/>
                <a:ea typeface="Calibri" panose="020F0502020204030204" pitchFamily="34" charset="0"/>
                <a:cs typeface="Times New Roman" panose="02020603050405020304" pitchFamily="18" charset="0"/>
              </a:rPr>
              <a:t>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Transection on 28</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Pay Payment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75.37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579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5744B-D9F7-4589-B794-379816CE6E50}"/>
              </a:ext>
            </a:extLst>
          </p:cNvPr>
          <p:cNvSpPr>
            <a:spLocks noGrp="1"/>
          </p:cNvSpPr>
          <p:nvPr>
            <p:ph type="title"/>
          </p:nvPr>
        </p:nvSpPr>
        <p:spPr>
          <a:xfrm>
            <a:off x="1625600" y="274638"/>
            <a:ext cx="10363200" cy="648727"/>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Delivery-Long Hedge</a:t>
            </a:r>
            <a:endParaRPr lang="en-IN" dirty="0"/>
          </a:p>
        </p:txBody>
      </p:sp>
      <p:sp>
        <p:nvSpPr>
          <p:cNvPr id="3" name="Content Placeholder 2">
            <a:extLst>
              <a:ext uri="{FF2B5EF4-FFF2-40B4-BE49-F238E27FC236}">
                <a16:creationId xmlns:a16="http://schemas.microsoft.com/office/drawing/2014/main" id="{99884465-E1F0-4F2B-AD11-420D7A26EF65}"/>
              </a:ext>
            </a:extLst>
          </p:cNvPr>
          <p:cNvSpPr>
            <a:spLocks noGrp="1"/>
          </p:cNvSpPr>
          <p:nvPr>
            <p:ph idx="1"/>
          </p:nvPr>
        </p:nvSpPr>
        <p:spPr>
          <a:xfrm>
            <a:off x="1625600" y="1066800"/>
            <a:ext cx="10363200" cy="5638800"/>
          </a:xfrm>
        </p:spPr>
        <p:txBody>
          <a:bodyPr/>
          <a:lstStyle/>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B</a:t>
            </a:r>
            <a:r>
              <a:rPr lang="en-US" sz="1400" b="1" dirty="0">
                <a:effectLst/>
                <a:latin typeface="Calibri" panose="020F0502020204030204" pitchFamily="34" charset="0"/>
                <a:ea typeface="Calibri" panose="020F0502020204030204" pitchFamily="34" charset="0"/>
                <a:cs typeface="Times New Roman" panose="02020603050405020304" pitchFamily="18" charset="0"/>
              </a:rPr>
              <a:t>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Transection on 28</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Pay Payment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75.37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Net Amount Pay: 	75.4*1,00,000			= 75,40,000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Less: Swap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pft</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(75.37-75.27) *1,00,000			=       10,000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Less Int gain:	13000@12% for 1 Month		=             130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Total:						   75,29, 870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552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143-638E-44CC-A03C-F1FD3BE7160A}"/>
              </a:ext>
            </a:extLst>
          </p:cNvPr>
          <p:cNvSpPr>
            <a:spLocks noGrp="1"/>
          </p:cNvSpPr>
          <p:nvPr>
            <p:ph type="title"/>
          </p:nvPr>
        </p:nvSpPr>
        <p:spPr>
          <a:xfrm>
            <a:off x="1625600" y="274638"/>
            <a:ext cx="10363200" cy="585974"/>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Cancelation-Short Hedge</a:t>
            </a:r>
            <a:endParaRPr lang="en-IN" sz="2800" b="1" dirty="0"/>
          </a:p>
        </p:txBody>
      </p:sp>
      <p:sp>
        <p:nvSpPr>
          <p:cNvPr id="3" name="Content Placeholder 2">
            <a:extLst>
              <a:ext uri="{FF2B5EF4-FFF2-40B4-BE49-F238E27FC236}">
                <a16:creationId xmlns:a16="http://schemas.microsoft.com/office/drawing/2014/main" id="{00629227-D6E8-4C82-A7CD-24088363C3AB}"/>
              </a:ext>
            </a:extLst>
          </p:cNvPr>
          <p:cNvSpPr>
            <a:spLocks noGrp="1"/>
          </p:cNvSpPr>
          <p:nvPr>
            <p:ph idx="1"/>
          </p:nvPr>
        </p:nvSpPr>
        <p:spPr>
          <a:xfrm>
            <a:off x="1625600" y="1013012"/>
            <a:ext cx="10363200" cy="5692588"/>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Q3.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exporter enters into a forward contract with SBI bank to sell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Mr. Ram did not receive the said amount on maturity date. Hence, Mr. Ram requested bank to cancel contract on maturity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charge 10p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buNone/>
            </a:pPr>
            <a:endParaRPr lang="en-IN" dirty="0"/>
          </a:p>
        </p:txBody>
      </p:sp>
    </p:spTree>
    <p:extLst>
      <p:ext uri="{BB962C8B-B14F-4D97-AF65-F5344CB8AC3E}">
        <p14:creationId xmlns:p14="http://schemas.microsoft.com/office/powerpoint/2010/main" val="234533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143-638E-44CC-A03C-F1FD3BE7160A}"/>
              </a:ext>
            </a:extLst>
          </p:cNvPr>
          <p:cNvSpPr>
            <a:spLocks noGrp="1"/>
          </p:cNvSpPr>
          <p:nvPr>
            <p:ph type="title"/>
          </p:nvPr>
        </p:nvSpPr>
        <p:spPr>
          <a:xfrm>
            <a:off x="1625600" y="274638"/>
            <a:ext cx="10363200" cy="585974"/>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Cancelation-Short Hedge</a:t>
            </a:r>
            <a:endParaRPr lang="en-IN" sz="2800" b="1" dirty="0"/>
          </a:p>
        </p:txBody>
      </p:sp>
      <p:sp>
        <p:nvSpPr>
          <p:cNvPr id="3" name="Content Placeholder 2">
            <a:extLst>
              <a:ext uri="{FF2B5EF4-FFF2-40B4-BE49-F238E27FC236}">
                <a16:creationId xmlns:a16="http://schemas.microsoft.com/office/drawing/2014/main" id="{00629227-D6E8-4C82-A7CD-24088363C3AB}"/>
              </a:ext>
            </a:extLst>
          </p:cNvPr>
          <p:cNvSpPr>
            <a:spLocks noGrp="1"/>
          </p:cNvSpPr>
          <p:nvPr>
            <p:ph idx="1"/>
          </p:nvPr>
        </p:nvSpPr>
        <p:spPr>
          <a:xfrm>
            <a:off x="1625600" y="1013012"/>
            <a:ext cx="10363200" cy="5692588"/>
          </a:xfrm>
        </p:spPr>
        <p:txBody>
          <a:bodyPr/>
          <a:lstStyle/>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9805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143-638E-44CC-A03C-F1FD3BE7160A}"/>
              </a:ext>
            </a:extLst>
          </p:cNvPr>
          <p:cNvSpPr>
            <a:spLocks noGrp="1"/>
          </p:cNvSpPr>
          <p:nvPr>
            <p:ph type="title"/>
          </p:nvPr>
        </p:nvSpPr>
        <p:spPr>
          <a:xfrm>
            <a:off x="1625600" y="274638"/>
            <a:ext cx="10363200" cy="585974"/>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Cancelation-Short Hedge</a:t>
            </a:r>
            <a:endParaRPr lang="en-IN" sz="2800" b="1" dirty="0"/>
          </a:p>
        </p:txBody>
      </p:sp>
      <p:sp>
        <p:nvSpPr>
          <p:cNvPr id="3" name="Content Placeholder 2">
            <a:extLst>
              <a:ext uri="{FF2B5EF4-FFF2-40B4-BE49-F238E27FC236}">
                <a16:creationId xmlns:a16="http://schemas.microsoft.com/office/drawing/2014/main" id="{00629227-D6E8-4C82-A7CD-24088363C3AB}"/>
              </a:ext>
            </a:extLst>
          </p:cNvPr>
          <p:cNvSpPr>
            <a:spLocks noGrp="1"/>
          </p:cNvSpPr>
          <p:nvPr>
            <p:ph idx="1"/>
          </p:nvPr>
        </p:nvSpPr>
        <p:spPr>
          <a:xfrm>
            <a:off x="1625600" y="1013012"/>
            <a:ext cx="10363200" cy="5692588"/>
          </a:xfrm>
        </p:spPr>
        <p:txBody>
          <a:bodyPr/>
          <a:lstStyle/>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75.37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Spot @ 75.37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Deliver IBM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5719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1143-638E-44CC-A03C-F1FD3BE7160A}"/>
              </a:ext>
            </a:extLst>
          </p:cNvPr>
          <p:cNvSpPr>
            <a:spLocks noGrp="1"/>
          </p:cNvSpPr>
          <p:nvPr>
            <p:ph type="title"/>
          </p:nvPr>
        </p:nvSpPr>
        <p:spPr>
          <a:xfrm>
            <a:off x="1625600" y="274638"/>
            <a:ext cx="10363200" cy="585974"/>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Cancelation-Short Hedge</a:t>
            </a:r>
            <a:endParaRPr lang="en-IN" sz="2800" b="1" dirty="0"/>
          </a:p>
        </p:txBody>
      </p:sp>
      <p:sp>
        <p:nvSpPr>
          <p:cNvPr id="3" name="Content Placeholder 2">
            <a:extLst>
              <a:ext uri="{FF2B5EF4-FFF2-40B4-BE49-F238E27FC236}">
                <a16:creationId xmlns:a16="http://schemas.microsoft.com/office/drawing/2014/main" id="{00629227-D6E8-4C82-A7CD-24088363C3AB}"/>
              </a:ext>
            </a:extLst>
          </p:cNvPr>
          <p:cNvSpPr>
            <a:spLocks noGrp="1"/>
          </p:cNvSpPr>
          <p:nvPr>
            <p:ph idx="1"/>
          </p:nvPr>
        </p:nvSpPr>
        <p:spPr>
          <a:xfrm>
            <a:off x="1625600" y="1013012"/>
            <a:ext cx="10363200" cy="5692588"/>
          </a:xfrm>
        </p:spPr>
        <p:txBody>
          <a:bodyPr/>
          <a:lstStyle/>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4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75.37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Spot @ 75.37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Deliver IBM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Sol: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Amount received in original contract 		75,40,000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Amount pay for Spot Trade			75,37,000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a:t>
            </a:r>
            <a:r>
              <a:rPr lang="en-US" sz="1400" dirty="0">
                <a:latin typeface="Calibri" panose="020F0502020204030204" pitchFamily="34" charset="0"/>
                <a:ea typeface="Calibri" panose="020F0502020204030204" pitchFamily="34" charset="0"/>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Times New Roman" panose="02020603050405020304" pitchFamily="18" charset="0"/>
              </a:rPr>
              <a:t>      3,000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6016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Introduction to Currency Markets</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400" dirty="0">
                <a:solidFill>
                  <a:schemeClr val="accent1">
                    <a:lumMod val="75000"/>
                  </a:schemeClr>
                </a:solidFill>
                <a:latin typeface="Bookman Old Style" panose="02050604050505020204" pitchFamily="18" charset="0"/>
                <a:cs typeface="Times New Roman" pitchFamily="18" charset="0"/>
              </a:rPr>
              <a:t>Due to international trade - evolution of foreign exchange (FX) </a:t>
            </a:r>
          </a:p>
          <a:p>
            <a:pPr lvl="1" algn="just">
              <a:lnSpc>
                <a:spcPct val="150000"/>
              </a:lnSpc>
            </a:pPr>
            <a:r>
              <a:rPr lang="en-US" sz="2400" dirty="0">
                <a:solidFill>
                  <a:schemeClr val="accent1">
                    <a:lumMod val="75000"/>
                  </a:schemeClr>
                </a:solidFill>
                <a:latin typeface="Bookman Old Style" panose="02050604050505020204" pitchFamily="18" charset="0"/>
                <a:cs typeface="Times New Roman" pitchFamily="18" charset="0"/>
              </a:rPr>
              <a:t>i.e., value of one currency of one country versus value of currency of other country.</a:t>
            </a:r>
          </a:p>
          <a:p>
            <a:pPr algn="just">
              <a:lnSpc>
                <a:spcPct val="150000"/>
              </a:lnSpc>
            </a:pPr>
            <a:r>
              <a:rPr lang="en-US" sz="2000" dirty="0">
                <a:solidFill>
                  <a:schemeClr val="accent1">
                    <a:lumMod val="75000"/>
                  </a:schemeClr>
                </a:solidFill>
                <a:latin typeface="Bookman Old Style" panose="02050604050505020204" pitchFamily="18" charset="0"/>
                <a:cs typeface="Times New Roman" pitchFamily="18" charset="0"/>
              </a:rPr>
              <a:t>The value of each currency against another currency was derived from gold exchange rate. </a:t>
            </a:r>
          </a:p>
          <a:p>
            <a:pPr lvl="1" algn="just">
              <a:lnSpc>
                <a:spcPct val="150000"/>
              </a:lnSpc>
            </a:pPr>
            <a:r>
              <a:rPr lang="en-US" sz="2000" dirty="0">
                <a:solidFill>
                  <a:schemeClr val="accent1">
                    <a:lumMod val="75000"/>
                  </a:schemeClr>
                </a:solidFill>
                <a:latin typeface="Bookman Old Style" panose="02050604050505020204" pitchFamily="18" charset="0"/>
                <a:cs typeface="Times New Roman" pitchFamily="18" charset="0"/>
              </a:rPr>
              <a:t>For example, if one unit of gold is valued at Indian Rupees (INR) 10,000 and US dollar (USD) 500 than the exchange rate of INR versus USD would be 1 USD = INR 20. </a:t>
            </a:r>
          </a:p>
        </p:txBody>
      </p:sp>
    </p:spTree>
    <p:extLst>
      <p:ext uri="{BB962C8B-B14F-4D97-AF65-F5344CB8AC3E}">
        <p14:creationId xmlns:p14="http://schemas.microsoft.com/office/powerpoint/2010/main" val="3013494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9BDC-CF82-4E80-8E46-F634CB57E026}"/>
              </a:ext>
            </a:extLst>
          </p:cNvPr>
          <p:cNvSpPr>
            <a:spLocks noGrp="1"/>
          </p:cNvSpPr>
          <p:nvPr>
            <p:ph type="title"/>
          </p:nvPr>
        </p:nvSpPr>
        <p:spPr>
          <a:xfrm>
            <a:off x="1625600" y="274638"/>
            <a:ext cx="10363200" cy="836986"/>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Maturity Cancelation-Long Hedge</a:t>
            </a:r>
            <a:endParaRPr lang="en-IN" dirty="0"/>
          </a:p>
        </p:txBody>
      </p:sp>
      <p:sp>
        <p:nvSpPr>
          <p:cNvPr id="3" name="Content Placeholder 2">
            <a:extLst>
              <a:ext uri="{FF2B5EF4-FFF2-40B4-BE49-F238E27FC236}">
                <a16:creationId xmlns:a16="http://schemas.microsoft.com/office/drawing/2014/main" id="{9433E02E-117E-4A65-87A1-68005B096045}"/>
              </a:ext>
            </a:extLst>
          </p:cNvPr>
          <p:cNvSpPr>
            <a:spLocks noGrp="1"/>
          </p:cNvSpPr>
          <p:nvPr>
            <p:ph idx="1"/>
          </p:nvPr>
        </p:nvSpPr>
        <p:spPr>
          <a:xfrm>
            <a:off x="1625600" y="1111624"/>
            <a:ext cx="10363200" cy="5593976"/>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Q4.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Importer enters into a forward contract with SBI bank to buy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Mr. Ram did not receive goods. Hence, requested bank to cancel contract on maturity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charge 0.5%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buNone/>
            </a:pPr>
            <a:endParaRPr lang="en-IN" dirty="0"/>
          </a:p>
        </p:txBody>
      </p:sp>
    </p:spTree>
    <p:extLst>
      <p:ext uri="{BB962C8B-B14F-4D97-AF65-F5344CB8AC3E}">
        <p14:creationId xmlns:p14="http://schemas.microsoft.com/office/powerpoint/2010/main" val="1217186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9BDC-CF82-4E80-8E46-F634CB57E026}"/>
              </a:ext>
            </a:extLst>
          </p:cNvPr>
          <p:cNvSpPr>
            <a:spLocks noGrp="1"/>
          </p:cNvSpPr>
          <p:nvPr>
            <p:ph type="title"/>
          </p:nvPr>
        </p:nvSpPr>
        <p:spPr>
          <a:xfrm>
            <a:off x="1625600" y="274638"/>
            <a:ext cx="10363200" cy="836986"/>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Maturity Cancelation-Long Hedge</a:t>
            </a:r>
            <a:endParaRPr lang="en-IN" dirty="0"/>
          </a:p>
        </p:txBody>
      </p:sp>
      <p:sp>
        <p:nvSpPr>
          <p:cNvPr id="3" name="Content Placeholder 2">
            <a:extLst>
              <a:ext uri="{FF2B5EF4-FFF2-40B4-BE49-F238E27FC236}">
                <a16:creationId xmlns:a16="http://schemas.microsoft.com/office/drawing/2014/main" id="{9433E02E-117E-4A65-87A1-68005B096045}"/>
              </a:ext>
            </a:extLst>
          </p:cNvPr>
          <p:cNvSpPr>
            <a:spLocks noGrp="1"/>
          </p:cNvSpPr>
          <p:nvPr>
            <p:ph idx="1"/>
          </p:nvPr>
        </p:nvSpPr>
        <p:spPr>
          <a:xfrm>
            <a:off x="1625600" y="1111624"/>
            <a:ext cx="10363200" cy="5593976"/>
          </a:xfrm>
        </p:spPr>
        <p:txBody>
          <a:bodyPr/>
          <a:lstStyle/>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4556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9BDC-CF82-4E80-8E46-F634CB57E026}"/>
              </a:ext>
            </a:extLst>
          </p:cNvPr>
          <p:cNvSpPr>
            <a:spLocks noGrp="1"/>
          </p:cNvSpPr>
          <p:nvPr>
            <p:ph type="title"/>
          </p:nvPr>
        </p:nvSpPr>
        <p:spPr>
          <a:xfrm>
            <a:off x="1625600" y="274638"/>
            <a:ext cx="10363200" cy="836986"/>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Maturity Cancelation-Long Hedge</a:t>
            </a:r>
            <a:endParaRPr lang="en-IN" dirty="0"/>
          </a:p>
        </p:txBody>
      </p:sp>
      <p:sp>
        <p:nvSpPr>
          <p:cNvPr id="3" name="Content Placeholder 2">
            <a:extLst>
              <a:ext uri="{FF2B5EF4-FFF2-40B4-BE49-F238E27FC236}">
                <a16:creationId xmlns:a16="http://schemas.microsoft.com/office/drawing/2014/main" id="{9433E02E-117E-4A65-87A1-68005B096045}"/>
              </a:ext>
            </a:extLst>
          </p:cNvPr>
          <p:cNvSpPr>
            <a:spLocks noGrp="1"/>
          </p:cNvSpPr>
          <p:nvPr>
            <p:ph idx="1"/>
          </p:nvPr>
        </p:nvSpPr>
        <p:spPr>
          <a:xfrm>
            <a:off x="1625600" y="1111624"/>
            <a:ext cx="10363200" cy="5593976"/>
          </a:xfrm>
        </p:spPr>
        <p:txBody>
          <a:bodyPr/>
          <a:lstStyle/>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latin typeface="Calibri" panose="020F0502020204030204" pitchFamily="34" charset="0"/>
                <a:ea typeface="Calibri" panose="020F0502020204030204" pitchFamily="34" charset="0"/>
                <a:cs typeface="Times New Roman" panose="02020603050405020304" pitchFamily="18" charset="0"/>
              </a:rPr>
              <a:t>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ell spot @ 75.22 – 75.22*0.005 = 75.22-0.3761= 74.8439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latin typeface="Calibri" panose="020F0502020204030204" pitchFamily="34" charset="0"/>
                <a:ea typeface="Calibri" panose="020F0502020204030204" pitchFamily="34" charset="0"/>
                <a:cs typeface="Times New Roman" panose="02020603050405020304" pitchFamily="18" charset="0"/>
              </a:rPr>
              <a:t>B</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uy Spot @ 74.8439</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ake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Delivery IBM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87303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9BDC-CF82-4E80-8E46-F634CB57E026}"/>
              </a:ext>
            </a:extLst>
          </p:cNvPr>
          <p:cNvSpPr>
            <a:spLocks noGrp="1"/>
          </p:cNvSpPr>
          <p:nvPr>
            <p:ph type="title"/>
          </p:nvPr>
        </p:nvSpPr>
        <p:spPr>
          <a:xfrm>
            <a:off x="1625600" y="274638"/>
            <a:ext cx="10363200" cy="836986"/>
          </a:xfrm>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Maturity Cancelation-Long Hedge</a:t>
            </a:r>
            <a:endParaRPr lang="en-IN" dirty="0"/>
          </a:p>
        </p:txBody>
      </p:sp>
      <p:sp>
        <p:nvSpPr>
          <p:cNvPr id="3" name="Content Placeholder 2">
            <a:extLst>
              <a:ext uri="{FF2B5EF4-FFF2-40B4-BE49-F238E27FC236}">
                <a16:creationId xmlns:a16="http://schemas.microsoft.com/office/drawing/2014/main" id="{9433E02E-117E-4A65-87A1-68005B096045}"/>
              </a:ext>
            </a:extLst>
          </p:cNvPr>
          <p:cNvSpPr>
            <a:spLocks noGrp="1"/>
          </p:cNvSpPr>
          <p:nvPr>
            <p:ph idx="1"/>
          </p:nvPr>
        </p:nvSpPr>
        <p:spPr>
          <a:xfrm>
            <a:off x="1625600" y="1111624"/>
            <a:ext cx="10363200" cy="5593976"/>
          </a:xfrm>
        </p:spPr>
        <p:txBody>
          <a:bodyPr/>
          <a:lstStyle/>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latin typeface="Calibri" panose="020F0502020204030204" pitchFamily="34" charset="0"/>
                <a:ea typeface="Calibri" panose="020F0502020204030204" pitchFamily="34" charset="0"/>
                <a:cs typeface="Times New Roman" panose="02020603050405020304" pitchFamily="18" charset="0"/>
              </a:rPr>
              <a:t>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ell spot @ 75.22 – 75.22*0.005 = 75.22-0.3761= 74.8439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latin typeface="Calibri" panose="020F0502020204030204" pitchFamily="34" charset="0"/>
                <a:ea typeface="Calibri" panose="020F0502020204030204" pitchFamily="34" charset="0"/>
                <a:cs typeface="Times New Roman" panose="02020603050405020304" pitchFamily="18" charset="0"/>
              </a:rPr>
              <a:t>B</a:t>
            </a:r>
            <a:r>
              <a:rPr lang="en-US" sz="1800" b="1" dirty="0">
                <a:effectLst/>
                <a:latin typeface="Calibri" panose="020F0502020204030204" pitchFamily="34" charset="0"/>
                <a:ea typeface="Calibri" panose="020F0502020204030204" pitchFamily="34" charset="0"/>
                <a:cs typeface="Times New Roman" panose="02020603050405020304" pitchFamily="18" charset="0"/>
              </a:rPr>
              <a:t>uy Spot @ 74.8439</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ake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Delivery IBM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Amount Pay in original contract 			75,40,000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u="sng" dirty="0">
                <a:effectLst/>
                <a:latin typeface="Calibri" panose="020F0502020204030204" pitchFamily="34" charset="0"/>
                <a:ea typeface="Calibri" panose="020F0502020204030204" pitchFamily="34" charset="0"/>
                <a:cs typeface="Times New Roman" panose="02020603050405020304" pitchFamily="18" charset="0"/>
              </a:rPr>
              <a:t>Amount rec for Spot Trade				74,84,390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loss					    (55,610)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7786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BB3-9C65-4C8B-AFD6-F7153F361D47}"/>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Cancelation-Short Hedge</a:t>
            </a:r>
            <a:endParaRPr lang="en-IN" dirty="0"/>
          </a:p>
        </p:txBody>
      </p:sp>
      <p:sp>
        <p:nvSpPr>
          <p:cNvPr id="3" name="Content Placeholder 2">
            <a:extLst>
              <a:ext uri="{FF2B5EF4-FFF2-40B4-BE49-F238E27FC236}">
                <a16:creationId xmlns:a16="http://schemas.microsoft.com/office/drawing/2014/main" id="{7F8BB57A-6E74-4484-B1BF-151D7E0BAA70}"/>
              </a:ext>
            </a:extLst>
          </p:cNvPr>
          <p:cNvSpPr>
            <a:spLocks noGrp="1"/>
          </p:cNvSpPr>
          <p:nvPr>
            <p:ph idx="1"/>
          </p:nvPr>
        </p:nvSpPr>
        <p:spPr/>
        <p:txBody>
          <a:bodyPr/>
          <a:lstStyle/>
          <a:p>
            <a:pPr marL="82550" indent="0" algn="just">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Q5.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exporter enters into a forward contract with SBI bank to sell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Further, Mr. Ram received information about cancelation of original deal from counter party on date i.e.,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Therefore, Mr. Ram requested bank to cancel forward before due date i.e.,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Bank charge 10p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4648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BB3-9C65-4C8B-AFD6-F7153F361D47}"/>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Cancelation-Short Hedge</a:t>
            </a:r>
            <a:endParaRPr lang="en-IN" dirty="0"/>
          </a:p>
        </p:txBody>
      </p:sp>
      <p:sp>
        <p:nvSpPr>
          <p:cNvPr id="3" name="Content Placeholder 2">
            <a:extLst>
              <a:ext uri="{FF2B5EF4-FFF2-40B4-BE49-F238E27FC236}">
                <a16:creationId xmlns:a16="http://schemas.microsoft.com/office/drawing/2014/main" id="{7F8BB57A-6E74-4484-B1BF-151D7E0BAA70}"/>
              </a:ext>
            </a:extLst>
          </p:cNvPr>
          <p:cNvSpPr>
            <a:spLocks noGrp="1"/>
          </p:cNvSpPr>
          <p:nvPr>
            <p:ph idx="1"/>
          </p:nvPr>
        </p:nvSpPr>
        <p:spPr/>
        <p:txBody>
          <a:bodyPr/>
          <a:lstStyle/>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5557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BB3-9C65-4C8B-AFD6-F7153F361D47}"/>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Cancelation-Short Hedge</a:t>
            </a:r>
            <a:endParaRPr lang="en-IN" dirty="0"/>
          </a:p>
        </p:txBody>
      </p:sp>
      <p:sp>
        <p:nvSpPr>
          <p:cNvPr id="3" name="Content Placeholder 2">
            <a:extLst>
              <a:ext uri="{FF2B5EF4-FFF2-40B4-BE49-F238E27FC236}">
                <a16:creationId xmlns:a16="http://schemas.microsoft.com/office/drawing/2014/main" id="{7F8BB57A-6E74-4484-B1BF-151D7E0BAA70}"/>
              </a:ext>
            </a:extLst>
          </p:cNvPr>
          <p:cNvSpPr>
            <a:spLocks noGrp="1"/>
          </p:cNvSpPr>
          <p:nvPr>
            <p:ph idx="1"/>
          </p:nvPr>
        </p:nvSpPr>
        <p:spPr/>
        <p:txBody>
          <a:bodyPr/>
          <a:lstStyle/>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1 month Forward @ 75.57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1 month Forward @ 75.57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1 month Forward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264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82BB3-9C65-4C8B-AFD6-F7153F361D47}"/>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Cancelation-Short Hedge</a:t>
            </a:r>
            <a:endParaRPr lang="en-IN" dirty="0"/>
          </a:p>
        </p:txBody>
      </p:sp>
      <p:sp>
        <p:nvSpPr>
          <p:cNvPr id="3" name="Content Placeholder 2">
            <a:extLst>
              <a:ext uri="{FF2B5EF4-FFF2-40B4-BE49-F238E27FC236}">
                <a16:creationId xmlns:a16="http://schemas.microsoft.com/office/drawing/2014/main" id="{7F8BB57A-6E74-4484-B1BF-151D7E0BAA70}"/>
              </a:ext>
            </a:extLst>
          </p:cNvPr>
          <p:cNvSpPr>
            <a:spLocks noGrp="1"/>
          </p:cNvSpPr>
          <p:nvPr>
            <p:ph idx="1"/>
          </p:nvPr>
        </p:nvSpPr>
        <p:spPr/>
        <p:txBody>
          <a:bodyPr/>
          <a:lstStyle/>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1 month Forward @ 75.57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1 month Forward @ 75.57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1 month Forward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Net Amount Rec: 	75.40 - 75.57*1,00,000	= (17,000)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76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Cancelation-Long Hedge</a:t>
            </a:r>
            <a:endParaRPr lang="en-IN"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1246094"/>
            <a:ext cx="10363200" cy="5459506"/>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Q6.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Importer enters into a forward contract with SBI bank to buy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Further, Mr. Ram received information about cancelation of original deal from counter party on date i.e.,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Therefore, Mr. Ram requested bank to cancel forward before due date i.e.,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Bank charge 10p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23863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Cancelation-Long Hedge</a:t>
            </a:r>
            <a:endParaRPr lang="en-IN"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1246094"/>
            <a:ext cx="10363200" cy="5459506"/>
          </a:xfrm>
        </p:spPr>
        <p:txBody>
          <a:bodyPr/>
          <a:lstStyle/>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ell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0370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Currency pairs in India 	</a:t>
            </a:r>
            <a:endParaRPr lang="en-US" dirty="0"/>
          </a:p>
        </p:txBody>
      </p:sp>
      <mc:AlternateContent xmlns:mc="http://schemas.openxmlformats.org/markup-compatibility/2006" xmlns:a14="http://schemas.microsoft.com/office/drawing/2010/main">
        <mc:Choice Requires="a14">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400" dirty="0">
                    <a:latin typeface="Bookman Old Style" panose="02050604050505020204" pitchFamily="18" charset="0"/>
                    <a:cs typeface="Times New Roman" pitchFamily="18" charset="0"/>
                  </a:rPr>
                  <a:t>US Dollar = </a:t>
                </a:r>
                <a:r>
                  <a:rPr lang="en-US" sz="2400" dirty="0">
                    <a:highlight>
                      <a:srgbClr val="00FFFF"/>
                    </a:highlight>
                    <a:latin typeface="Bookman Old Style" panose="02050604050505020204" pitchFamily="18" charset="0"/>
                    <a:cs typeface="Times New Roman" pitchFamily="18" charset="0"/>
                  </a:rPr>
                  <a:t>USDINR, </a:t>
                </a:r>
                <a:r>
                  <a:rPr lang="en-US" sz="2400" dirty="0">
                    <a:highlight>
                      <a:srgbClr val="00FF00"/>
                    </a:highlight>
                    <a:latin typeface="Bookman Old Style" panose="02050604050505020204" pitchFamily="18" charset="0"/>
                    <a:cs typeface="Times New Roman" pitchFamily="18" charset="0"/>
                  </a:rPr>
                  <a:t>USD/INR</a:t>
                </a:r>
                <a:r>
                  <a:rPr lang="en-US" sz="2400" dirty="0">
                    <a:latin typeface="Bookman Old Style" panose="02050604050505020204" pitchFamily="18" charset="0"/>
                    <a:cs typeface="Times New Roman" pitchFamily="18" charset="0"/>
                  </a:rPr>
                  <a:t>, </a:t>
                </a:r>
                <a14:m>
                  <m:oMath xmlns:m="http://schemas.openxmlformats.org/officeDocument/2006/math">
                    <m:f>
                      <m:fPr>
                        <m:ctrlPr>
                          <a:rPr lang="en-US" sz="2400" i="1" smtClean="0">
                            <a:highlight>
                              <a:srgbClr val="FFFF00"/>
                            </a:highlight>
                            <a:latin typeface="Cambria Math" panose="02040503050406030204" pitchFamily="18" charset="0"/>
                            <a:cs typeface="Times New Roman" pitchFamily="18" charset="0"/>
                          </a:rPr>
                        </m:ctrlPr>
                      </m:fPr>
                      <m:num>
                        <m:r>
                          <m:rPr>
                            <m:nor/>
                          </m:rPr>
                          <a:rPr lang="en-US" sz="2400" dirty="0">
                            <a:highlight>
                              <a:srgbClr val="FFFF00"/>
                            </a:highlight>
                            <a:latin typeface="Bookman Old Style" panose="02050604050505020204" pitchFamily="18" charset="0"/>
                            <a:cs typeface="Times New Roman" pitchFamily="18" charset="0"/>
                          </a:rPr>
                          <m:t>INR</m:t>
                        </m:r>
                      </m:num>
                      <m:den>
                        <m:r>
                          <m:rPr>
                            <m:nor/>
                          </m:rPr>
                          <a:rPr lang="en-US" sz="2400" dirty="0">
                            <a:highlight>
                              <a:srgbClr val="FFFF00"/>
                            </a:highlight>
                            <a:latin typeface="Bookman Old Style" panose="02050604050505020204" pitchFamily="18" charset="0"/>
                            <a:cs typeface="Times New Roman" pitchFamily="18" charset="0"/>
                          </a:rPr>
                          <m:t>USD</m:t>
                        </m:r>
                      </m:den>
                    </m:f>
                  </m:oMath>
                </a14:m>
                <a:endParaRPr lang="en-US" sz="2400" dirty="0">
                  <a:highlight>
                    <a:srgbClr val="FFFF00"/>
                  </a:highlight>
                  <a:latin typeface="Bookman Old Style" panose="02050604050505020204" pitchFamily="18" charset="0"/>
                  <a:cs typeface="Times New Roman" pitchFamily="18" charset="0"/>
                </a:endParaRPr>
              </a:p>
              <a:p>
                <a:pPr algn="just">
                  <a:lnSpc>
                    <a:spcPct val="150000"/>
                  </a:lnSpc>
                </a:pPr>
                <a:r>
                  <a:rPr lang="en-US" sz="2400" dirty="0">
                    <a:latin typeface="Bookman Old Style" panose="02050604050505020204" pitchFamily="18" charset="0"/>
                    <a:cs typeface="Times New Roman" pitchFamily="18" charset="0"/>
                  </a:rPr>
                  <a:t>Euro = </a:t>
                </a:r>
                <a:r>
                  <a:rPr lang="en-US" sz="2400" dirty="0">
                    <a:highlight>
                      <a:srgbClr val="00FFFF"/>
                    </a:highlight>
                    <a:latin typeface="Bookman Old Style" panose="02050604050505020204" pitchFamily="18" charset="0"/>
                    <a:cs typeface="Times New Roman" pitchFamily="18" charset="0"/>
                  </a:rPr>
                  <a:t>EURINR</a:t>
                </a:r>
                <a:r>
                  <a:rPr lang="en-US" sz="2400" dirty="0">
                    <a:latin typeface="Bookman Old Style" panose="02050604050505020204" pitchFamily="18" charset="0"/>
                    <a:cs typeface="Times New Roman" pitchFamily="18" charset="0"/>
                  </a:rPr>
                  <a:t>, </a:t>
                </a:r>
                <a:r>
                  <a:rPr lang="en-US" sz="2400" dirty="0">
                    <a:highlight>
                      <a:srgbClr val="00FF00"/>
                    </a:highlight>
                    <a:latin typeface="Bookman Old Style" panose="02050604050505020204" pitchFamily="18" charset="0"/>
                    <a:cs typeface="Times New Roman" pitchFamily="18" charset="0"/>
                  </a:rPr>
                  <a:t>EUR/INR</a:t>
                </a:r>
                <a:r>
                  <a:rPr lang="en-US" sz="2400" dirty="0">
                    <a:latin typeface="Bookman Old Style" panose="02050604050505020204" pitchFamily="18" charset="0"/>
                    <a:cs typeface="Times New Roman" pitchFamily="18" charset="0"/>
                  </a:rPr>
                  <a:t>, </a:t>
                </a:r>
                <a14:m>
                  <m:oMath xmlns:m="http://schemas.openxmlformats.org/officeDocument/2006/math">
                    <m:f>
                      <m:fPr>
                        <m:ctrlPr>
                          <a:rPr lang="en-US" sz="2400" i="1" smtClean="0">
                            <a:highlight>
                              <a:srgbClr val="FFFF00"/>
                            </a:highlight>
                            <a:latin typeface="Cambria Math" panose="02040503050406030204" pitchFamily="18" charset="0"/>
                            <a:cs typeface="Times New Roman" pitchFamily="18" charset="0"/>
                          </a:rPr>
                        </m:ctrlPr>
                      </m:fPr>
                      <m:num>
                        <m:r>
                          <m:rPr>
                            <m:nor/>
                          </m:rPr>
                          <a:rPr lang="en-US" sz="2400" dirty="0">
                            <a:highlight>
                              <a:srgbClr val="FFFF00"/>
                            </a:highlight>
                            <a:latin typeface="Bookman Old Style" panose="02050604050505020204" pitchFamily="18" charset="0"/>
                            <a:cs typeface="Times New Roman" pitchFamily="18" charset="0"/>
                          </a:rPr>
                          <m:t>INR</m:t>
                        </m:r>
                      </m:num>
                      <m:den>
                        <m:r>
                          <m:rPr>
                            <m:nor/>
                          </m:rPr>
                          <a:rPr lang="en-US" sz="2400" dirty="0">
                            <a:highlight>
                              <a:srgbClr val="FFFF00"/>
                            </a:highlight>
                            <a:latin typeface="Bookman Old Style" panose="02050604050505020204" pitchFamily="18" charset="0"/>
                            <a:cs typeface="Times New Roman" pitchFamily="18" charset="0"/>
                          </a:rPr>
                          <m:t>EUR</m:t>
                        </m:r>
                      </m:den>
                    </m:f>
                  </m:oMath>
                </a14:m>
                <a:endParaRPr lang="en-US" sz="2400" dirty="0">
                  <a:highlight>
                    <a:srgbClr val="FFFF00"/>
                  </a:highlight>
                  <a:latin typeface="Bookman Old Style" panose="02050604050505020204" pitchFamily="18" charset="0"/>
                  <a:cs typeface="Times New Roman" pitchFamily="18" charset="0"/>
                </a:endParaRPr>
              </a:p>
              <a:p>
                <a:pPr algn="just">
                  <a:lnSpc>
                    <a:spcPct val="150000"/>
                  </a:lnSpc>
                </a:pPr>
                <a:r>
                  <a:rPr lang="en-US" sz="2400" dirty="0">
                    <a:latin typeface="Bookman Old Style" panose="02050604050505020204" pitchFamily="18" charset="0"/>
                    <a:cs typeface="Times New Roman" pitchFamily="18" charset="0"/>
                  </a:rPr>
                  <a:t>Japanese Yen = </a:t>
                </a:r>
                <a:r>
                  <a:rPr lang="en-US" sz="2400" dirty="0">
                    <a:highlight>
                      <a:srgbClr val="00FFFF"/>
                    </a:highlight>
                    <a:latin typeface="Bookman Old Style" panose="02050604050505020204" pitchFamily="18" charset="0"/>
                    <a:cs typeface="Times New Roman" pitchFamily="18" charset="0"/>
                  </a:rPr>
                  <a:t>JPYINR</a:t>
                </a:r>
                <a:r>
                  <a:rPr lang="en-US" sz="2400" dirty="0">
                    <a:latin typeface="Bookman Old Style" panose="02050604050505020204" pitchFamily="18" charset="0"/>
                    <a:cs typeface="Times New Roman" pitchFamily="18" charset="0"/>
                  </a:rPr>
                  <a:t>, </a:t>
                </a:r>
                <a:r>
                  <a:rPr lang="en-US" sz="2400" dirty="0">
                    <a:highlight>
                      <a:srgbClr val="00FF00"/>
                    </a:highlight>
                    <a:latin typeface="Bookman Old Style" panose="02050604050505020204" pitchFamily="18" charset="0"/>
                    <a:cs typeface="Times New Roman" pitchFamily="18" charset="0"/>
                  </a:rPr>
                  <a:t>JPY/INR</a:t>
                </a:r>
                <a:r>
                  <a:rPr lang="en-US" sz="2400" dirty="0">
                    <a:latin typeface="Bookman Old Style" panose="02050604050505020204" pitchFamily="18" charset="0"/>
                    <a:cs typeface="Times New Roman" pitchFamily="18" charset="0"/>
                  </a:rPr>
                  <a:t>, </a:t>
                </a:r>
                <a14:m>
                  <m:oMath xmlns:m="http://schemas.openxmlformats.org/officeDocument/2006/math">
                    <m:f>
                      <m:fPr>
                        <m:ctrlPr>
                          <a:rPr lang="en-US" sz="2400" i="1" smtClean="0">
                            <a:highlight>
                              <a:srgbClr val="FFFF00"/>
                            </a:highlight>
                            <a:latin typeface="Cambria Math" panose="02040503050406030204" pitchFamily="18" charset="0"/>
                            <a:cs typeface="Times New Roman" pitchFamily="18" charset="0"/>
                          </a:rPr>
                        </m:ctrlPr>
                      </m:fPr>
                      <m:num>
                        <m:r>
                          <m:rPr>
                            <m:nor/>
                          </m:rPr>
                          <a:rPr lang="en-US" sz="2400" dirty="0">
                            <a:highlight>
                              <a:srgbClr val="FFFF00"/>
                            </a:highlight>
                            <a:latin typeface="Bookman Old Style" panose="02050604050505020204" pitchFamily="18" charset="0"/>
                            <a:cs typeface="Times New Roman" pitchFamily="18" charset="0"/>
                          </a:rPr>
                          <m:t>INR</m:t>
                        </m:r>
                      </m:num>
                      <m:den>
                        <m:r>
                          <m:rPr>
                            <m:nor/>
                          </m:rPr>
                          <a:rPr lang="en-US" sz="2400" dirty="0">
                            <a:highlight>
                              <a:srgbClr val="FFFF00"/>
                            </a:highlight>
                            <a:latin typeface="Bookman Old Style" panose="02050604050505020204" pitchFamily="18" charset="0"/>
                            <a:cs typeface="Times New Roman" pitchFamily="18" charset="0"/>
                          </a:rPr>
                          <m:t>JPY</m:t>
                        </m:r>
                      </m:den>
                    </m:f>
                  </m:oMath>
                </a14:m>
                <a:endParaRPr lang="en-US" sz="2400" dirty="0">
                  <a:highlight>
                    <a:srgbClr val="FFFF00"/>
                  </a:highlight>
                  <a:latin typeface="Bookman Old Style" panose="02050604050505020204" pitchFamily="18" charset="0"/>
                  <a:cs typeface="Times New Roman" pitchFamily="18" charset="0"/>
                </a:endParaRPr>
              </a:p>
              <a:p>
                <a:pPr algn="just">
                  <a:lnSpc>
                    <a:spcPct val="150000"/>
                  </a:lnSpc>
                </a:pPr>
                <a:r>
                  <a:rPr lang="en-US" sz="2400" dirty="0">
                    <a:latin typeface="Bookman Old Style" panose="02050604050505020204" pitchFamily="18" charset="0"/>
                    <a:cs typeface="Times New Roman" pitchFamily="18" charset="0"/>
                  </a:rPr>
                  <a:t>British Pound = </a:t>
                </a:r>
                <a:r>
                  <a:rPr lang="en-US" sz="2400" dirty="0">
                    <a:highlight>
                      <a:srgbClr val="00FFFF"/>
                    </a:highlight>
                    <a:latin typeface="Bookman Old Style" panose="02050604050505020204" pitchFamily="18" charset="0"/>
                    <a:cs typeface="Times New Roman" pitchFamily="18" charset="0"/>
                  </a:rPr>
                  <a:t>GBPINR</a:t>
                </a:r>
                <a:r>
                  <a:rPr lang="en-US" sz="2400" dirty="0">
                    <a:latin typeface="Bookman Old Style" panose="02050604050505020204" pitchFamily="18" charset="0"/>
                    <a:cs typeface="Times New Roman" pitchFamily="18" charset="0"/>
                  </a:rPr>
                  <a:t>, </a:t>
                </a:r>
                <a:r>
                  <a:rPr lang="en-US" sz="2400" dirty="0">
                    <a:highlight>
                      <a:srgbClr val="00FF00"/>
                    </a:highlight>
                    <a:latin typeface="Bookman Old Style" panose="02050604050505020204" pitchFamily="18" charset="0"/>
                    <a:cs typeface="Times New Roman" pitchFamily="18" charset="0"/>
                  </a:rPr>
                  <a:t>GBP/INR</a:t>
                </a:r>
                <a:r>
                  <a:rPr lang="en-US" sz="2400" dirty="0">
                    <a:latin typeface="Bookman Old Style" panose="02050604050505020204" pitchFamily="18" charset="0"/>
                    <a:cs typeface="Times New Roman" pitchFamily="18" charset="0"/>
                  </a:rPr>
                  <a:t>, </a:t>
                </a:r>
                <a14:m>
                  <m:oMath xmlns:m="http://schemas.openxmlformats.org/officeDocument/2006/math">
                    <m:f>
                      <m:fPr>
                        <m:ctrlPr>
                          <a:rPr lang="en-US" sz="2400" i="1" smtClean="0">
                            <a:highlight>
                              <a:srgbClr val="FFFF00"/>
                            </a:highlight>
                            <a:latin typeface="Cambria Math" panose="02040503050406030204" pitchFamily="18" charset="0"/>
                            <a:cs typeface="Times New Roman" pitchFamily="18" charset="0"/>
                          </a:rPr>
                        </m:ctrlPr>
                      </m:fPr>
                      <m:num>
                        <m:r>
                          <m:rPr>
                            <m:nor/>
                          </m:rPr>
                          <a:rPr lang="en-US" sz="2400" dirty="0">
                            <a:highlight>
                              <a:srgbClr val="FFFF00"/>
                            </a:highlight>
                            <a:latin typeface="Bookman Old Style" panose="02050604050505020204" pitchFamily="18" charset="0"/>
                            <a:cs typeface="Times New Roman" pitchFamily="18" charset="0"/>
                          </a:rPr>
                          <m:t>INR</m:t>
                        </m:r>
                      </m:num>
                      <m:den>
                        <m:r>
                          <m:rPr>
                            <m:nor/>
                          </m:rPr>
                          <a:rPr lang="en-US" sz="2400" dirty="0">
                            <a:highlight>
                              <a:srgbClr val="FFFF00"/>
                            </a:highlight>
                            <a:latin typeface="Bookman Old Style" panose="02050604050505020204" pitchFamily="18" charset="0"/>
                            <a:cs typeface="Times New Roman" pitchFamily="18" charset="0"/>
                          </a:rPr>
                          <m:t>GBP</m:t>
                        </m:r>
                      </m:den>
                    </m:f>
                  </m:oMath>
                </a14:m>
                <a:endParaRPr lang="en-US" sz="2400" dirty="0">
                  <a:highlight>
                    <a:srgbClr val="FFFF00"/>
                  </a:highlight>
                  <a:latin typeface="Bookman Old Style" panose="02050604050505020204" pitchFamily="18" charset="0"/>
                  <a:cs typeface="Times New Roman" pitchFamily="18" charset="0"/>
                </a:endParaRPr>
              </a:p>
              <a:p>
                <a:pPr algn="just">
                  <a:lnSpc>
                    <a:spcPct val="150000"/>
                  </a:lnSpc>
                </a:pPr>
                <a:r>
                  <a:rPr lang="en-US" sz="2400" dirty="0">
                    <a:latin typeface="Bookman Old Style" panose="02050604050505020204" pitchFamily="18" charset="0"/>
                    <a:cs typeface="Times New Roman" pitchFamily="18" charset="0"/>
                  </a:rPr>
                  <a:t>Swiss Franc = </a:t>
                </a:r>
                <a:r>
                  <a:rPr lang="en-US" sz="2400" dirty="0">
                    <a:highlight>
                      <a:srgbClr val="00FFFF"/>
                    </a:highlight>
                    <a:latin typeface="Bookman Old Style" panose="02050604050505020204" pitchFamily="18" charset="0"/>
                    <a:cs typeface="Times New Roman" pitchFamily="18" charset="0"/>
                  </a:rPr>
                  <a:t>CHFINR</a:t>
                </a:r>
                <a:r>
                  <a:rPr lang="en-US" sz="2400" dirty="0">
                    <a:latin typeface="Bookman Old Style" panose="02050604050505020204" pitchFamily="18" charset="0"/>
                    <a:cs typeface="Times New Roman" pitchFamily="18" charset="0"/>
                  </a:rPr>
                  <a:t>, </a:t>
                </a:r>
                <a:r>
                  <a:rPr lang="en-US" sz="2400" dirty="0">
                    <a:highlight>
                      <a:srgbClr val="00FF00"/>
                    </a:highlight>
                    <a:latin typeface="Bookman Old Style" panose="02050604050505020204" pitchFamily="18" charset="0"/>
                    <a:cs typeface="Times New Roman" pitchFamily="18" charset="0"/>
                  </a:rPr>
                  <a:t>CHF/INR</a:t>
                </a:r>
                <a:r>
                  <a:rPr lang="en-US" sz="2400" dirty="0">
                    <a:latin typeface="Bookman Old Style" panose="02050604050505020204" pitchFamily="18" charset="0"/>
                    <a:cs typeface="Times New Roman" pitchFamily="18" charset="0"/>
                  </a:rPr>
                  <a:t>, </a:t>
                </a:r>
                <a14:m>
                  <m:oMath xmlns:m="http://schemas.openxmlformats.org/officeDocument/2006/math">
                    <m:f>
                      <m:fPr>
                        <m:ctrlPr>
                          <a:rPr lang="en-US" sz="2400" i="1" smtClean="0">
                            <a:highlight>
                              <a:srgbClr val="FFFF00"/>
                            </a:highlight>
                            <a:latin typeface="Cambria Math" panose="02040503050406030204" pitchFamily="18" charset="0"/>
                            <a:cs typeface="Times New Roman" pitchFamily="18" charset="0"/>
                          </a:rPr>
                        </m:ctrlPr>
                      </m:fPr>
                      <m:num>
                        <m:r>
                          <m:rPr>
                            <m:nor/>
                          </m:rPr>
                          <a:rPr lang="en-US" sz="2400" dirty="0">
                            <a:highlight>
                              <a:srgbClr val="FFFF00"/>
                            </a:highlight>
                            <a:latin typeface="Bookman Old Style" panose="02050604050505020204" pitchFamily="18" charset="0"/>
                            <a:cs typeface="Times New Roman" pitchFamily="18" charset="0"/>
                          </a:rPr>
                          <m:t>INR</m:t>
                        </m:r>
                      </m:num>
                      <m:den>
                        <m:r>
                          <m:rPr>
                            <m:nor/>
                          </m:rPr>
                          <a:rPr lang="en-US" sz="2400" dirty="0">
                            <a:highlight>
                              <a:srgbClr val="FFFF00"/>
                            </a:highlight>
                            <a:latin typeface="Bookman Old Style" panose="02050604050505020204" pitchFamily="18" charset="0"/>
                            <a:cs typeface="Times New Roman" pitchFamily="18" charset="0"/>
                          </a:rPr>
                          <m:t>CHF</m:t>
                        </m:r>
                      </m:den>
                    </m:f>
                  </m:oMath>
                </a14:m>
                <a:endParaRPr lang="en-US" sz="2400" dirty="0">
                  <a:highlight>
                    <a:srgbClr val="FFFF00"/>
                  </a:highlight>
                  <a:latin typeface="Bookman Old Style" panose="02050604050505020204" pitchFamily="18" charset="0"/>
                  <a:cs typeface="Times New Roman" pitchFamily="18" charset="0"/>
                </a:endParaRPr>
              </a:p>
            </p:txBody>
          </p:sp>
        </mc:Choice>
        <mc:Fallback xmlns="">
          <p:sp>
            <p:nvSpPr>
              <p:cNvPr id="461827" name="Rectangle 3"/>
              <p:cNvSpPr>
                <a:spLocks noGrp="1" noRot="1" noChangeAspect="1" noMove="1" noResize="1" noEditPoints="1" noAdjustHandles="1" noChangeArrowheads="1" noChangeShapeType="1" noTextEdit="1"/>
              </p:cNvSpPr>
              <p:nvPr>
                <p:ph type="body" idx="1"/>
              </p:nvPr>
            </p:nvSpPr>
            <p:spPr>
              <a:xfrm>
                <a:off x="1625600" y="1198485"/>
                <a:ext cx="10363200" cy="5507115"/>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50880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Cancelation-Long Hedge</a:t>
            </a:r>
            <a:endParaRPr lang="en-IN"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1246094"/>
            <a:ext cx="10363200" cy="5459506"/>
          </a:xfrm>
        </p:spPr>
        <p:txBody>
          <a:bodyPr/>
          <a:lstStyle/>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ell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1 month Forward @ 75.27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1 month Forward @ 75.27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75.37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0198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Early Cancelation-Long Hedge</a:t>
            </a:r>
            <a:endParaRPr lang="en-IN"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1246094"/>
            <a:ext cx="10363200" cy="5459506"/>
          </a:xfrm>
        </p:spPr>
        <p:txBody>
          <a:bodyPr/>
          <a:lstStyle/>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ell Forward @ 75.40</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Sol: Transection on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1 month Forward @ 75.27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Buy 1 month Forward @ 75.27</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Sell Forward @ 75.37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Net Amount Pay: 	75.27 - 75.40*1,00,000			= (13,000)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2123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1246094"/>
            <a:ext cx="10363200" cy="5459506"/>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Q7.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exporter enters into a forward contract with SBI bank to sell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counterparty of Mr. Ram informed a delay of 1 Month on maturity date. Hence, Mr. Ram requested bank 1 month extension on maturity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Bank charge 10p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653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517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75.37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Spot @ 75.37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Deliver IBM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75.27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75.37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6238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75.37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Spot @ 75.37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Deliver IBM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75.27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75.37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Swap Loss		(75.37 – 75.27) *1,00,000 			= (10,000)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Interest gains		(75.40-75.37) *1,00,000 = 3000 * 0.12 * 1/12 	=         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(9,970)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8250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Q8.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Importer enters into a forward contract with SBI bank to buy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counterparty of Mr. Ram informed a delay of 1 Month on maturity date. Hence, Mr. Ram requested bank 1 month extension on maturity date.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Bank charge 0.5%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861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4975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spot @ 75.22 – 75.22*0.005 = 75.22-0.3761= 74.8439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74.8439</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Inter-bank market:	Take Delivery IBM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75.84735 (75.47+0.005*75.47)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75.84735</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6117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Maturity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932329"/>
            <a:ext cx="10363200" cy="5773271"/>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31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March 2022.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spot @ 75.22 – 75.22*0.005 = 75.22-0.3761= 74.8439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Spot @ 74.8439</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Inter-bank market:	Take Delivery IBM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75.84735 (75.47+0.005*75.47)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75.84735</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Swap Loss			(74.8439 – 75.84735) *1,00,000 		= (1,00,345)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Interest Charges		(74.8439-75.40) *1,00,000 = 55,610 * 0.12 * 1/12 =         556.1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(1,00,901.1)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140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Currency pairs in India 	</a:t>
            </a:r>
            <a:endParaRPr lang="en-US" dirty="0"/>
          </a:p>
        </p:txBody>
      </p:sp>
      <mc:AlternateContent xmlns:mc="http://schemas.openxmlformats.org/markup-compatibility/2006" xmlns:a14="http://schemas.microsoft.com/office/drawing/2010/main">
        <mc:Choice Requires="a14">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000" dirty="0">
                    <a:latin typeface="Bookman Old Style" panose="02050604050505020204" pitchFamily="18" charset="0"/>
                    <a:cs typeface="Times New Roman" pitchFamily="18" charset="0"/>
                  </a:rPr>
                  <a:t>Currency pair = Base Currency (BC) / Quotation Currency(QC)</a:t>
                </a:r>
              </a:p>
              <a:p>
                <a:pPr algn="just">
                  <a:lnSpc>
                    <a:spcPct val="150000"/>
                  </a:lnSpc>
                </a:pPr>
                <a:endParaRPr lang="en-US" sz="2000" dirty="0">
                  <a:latin typeface="Bookman Old Style" panose="02050604050505020204" pitchFamily="18" charset="0"/>
                  <a:cs typeface="Times New Roman" pitchFamily="18" charset="0"/>
                </a:endParaRPr>
              </a:p>
              <a:p>
                <a:pPr algn="just">
                  <a:lnSpc>
                    <a:spcPct val="150000"/>
                  </a:lnSpc>
                </a:pPr>
                <a:r>
                  <a:rPr lang="en-US" sz="3200" dirty="0">
                    <a:latin typeface="Bookman Old Style" panose="02050604050505020204" pitchFamily="18" charset="0"/>
                    <a:cs typeface="Times New Roman" pitchFamily="18" charset="0"/>
                  </a:rPr>
                  <a:t>USDINR, USD/INR, </a:t>
                </a:r>
                <a14:m>
                  <m:oMath xmlns:m="http://schemas.openxmlformats.org/officeDocument/2006/math">
                    <m:f>
                      <m:fPr>
                        <m:ctrlPr>
                          <a:rPr lang="en-US" sz="3200" i="1" smtClean="0">
                            <a:latin typeface="Cambria Math" panose="02040503050406030204" pitchFamily="18" charset="0"/>
                            <a:cs typeface="Times New Roman" pitchFamily="18" charset="0"/>
                          </a:rPr>
                        </m:ctrlPr>
                      </m:fPr>
                      <m:num>
                        <m:r>
                          <m:rPr>
                            <m:nor/>
                          </m:rPr>
                          <a:rPr lang="en-US" sz="3200" dirty="0">
                            <a:latin typeface="Bookman Old Style" panose="02050604050505020204" pitchFamily="18" charset="0"/>
                            <a:cs typeface="Times New Roman" pitchFamily="18" charset="0"/>
                          </a:rPr>
                          <m:t>INR</m:t>
                        </m:r>
                      </m:num>
                      <m:den>
                        <m:r>
                          <m:rPr>
                            <m:nor/>
                          </m:rPr>
                          <a:rPr lang="en-US" sz="3200" dirty="0">
                            <a:latin typeface="Bookman Old Style" panose="02050604050505020204" pitchFamily="18" charset="0"/>
                            <a:cs typeface="Times New Roman" pitchFamily="18" charset="0"/>
                          </a:rPr>
                          <m:t>USD</m:t>
                        </m:r>
                      </m:den>
                    </m:f>
                  </m:oMath>
                </a14:m>
                <a:endParaRPr lang="en-US" sz="3200" dirty="0">
                  <a:latin typeface="Bookman Old Style" panose="02050604050505020204" pitchFamily="18" charset="0"/>
                  <a:cs typeface="Times New Roman" pitchFamily="18" charset="0"/>
                </a:endParaRPr>
              </a:p>
              <a:p>
                <a:pPr algn="just">
                  <a:lnSpc>
                    <a:spcPct val="150000"/>
                  </a:lnSpc>
                </a:pPr>
                <a:endParaRPr lang="en-US" sz="2400" dirty="0">
                  <a:latin typeface="Bookman Old Style" panose="02050604050505020204" pitchFamily="18" charset="0"/>
                  <a:cs typeface="Times New Roman" pitchFamily="18" charset="0"/>
                </a:endParaRPr>
              </a:p>
              <a:p>
                <a:pPr algn="just">
                  <a:lnSpc>
                    <a:spcPct val="150000"/>
                  </a:lnSpc>
                </a:pPr>
                <a:r>
                  <a:rPr lang="en-US" sz="2400" dirty="0">
                    <a:latin typeface="Bookman Old Style" panose="02050604050505020204" pitchFamily="18" charset="0"/>
                    <a:cs typeface="Times New Roman" pitchFamily="18" charset="0"/>
                  </a:rPr>
                  <a:t>The BC is the currency that is priced and its amount is fixed at one unit. </a:t>
                </a:r>
              </a:p>
              <a:p>
                <a:pPr lvl="1" algn="just">
                  <a:lnSpc>
                    <a:spcPct val="150000"/>
                  </a:lnSpc>
                </a:pPr>
                <a:r>
                  <a:rPr lang="en-US" sz="2400" dirty="0">
                    <a:latin typeface="Bookman Old Style" panose="02050604050505020204" pitchFamily="18" charset="0"/>
                    <a:cs typeface="Times New Roman" pitchFamily="18" charset="0"/>
                  </a:rPr>
                  <a:t>The other currency is the QC, which prices the BC, and its amount varies as the price of BC varies in the market</a:t>
                </a:r>
              </a:p>
            </p:txBody>
          </p:sp>
        </mc:Choice>
        <mc:Fallback xmlns="">
          <p:sp>
            <p:nvSpPr>
              <p:cNvPr id="461827" name="Rectangle 3"/>
              <p:cNvSpPr>
                <a:spLocks noGrp="1" noRot="1" noChangeAspect="1" noMove="1" noResize="1" noEditPoints="1" noAdjustHandles="1" noChangeArrowheads="1" noChangeShapeType="1" noTextEdit="1"/>
              </p:cNvSpPr>
              <p:nvPr>
                <p:ph type="body" idx="1"/>
              </p:nvPr>
            </p:nvSpPr>
            <p:spPr>
              <a:xfrm>
                <a:off x="1625600" y="1198485"/>
                <a:ext cx="10363200" cy="5507115"/>
              </a:xfrm>
              <a:blipFill>
                <a:blip r:embed="rId2"/>
                <a:stretch>
                  <a:fillRect r="-763"/>
                </a:stretch>
              </a:blipFill>
            </p:spPr>
            <p:txBody>
              <a:bodyPr/>
              <a:lstStyle/>
              <a:p>
                <a:r>
                  <a:rPr lang="en-IN">
                    <a:noFill/>
                  </a:rPr>
                  <a:t> </a:t>
                </a:r>
              </a:p>
            </p:txBody>
          </p:sp>
        </mc:Fallback>
      </mc:AlternateContent>
      <p:sp>
        <p:nvSpPr>
          <p:cNvPr id="2" name="Callout: Down Arrow 1">
            <a:extLst>
              <a:ext uri="{FF2B5EF4-FFF2-40B4-BE49-F238E27FC236}">
                <a16:creationId xmlns:a16="http://schemas.microsoft.com/office/drawing/2014/main" id="{6DBBC047-D1AF-4B00-8BCF-6DF523986363}"/>
              </a:ext>
            </a:extLst>
          </p:cNvPr>
          <p:cNvSpPr/>
          <p:nvPr/>
        </p:nvSpPr>
        <p:spPr>
          <a:xfrm>
            <a:off x="2124635" y="2375647"/>
            <a:ext cx="887506" cy="493059"/>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highlight>
                  <a:srgbClr val="00FFFF"/>
                </a:highlight>
                <a:latin typeface="Bookman Old Style" panose="02050604050505020204" pitchFamily="18" charset="0"/>
                <a:cs typeface="Times New Roman" pitchFamily="18" charset="0"/>
              </a:rPr>
              <a:t>BC</a:t>
            </a:r>
            <a:endParaRPr lang="en-IN" dirty="0">
              <a:highlight>
                <a:srgbClr val="00FFFF"/>
              </a:highlight>
            </a:endParaRPr>
          </a:p>
        </p:txBody>
      </p:sp>
      <p:sp>
        <p:nvSpPr>
          <p:cNvPr id="3" name="Callout: Up Arrow 2">
            <a:extLst>
              <a:ext uri="{FF2B5EF4-FFF2-40B4-BE49-F238E27FC236}">
                <a16:creationId xmlns:a16="http://schemas.microsoft.com/office/drawing/2014/main" id="{E5D37B27-0FB8-44D0-88AC-34C61A0A9319}"/>
              </a:ext>
            </a:extLst>
          </p:cNvPr>
          <p:cNvSpPr/>
          <p:nvPr/>
        </p:nvSpPr>
        <p:spPr>
          <a:xfrm>
            <a:off x="2949386" y="3222805"/>
            <a:ext cx="887506" cy="560295"/>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highlight>
                  <a:srgbClr val="FFFF00"/>
                </a:highlight>
                <a:latin typeface="Bookman Old Style" panose="02050604050505020204" pitchFamily="18" charset="0"/>
                <a:cs typeface="Times New Roman" pitchFamily="18" charset="0"/>
              </a:rPr>
              <a:t>QC</a:t>
            </a:r>
            <a:endParaRPr lang="en-IN" dirty="0">
              <a:highlight>
                <a:srgbClr val="FFFF00"/>
              </a:highlight>
            </a:endParaRPr>
          </a:p>
        </p:txBody>
      </p:sp>
      <p:sp>
        <p:nvSpPr>
          <p:cNvPr id="6" name="Callout: Down Arrow 5">
            <a:extLst>
              <a:ext uri="{FF2B5EF4-FFF2-40B4-BE49-F238E27FC236}">
                <a16:creationId xmlns:a16="http://schemas.microsoft.com/office/drawing/2014/main" id="{B2986EA9-5B6D-4258-A350-B228AD7A3746}"/>
              </a:ext>
            </a:extLst>
          </p:cNvPr>
          <p:cNvSpPr/>
          <p:nvPr/>
        </p:nvSpPr>
        <p:spPr>
          <a:xfrm>
            <a:off x="3962401" y="2393574"/>
            <a:ext cx="887506" cy="493059"/>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highlight>
                  <a:srgbClr val="00FFFF"/>
                </a:highlight>
                <a:latin typeface="Bookman Old Style" panose="02050604050505020204" pitchFamily="18" charset="0"/>
                <a:cs typeface="Times New Roman" pitchFamily="18" charset="0"/>
              </a:rPr>
              <a:t>BC</a:t>
            </a:r>
            <a:endParaRPr lang="en-IN" dirty="0">
              <a:highlight>
                <a:srgbClr val="00FFFF"/>
              </a:highlight>
            </a:endParaRPr>
          </a:p>
        </p:txBody>
      </p:sp>
      <p:sp>
        <p:nvSpPr>
          <p:cNvPr id="7" name="Callout: Up Arrow 6">
            <a:extLst>
              <a:ext uri="{FF2B5EF4-FFF2-40B4-BE49-F238E27FC236}">
                <a16:creationId xmlns:a16="http://schemas.microsoft.com/office/drawing/2014/main" id="{731217DF-26AB-41CA-8CE0-B341D15484DB}"/>
              </a:ext>
            </a:extLst>
          </p:cNvPr>
          <p:cNvSpPr/>
          <p:nvPr/>
        </p:nvSpPr>
        <p:spPr>
          <a:xfrm>
            <a:off x="5074023" y="3222805"/>
            <a:ext cx="887506" cy="560295"/>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dirty="0">
                <a:highlight>
                  <a:srgbClr val="FFFF00"/>
                </a:highlight>
                <a:latin typeface="Bookman Old Style" panose="02050604050505020204" pitchFamily="18" charset="0"/>
                <a:cs typeface="Times New Roman" pitchFamily="18" charset="0"/>
              </a:rPr>
              <a:t>QC</a:t>
            </a:r>
            <a:endParaRPr lang="en-IN" dirty="0">
              <a:highlight>
                <a:srgbClr val="FFFF00"/>
              </a:highlight>
            </a:endParaRPr>
          </a:p>
        </p:txBody>
      </p:sp>
      <p:sp>
        <p:nvSpPr>
          <p:cNvPr id="8" name="Callout: Down Arrow 7">
            <a:extLst>
              <a:ext uri="{FF2B5EF4-FFF2-40B4-BE49-F238E27FC236}">
                <a16:creationId xmlns:a16="http://schemas.microsoft.com/office/drawing/2014/main" id="{B458091C-B5A4-4C90-8C4F-B8AE50E261E6}"/>
              </a:ext>
            </a:extLst>
          </p:cNvPr>
          <p:cNvSpPr/>
          <p:nvPr/>
        </p:nvSpPr>
        <p:spPr>
          <a:xfrm>
            <a:off x="6158752" y="2151523"/>
            <a:ext cx="887506" cy="493059"/>
          </a:xfrm>
          <a:prstGeom prst="down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ighlight>
                  <a:srgbClr val="FFFF00"/>
                </a:highlight>
                <a:latin typeface="Bookman Old Style" panose="02050604050505020204" pitchFamily="18" charset="0"/>
                <a:cs typeface="Times New Roman" pitchFamily="18" charset="0"/>
              </a:rPr>
              <a:t>Q</a:t>
            </a:r>
            <a:r>
              <a:rPr lang="en-US" sz="1800" dirty="0">
                <a:highlight>
                  <a:srgbClr val="FFFF00"/>
                </a:highlight>
                <a:latin typeface="Bookman Old Style" panose="02050604050505020204" pitchFamily="18" charset="0"/>
                <a:cs typeface="Times New Roman" pitchFamily="18" charset="0"/>
              </a:rPr>
              <a:t>C</a:t>
            </a:r>
            <a:endParaRPr lang="en-IN" dirty="0">
              <a:highlight>
                <a:srgbClr val="FFFF00"/>
              </a:highlight>
            </a:endParaRPr>
          </a:p>
        </p:txBody>
      </p:sp>
      <p:sp>
        <p:nvSpPr>
          <p:cNvPr id="9" name="Callout: Up Arrow 8">
            <a:extLst>
              <a:ext uri="{FF2B5EF4-FFF2-40B4-BE49-F238E27FC236}">
                <a16:creationId xmlns:a16="http://schemas.microsoft.com/office/drawing/2014/main" id="{D3838E48-B271-458E-AC64-72CDD9C3DD49}"/>
              </a:ext>
            </a:extLst>
          </p:cNvPr>
          <p:cNvSpPr/>
          <p:nvPr/>
        </p:nvSpPr>
        <p:spPr>
          <a:xfrm>
            <a:off x="6140825" y="3428992"/>
            <a:ext cx="887506" cy="560295"/>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highlight>
                  <a:srgbClr val="00FFFF"/>
                </a:highlight>
                <a:latin typeface="Bookman Old Style" panose="02050604050505020204" pitchFamily="18" charset="0"/>
                <a:cs typeface="Times New Roman" pitchFamily="18" charset="0"/>
              </a:rPr>
              <a:t>B</a:t>
            </a:r>
            <a:r>
              <a:rPr lang="en-US" sz="1800" dirty="0">
                <a:highlight>
                  <a:srgbClr val="00FFFF"/>
                </a:highlight>
                <a:latin typeface="Bookman Old Style" panose="02050604050505020204" pitchFamily="18" charset="0"/>
                <a:cs typeface="Times New Roman" pitchFamily="18" charset="0"/>
              </a:rPr>
              <a:t>C</a:t>
            </a:r>
            <a:endParaRPr lang="en-IN" dirty="0">
              <a:highlight>
                <a:srgbClr val="00FFFF"/>
              </a:highlight>
            </a:endParaRPr>
          </a:p>
        </p:txBody>
      </p:sp>
    </p:spTree>
    <p:extLst>
      <p:ext uri="{BB962C8B-B14F-4D97-AF65-F5344CB8AC3E}">
        <p14:creationId xmlns:p14="http://schemas.microsoft.com/office/powerpoint/2010/main" val="22343665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274638"/>
            <a:ext cx="10363200" cy="514256"/>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788895"/>
            <a:ext cx="10363200" cy="5916706"/>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Q9.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exporter enters into a forward contract with SBI bank to sell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counterparty of Mr. Ram informed a delay of 2 Month on date i.e.,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Hence, Mr. Ram requested bank 2-month extension on from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Two-month premium 	35/40 i.e., 75.57 – 75.67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Bank charge 10p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312154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421342"/>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600636"/>
            <a:ext cx="10363200" cy="6176682"/>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240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421342"/>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600636"/>
            <a:ext cx="10363200" cy="6176682"/>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28</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75.57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__________________________________________________</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2 month Forward @ 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2 month Forward @ 75.47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2 month Forward @ 75.57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6473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421342"/>
          </a:xfrm>
        </p:spPr>
        <p:txBody>
          <a:bodyPr>
            <a:normAutofit fontScale="90000"/>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-Short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600636"/>
            <a:ext cx="10363200" cy="6176682"/>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28</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75.57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__________________________________________________</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2 month Forward @ 75.47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2 month Forward @ 75.47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2 month Forward @ 75.57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Swap Loss		(75.57 – 75.47) *1,00,000 				= (10,000)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Interest Charges	(75.40-75.57) *1,00,000 = 17,000 * 0.12 * 1/12 			=      (170)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(10,170)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0840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573742"/>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788894"/>
            <a:ext cx="10363200" cy="5988424"/>
          </a:xfrm>
        </p:spPr>
        <p:txBody>
          <a:bodyPr/>
          <a:lstStyle/>
          <a:p>
            <a:pPr marL="82550" indent="0" algn="just">
              <a:lnSpc>
                <a:spcPct val="150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Q10. On 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Jan 2022, Mr. Ram an Importer enters into a forward contract with SBI bank to buy 100,000 USD on 31</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dirty="0">
                <a:effectLst/>
                <a:latin typeface="Calibri" panose="020F0502020204030204" pitchFamily="34" charset="0"/>
                <a:ea typeface="Calibri" panose="020F0502020204030204" pitchFamily="34" charset="0"/>
                <a:cs typeface="Times New Roman" panose="02020603050405020304" pitchFamily="18" charset="0"/>
              </a:rPr>
              <a:t> March 2022 @ 75.40. However, counterparty of Mr. Ram informed a delay of 2 Month on date i.e.,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Hence, Mr. Ram requested bank 2-month extension on from 28</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 Bank rate on 26</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Feb 2022 was as follow: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Spot:			75.22 – 75.27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One-month premium 	15/20 i.e., 75.37 – 75.47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Two-month premium 	35/40 i.e., 75.57 – 75.67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Additional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Interest rate @ 12%.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Bank charge 10p on each trade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Calculate net cash Inflow/Outflow of Mr.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513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573742"/>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788894"/>
            <a:ext cx="10363200" cy="5988424"/>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95594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573742"/>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788894"/>
            <a:ext cx="10363200" cy="5988424"/>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28</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75.37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2 month Forward @ 75.77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2 month Forward @ 75.77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2 month Forward @ 75.67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0499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9C4-8C77-427A-A3D2-C6D8EF29B276}"/>
              </a:ext>
            </a:extLst>
          </p:cNvPr>
          <p:cNvSpPr>
            <a:spLocks noGrp="1"/>
          </p:cNvSpPr>
          <p:nvPr>
            <p:ph type="title"/>
          </p:nvPr>
        </p:nvSpPr>
        <p:spPr>
          <a:xfrm>
            <a:off x="1625600" y="80682"/>
            <a:ext cx="10363200" cy="573742"/>
          </a:xfrm>
        </p:spPr>
        <p:txBody>
          <a:bodyPr>
            <a:normAutofit/>
          </a:bodyPr>
          <a:lstStyle/>
          <a:p>
            <a:r>
              <a:rPr lang="en-US" sz="2800" b="1" dirty="0">
                <a:effectLst/>
                <a:latin typeface="Calibri" panose="020F0502020204030204" pitchFamily="34" charset="0"/>
                <a:ea typeface="Calibri" panose="020F0502020204030204" pitchFamily="34" charset="0"/>
                <a:cs typeface="Times New Roman" panose="02020603050405020304" pitchFamily="18" charset="0"/>
              </a:rPr>
              <a:t>Early Extension -Long Hedge</a:t>
            </a:r>
            <a:endParaRPr lang="en-IN" sz="2800" dirty="0"/>
          </a:p>
        </p:txBody>
      </p:sp>
      <p:sp>
        <p:nvSpPr>
          <p:cNvPr id="3" name="Content Placeholder 2">
            <a:extLst>
              <a:ext uri="{FF2B5EF4-FFF2-40B4-BE49-F238E27FC236}">
                <a16:creationId xmlns:a16="http://schemas.microsoft.com/office/drawing/2014/main" id="{795836CC-2821-4282-8195-1B346AD7CFCD}"/>
              </a:ext>
            </a:extLst>
          </p:cNvPr>
          <p:cNvSpPr>
            <a:spLocks noGrp="1"/>
          </p:cNvSpPr>
          <p:nvPr>
            <p:ph idx="1"/>
          </p:nvPr>
        </p:nvSpPr>
        <p:spPr>
          <a:xfrm>
            <a:off x="1625600" y="788894"/>
            <a:ext cx="10363200" cy="5988424"/>
          </a:xfrm>
        </p:spPr>
        <p:txBody>
          <a:bodyPr/>
          <a:lstStyle/>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Sol: Transection on 1</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Jan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ell Forward @ 75.40</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Forward @ 75.40+Profit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Transection on 28</a:t>
            </a:r>
            <a:r>
              <a:rPr lang="en-US" sz="1400" b="1" u="sng"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400" b="1" u="sng" dirty="0">
                <a:effectLst/>
                <a:latin typeface="Calibri" panose="020F0502020204030204" pitchFamily="34" charset="0"/>
                <a:ea typeface="Calibri" panose="020F0502020204030204" pitchFamily="34" charset="0"/>
                <a:cs typeface="Times New Roman" panose="02020603050405020304" pitchFamily="18" charset="0"/>
              </a:rPr>
              <a:t> Feb 2022,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1 month Forward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1 month Forward @ 75.27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Forward @ 75.37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Costumer: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2 month Forward @ 75.77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Bank: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Sell 2 month Forward @ 75.77</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Inter-bank market: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Buy 2 month Forward @ 75.67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Swap Loss		(75.27 – 75.77) *1,00,000 			= (50,000)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u="sng" dirty="0">
                <a:effectLst/>
                <a:latin typeface="Calibri" panose="020F0502020204030204" pitchFamily="34" charset="0"/>
                <a:ea typeface="Calibri" panose="020F0502020204030204" pitchFamily="34" charset="0"/>
                <a:cs typeface="Times New Roman" panose="02020603050405020304" pitchFamily="18" charset="0"/>
              </a:rPr>
              <a:t>Interest Charges	(75.27-75.40) *1,00,000 = 13,000 * 0.12 * 1/12 		=      (130)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2550" indent="0">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Total						     	    (50,130)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3481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C162-9F84-4F40-A429-2D8B16ACC651}"/>
              </a:ext>
            </a:extLst>
          </p:cNvPr>
          <p:cNvSpPr>
            <a:spLocks noGrp="1"/>
          </p:cNvSpPr>
          <p:nvPr>
            <p:ph type="title"/>
          </p:nvPr>
        </p:nvSpPr>
        <p:spPr/>
        <p:txBody>
          <a:bodyPr/>
          <a:lstStyle/>
          <a:p>
            <a:r>
              <a:rPr lang="en-US"/>
              <a:t>Thank you</a:t>
            </a:r>
            <a:endParaRPr lang="en-IN"/>
          </a:p>
        </p:txBody>
      </p:sp>
      <p:sp>
        <p:nvSpPr>
          <p:cNvPr id="3" name="Content Placeholder 2">
            <a:extLst>
              <a:ext uri="{FF2B5EF4-FFF2-40B4-BE49-F238E27FC236}">
                <a16:creationId xmlns:a16="http://schemas.microsoft.com/office/drawing/2014/main" id="{79C55E9F-F8B7-48CA-BF84-008E068A7D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4024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Currency pairs - Trade	</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3200" dirty="0">
                <a:highlight>
                  <a:srgbClr val="FFFF00"/>
                </a:highlight>
                <a:latin typeface="Bookman Old Style" panose="02050604050505020204" pitchFamily="18" charset="0"/>
                <a:cs typeface="Times New Roman" pitchFamily="18" charset="0"/>
              </a:rPr>
              <a:t>Buy USDINR </a:t>
            </a:r>
            <a:r>
              <a:rPr lang="en-US" sz="3200" dirty="0">
                <a:latin typeface="Bookman Old Style" panose="02050604050505020204" pitchFamily="18" charset="0"/>
                <a:cs typeface="Times New Roman" pitchFamily="18" charset="0"/>
              </a:rPr>
              <a:t>is Buy BC and sell QC; Buy USD and sell INR</a:t>
            </a:r>
          </a:p>
          <a:p>
            <a:pPr algn="just">
              <a:lnSpc>
                <a:spcPct val="150000"/>
              </a:lnSpc>
            </a:pPr>
            <a:r>
              <a:rPr lang="en-US" sz="3200" dirty="0">
                <a:highlight>
                  <a:srgbClr val="FFFF00"/>
                </a:highlight>
                <a:latin typeface="Bookman Old Style" panose="02050604050505020204" pitchFamily="18" charset="0"/>
                <a:cs typeface="Times New Roman" pitchFamily="18" charset="0"/>
              </a:rPr>
              <a:t>Sell USDINR </a:t>
            </a:r>
            <a:r>
              <a:rPr lang="en-US" sz="3200" dirty="0">
                <a:latin typeface="Bookman Old Style" panose="02050604050505020204" pitchFamily="18" charset="0"/>
                <a:cs typeface="Times New Roman" pitchFamily="18" charset="0"/>
              </a:rPr>
              <a:t>is Sell BC and buy QC; sell USD and buy INR</a:t>
            </a:r>
          </a:p>
          <a:p>
            <a:pPr algn="just">
              <a:lnSpc>
                <a:spcPct val="150000"/>
              </a:lnSpc>
            </a:pPr>
            <a:endParaRPr lang="en-US" sz="3600" dirty="0">
              <a:latin typeface="Bookman Old Style" panose="02050604050505020204" pitchFamily="18" charset="0"/>
              <a:cs typeface="Times New Roman" pitchFamily="18" charset="0"/>
            </a:endParaRPr>
          </a:p>
        </p:txBody>
      </p:sp>
    </p:spTree>
    <p:extLst>
      <p:ext uri="{BB962C8B-B14F-4D97-AF65-F5344CB8AC3E}">
        <p14:creationId xmlns:p14="http://schemas.microsoft.com/office/powerpoint/2010/main" val="100093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Appreciation / Depreciation</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000" dirty="0">
                <a:latin typeface="Bookman Old Style" panose="02050604050505020204" pitchFamily="18" charset="0"/>
                <a:cs typeface="Times New Roman" pitchFamily="18" charset="0"/>
              </a:rPr>
              <a:t>USDINR has moved from 44.00 to 44.25, the USD has appreciated and the INR has depreciated. </a:t>
            </a:r>
          </a:p>
          <a:p>
            <a:pPr lvl="1" algn="just">
              <a:lnSpc>
                <a:spcPct val="150000"/>
              </a:lnSpc>
            </a:pPr>
            <a:r>
              <a:rPr lang="en-US" sz="2000" dirty="0">
                <a:latin typeface="Bookman Old Style" panose="02050604050505020204" pitchFamily="18" charset="0"/>
                <a:cs typeface="Times New Roman" pitchFamily="18" charset="0"/>
              </a:rPr>
              <a:t>USD looks strong over next few months would mean that USDINR pair may move towards 45.00 from the current levels of 44.00</a:t>
            </a:r>
          </a:p>
          <a:p>
            <a:pPr algn="just">
              <a:lnSpc>
                <a:spcPct val="150000"/>
              </a:lnSpc>
            </a:pPr>
            <a:r>
              <a:rPr lang="en-US" sz="2000" dirty="0">
                <a:latin typeface="Bookman Old Style" panose="02050604050505020204" pitchFamily="18" charset="0"/>
                <a:cs typeface="Times New Roman" pitchFamily="18" charset="0"/>
              </a:rPr>
              <a:t>USDINR has moved from 44.00 to 43.25, the USD has depreciated and the INR has appreciated. </a:t>
            </a:r>
          </a:p>
          <a:p>
            <a:pPr lvl="1" algn="just">
              <a:lnSpc>
                <a:spcPct val="150000"/>
              </a:lnSpc>
            </a:pPr>
            <a:r>
              <a:rPr lang="en-US" sz="2000" dirty="0">
                <a:latin typeface="Bookman Old Style" panose="02050604050505020204" pitchFamily="18" charset="0"/>
                <a:cs typeface="Times New Roman" pitchFamily="18" charset="0"/>
              </a:rPr>
              <a:t>USD looks week over next few months would mean that USDINR pair may move towards 44.00 from the current levels of 45.00</a:t>
            </a:r>
            <a:endParaRPr lang="en-US" sz="1200" dirty="0">
              <a:latin typeface="Bookman Old Style" panose="02050604050505020204" pitchFamily="18" charset="0"/>
              <a:cs typeface="Times New Roman" pitchFamily="18" charset="0"/>
            </a:endParaRPr>
          </a:p>
          <a:p>
            <a:pPr algn="just">
              <a:lnSpc>
                <a:spcPct val="150000"/>
              </a:lnSpc>
            </a:pPr>
            <a:endParaRPr lang="en-US" sz="1200" dirty="0">
              <a:latin typeface="Bookman Old Style" panose="02050604050505020204" pitchFamily="18" charset="0"/>
              <a:cs typeface="Times New Roman" pitchFamily="18" charset="0"/>
            </a:endParaRPr>
          </a:p>
        </p:txBody>
      </p:sp>
    </p:spTree>
    <p:extLst>
      <p:ext uri="{BB962C8B-B14F-4D97-AF65-F5344CB8AC3E}">
        <p14:creationId xmlns:p14="http://schemas.microsoft.com/office/powerpoint/2010/main" val="309003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Exchange Derivatives</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000" dirty="0">
                <a:highlight>
                  <a:srgbClr val="FFFF00"/>
                </a:highlight>
                <a:latin typeface="Bookman Old Style" panose="02050604050505020204" pitchFamily="18" charset="0"/>
                <a:cs typeface="Times New Roman" pitchFamily="18" charset="0"/>
              </a:rPr>
              <a:t>Derivative</a:t>
            </a:r>
            <a:r>
              <a:rPr lang="en-US" sz="2000" dirty="0">
                <a:latin typeface="Bookman Old Style" panose="02050604050505020204" pitchFamily="18" charset="0"/>
                <a:cs typeface="Times New Roman" pitchFamily="18" charset="0"/>
              </a:rPr>
              <a:t> is a product whose value is derived from the value of one or more underlying asset.</a:t>
            </a:r>
          </a:p>
          <a:p>
            <a:pPr lvl="1" algn="just">
              <a:lnSpc>
                <a:spcPct val="150000"/>
              </a:lnSpc>
            </a:pPr>
            <a:r>
              <a:rPr lang="en-US" sz="2000" dirty="0">
                <a:latin typeface="Bookman Old Style" panose="02050604050505020204" pitchFamily="18" charset="0"/>
                <a:cs typeface="Times New Roman" pitchFamily="18" charset="0"/>
              </a:rPr>
              <a:t>The underlying asset can be equity, </a:t>
            </a:r>
            <a:r>
              <a:rPr lang="en-US" sz="2000" b="1" dirty="0">
                <a:solidFill>
                  <a:schemeClr val="accent3"/>
                </a:solidFill>
                <a:latin typeface="Bookman Old Style" panose="02050604050505020204" pitchFamily="18" charset="0"/>
                <a:cs typeface="Times New Roman" pitchFamily="18" charset="0"/>
              </a:rPr>
              <a:t>foreign exchange</a:t>
            </a:r>
            <a:r>
              <a:rPr lang="en-US" sz="2000" dirty="0">
                <a:latin typeface="Bookman Old Style" panose="02050604050505020204" pitchFamily="18" charset="0"/>
                <a:cs typeface="Times New Roman" pitchFamily="18" charset="0"/>
              </a:rPr>
              <a:t>, commodity or any other asset.</a:t>
            </a:r>
          </a:p>
          <a:p>
            <a:pPr algn="just">
              <a:lnSpc>
                <a:spcPct val="150000"/>
              </a:lnSpc>
            </a:pPr>
            <a:r>
              <a:rPr lang="en-US" sz="2000" dirty="0">
                <a:latin typeface="Bookman Old Style" panose="02050604050505020204" pitchFamily="18" charset="0"/>
                <a:cs typeface="Times New Roman" pitchFamily="18" charset="0"/>
              </a:rPr>
              <a:t>A futures contract is a standardized contract, traded on an exchange, to buy or sell a certain underlying asset at a certain date in the future, at a specified price. </a:t>
            </a:r>
          </a:p>
          <a:p>
            <a:pPr lvl="1" algn="just">
              <a:lnSpc>
                <a:spcPct val="150000"/>
              </a:lnSpc>
            </a:pPr>
            <a:r>
              <a:rPr lang="en-US" sz="2000" dirty="0">
                <a:latin typeface="Bookman Old Style" panose="02050604050505020204" pitchFamily="18" charset="0"/>
                <a:cs typeface="Times New Roman" pitchFamily="18" charset="0"/>
              </a:rPr>
              <a:t>When the underlying is an exchange rate, the contract is termed a “currency futures contract”.</a:t>
            </a:r>
          </a:p>
        </p:txBody>
      </p:sp>
    </p:spTree>
    <p:extLst>
      <p:ext uri="{BB962C8B-B14F-4D97-AF65-F5344CB8AC3E}">
        <p14:creationId xmlns:p14="http://schemas.microsoft.com/office/powerpoint/2010/main" val="345337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rPr>
              <a:t>Futures Terminology</a:t>
            </a:r>
            <a:endParaRPr lang="en-US" dirty="0"/>
          </a:p>
        </p:txBody>
      </p:sp>
      <p:sp>
        <p:nvSpPr>
          <p:cNvPr id="461827" name="Rectangle 3"/>
          <p:cNvSpPr>
            <a:spLocks noGrp="1" noChangeArrowheads="1"/>
          </p:cNvSpPr>
          <p:nvPr>
            <p:ph type="body" idx="1"/>
          </p:nvPr>
        </p:nvSpPr>
        <p:spPr>
          <a:xfrm>
            <a:off x="1625600" y="1198485"/>
            <a:ext cx="10363200" cy="5507115"/>
          </a:xfrm>
        </p:spPr>
        <p:txBody>
          <a:bodyPr/>
          <a:lstStyle/>
          <a:p>
            <a:pPr algn="just">
              <a:lnSpc>
                <a:spcPct val="150000"/>
              </a:lnSpc>
            </a:pPr>
            <a:r>
              <a:rPr lang="en-US" sz="2000" dirty="0">
                <a:highlight>
                  <a:srgbClr val="FFFF00"/>
                </a:highlight>
                <a:latin typeface="Bookman Old Style" panose="02050604050505020204" pitchFamily="18" charset="0"/>
                <a:cs typeface="Times New Roman" pitchFamily="18" charset="0"/>
              </a:rPr>
              <a:t>Spot price</a:t>
            </a:r>
            <a:r>
              <a:rPr lang="en-US" sz="2000" dirty="0">
                <a:latin typeface="Bookman Old Style" panose="02050604050505020204" pitchFamily="18" charset="0"/>
                <a:cs typeface="Times New Roman" pitchFamily="18" charset="0"/>
              </a:rPr>
              <a:t>: The price at which the underlying asset trades in the spot market.</a:t>
            </a:r>
          </a:p>
          <a:p>
            <a:pPr algn="just">
              <a:lnSpc>
                <a:spcPct val="150000"/>
              </a:lnSpc>
            </a:pPr>
            <a:r>
              <a:rPr lang="en-US" sz="2000" dirty="0">
                <a:highlight>
                  <a:srgbClr val="FFFF00"/>
                </a:highlight>
                <a:latin typeface="Bookman Old Style" panose="02050604050505020204" pitchFamily="18" charset="0"/>
                <a:cs typeface="Times New Roman" pitchFamily="18" charset="0"/>
              </a:rPr>
              <a:t>Futures price</a:t>
            </a:r>
            <a:r>
              <a:rPr lang="en-US" sz="2000" dirty="0">
                <a:latin typeface="Bookman Old Style" panose="02050604050505020204" pitchFamily="18" charset="0"/>
                <a:cs typeface="Times New Roman" pitchFamily="18" charset="0"/>
              </a:rPr>
              <a:t>: The current price of the specified futures contract </a:t>
            </a:r>
          </a:p>
          <a:p>
            <a:pPr algn="just">
              <a:lnSpc>
                <a:spcPct val="150000"/>
              </a:lnSpc>
            </a:pPr>
            <a:r>
              <a:rPr lang="en-US" sz="2000" dirty="0">
                <a:highlight>
                  <a:srgbClr val="FFFF00"/>
                </a:highlight>
                <a:latin typeface="Bookman Old Style" panose="02050604050505020204" pitchFamily="18" charset="0"/>
                <a:cs typeface="Times New Roman" pitchFamily="18" charset="0"/>
              </a:rPr>
              <a:t>Contract cycle</a:t>
            </a:r>
            <a:r>
              <a:rPr lang="en-US" sz="2000" dirty="0">
                <a:latin typeface="Bookman Old Style" panose="02050604050505020204" pitchFamily="18" charset="0"/>
                <a:cs typeface="Times New Roman" pitchFamily="18" charset="0"/>
              </a:rPr>
              <a:t>: The period over which a contract trades. The currency futures contracts on the SEBI recognized exchanges have one-month, two-month, and three-month up to twelve-month expiry cycles. Hence, these exchanges will have 12 contracts outstanding at any given point in time.</a:t>
            </a:r>
          </a:p>
          <a:p>
            <a:pPr algn="just">
              <a:lnSpc>
                <a:spcPct val="150000"/>
              </a:lnSpc>
            </a:pPr>
            <a:r>
              <a:rPr lang="en-US" sz="2000" dirty="0">
                <a:highlight>
                  <a:srgbClr val="FFFF00"/>
                </a:highlight>
                <a:latin typeface="Bookman Old Style" panose="02050604050505020204" pitchFamily="18" charset="0"/>
                <a:cs typeface="Times New Roman" pitchFamily="18" charset="0"/>
              </a:rPr>
              <a:t>Expiry date</a:t>
            </a:r>
            <a:r>
              <a:rPr lang="en-US" sz="2000" dirty="0">
                <a:latin typeface="Bookman Old Style" panose="02050604050505020204" pitchFamily="18" charset="0"/>
                <a:cs typeface="Times New Roman" pitchFamily="18" charset="0"/>
              </a:rPr>
              <a:t>: Also called Last Trading Day, it is the day on which trading ceases in the contract; and is two working days prior to the final settlement date.</a:t>
            </a:r>
          </a:p>
        </p:txBody>
      </p:sp>
    </p:spTree>
    <p:extLst>
      <p:ext uri="{BB962C8B-B14F-4D97-AF65-F5344CB8AC3E}">
        <p14:creationId xmlns:p14="http://schemas.microsoft.com/office/powerpoint/2010/main" val="37014726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5257</Words>
  <Application>Microsoft Office PowerPoint</Application>
  <PresentationFormat>Widescreen</PresentationFormat>
  <Paragraphs>532</Paragraphs>
  <Slides>58</Slides>
  <Notes>0</Notes>
  <HiddenSlides>0</HiddenSlides>
  <MMClips>0</MMClips>
  <ScaleCrop>false</ScaleCrop>
  <HeadingPairs>
    <vt:vector size="4" baseType="variant">
      <vt:variant>
        <vt:lpstr>Theme</vt:lpstr>
      </vt:variant>
      <vt:variant>
        <vt:i4>2</vt:i4>
      </vt:variant>
      <vt:variant>
        <vt:lpstr>Slide Titles</vt:lpstr>
      </vt:variant>
      <vt:variant>
        <vt:i4>58</vt:i4>
      </vt:variant>
    </vt:vector>
  </HeadingPairs>
  <TitlesOfParts>
    <vt:vector size="60" baseType="lpstr">
      <vt:lpstr>Office Theme</vt:lpstr>
      <vt:lpstr>Solstice</vt:lpstr>
      <vt:lpstr>https://www.nseindia.com/</vt:lpstr>
      <vt:lpstr>Introduction to Currency Markets</vt:lpstr>
      <vt:lpstr>Introduction to Currency Markets</vt:lpstr>
      <vt:lpstr>Currency pairs in India  </vt:lpstr>
      <vt:lpstr>Currency pairs in India  </vt:lpstr>
      <vt:lpstr>Currency pairs - Trade </vt:lpstr>
      <vt:lpstr>Appreciation / Depreciation</vt:lpstr>
      <vt:lpstr>Exchange Derivatives</vt:lpstr>
      <vt:lpstr>Futures Terminology</vt:lpstr>
      <vt:lpstr>Futures Terminology</vt:lpstr>
      <vt:lpstr>Interest rate parity and pricing of currency futures</vt:lpstr>
      <vt:lpstr>Interest rate parity and pricing of currency futures</vt:lpstr>
      <vt:lpstr>Valuation of currency futures</vt:lpstr>
      <vt:lpstr>Valuation of currency futures</vt:lpstr>
      <vt:lpstr>Concept of premium and discount</vt:lpstr>
      <vt:lpstr>Hedging With Currency Forward</vt:lpstr>
      <vt:lpstr>Hedging With Currency Forward</vt:lpstr>
      <vt:lpstr>Early Delivery-Short Hedge</vt:lpstr>
      <vt:lpstr>Early Delivery-Short Hedge</vt:lpstr>
      <vt:lpstr>Early Delivery-Short Hedge</vt:lpstr>
      <vt:lpstr>Early Delivery-Short Hedge</vt:lpstr>
      <vt:lpstr>Early Delivery-Long Hedge</vt:lpstr>
      <vt:lpstr>Early Delivery-Long Hedge</vt:lpstr>
      <vt:lpstr>Early Delivery-Long Hedge</vt:lpstr>
      <vt:lpstr>Early Delivery-Long Hedge</vt:lpstr>
      <vt:lpstr>Maturity Cancelation-Short Hedge</vt:lpstr>
      <vt:lpstr>Maturity Cancelation-Short Hedge</vt:lpstr>
      <vt:lpstr>Maturity Cancelation-Short Hedge</vt:lpstr>
      <vt:lpstr>Maturity Cancelation-Short Hedge</vt:lpstr>
      <vt:lpstr>Maturity Cancelation-Long Hedge</vt:lpstr>
      <vt:lpstr>Maturity Cancelation-Long Hedge</vt:lpstr>
      <vt:lpstr>Maturity Cancelation-Long Hedge</vt:lpstr>
      <vt:lpstr>Maturity Cancelation-Long Hedge</vt:lpstr>
      <vt:lpstr>Early Cancelation-Short Hedge</vt:lpstr>
      <vt:lpstr>Early Cancelation-Short Hedge</vt:lpstr>
      <vt:lpstr>Early Cancelation-Short Hedge</vt:lpstr>
      <vt:lpstr>Early Cancelation-Short Hedge</vt:lpstr>
      <vt:lpstr>Early Cancelation-Long Hedge</vt:lpstr>
      <vt:lpstr>Early Cancelation-Long Hedge</vt:lpstr>
      <vt:lpstr>Early Cancelation-Long Hedge</vt:lpstr>
      <vt:lpstr>Early Cancelation-Long Hedge</vt:lpstr>
      <vt:lpstr>Maturity Extension -Short Hedge</vt:lpstr>
      <vt:lpstr>Maturity Extension -Short Hedge</vt:lpstr>
      <vt:lpstr>Maturity Extension -Short Hedge</vt:lpstr>
      <vt:lpstr>Maturity Extension -Short Hedge</vt:lpstr>
      <vt:lpstr>Maturity Extension -Long Hedge</vt:lpstr>
      <vt:lpstr>Maturity Extension -Long Hedge</vt:lpstr>
      <vt:lpstr>Maturity Extension -Long Hedge</vt:lpstr>
      <vt:lpstr>Maturity Extension -Long Hedge</vt:lpstr>
      <vt:lpstr>Early Extension -Short Hedge</vt:lpstr>
      <vt:lpstr>Early Extension -Short Hedge</vt:lpstr>
      <vt:lpstr>Early Extension -Short Hedge</vt:lpstr>
      <vt:lpstr>Early Extension -Short Hedge</vt:lpstr>
      <vt:lpstr>Early Extension -Long Hedge</vt:lpstr>
      <vt:lpstr>Early Extension -Long Hedge</vt:lpstr>
      <vt:lpstr>Early Extension -Long Hedge</vt:lpstr>
      <vt:lpstr>Early Extension -Long Hedge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https://www.nseindia.com/</dc:title>
  <dc:creator>narander nigam</dc:creator>
  <cp:lastModifiedBy>Narander Nigam</cp:lastModifiedBy>
  <cp:revision>13</cp:revision>
  <dcterms:created xsi:type="dcterms:W3CDTF">2022-01-03T19:34:22Z</dcterms:created>
  <dcterms:modified xsi:type="dcterms:W3CDTF">2022-11-04T18:11:17Z</dcterms:modified>
</cp:coreProperties>
</file>