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34E6"/>
    <a:srgbClr val="E8710A"/>
    <a:srgbClr val="C45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56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cs/deep-belief-network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Introduction to the idea behind my Master’s thesi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 to the idea behind my Master’s thesis</a:t>
            </a:r>
          </a:p>
        </p:txBody>
      </p:sp>
      <p:sp>
        <p:nvSpPr>
          <p:cNvPr id="138" name="Sneha Banerje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Sneha Banerjee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Unsupervised Learning on 3D Point Clouds by Clustering and Contrast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r>
              <a:t>Unsupervised Learning on 3D Point Clouds by Clustering and Contrasting</a:t>
            </a:r>
          </a:p>
        </p:txBody>
      </p:sp>
      <p:pic>
        <p:nvPicPr>
          <p:cNvPr id="209" name="IMG_1041.jpeg" descr="IMG_104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009" y="2950958"/>
            <a:ext cx="17091982" cy="10073681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Guofeng Mei et al."/>
          <p:cNvSpPr txBox="1"/>
          <p:nvPr/>
        </p:nvSpPr>
        <p:spPr>
          <a:xfrm>
            <a:off x="17145244" y="2676297"/>
            <a:ext cx="519266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Guofeng Mei et al.</a:t>
            </a:r>
          </a:p>
        </p:txBody>
      </p:sp>
      <p:sp>
        <p:nvSpPr>
          <p:cNvPr id="211" name="Spatial correlation preserved…"/>
          <p:cNvSpPr txBox="1"/>
          <p:nvPr/>
        </p:nvSpPr>
        <p:spPr>
          <a:xfrm>
            <a:off x="1239375" y="4546244"/>
            <a:ext cx="9783408" cy="5951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35000" indent="-635000">
              <a:buSzPct val="125000"/>
              <a:buChar char="•"/>
            </a:pPr>
            <a:r>
              <a:t>Spatial correlation preserved</a:t>
            </a:r>
          </a:p>
          <a:p>
            <a:pPr marL="635000" indent="-635000">
              <a:buSzPct val="125000"/>
              <a:buChar char="•"/>
            </a:pPr>
            <a:r>
              <a:t>Considers global and local features</a:t>
            </a:r>
          </a:p>
          <a:p>
            <a:pPr marL="635000" indent="-635000">
              <a:buSzPct val="125000"/>
              <a:buChar char="•"/>
            </a:pPr>
            <a:r>
              <a:t>No pre-defined set of features</a:t>
            </a:r>
          </a:p>
          <a:p>
            <a:pPr marL="635000" indent="-635000">
              <a:buSzPct val="125000"/>
              <a:buChar char="•"/>
            </a:pPr>
            <a:r>
              <a:t>Automatic feature descriptors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0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00 C 0.021990 -0.000252 0.043981 -0.000504 0.066113 -0.001009 C 0.088245 -0.001513 0.110519 -0.002270 0.132367 -0.003657 C 0.154216 -0.005044 0.175639 -0.007062 0.189117 -0.007693 C 0.202595 -0.008323 0.208128 -0.007567 0.213661 -0.006810" pathEditMode="relative">
                                      <p:cBhvr>
                                        <p:cTn id="9" dur="7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3" dur="indefinite" fill="hold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1" animBg="1" advAuto="0"/>
      <p:bldP spid="209" grpId="3" animBg="1" advAuto="0"/>
      <p:bldP spid="211" grpId="4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New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New idea</a:t>
            </a:r>
          </a:p>
        </p:txBody>
      </p:sp>
      <p:pic>
        <p:nvPicPr>
          <p:cNvPr id="215" name="IMG_1041.jpeg" descr="IMG_104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514" y="4376392"/>
            <a:ext cx="13313953" cy="78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lustering Algorithm -…"/>
          <p:cNvSpPr txBox="1"/>
          <p:nvPr/>
        </p:nvSpPr>
        <p:spPr>
          <a:xfrm>
            <a:off x="1293869" y="4547460"/>
            <a:ext cx="11423120" cy="7504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rPr dirty="0"/>
              <a:t>Clustering Algorithm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DBSCAN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HDSCAN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K-</a:t>
            </a:r>
            <a:r>
              <a:rPr dirty="0" err="1"/>
              <a:t>Medoids</a:t>
            </a:r>
            <a:endParaRPr dirty="0"/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 err="1"/>
              <a:t>KMeans</a:t>
            </a:r>
            <a:endParaRPr dirty="0"/>
          </a:p>
          <a:p>
            <a:pPr>
              <a:lnSpc>
                <a:spcPct val="10000"/>
              </a:lnSpc>
            </a:pPr>
            <a:endParaRPr dirty="0"/>
          </a:p>
          <a:p>
            <a:pPr>
              <a:lnSpc>
                <a:spcPct val="10000"/>
              </a:lnSpc>
            </a:pPr>
            <a:r>
              <a:rPr dirty="0"/>
              <a:t>Evaluation metrics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Silhouette Score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Davis </a:t>
            </a:r>
            <a:r>
              <a:rPr dirty="0" err="1"/>
              <a:t>Bouldin</a:t>
            </a:r>
            <a:r>
              <a:rPr dirty="0"/>
              <a:t> Score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rrent state of th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 state of the work</a:t>
            </a:r>
          </a:p>
        </p:txBody>
      </p:sp>
      <p:pic>
        <p:nvPicPr>
          <p:cNvPr id="220" name="IMG_1042.png" descr="IMG_10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75" y="2556603"/>
            <a:ext cx="10970051" cy="1005811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Circle"/>
          <p:cNvSpPr/>
          <p:nvPr/>
        </p:nvSpPr>
        <p:spPr>
          <a:xfrm>
            <a:off x="18599129" y="5269482"/>
            <a:ext cx="852544" cy="852544"/>
          </a:xfrm>
          <a:prstGeom prst="ellipse">
            <a:avLst/>
          </a:prstGeom>
          <a:solidFill>
            <a:srgbClr val="61E3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Training loss"/>
          <p:cNvSpPr txBox="1"/>
          <p:nvPr/>
        </p:nvSpPr>
        <p:spPr>
          <a:xfrm>
            <a:off x="19854064" y="5291538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Training loss</a:t>
            </a:r>
          </a:p>
        </p:txBody>
      </p:sp>
      <p:sp>
        <p:nvSpPr>
          <p:cNvPr id="223" name="Circle"/>
          <p:cNvSpPr/>
          <p:nvPr/>
        </p:nvSpPr>
        <p:spPr>
          <a:xfrm>
            <a:off x="18599129" y="6754440"/>
            <a:ext cx="852544" cy="85254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Validation loss"/>
          <p:cNvSpPr txBox="1"/>
          <p:nvPr/>
        </p:nvSpPr>
        <p:spPr>
          <a:xfrm>
            <a:off x="19854064" y="6776495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Validation loss</a:t>
            </a:r>
          </a:p>
        </p:txBody>
      </p:sp>
      <p:sp>
        <p:nvSpPr>
          <p:cNvPr id="225" name="Caution!…"/>
          <p:cNvSpPr txBox="1"/>
          <p:nvPr/>
        </p:nvSpPr>
        <p:spPr>
          <a:xfrm>
            <a:off x="748712" y="4428134"/>
            <a:ext cx="4820653" cy="48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500">
                <a:solidFill>
                  <a:srgbClr val="E22400"/>
                </a:solidFill>
              </a:defRPr>
            </a:pPr>
            <a:r>
              <a:t>Caution!</a:t>
            </a:r>
          </a:p>
          <a:p>
            <a:r>
              <a:t>Result currently based on only 10k objects of the ABC dataset</a:t>
            </a:r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89149" y="9323042"/>
            <a:ext cx="8612051" cy="32588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lang="fr-FR" dirty="0"/>
              <a:t>Silhouette Score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lang="fr-FR" dirty="0"/>
              <a:t>Davis </a:t>
            </a:r>
            <a:r>
              <a:rPr lang="fr-FR" dirty="0" err="1"/>
              <a:t>Bouldin</a:t>
            </a:r>
            <a:r>
              <a:rPr lang="fr-FR" dirty="0"/>
              <a:t> Score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New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Quick Recap</a:t>
            </a:r>
            <a:endParaRPr dirty="0"/>
          </a:p>
        </p:txBody>
      </p:sp>
      <p:pic>
        <p:nvPicPr>
          <p:cNvPr id="215" name="IMG_1041.jpeg" descr="IMG_104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514" y="4376392"/>
            <a:ext cx="13313953" cy="78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lustering Algorithm -…"/>
          <p:cNvSpPr txBox="1"/>
          <p:nvPr/>
        </p:nvSpPr>
        <p:spPr>
          <a:xfrm>
            <a:off x="989149" y="3999855"/>
            <a:ext cx="11423120" cy="349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rPr dirty="0"/>
              <a:t>Clustering Algorithm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DBSCAN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HDSCAN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K-</a:t>
            </a:r>
            <a:r>
              <a:rPr dirty="0" err="1"/>
              <a:t>Medoids</a:t>
            </a:r>
            <a:endParaRPr dirty="0"/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 err="1"/>
              <a:t>KMeans</a:t>
            </a:r>
            <a:endParaRPr dirty="0"/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2716989" y="7498249"/>
            <a:ext cx="10591246" cy="817245"/>
            <a:chOff x="12716989" y="7498249"/>
            <a:chExt cx="10591246" cy="817245"/>
          </a:xfrm>
        </p:grpSpPr>
        <p:sp>
          <p:nvSpPr>
            <p:cNvPr id="4" name="Rounded Rectangle 3"/>
            <p:cNvSpPr/>
            <p:nvPr/>
          </p:nvSpPr>
          <p:spPr>
            <a:xfrm>
              <a:off x="12716989" y="7498249"/>
              <a:ext cx="5060023" cy="817245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PointNet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48212" y="7498249"/>
              <a:ext cx="5060023" cy="817245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DGCNN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89100" y="8811055"/>
            <a:ext cx="7392931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DBCV: Density based Clustering 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9149" y="8389966"/>
            <a:ext cx="8092882" cy="933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0000"/>
              </a:lnSpc>
            </a:pPr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 -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77012" y="12375075"/>
            <a:ext cx="6400800" cy="116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DGCNN:Dynamic Graph Convolutional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70369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rrent state of th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Previous</a:t>
            </a:r>
            <a:r>
              <a:rPr dirty="0"/>
              <a:t> state of the work</a:t>
            </a:r>
          </a:p>
        </p:txBody>
      </p:sp>
      <p:pic>
        <p:nvPicPr>
          <p:cNvPr id="220" name="IMG_1042.png" descr="IMG_10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75" y="2556603"/>
            <a:ext cx="10970051" cy="10058117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Circle"/>
          <p:cNvSpPr/>
          <p:nvPr/>
        </p:nvSpPr>
        <p:spPr>
          <a:xfrm>
            <a:off x="18599129" y="5269482"/>
            <a:ext cx="852544" cy="852544"/>
          </a:xfrm>
          <a:prstGeom prst="ellipse">
            <a:avLst/>
          </a:prstGeom>
          <a:solidFill>
            <a:srgbClr val="61E3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Training loss"/>
          <p:cNvSpPr txBox="1"/>
          <p:nvPr/>
        </p:nvSpPr>
        <p:spPr>
          <a:xfrm>
            <a:off x="19854064" y="5291538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Training loss</a:t>
            </a:r>
          </a:p>
        </p:txBody>
      </p:sp>
      <p:sp>
        <p:nvSpPr>
          <p:cNvPr id="223" name="Circle"/>
          <p:cNvSpPr/>
          <p:nvPr/>
        </p:nvSpPr>
        <p:spPr>
          <a:xfrm>
            <a:off x="18599129" y="6754440"/>
            <a:ext cx="852544" cy="852543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Validation loss"/>
          <p:cNvSpPr txBox="1"/>
          <p:nvPr/>
        </p:nvSpPr>
        <p:spPr>
          <a:xfrm>
            <a:off x="19854064" y="6776495"/>
            <a:ext cx="424520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Validation loss</a:t>
            </a:r>
          </a:p>
        </p:txBody>
      </p:sp>
      <p:sp>
        <p:nvSpPr>
          <p:cNvPr id="225" name="Caution!…"/>
          <p:cNvSpPr txBox="1"/>
          <p:nvPr/>
        </p:nvSpPr>
        <p:spPr>
          <a:xfrm>
            <a:off x="748712" y="4428134"/>
            <a:ext cx="4820653" cy="485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500">
                <a:solidFill>
                  <a:srgbClr val="E22400"/>
                </a:solidFill>
              </a:defRPr>
            </a:pPr>
            <a:r>
              <a:t>Caution!</a:t>
            </a:r>
          </a:p>
          <a:p>
            <a:r>
              <a:t>Result currently based on only 10k objects of the ABC dataset</a:t>
            </a:r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0427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work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48" y="3953232"/>
            <a:ext cx="9491352" cy="8051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3961864"/>
            <a:ext cx="9383259" cy="80427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691286" y="12183762"/>
            <a:ext cx="518984" cy="44484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Oval 5"/>
          <p:cNvSpPr/>
          <p:nvPr/>
        </p:nvSpPr>
        <p:spPr>
          <a:xfrm>
            <a:off x="13691286" y="12875741"/>
            <a:ext cx="518984" cy="420129"/>
          </a:xfrm>
          <a:prstGeom prst="ellipse">
            <a:avLst/>
          </a:prstGeom>
          <a:solidFill>
            <a:srgbClr val="C45CC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18088" y="11750301"/>
            <a:ext cx="7527512" cy="171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>
              <a:spcBef>
                <a:spcPts val="1000"/>
              </a:spcBef>
            </a:pPr>
            <a:r>
              <a:rPr lang="de-DE" sz="4400" dirty="0"/>
              <a:t>Training loss</a:t>
            </a:r>
          </a:p>
          <a:p>
            <a:pPr>
              <a:spcBef>
                <a:spcPts val="1000"/>
              </a:spcBef>
            </a:pPr>
            <a:r>
              <a:rPr lang="de-DE" sz="4400" dirty="0"/>
              <a:t>Validation loss</a:t>
            </a:r>
          </a:p>
        </p:txBody>
      </p:sp>
      <p:sp>
        <p:nvSpPr>
          <p:cNvPr id="9" name="Oval 8"/>
          <p:cNvSpPr/>
          <p:nvPr/>
        </p:nvSpPr>
        <p:spPr>
          <a:xfrm>
            <a:off x="1953491" y="12183762"/>
            <a:ext cx="477982" cy="423184"/>
          </a:xfrm>
          <a:prstGeom prst="ellipse">
            <a:avLst/>
          </a:prstGeom>
          <a:solidFill>
            <a:srgbClr val="9334E6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32709" y="12947135"/>
            <a:ext cx="519546" cy="377786"/>
          </a:xfrm>
          <a:prstGeom prst="ellipse">
            <a:avLst/>
          </a:prstGeom>
          <a:solidFill>
            <a:srgbClr val="E8710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9550" y="11771960"/>
            <a:ext cx="7527512" cy="1713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>
              <a:spcBef>
                <a:spcPts val="1000"/>
              </a:spcBef>
            </a:pPr>
            <a:r>
              <a:rPr lang="de-DE" sz="4400" dirty="0"/>
              <a:t>Training loss</a:t>
            </a:r>
          </a:p>
          <a:p>
            <a:pPr>
              <a:spcBef>
                <a:spcPts val="1000"/>
              </a:spcBef>
            </a:pPr>
            <a:r>
              <a:rPr lang="de-DE" sz="4400" dirty="0"/>
              <a:t>Validation loss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5129" y="1838347"/>
            <a:ext cx="6314212" cy="1606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Entire ABC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Dataset 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😊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645250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 stats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881" y="2752606"/>
            <a:ext cx="4539367" cy="38507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6" y="2752605"/>
            <a:ext cx="4492487" cy="385070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783045"/>
              </p:ext>
            </p:extLst>
          </p:nvPr>
        </p:nvGraphicFramePr>
        <p:xfrm>
          <a:off x="4989442" y="3953229"/>
          <a:ext cx="14431617" cy="87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0539">
                  <a:extLst>
                    <a:ext uri="{9D8B030D-6E8A-4147-A177-3AD203B41FA5}">
                      <a16:colId xmlns:a16="http://schemas.microsoft.com/office/drawing/2014/main" val="1417296681"/>
                    </a:ext>
                  </a:extLst>
                </a:gridCol>
                <a:gridCol w="4810539">
                  <a:extLst>
                    <a:ext uri="{9D8B030D-6E8A-4147-A177-3AD203B41FA5}">
                      <a16:colId xmlns:a16="http://schemas.microsoft.com/office/drawing/2014/main" val="1046877671"/>
                    </a:ext>
                  </a:extLst>
                </a:gridCol>
                <a:gridCol w="4810539">
                  <a:extLst>
                    <a:ext uri="{9D8B030D-6E8A-4147-A177-3AD203B41FA5}">
                      <a16:colId xmlns:a16="http://schemas.microsoft.com/office/drawing/2014/main" val="206134862"/>
                    </a:ext>
                  </a:extLst>
                </a:gridCol>
              </a:tblGrid>
              <a:tr h="1448224">
                <a:tc>
                  <a:txBody>
                    <a:bodyPr/>
                    <a:lstStyle/>
                    <a:p>
                      <a:r>
                        <a:rPr lang="de-DE" sz="4800" dirty="0">
                          <a:latin typeface="+mn-lt"/>
                        </a:rPr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PointNet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DGCNN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734286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74684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/>
                        <a:t>Time taken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38 hrs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168 hrs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86435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/>
                        <a:t>GPU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NVIDIA GeForce RTX 3090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Tesla V100-PCIE-32GB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330459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62863"/>
                  </a:ext>
                </a:extLst>
              </a:tr>
              <a:tr h="1448224">
                <a:tc>
                  <a:txBody>
                    <a:bodyPr/>
                    <a:lstStyle/>
                    <a:p>
                      <a:r>
                        <a:rPr lang="de-DE" sz="4800" dirty="0"/>
                        <a:t>Val</a:t>
                      </a:r>
                      <a:r>
                        <a:rPr lang="de-DE" sz="4800" baseline="0" dirty="0"/>
                        <a:t> Loss</a:t>
                      </a:r>
                      <a:endParaRPr lang="de-DE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0.6660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4800" dirty="0"/>
                        <a:t>0.6979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134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194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DBCV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759" y="4612486"/>
            <a:ext cx="2829112" cy="163121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PointNet/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DGCNN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352052" y="3385278"/>
            <a:ext cx="6223188" cy="3931514"/>
            <a:chOff x="3352052" y="3385278"/>
            <a:chExt cx="6223188" cy="3931514"/>
          </a:xfrm>
        </p:grpSpPr>
        <p:sp>
          <p:nvSpPr>
            <p:cNvPr id="7" name="Oval 6"/>
            <p:cNvSpPr/>
            <p:nvPr/>
          </p:nvSpPr>
          <p:spPr>
            <a:xfrm>
              <a:off x="4277099" y="3605404"/>
              <a:ext cx="5298141" cy="371138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7153" y="3385278"/>
              <a:ext cx="4249270" cy="307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1024 dim latent space</a:t>
              </a:r>
              <a:r>
                <a:rPr lang="de-DE" dirty="0"/>
                <a:t> representation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352052" y="5292366"/>
              <a:ext cx="900953" cy="363071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2990046" y="3752438"/>
            <a:ext cx="3498102" cy="3361765"/>
            <a:chOff x="12990046" y="3752438"/>
            <a:chExt cx="3498102" cy="3361765"/>
          </a:xfrm>
        </p:grpSpPr>
        <p:sp>
          <p:nvSpPr>
            <p:cNvPr id="15" name="Oval 14"/>
            <p:cNvSpPr/>
            <p:nvPr/>
          </p:nvSpPr>
          <p:spPr>
            <a:xfrm>
              <a:off x="12990046" y="3752438"/>
              <a:ext cx="3119718" cy="3361765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368432" y="4182043"/>
              <a:ext cx="3119716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155710" y="3641398"/>
            <a:ext cx="1973727" cy="1858934"/>
            <a:chOff x="16155710" y="3641398"/>
            <a:chExt cx="1973727" cy="1858934"/>
          </a:xfrm>
        </p:grpSpPr>
        <p:sp>
          <p:nvSpPr>
            <p:cNvPr id="14" name="TextBox 13"/>
            <p:cNvSpPr txBox="1"/>
            <p:nvPr/>
          </p:nvSpPr>
          <p:spPr>
            <a:xfrm>
              <a:off x="16193059" y="3641398"/>
              <a:ext cx="1936378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DBCV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6155710" y="5292365"/>
              <a:ext cx="1963273" cy="207967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202278" y="3799614"/>
            <a:ext cx="3092822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9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2940" y="9523178"/>
            <a:ext cx="2829112" cy="1631216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PointNet/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DGCNN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361765" y="8294241"/>
            <a:ext cx="6397810" cy="3857010"/>
            <a:chOff x="3361765" y="8294241"/>
            <a:chExt cx="6397810" cy="3857010"/>
          </a:xfrm>
        </p:grpSpPr>
        <p:sp>
          <p:nvSpPr>
            <p:cNvPr id="21" name="Oval 20"/>
            <p:cNvSpPr/>
            <p:nvPr/>
          </p:nvSpPr>
          <p:spPr>
            <a:xfrm>
              <a:off x="4461434" y="8439863"/>
              <a:ext cx="5298141" cy="371138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74310" y="8294241"/>
              <a:ext cx="4249270" cy="307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1024 dim latent space</a:t>
              </a:r>
              <a:r>
                <a:rPr lang="de-DE" dirty="0"/>
                <a:t> representation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>
              <a:off x="3361765" y="10120745"/>
              <a:ext cx="1014505" cy="367961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8250849" y="8401440"/>
            <a:ext cx="3526022" cy="3361765"/>
            <a:chOff x="18250849" y="8401440"/>
            <a:chExt cx="3526022" cy="3361765"/>
          </a:xfrm>
        </p:grpSpPr>
        <p:sp>
          <p:nvSpPr>
            <p:cNvPr id="26" name="Oval 25"/>
            <p:cNvSpPr/>
            <p:nvPr/>
          </p:nvSpPr>
          <p:spPr>
            <a:xfrm>
              <a:off x="18250849" y="8401440"/>
              <a:ext cx="3119718" cy="3361765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657155" y="9032904"/>
              <a:ext cx="3119716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1370567" y="8439863"/>
            <a:ext cx="2105011" cy="1784867"/>
            <a:chOff x="21342178" y="8439863"/>
            <a:chExt cx="2105011" cy="1784867"/>
          </a:xfrm>
        </p:grpSpPr>
        <p:sp>
          <p:nvSpPr>
            <p:cNvPr id="25" name="TextBox 24"/>
            <p:cNvSpPr txBox="1"/>
            <p:nvPr/>
          </p:nvSpPr>
          <p:spPr>
            <a:xfrm>
              <a:off x="21510811" y="8439863"/>
              <a:ext cx="1936378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DBCV</a:t>
              </a: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1342178" y="10016763"/>
              <a:ext cx="1963273" cy="207967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710443" y="7745786"/>
            <a:ext cx="1268887" cy="2534521"/>
            <a:chOff x="9710443" y="7745786"/>
            <a:chExt cx="1268887" cy="2534521"/>
          </a:xfrm>
        </p:grpSpPr>
        <p:sp>
          <p:nvSpPr>
            <p:cNvPr id="18" name="TextBox 17"/>
            <p:cNvSpPr txBox="1"/>
            <p:nvPr/>
          </p:nvSpPr>
          <p:spPr>
            <a:xfrm>
              <a:off x="9710443" y="7745786"/>
              <a:ext cx="1258797" cy="233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Dim</a:t>
              </a:r>
              <a:r>
                <a:rPr kumimoji="0" lang="de-DE" sz="48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 Red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9753776" y="10113386"/>
              <a:ext cx="1225554" cy="166921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978029" y="8225041"/>
            <a:ext cx="4678829" cy="3855383"/>
            <a:chOff x="10978029" y="8225041"/>
            <a:chExt cx="4678829" cy="3855383"/>
          </a:xfrm>
        </p:grpSpPr>
        <p:sp>
          <p:nvSpPr>
            <p:cNvPr id="30" name="Oval 29"/>
            <p:cNvSpPr/>
            <p:nvPr/>
          </p:nvSpPr>
          <p:spPr>
            <a:xfrm>
              <a:off x="10978029" y="8369036"/>
              <a:ext cx="4678829" cy="371138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442223" y="8225041"/>
              <a:ext cx="4175313" cy="3075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Red. dim latent space</a:t>
              </a:r>
              <a:r>
                <a:rPr lang="de-DE" dirty="0"/>
                <a:t> representation</a:t>
              </a:r>
              <a:endPara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665647" y="7676594"/>
            <a:ext cx="2912401" cy="2548136"/>
            <a:chOff x="15665647" y="7676594"/>
            <a:chExt cx="2912401" cy="2548136"/>
          </a:xfrm>
        </p:grpSpPr>
        <p:sp>
          <p:nvSpPr>
            <p:cNvPr id="24" name="Right Arrow 23"/>
            <p:cNvSpPr/>
            <p:nvPr/>
          </p:nvSpPr>
          <p:spPr>
            <a:xfrm>
              <a:off x="15665647" y="10120745"/>
              <a:ext cx="2585202" cy="103985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696643" y="7676594"/>
              <a:ext cx="2881405" cy="233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Clustering Algo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3280049" y="8391371"/>
            <a:ext cx="1501587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9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✔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9604000" y="2862017"/>
            <a:ext cx="3356540" cy="2638315"/>
            <a:chOff x="9604000" y="2862017"/>
            <a:chExt cx="3356540" cy="2638315"/>
          </a:xfrm>
        </p:grpSpPr>
        <p:sp>
          <p:nvSpPr>
            <p:cNvPr id="13" name="Right Arrow 12"/>
            <p:cNvSpPr/>
            <p:nvPr/>
          </p:nvSpPr>
          <p:spPr>
            <a:xfrm>
              <a:off x="9612781" y="5219355"/>
              <a:ext cx="3334870" cy="280977"/>
            </a:xfrm>
            <a:prstGeom prst="rightArrow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604000" y="2862017"/>
              <a:ext cx="3356540" cy="2336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Clustering Algo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149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  <p:bldP spid="20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660" y="329974"/>
            <a:ext cx="21005800" cy="2286000"/>
          </a:xfrm>
        </p:spPr>
        <p:txBody>
          <a:bodyPr/>
          <a:lstStyle/>
          <a:p>
            <a:r>
              <a:rPr lang="de-DE" dirty="0"/>
              <a:t>Evaluation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56211" y="2164506"/>
            <a:ext cx="10432472" cy="8991174"/>
            <a:chOff x="856211" y="2164506"/>
            <a:chExt cx="10432472" cy="8991174"/>
          </a:xfrm>
        </p:grpSpPr>
        <p:sp>
          <p:nvSpPr>
            <p:cNvPr id="3" name="Rectangle 2"/>
            <p:cNvSpPr/>
            <p:nvPr/>
          </p:nvSpPr>
          <p:spPr>
            <a:xfrm>
              <a:off x="856211" y="2884516"/>
              <a:ext cx="10025149" cy="8271164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263534" y="4376650"/>
              <a:ext cx="3167149" cy="5648499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26378" y="2164506"/>
              <a:ext cx="2585257" cy="1597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Model 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0363" y="2963443"/>
              <a:ext cx="2626822" cy="14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rPr>
                <a:t>Test Set</a:t>
              </a:r>
            </a:p>
          </p:txBody>
        </p:sp>
        <p:sp>
          <p:nvSpPr>
            <p:cNvPr id="7" name="L-Shape 6"/>
            <p:cNvSpPr/>
            <p:nvPr/>
          </p:nvSpPr>
          <p:spPr>
            <a:xfrm>
              <a:off x="2464722" y="4677072"/>
              <a:ext cx="764772" cy="1105593"/>
            </a:xfrm>
            <a:prstGeom prst="corner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200331" y="5912425"/>
              <a:ext cx="1255222" cy="1213658"/>
            </a:xfrm>
            <a:prstGeom prst="triangl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2319250" y="7274799"/>
              <a:ext cx="1055716" cy="1371600"/>
            </a:xfrm>
            <a:prstGeom prst="diamond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" name="Diagonal Stripe 9"/>
            <p:cNvSpPr/>
            <p:nvPr/>
          </p:nvSpPr>
          <p:spPr>
            <a:xfrm>
              <a:off x="2111433" y="8927869"/>
              <a:ext cx="1554480" cy="573578"/>
            </a:xfrm>
            <a:prstGeom prst="diagStrip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52211" y="4376649"/>
              <a:ext cx="3167149" cy="5648499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3956" y="2967555"/>
              <a:ext cx="5264727" cy="1413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5500" rtl="0" fontAlgn="auto" latinLnBrk="0" hangingPunct="0">
                <a:lnSpc>
                  <a:spcPct val="100000"/>
                </a:lnSpc>
                <a:spcBef>
                  <a:spcPts val="59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3600" dirty="0"/>
                <a:t>Representative objects</a:t>
              </a:r>
              <a:endPara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" name="Regular Pentagon 12"/>
            <p:cNvSpPr/>
            <p:nvPr/>
          </p:nvSpPr>
          <p:spPr>
            <a:xfrm>
              <a:off x="7908174" y="4879571"/>
              <a:ext cx="1255221" cy="1363287"/>
            </a:xfrm>
            <a:prstGeom prst="pentagon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Can 14"/>
            <p:cNvSpPr/>
            <p:nvPr/>
          </p:nvSpPr>
          <p:spPr>
            <a:xfrm>
              <a:off x="8254538" y="8138160"/>
              <a:ext cx="673331" cy="1446415"/>
            </a:xfrm>
            <a:prstGeom prst="can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Half Frame 15"/>
            <p:cNvSpPr/>
            <p:nvPr/>
          </p:nvSpPr>
          <p:spPr>
            <a:xfrm>
              <a:off x="8192192" y="6427465"/>
              <a:ext cx="798022" cy="1576424"/>
            </a:xfrm>
            <a:prstGeom prst="halfFram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183774" y="5062451"/>
              <a:ext cx="4447310" cy="221234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399905" y="5868784"/>
              <a:ext cx="4447310" cy="78023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471948" y="6029720"/>
              <a:ext cx="4436226" cy="227237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333403" y="9214658"/>
              <a:ext cx="4591166" cy="12748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8" name="Rectangle 27"/>
          <p:cNvSpPr/>
          <p:nvPr/>
        </p:nvSpPr>
        <p:spPr>
          <a:xfrm>
            <a:off x="11635047" y="2884516"/>
            <a:ext cx="10025149" cy="827116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042370" y="4376650"/>
            <a:ext cx="3167149" cy="5648499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705214" y="2164506"/>
            <a:ext cx="2585257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 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49199" y="2963443"/>
            <a:ext cx="2626822" cy="141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Test Set</a:t>
            </a:r>
          </a:p>
        </p:txBody>
      </p:sp>
      <p:sp>
        <p:nvSpPr>
          <p:cNvPr id="32" name="L-Shape 31"/>
          <p:cNvSpPr/>
          <p:nvPr/>
        </p:nvSpPr>
        <p:spPr>
          <a:xfrm>
            <a:off x="13243558" y="4677072"/>
            <a:ext cx="764772" cy="1105593"/>
          </a:xfrm>
          <a:prstGeom prst="corner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3" name="Isosceles Triangle 32"/>
          <p:cNvSpPr/>
          <p:nvPr/>
        </p:nvSpPr>
        <p:spPr>
          <a:xfrm>
            <a:off x="12979167" y="5912425"/>
            <a:ext cx="1255222" cy="1213658"/>
          </a:xfrm>
          <a:prstGeom prst="triangl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13098086" y="7274799"/>
            <a:ext cx="1055716" cy="1371600"/>
          </a:xfrm>
          <a:prstGeom prst="diamond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Diagonal Stripe 34"/>
          <p:cNvSpPr/>
          <p:nvPr/>
        </p:nvSpPr>
        <p:spPr>
          <a:xfrm>
            <a:off x="12890269" y="8927869"/>
            <a:ext cx="1554480" cy="573578"/>
          </a:xfrm>
          <a:prstGeom prst="diagStrip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731047" y="4376649"/>
            <a:ext cx="3167149" cy="5648499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802792" y="2967555"/>
            <a:ext cx="5264727" cy="141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3600" dirty="0"/>
              <a:t>Representative objects</a:t>
            </a:r>
            <a:endParaRPr kumimoji="0" lang="de-DE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Half Frame 39"/>
          <p:cNvSpPr/>
          <p:nvPr/>
        </p:nvSpPr>
        <p:spPr>
          <a:xfrm>
            <a:off x="18971028" y="6427465"/>
            <a:ext cx="798022" cy="1576424"/>
          </a:xfrm>
          <a:prstGeom prst="halfFram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3962610" y="5062451"/>
            <a:ext cx="4947459" cy="40802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/>
          <p:cNvCxnSpPr/>
          <p:nvPr/>
        </p:nvCxnSpPr>
        <p:spPr>
          <a:xfrm flipV="1">
            <a:off x="14178741" y="5868784"/>
            <a:ext cx="4447310" cy="78023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/>
          <p:cNvCxnSpPr/>
          <p:nvPr/>
        </p:nvCxnSpPr>
        <p:spPr>
          <a:xfrm flipV="1">
            <a:off x="14250784" y="6029720"/>
            <a:ext cx="4436226" cy="227237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Arrow Connector 43"/>
          <p:cNvCxnSpPr/>
          <p:nvPr/>
        </p:nvCxnSpPr>
        <p:spPr>
          <a:xfrm flipV="1">
            <a:off x="14112239" y="7498993"/>
            <a:ext cx="4694036" cy="18431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/>
          <p:cNvSpPr txBox="1"/>
          <p:nvPr/>
        </p:nvSpPr>
        <p:spPr>
          <a:xfrm>
            <a:off x="1047405" y="10643365"/>
            <a:ext cx="20564532" cy="1413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sz="3600" dirty="0"/>
              <a:t>Avg Hausdorff distance(test,repr. Objs) (Model X)&lt; Avg Hausdorff distance(test,repr. Objs) (Model Y)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61762" y="11494421"/>
            <a:ext cx="5561215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 X🎉🎊</a:t>
            </a:r>
          </a:p>
        </p:txBody>
      </p:sp>
      <p:sp>
        <p:nvSpPr>
          <p:cNvPr id="49" name="Hexagon 48"/>
          <p:cNvSpPr/>
          <p:nvPr/>
        </p:nvSpPr>
        <p:spPr>
          <a:xfrm>
            <a:off x="18706177" y="4834834"/>
            <a:ext cx="1466041" cy="1420437"/>
          </a:xfrm>
          <a:prstGeom prst="hexagon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0" name="Pie 49"/>
          <p:cNvSpPr/>
          <p:nvPr/>
        </p:nvSpPr>
        <p:spPr>
          <a:xfrm>
            <a:off x="18910069" y="8084643"/>
            <a:ext cx="1191491" cy="1384716"/>
          </a:xfrm>
          <a:prstGeom prst="pi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6493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ustering Algorithm -…"/>
          <p:cNvSpPr txBox="1"/>
          <p:nvPr/>
        </p:nvSpPr>
        <p:spPr>
          <a:xfrm>
            <a:off x="989149" y="3962922"/>
            <a:ext cx="6940488" cy="357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rPr dirty="0"/>
              <a:t>Clustering Algorithm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lang="de-DE" dirty="0"/>
              <a:t>Agglomerative</a:t>
            </a:r>
            <a:endParaRPr dirty="0"/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HD</a:t>
            </a:r>
            <a:r>
              <a:rPr lang="de-DE" dirty="0"/>
              <a:t>B</a:t>
            </a:r>
            <a:r>
              <a:rPr dirty="0"/>
              <a:t>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lang="de-DE" dirty="0"/>
              <a:t>Spectral</a:t>
            </a:r>
            <a:endParaRPr dirty="0"/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lang="de-DE" dirty="0"/>
              <a:t>Mini-Batch </a:t>
            </a:r>
            <a:r>
              <a:rPr dirty="0" err="1"/>
              <a:t>KMeans</a:t>
            </a:r>
            <a:endParaRPr dirty="0"/>
          </a:p>
        </p:txBody>
      </p:sp>
      <p:sp>
        <p:nvSpPr>
          <p:cNvPr id="214" name="New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Quick Recap</a:t>
            </a:r>
            <a:endParaRPr dirty="0"/>
          </a:p>
        </p:txBody>
      </p:sp>
      <p:pic>
        <p:nvPicPr>
          <p:cNvPr id="215" name="IMG_1041.jpeg" descr="IMG_104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514" y="4376392"/>
            <a:ext cx="13313953" cy="7846984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Clustering Algorithm -…"/>
          <p:cNvSpPr txBox="1"/>
          <p:nvPr/>
        </p:nvSpPr>
        <p:spPr>
          <a:xfrm>
            <a:off x="989149" y="3999855"/>
            <a:ext cx="6489813" cy="3498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0000"/>
              </a:lnSpc>
            </a:pPr>
            <a:r>
              <a:rPr dirty="0"/>
              <a:t>Clustering Algorithm - 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DBSCAN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HDSCAN</a:t>
            </a:r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/>
              <a:t>K-</a:t>
            </a:r>
            <a:r>
              <a:rPr dirty="0" err="1"/>
              <a:t>Medoids</a:t>
            </a:r>
            <a:endParaRPr dirty="0"/>
          </a:p>
          <a:p>
            <a:pPr marL="1270000" lvl="1" indent="-635000">
              <a:lnSpc>
                <a:spcPct val="10000"/>
              </a:lnSpc>
              <a:buSzPct val="125000"/>
              <a:buChar char="•"/>
            </a:pPr>
            <a:r>
              <a:rPr dirty="0" err="1"/>
              <a:t>KMeans</a:t>
            </a:r>
            <a:endParaRPr dirty="0"/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11235661" y="3182610"/>
            <a:ext cx="10591246" cy="817245"/>
            <a:chOff x="12716989" y="7498249"/>
            <a:chExt cx="10591246" cy="817245"/>
          </a:xfrm>
        </p:grpSpPr>
        <p:sp>
          <p:nvSpPr>
            <p:cNvPr id="4" name="Rounded Rectangle 3"/>
            <p:cNvSpPr/>
            <p:nvPr/>
          </p:nvSpPr>
          <p:spPr>
            <a:xfrm>
              <a:off x="12716989" y="7498249"/>
              <a:ext cx="5060023" cy="817245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PointNet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8248212" y="7498249"/>
              <a:ext cx="5060023" cy="817245"/>
            </a:xfrm>
            <a:prstGeom prst="round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 Medium"/>
                </a:rPr>
                <a:t>DGCNN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89100" y="9046490"/>
            <a:ext cx="7392931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DBCV: Density based Clustering Evaluation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9149" y="8389966"/>
            <a:ext cx="8092882" cy="933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0000"/>
              </a:lnSpc>
            </a:pPr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 -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777012" y="12375075"/>
            <a:ext cx="6400800" cy="11669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DGCNN:Dynamic Graph Convolutional Neural Network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5675429" y="4158343"/>
            <a:ext cx="326571" cy="45720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/>
          <p:cNvCxnSpPr/>
          <p:nvPr/>
        </p:nvCxnSpPr>
        <p:spPr>
          <a:xfrm flipV="1">
            <a:off x="17541490" y="4123867"/>
            <a:ext cx="328450" cy="4169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1689100" y="5960649"/>
            <a:ext cx="7032171" cy="73866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685800" marR="0" indent="-68580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b="0" i="0" u="none" strike="noStrike" cap="none" spc="0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Multi-level</a:t>
            </a:r>
            <a:r>
              <a:rPr kumimoji="0" lang="de-DE" b="0" i="0" u="none" strike="noStrike" cap="none" spc="0" normalizeH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HDBSCAN</a:t>
            </a:r>
            <a:endParaRPr kumimoji="0" lang="de-DE" b="0" i="0" u="none" strike="noStrike" cap="none" spc="0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20890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6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Bin Pick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Bin Picking</a:t>
            </a:r>
          </a:p>
        </p:txBody>
      </p:sp>
      <p:pic>
        <p:nvPicPr>
          <p:cNvPr id="141" name="IMG_1029.jpeg" descr="IMG_102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988" y="3261973"/>
            <a:ext cx="8292024" cy="8698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G_1030.jpeg" descr="IMG_103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77" y="3305387"/>
            <a:ext cx="9979792" cy="8872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IMG_1031.jpeg" descr="IMG_103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68" y="2970562"/>
            <a:ext cx="13840464" cy="9057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G_1032.jpeg" descr="IMG_1032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8463" y="5746750"/>
            <a:ext cx="14196391" cy="388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00 C 0.019153 -0.020682 0.038306 -0.041364 0.056749 -0.059524 C 0.075193 -0.077683 0.092927 -0.093321 0.110235 -0.107067 C 0.127544 -0.120813 0.144427 -0.132667 0.163792 -0.141747 C 0.183158 -0.150827 0.205006 -0.157132 0.226713 -0.164320 C 0.248420 -0.171509 0.269984 -0.179580 0.288853 -0.193073 C 0.307722 -0.206567 0.323896 -0.225483 0.340069 -0.244400" pathEditMode="relative">
                                      <p:cBhvr>
                                        <p:cTn id="10" dur="12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7" dur="indefinite" fill="hold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0000 C 0.018302 0.012611 0.036603 0.025222 0.054976 0.035941 C 0.073348 0.046660 0.091792 0.055488 0.109526 0.065829 C 0.127260 0.076170 0.144285 0.088024 0.161522 0.101518 C 0.178760 0.115012 0.196210 0.130145 0.214086 0.143008 C 0.231962 0.155871 0.250264 0.166464 0.270197 0.176427 C 0.290130 0.186390 0.311695 0.195722 0.328578 0.204423 C 0.345461 0.213125 0.357662 0.221196 0.369863 0.229267" pathEditMode="relative">
                                      <p:cBhvr>
                                        <p:cTn id="24" dur="1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42"/>
                                        </p:tgtEl>
                                      </p:cBhvr>
                                      <p:by x="49000" y="4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000000 C -0.018585 -0.016646 -0.037171 -0.033293 -0.055969 -0.048804 C -0.074767 -0.064316 -0.093778 -0.078692 -0.112931 -0.092186 C -0.132084 -0.105680 -0.151378 -0.118291 -0.170957 -0.131406 C -0.190535 -0.144521 -0.210398 -0.158141 -0.222741 -0.166843 C -0.235083 -0.175544 -0.239907 -0.179327 -0.244731 -0.183111" pathEditMode="relative">
                                      <p:cBhvr>
                                        <p:cTn id="38" dur="9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4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4731 -0.183111 C -0.266296 -0.183111 -0.287860 -0.183111 -0.306658 -0.182985 C -0.325457 -0.182858 -0.341488 -0.182606 -0.357520 -0.182354" pathEditMode="relative">
                                      <p:cBhvr>
                                        <p:cTn id="44" dur="4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8" dur="indefinite" fill="hold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  <p:bldP spid="141" grpId="3" animBg="1" advAuto="0"/>
      <p:bldP spid="141" grpId="4" animBg="1" advAuto="0"/>
      <p:bldP spid="142" grpId="5" animBg="1" advAuto="0"/>
      <p:bldP spid="142" grpId="7" animBg="1" advAuto="0"/>
      <p:bldP spid="142" grpId="8" animBg="1" advAuto="0"/>
      <p:bldP spid="143" grpId="9" animBg="1" advAuto="0"/>
      <p:bldP spid="143" grpId="11" animBg="1" advAuto="0"/>
      <p:bldP spid="143" grpId="13" animBg="1" advAuto="0"/>
      <p:bldP spid="144" grpId="14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val 85"/>
          <p:cNvSpPr/>
          <p:nvPr/>
        </p:nvSpPr>
        <p:spPr>
          <a:xfrm>
            <a:off x="3716361" y="7600938"/>
            <a:ext cx="1256325" cy="15646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Multi-level HDBSCAN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1424544" y="10125524"/>
            <a:ext cx="21270356" cy="2046520"/>
            <a:chOff x="1424544" y="10125524"/>
            <a:chExt cx="21270356" cy="2046520"/>
          </a:xfrm>
        </p:grpSpPr>
        <p:sp>
          <p:nvSpPr>
            <p:cNvPr id="7" name="Oval 6"/>
            <p:cNvSpPr/>
            <p:nvPr/>
          </p:nvSpPr>
          <p:spPr>
            <a:xfrm>
              <a:off x="1424544" y="10125524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0316371" y="10174513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53855" y="10125524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740745" y="10165440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399127" y="10165440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2128438" y="10174513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857749" y="10174513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7614359" y="10256158"/>
              <a:ext cx="2378529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2024743" y="10646229"/>
              <a:ext cx="522514" cy="437238"/>
            </a:xfrm>
            <a:prstGeom prst="star5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2852057" y="10904764"/>
              <a:ext cx="522514" cy="437238"/>
            </a:xfrm>
            <a:prstGeom prst="star5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590800" y="10427610"/>
              <a:ext cx="522514" cy="437238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2049690" y="11166022"/>
              <a:ext cx="522514" cy="437238"/>
            </a:xfrm>
            <a:prstGeom prst="star5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2534502" y="11473087"/>
              <a:ext cx="522514" cy="437238"/>
            </a:xfrm>
            <a:prstGeom prst="star5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3" name="Moon 22"/>
            <p:cNvSpPr/>
            <p:nvPr/>
          </p:nvSpPr>
          <p:spPr>
            <a:xfrm>
              <a:off x="4704773" y="10427610"/>
              <a:ext cx="385235" cy="437238"/>
            </a:xfrm>
            <a:prstGeom prst="moo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4" name="Moon 23"/>
            <p:cNvSpPr/>
            <p:nvPr/>
          </p:nvSpPr>
          <p:spPr>
            <a:xfrm>
              <a:off x="5161946" y="10386339"/>
              <a:ext cx="385235" cy="437238"/>
            </a:xfrm>
            <a:prstGeom prst="moon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5" name="Moon 24"/>
            <p:cNvSpPr/>
            <p:nvPr/>
          </p:nvSpPr>
          <p:spPr>
            <a:xfrm>
              <a:off x="5031480" y="11219543"/>
              <a:ext cx="385235" cy="437238"/>
            </a:xfrm>
            <a:prstGeom prst="moo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6" name="Moon 25"/>
            <p:cNvSpPr/>
            <p:nvPr/>
          </p:nvSpPr>
          <p:spPr>
            <a:xfrm>
              <a:off x="4548138" y="11000924"/>
              <a:ext cx="385235" cy="437238"/>
            </a:xfrm>
            <a:prstGeom prst="moo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7" name="Moon 26"/>
            <p:cNvSpPr/>
            <p:nvPr/>
          </p:nvSpPr>
          <p:spPr>
            <a:xfrm>
              <a:off x="5488653" y="11094363"/>
              <a:ext cx="385235" cy="437238"/>
            </a:xfrm>
            <a:prstGeom prst="moo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8" name="Moon 27"/>
            <p:cNvSpPr/>
            <p:nvPr/>
          </p:nvSpPr>
          <p:spPr>
            <a:xfrm>
              <a:off x="5619119" y="10580010"/>
              <a:ext cx="385235" cy="437238"/>
            </a:xfrm>
            <a:prstGeom prst="moo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9" name="Lightning Bolt 28"/>
            <p:cNvSpPr/>
            <p:nvPr/>
          </p:nvSpPr>
          <p:spPr>
            <a:xfrm>
              <a:off x="7526985" y="10383617"/>
              <a:ext cx="532528" cy="486227"/>
            </a:xfrm>
            <a:prstGeom prst="lightningBol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0" name="Lightning Bolt 29"/>
            <p:cNvSpPr/>
            <p:nvPr/>
          </p:nvSpPr>
          <p:spPr>
            <a:xfrm>
              <a:off x="8139040" y="10733316"/>
              <a:ext cx="532528" cy="486227"/>
            </a:xfrm>
            <a:prstGeom prst="lightningBol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Lightning Bolt 30"/>
            <p:cNvSpPr/>
            <p:nvPr/>
          </p:nvSpPr>
          <p:spPr>
            <a:xfrm>
              <a:off x="7788889" y="11193699"/>
              <a:ext cx="532528" cy="486227"/>
            </a:xfrm>
            <a:prstGeom prst="lightningBol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2" name="Lightning Bolt 31"/>
            <p:cNvSpPr/>
            <p:nvPr/>
          </p:nvSpPr>
          <p:spPr>
            <a:xfrm>
              <a:off x="7223057" y="11193700"/>
              <a:ext cx="532528" cy="486227"/>
            </a:xfrm>
            <a:prstGeom prst="lightningBol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3" name="Lightning Bolt 32"/>
            <p:cNvSpPr/>
            <p:nvPr/>
          </p:nvSpPr>
          <p:spPr>
            <a:xfrm>
              <a:off x="7090896" y="10580010"/>
              <a:ext cx="532528" cy="486227"/>
            </a:xfrm>
            <a:prstGeom prst="lightningBol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4" name="Cloud 33"/>
            <p:cNvSpPr/>
            <p:nvPr/>
          </p:nvSpPr>
          <p:spPr>
            <a:xfrm>
              <a:off x="9985018" y="10522857"/>
              <a:ext cx="708239" cy="494391"/>
            </a:xfrm>
            <a:prstGeom prst="cloud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10400947" y="11110230"/>
              <a:ext cx="708239" cy="494391"/>
            </a:xfrm>
            <a:prstGeom prst="cloud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7" name="Sun 36"/>
            <p:cNvSpPr/>
            <p:nvPr/>
          </p:nvSpPr>
          <p:spPr>
            <a:xfrm>
              <a:off x="12590774" y="10733316"/>
              <a:ext cx="833603" cy="486227"/>
            </a:xfrm>
            <a:prstGeom prst="su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8" name="Sun 37"/>
            <p:cNvSpPr/>
            <p:nvPr/>
          </p:nvSpPr>
          <p:spPr>
            <a:xfrm>
              <a:off x="13182967" y="10314212"/>
              <a:ext cx="833603" cy="486227"/>
            </a:xfrm>
            <a:prstGeom prst="sun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9" name="Sun 38"/>
            <p:cNvSpPr/>
            <p:nvPr/>
          </p:nvSpPr>
          <p:spPr>
            <a:xfrm>
              <a:off x="13468655" y="10905671"/>
              <a:ext cx="833603" cy="486227"/>
            </a:xfrm>
            <a:prstGeom prst="su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0" name="Sun 39"/>
            <p:cNvSpPr/>
            <p:nvPr/>
          </p:nvSpPr>
          <p:spPr>
            <a:xfrm>
              <a:off x="12856615" y="11322054"/>
              <a:ext cx="833603" cy="486227"/>
            </a:xfrm>
            <a:prstGeom prst="su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1" name="&quot;No&quot; Symbol 40"/>
            <p:cNvSpPr/>
            <p:nvPr/>
          </p:nvSpPr>
          <p:spPr>
            <a:xfrm>
              <a:off x="15250885" y="10646229"/>
              <a:ext cx="796128" cy="330200"/>
            </a:xfrm>
            <a:prstGeom prst="noSmoking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3" name="&quot;No&quot; Symbol 42"/>
            <p:cNvSpPr/>
            <p:nvPr/>
          </p:nvSpPr>
          <p:spPr>
            <a:xfrm>
              <a:off x="15286595" y="11166022"/>
              <a:ext cx="796128" cy="330200"/>
            </a:xfrm>
            <a:prstGeom prst="noSmoking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4" name="&quot;No&quot; Symbol 43"/>
            <p:cNvSpPr/>
            <p:nvPr/>
          </p:nvSpPr>
          <p:spPr>
            <a:xfrm>
              <a:off x="16169784" y="11319333"/>
              <a:ext cx="796128" cy="330200"/>
            </a:xfrm>
            <a:prstGeom prst="noSmoking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5" name="Block Arc 44"/>
            <p:cNvSpPr/>
            <p:nvPr/>
          </p:nvSpPr>
          <p:spPr>
            <a:xfrm>
              <a:off x="18546073" y="10604958"/>
              <a:ext cx="379467" cy="625927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6" name="Block Arc 45"/>
            <p:cNvSpPr/>
            <p:nvPr/>
          </p:nvSpPr>
          <p:spPr>
            <a:xfrm>
              <a:off x="17968545" y="10588174"/>
              <a:ext cx="379467" cy="625927"/>
            </a:xfrm>
            <a:prstGeom prst="blockArc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7" name="Block Arc 46"/>
            <p:cNvSpPr/>
            <p:nvPr/>
          </p:nvSpPr>
          <p:spPr>
            <a:xfrm flipH="1">
              <a:off x="18977764" y="11193699"/>
              <a:ext cx="366088" cy="514353"/>
            </a:xfrm>
            <a:prstGeom prst="blockArc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8" name="Block Arc 47"/>
            <p:cNvSpPr/>
            <p:nvPr/>
          </p:nvSpPr>
          <p:spPr>
            <a:xfrm>
              <a:off x="17942337" y="11200511"/>
              <a:ext cx="379467" cy="625927"/>
            </a:xfrm>
            <a:prstGeom prst="blockArc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9" name="Block Arc 48"/>
            <p:cNvSpPr/>
            <p:nvPr/>
          </p:nvSpPr>
          <p:spPr>
            <a:xfrm>
              <a:off x="19127107" y="10581369"/>
              <a:ext cx="379467" cy="625927"/>
            </a:xfrm>
            <a:prstGeom prst="blockArc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1" name="Quad Arrow Callout 50"/>
            <p:cNvSpPr/>
            <p:nvPr/>
          </p:nvSpPr>
          <p:spPr>
            <a:xfrm>
              <a:off x="20944114" y="10557325"/>
              <a:ext cx="561521" cy="636374"/>
            </a:xfrm>
            <a:prstGeom prst="quadArrowCallou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2" name="Quad Arrow Callout 51"/>
            <p:cNvSpPr/>
            <p:nvPr/>
          </p:nvSpPr>
          <p:spPr>
            <a:xfrm>
              <a:off x="21660492" y="10966886"/>
              <a:ext cx="561521" cy="636374"/>
            </a:xfrm>
            <a:prstGeom prst="quadArrowCallou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3" name="&quot;No&quot; Symbol 82"/>
            <p:cNvSpPr/>
            <p:nvPr/>
          </p:nvSpPr>
          <p:spPr>
            <a:xfrm>
              <a:off x="16209801" y="10883901"/>
              <a:ext cx="796128" cy="330200"/>
            </a:xfrm>
            <a:prstGeom prst="noSmoking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2" name="Block Arc 101"/>
            <p:cNvSpPr/>
            <p:nvPr/>
          </p:nvSpPr>
          <p:spPr>
            <a:xfrm>
              <a:off x="18546073" y="11460860"/>
              <a:ext cx="379467" cy="625927"/>
            </a:xfrm>
            <a:prstGeom prst="blockArc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58463" y="4254726"/>
            <a:ext cx="14881640" cy="3775880"/>
            <a:chOff x="4358463" y="4254726"/>
            <a:chExt cx="14881640" cy="3775880"/>
          </a:xfrm>
        </p:grpSpPr>
        <p:sp>
          <p:nvSpPr>
            <p:cNvPr id="4" name="Oval 3"/>
            <p:cNvSpPr/>
            <p:nvPr/>
          </p:nvSpPr>
          <p:spPr>
            <a:xfrm>
              <a:off x="7873148" y="4254726"/>
              <a:ext cx="4724400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13117891" y="4296851"/>
              <a:ext cx="4724400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4358463" y="5955257"/>
              <a:ext cx="3780577" cy="207534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7711987" y="6341805"/>
              <a:ext cx="1154467" cy="151397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2891421" y="6350921"/>
              <a:ext cx="1966328" cy="163307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Straight Arrow Connector 96"/>
            <p:cNvCxnSpPr/>
            <p:nvPr/>
          </p:nvCxnSpPr>
          <p:spPr>
            <a:xfrm flipH="1" flipV="1">
              <a:off x="17615821" y="6014720"/>
              <a:ext cx="1624282" cy="1736307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" name="5-Point Star 99"/>
            <p:cNvSpPr/>
            <p:nvPr/>
          </p:nvSpPr>
          <p:spPr>
            <a:xfrm>
              <a:off x="9399127" y="4750487"/>
              <a:ext cx="522514" cy="437238"/>
            </a:xfrm>
            <a:prstGeom prst="star5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1" name="Lightning Bolt 100"/>
            <p:cNvSpPr/>
            <p:nvPr/>
          </p:nvSpPr>
          <p:spPr>
            <a:xfrm>
              <a:off x="10134683" y="4518930"/>
              <a:ext cx="532528" cy="486227"/>
            </a:xfrm>
            <a:prstGeom prst="lightningBol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50" name="Block Arc 49"/>
            <p:cNvSpPr/>
            <p:nvPr/>
          </p:nvSpPr>
          <p:spPr>
            <a:xfrm>
              <a:off x="14668015" y="4844156"/>
              <a:ext cx="379467" cy="625927"/>
            </a:xfrm>
            <a:prstGeom prst="blockArc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3" name="&quot;No&quot; Symbol 102"/>
            <p:cNvSpPr/>
            <p:nvPr/>
          </p:nvSpPr>
          <p:spPr>
            <a:xfrm>
              <a:off x="15646062" y="5022625"/>
              <a:ext cx="796128" cy="330200"/>
            </a:xfrm>
            <a:prstGeom prst="noSmoking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63786" y="4718115"/>
            <a:ext cx="6184041" cy="233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No new outliers from second level!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52057" y="7107688"/>
            <a:ext cx="18161367" cy="3534355"/>
            <a:chOff x="2852057" y="7107688"/>
            <a:chExt cx="18161367" cy="3534355"/>
          </a:xfrm>
        </p:grpSpPr>
        <p:cxnSp>
          <p:nvCxnSpPr>
            <p:cNvPr id="67" name="Straight Arrow Connector 66"/>
            <p:cNvCxnSpPr/>
            <p:nvPr/>
          </p:nvCxnSpPr>
          <p:spPr>
            <a:xfrm flipH="1" flipV="1">
              <a:off x="15094949" y="8882625"/>
              <a:ext cx="3451124" cy="1719159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Oval 7"/>
            <p:cNvSpPr/>
            <p:nvPr/>
          </p:nvSpPr>
          <p:spPr>
            <a:xfrm>
              <a:off x="16289024" y="7107688"/>
              <a:ext cx="4724400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1209645" y="7368716"/>
              <a:ext cx="4724400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42" name="&quot;No&quot; Symbol 41"/>
            <p:cNvSpPr/>
            <p:nvPr/>
          </p:nvSpPr>
          <p:spPr>
            <a:xfrm>
              <a:off x="18918776" y="7922859"/>
              <a:ext cx="796128" cy="330200"/>
            </a:xfrm>
            <a:prstGeom prst="noSmoking">
              <a:avLst/>
            </a:pr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10755066" y="8739184"/>
              <a:ext cx="5801083" cy="1818142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3599768" y="9014868"/>
              <a:ext cx="3699534" cy="120409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5648950" y="9256482"/>
              <a:ext cx="2794102" cy="1266376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5352153" y="9047782"/>
              <a:ext cx="6662703" cy="127052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2" name="Oval 71"/>
            <p:cNvSpPr/>
            <p:nvPr/>
          </p:nvSpPr>
          <p:spPr>
            <a:xfrm>
              <a:off x="6030666" y="7279597"/>
              <a:ext cx="4724400" cy="191588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2852057" y="9304195"/>
              <a:ext cx="4447266" cy="1033958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8" name="Lightning Bolt 77"/>
            <p:cNvSpPr/>
            <p:nvPr/>
          </p:nvSpPr>
          <p:spPr>
            <a:xfrm>
              <a:off x="4015610" y="7994426"/>
              <a:ext cx="532528" cy="486227"/>
            </a:xfrm>
            <a:prstGeom prst="lightningBol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7299323" y="7836300"/>
              <a:ext cx="522514" cy="437238"/>
            </a:xfrm>
            <a:prstGeom prst="star5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0" name="Quad Arrow Callout 79"/>
            <p:cNvSpPr/>
            <p:nvPr/>
          </p:nvSpPr>
          <p:spPr>
            <a:xfrm>
              <a:off x="8557753" y="7856390"/>
              <a:ext cx="561521" cy="636374"/>
            </a:xfrm>
            <a:prstGeom prst="quadArrowCallou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1" name="Cloud 80"/>
            <p:cNvSpPr/>
            <p:nvPr/>
          </p:nvSpPr>
          <p:spPr>
            <a:xfrm>
              <a:off x="17176341" y="7736799"/>
              <a:ext cx="708239" cy="494391"/>
            </a:xfrm>
            <a:prstGeom prst="cloud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" name="Sun 81"/>
            <p:cNvSpPr/>
            <p:nvPr/>
          </p:nvSpPr>
          <p:spPr>
            <a:xfrm>
              <a:off x="18145540" y="7443342"/>
              <a:ext cx="833603" cy="486227"/>
            </a:xfrm>
            <a:prstGeom prst="su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4" name="Block Arc 83"/>
            <p:cNvSpPr/>
            <p:nvPr/>
          </p:nvSpPr>
          <p:spPr>
            <a:xfrm>
              <a:off x="12628108" y="8109071"/>
              <a:ext cx="379467" cy="625927"/>
            </a:xfrm>
            <a:prstGeom prst="blockArc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5" name="Moon 84"/>
            <p:cNvSpPr/>
            <p:nvPr/>
          </p:nvSpPr>
          <p:spPr>
            <a:xfrm>
              <a:off x="13419105" y="8054919"/>
              <a:ext cx="385235" cy="437238"/>
            </a:xfrm>
            <a:prstGeom prst="moon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 flipV="1">
              <a:off x="10588391" y="8858189"/>
              <a:ext cx="10419819" cy="178385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761408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3260" y="1842663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Hyperparameter: Dimension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size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3474" y="11332010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Dimension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512 gives the best results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0" y="3818271"/>
            <a:ext cx="22993314" cy="71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297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3260" y="1842663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Hyperparameter: Dimension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size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3260" y="10040105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Dimension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512 gives the best results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72" y="4614378"/>
            <a:ext cx="23183628" cy="51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864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3260" y="1842663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Hyperparameter: Partition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size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2381" y="11332010"/>
            <a:ext cx="16019238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For dimension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512: 32 already gives the decent results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2" y="4236134"/>
            <a:ext cx="23366950" cy="63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60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3260" y="1842663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Hyperparameter: Partition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size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2381" y="11332010"/>
            <a:ext cx="16019238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For dimension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512: 32 already gives the decent results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5" y="4479720"/>
            <a:ext cx="22286990" cy="48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7318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3260" y="1842663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Hyperparameter: Batch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size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167" y="11332009"/>
            <a:ext cx="16019238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256 is the maximum batch size possible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" y="3994038"/>
            <a:ext cx="23309262" cy="59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50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3260" y="1842663"/>
            <a:ext cx="12397052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Hyperparameter: Batch</a:t>
            </a:r>
            <a:r>
              <a:rPr kumimoji="0" lang="de-DE" sz="4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size</a:t>
            </a:r>
            <a:endParaRPr kumimoji="0" lang="de-DE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2167" y="11332009"/>
            <a:ext cx="16019238" cy="159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256 is the maximum batch size possible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792" y="3668382"/>
            <a:ext cx="16271988" cy="7950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85703" y="4496499"/>
            <a:ext cx="1828800" cy="276837"/>
          </a:xfrm>
          <a:prstGeom prst="rect">
            <a:avLst/>
          </a:prstGeom>
          <a:noFill/>
          <a:ln w="57150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02481" y="9439012"/>
            <a:ext cx="1828800" cy="276837"/>
          </a:xfrm>
          <a:prstGeom prst="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02985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Progress</a:t>
            </a:r>
          </a:p>
          <a:p>
            <a:pPr lvl="1"/>
            <a:r>
              <a:rPr lang="de-DE" dirty="0"/>
              <a:t>Finding the representative objects</a:t>
            </a:r>
          </a:p>
          <a:p>
            <a:pPr lvl="1"/>
            <a:r>
              <a:rPr lang="de-DE" dirty="0"/>
              <a:t>Experiments on DGCNN</a:t>
            </a:r>
          </a:p>
          <a:p>
            <a:pPr lvl="1"/>
            <a:r>
              <a:rPr lang="de-DE" dirty="0"/>
              <a:t>Experiments on PointNet: Lower batch size</a:t>
            </a:r>
          </a:p>
        </p:txBody>
      </p:sp>
    </p:spTree>
    <p:extLst>
      <p:ext uri="{BB962C8B-B14F-4D97-AF65-F5344CB8AC3E}">
        <p14:creationId xmlns:p14="http://schemas.microsoft.com/office/powerpoint/2010/main" val="15236966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F8DE15-33A3-12A8-E2FC-226B28B6E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"/>
          <a:stretch/>
        </p:blipFill>
        <p:spPr>
          <a:xfrm>
            <a:off x="16443665" y="8899391"/>
            <a:ext cx="3816000" cy="3781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71CDF-D298-A1C8-AA5D-159B0923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085" y="9409701"/>
            <a:ext cx="3816000" cy="3441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BCB3D-C5F2-E06A-FB46-D70A88DC8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181" y="9422094"/>
            <a:ext cx="3816000" cy="3250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21598-731E-C3D5-F1FB-B6DD3FA34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97" y="9609117"/>
            <a:ext cx="3816000" cy="3380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326CF-FFC7-5E1B-0287-34899D6F9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52" y="5850551"/>
            <a:ext cx="3816000" cy="3359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12D848-FA30-9142-FBB7-D8ED1E8E0F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78" y="1393563"/>
            <a:ext cx="3816000" cy="3329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B02D3E-4B6E-FA91-4665-602FDA40BB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96" y="5737764"/>
            <a:ext cx="3816000" cy="35847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97B24B-9CC8-6B41-C824-908F8EDEF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101" y="864414"/>
            <a:ext cx="3816000" cy="42447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3395FE5-5715-C5DB-8626-8D06CE6A93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524" y="864414"/>
            <a:ext cx="3816000" cy="37864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55E057-5EE6-1E7F-1E2F-D49DCEBB0E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254" y="5014005"/>
            <a:ext cx="3816000" cy="38853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92999A-AF21-52C1-3FDD-1A52522F94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r="4498" b="2099"/>
          <a:stretch/>
        </p:blipFill>
        <p:spPr>
          <a:xfrm>
            <a:off x="16224670" y="4723352"/>
            <a:ext cx="3816000" cy="45939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1535A9-C12F-3CD1-B095-F2D655F9AED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3412" y="930995"/>
            <a:ext cx="3816000" cy="35371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3360465-115B-A1CF-CD21-205000149FA7}"/>
              </a:ext>
            </a:extLst>
          </p:cNvPr>
          <p:cNvSpPr/>
          <p:nvPr/>
        </p:nvSpPr>
        <p:spPr>
          <a:xfrm>
            <a:off x="19740524" y="3058457"/>
            <a:ext cx="516326" cy="109151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F64620-036C-A690-3C4F-D16290205541}"/>
              </a:ext>
            </a:extLst>
          </p:cNvPr>
          <p:cNvSpPr/>
          <p:nvPr/>
        </p:nvSpPr>
        <p:spPr>
          <a:xfrm>
            <a:off x="20033865" y="11383893"/>
            <a:ext cx="990530" cy="161778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7343992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29" name="Zhu, Zhuotun and Wang, Xinggang and Bai, Song and Yao, Cong and Bai, Xiang : Deep learning representation using autoencoder for 3D shape retrieval…"/>
          <p:cNvSpPr txBox="1">
            <a:spLocks noGrp="1"/>
          </p:cNvSpPr>
          <p:nvPr>
            <p:ph type="body" idx="1"/>
          </p:nvPr>
        </p:nvSpPr>
        <p:spPr>
          <a:xfrm>
            <a:off x="1689100" y="-1695181"/>
            <a:ext cx="21005800" cy="14141181"/>
          </a:xfrm>
          <a:prstGeom prst="rect">
            <a:avLst/>
          </a:prstGeom>
        </p:spPr>
        <p:txBody>
          <a:bodyPr/>
          <a:lstStyle/>
          <a:p>
            <a:pPr marL="396874" indent="-396874" defTabSz="457200">
              <a:spcBef>
                <a:spcPts val="0"/>
              </a:spcBef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Zhu, Zhuotun and Wang, Xinggang and Bai, Song and Yao, Cong and Bai, Xiang : Deep learning representation using autoencoder for 3D shape retrieval</a:t>
            </a:r>
          </a:p>
          <a:p>
            <a:pPr marL="396874" indent="-396874" defTabSz="457200">
              <a:spcBef>
                <a:spcPts val="0"/>
              </a:spcBef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Bickel, Sebastian and Sauer, Christopher and Schleich, Benjamin and Wartzack, Sandro: Comparing CAD part models for geometrical similarity: A concept using machine learning algorithms</a:t>
            </a:r>
          </a:p>
          <a:p>
            <a:pPr marL="396874" indent="-396874" defTabSz="457200">
              <a:spcBef>
                <a:spcPts val="0"/>
              </a:spcBef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Ohbuchi, Ryutarou and Osada, Kunio and Furuya, Takahiko and Banno, Tomohisa: Salient local visual features for shape-based 3D model retrieval</a:t>
            </a:r>
          </a:p>
          <a:p>
            <a:pPr marL="396874" indent="-396874" algn="just" defTabSz="457200">
              <a:spcBef>
                <a:spcPts val="0"/>
              </a:spcBef>
              <a:defRPr sz="30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Koch, Sebastian and Matveev, Albert and Jiang, Zhongshi and Williams, Francis and Artemov, Alexey and Burnaev, Evgeny and Alexa, Marc and Zorin, Denis and Panozzo, Daniele:ABC: A Big CAD Model Dataset For Geometric Deep Learning</a:t>
            </a:r>
          </a:p>
          <a:p>
            <a:pPr marL="396874" indent="-396874" algn="just" defTabSz="457200">
              <a:spcBef>
                <a:spcPts val="0"/>
              </a:spcBef>
              <a:defRPr sz="30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u="sng">
                <a:hlinkClick r:id="rId2"/>
              </a:rPr>
              <a:t>https://www.baeldung.com/cs/deep-belief-network</a:t>
            </a:r>
          </a:p>
          <a:p>
            <a:pPr marL="396874" indent="-396874" algn="just" defTabSz="457200">
              <a:spcBef>
                <a:spcPts val="0"/>
              </a:spcBef>
              <a:defRPr sz="30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Mei, Guofeng, et al. "Unsupervised learning on 3d point clouds by clustering and contrasting." arXiv preprint arXiv:2202.02543 (2022)</a:t>
            </a:r>
          </a:p>
        </p:txBody>
      </p:sp>
      <p:sp>
        <p:nvSpPr>
          <p:cNvPr id="230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hat is good data?"/>
          <p:cNvSpPr txBox="1">
            <a:spLocks noGrp="1"/>
          </p:cNvSpPr>
          <p:nvPr>
            <p:ph type="title"/>
          </p:nvPr>
        </p:nvSpPr>
        <p:spPr>
          <a:xfrm>
            <a:off x="1778000" y="-927267"/>
            <a:ext cx="20828000" cy="4648201"/>
          </a:xfrm>
          <a:prstGeom prst="rect">
            <a:avLst/>
          </a:prstGeom>
        </p:spPr>
        <p:txBody>
          <a:bodyPr/>
          <a:lstStyle/>
          <a:p>
            <a:r>
              <a:t>What is good data?</a:t>
            </a:r>
          </a:p>
        </p:txBody>
      </p:sp>
      <p:pic>
        <p:nvPicPr>
          <p:cNvPr id="148" name="IMG_1032.jpeg" descr="IMG_103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8" y="4235755"/>
            <a:ext cx="21942064" cy="60091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" name="Group"/>
          <p:cNvGrpSpPr/>
          <p:nvPr/>
        </p:nvGrpSpPr>
        <p:grpSpPr>
          <a:xfrm>
            <a:off x="1652134" y="5224015"/>
            <a:ext cx="6844867" cy="4032672"/>
            <a:chOff x="0" y="0"/>
            <a:chExt cx="6844865" cy="4032671"/>
          </a:xfrm>
        </p:grpSpPr>
        <p:pic>
          <p:nvPicPr>
            <p:cNvPr id="149" name="IMG_1032.jpeg" descr="IMG_1032.jpeg"/>
            <p:cNvPicPr>
              <a:picLocks noChangeAspect="1"/>
            </p:cNvPicPr>
            <p:nvPr/>
          </p:nvPicPr>
          <p:blipFill>
            <a:blip r:embed="rId2"/>
            <a:srcRect l="59232" t="50415" r="29892" b="4537"/>
            <a:stretch>
              <a:fillRect/>
            </a:stretch>
          </p:blipFill>
          <p:spPr>
            <a:xfrm>
              <a:off x="0" y="82751"/>
              <a:ext cx="3408899" cy="3867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0" name="IMG_1032.jpeg" descr="IMG_1032.jpeg"/>
            <p:cNvPicPr>
              <a:picLocks noChangeAspect="1"/>
            </p:cNvPicPr>
            <p:nvPr/>
          </p:nvPicPr>
          <p:blipFill>
            <a:blip r:embed="rId2"/>
            <a:srcRect l="69444" t="7085" r="21276" b="47070"/>
            <a:stretch>
              <a:fillRect/>
            </a:stretch>
          </p:blipFill>
          <p:spPr>
            <a:xfrm>
              <a:off x="3864601" y="0"/>
              <a:ext cx="2980265" cy="4032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Group"/>
          <p:cNvGrpSpPr/>
          <p:nvPr/>
        </p:nvGrpSpPr>
        <p:grpSpPr>
          <a:xfrm>
            <a:off x="1745000" y="5299430"/>
            <a:ext cx="9404694" cy="3927351"/>
            <a:chOff x="0" y="0"/>
            <a:chExt cx="9404692" cy="3927349"/>
          </a:xfrm>
        </p:grpSpPr>
        <p:pic>
          <p:nvPicPr>
            <p:cNvPr id="152" name="IMG_1032.jpeg" descr="IMG_1032.jpeg"/>
            <p:cNvPicPr>
              <a:picLocks noChangeAspect="1"/>
            </p:cNvPicPr>
            <p:nvPr/>
          </p:nvPicPr>
          <p:blipFill>
            <a:blip r:embed="rId2"/>
            <a:srcRect l="11814" t="9029" r="77893" b="48156"/>
            <a:stretch>
              <a:fillRect/>
            </a:stretch>
          </p:blipFill>
          <p:spPr>
            <a:xfrm>
              <a:off x="0" y="2157133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3" name="IMG_1032.jpeg" descr="IMG_1032.jpeg"/>
            <p:cNvPicPr>
              <a:picLocks noChangeAspect="1"/>
            </p:cNvPicPr>
            <p:nvPr/>
          </p:nvPicPr>
          <p:blipFill>
            <a:blip r:embed="rId2"/>
            <a:srcRect l="21810" t="10318" r="68919" b="48561"/>
            <a:stretch>
              <a:fillRect/>
            </a:stretch>
          </p:blipFill>
          <p:spPr>
            <a:xfrm>
              <a:off x="2043258" y="2163895"/>
              <a:ext cx="1424199" cy="173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IMG_1032.jpeg" descr="IMG_1032.jpeg"/>
            <p:cNvPicPr>
              <a:picLocks noChangeAspect="1"/>
            </p:cNvPicPr>
            <p:nvPr/>
          </p:nvPicPr>
          <p:blipFill>
            <a:blip r:embed="rId2"/>
            <a:srcRect l="42823" t="51475" r="49207" b="5827"/>
            <a:stretch>
              <a:fillRect/>
            </a:stretch>
          </p:blipFill>
          <p:spPr>
            <a:xfrm>
              <a:off x="3980575" y="2130836"/>
              <a:ext cx="1224252" cy="17965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IMG_1032.jpeg" descr="IMG_1032.jpeg"/>
            <p:cNvPicPr>
              <a:picLocks noChangeAspect="1"/>
            </p:cNvPicPr>
            <p:nvPr/>
          </p:nvPicPr>
          <p:blipFill>
            <a:blip r:embed="rId2"/>
            <a:srcRect l="69440" t="12627" r="20812" b="51785"/>
            <a:stretch>
              <a:fillRect/>
            </a:stretch>
          </p:blipFill>
          <p:spPr>
            <a:xfrm>
              <a:off x="5717282" y="2309281"/>
              <a:ext cx="1439602" cy="1439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6" name="IMG_1032.jpeg" descr="IMG_1032.jpeg"/>
            <p:cNvPicPr>
              <a:picLocks noChangeAspect="1"/>
            </p:cNvPicPr>
            <p:nvPr/>
          </p:nvPicPr>
          <p:blipFill>
            <a:blip r:embed="rId2"/>
            <a:srcRect l="59581" t="53903" r="29125" b="9226"/>
            <a:stretch>
              <a:fillRect/>
            </a:stretch>
          </p:blipFill>
          <p:spPr>
            <a:xfrm>
              <a:off x="7669627" y="2253306"/>
              <a:ext cx="1735066" cy="15513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7" name="IMG_1032.jpeg" descr="IMG_1032.jpeg"/>
            <p:cNvPicPr>
              <a:picLocks noChangeAspect="1"/>
            </p:cNvPicPr>
            <p:nvPr/>
          </p:nvPicPr>
          <p:blipFill>
            <a:blip r:embed="rId2"/>
            <a:srcRect l="11814" t="9029" r="77893" b="48156"/>
            <a:stretch>
              <a:fillRect/>
            </a:stretch>
          </p:blipFill>
          <p:spPr>
            <a:xfrm>
              <a:off x="3827300" y="0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9" name="IMG_1034.jpeg" descr="IMG_103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85" y="5401245"/>
            <a:ext cx="5102125" cy="398646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22869 0.000262 0.045737 0.000525 0.068458 -0.000262 C 0.091179 -0.001049 0.113753 -0.002885 0.133007 -0.005377 C 0.152261 -0.007869 0.168195 -0.011016 0.184129 -0.014164" pathEditMode="relative">
                                      <p:cBhvr>
                                        <p:cTn id="10" dur="6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8"/>
                                        </p:tgtEl>
                                      </p:cBhvr>
                                      <p:by x="49000" y="4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7" dur="indefinite" fill="hold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000000 C -0.000738 -0.040655 -0.001475 -0.081311 -0.002582 -0.121310 C -0.003688 -0.161310 -0.005164 -0.200654 -0.006639 -0.239998" pathEditMode="relative">
                                      <p:cBhvr>
                                        <p:cTn id="2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51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0443 0.037770 -0.000885 0.075540 -0.001475 0.116327 C -0.002066 0.157113 -0.002803 0.200916 -0.003172 0.233309 C -0.003541 0.265702 -0.003541 0.286686 -0.003541 0.307669" pathEditMode="relative">
                                      <p:cBhvr>
                                        <p:cTn id="38" dur="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58"/>
                                        </p:tgtEl>
                                      </p:cBhvr>
                                      <p:by x="74000" y="7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5" dur="indefinite" fill="hold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animBg="1" advAuto="0"/>
      <p:bldP spid="148" grpId="3" animBg="1" advAuto="0"/>
      <p:bldP spid="148" grpId="4" animBg="1" advAuto="0"/>
      <p:bldP spid="151" grpId="5" animBg="1" advAuto="0"/>
      <p:bldP spid="151" grpId="7" animBg="1" advAuto="0"/>
      <p:bldP spid="151" grpId="8" animBg="1" advAuto="0"/>
      <p:bldP spid="158" grpId="9" animBg="1" advAuto="0"/>
      <p:bldP spid="158" grpId="11" animBg="1" advAuto="0"/>
      <p:bldP spid="158" grpId="12" animBg="1" advAuto="0"/>
      <p:bldP spid="159" grpId="1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at is good data?"/>
          <p:cNvSpPr txBox="1">
            <a:spLocks noGrp="1"/>
          </p:cNvSpPr>
          <p:nvPr>
            <p:ph type="title"/>
          </p:nvPr>
        </p:nvSpPr>
        <p:spPr>
          <a:xfrm>
            <a:off x="1778000" y="-927267"/>
            <a:ext cx="20828000" cy="4648201"/>
          </a:xfrm>
          <a:prstGeom prst="rect">
            <a:avLst/>
          </a:prstGeom>
        </p:spPr>
        <p:txBody>
          <a:bodyPr/>
          <a:lstStyle/>
          <a:p>
            <a:r>
              <a:t>What is good data?</a:t>
            </a:r>
          </a:p>
        </p:txBody>
      </p:sp>
      <p:pic>
        <p:nvPicPr>
          <p:cNvPr id="163" name="IMG_1032.jpeg" descr="IMG_103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58" y="2595985"/>
            <a:ext cx="21942065" cy="60091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Group">
            <a:hlinkClick r:id="" action="ppaction://hlinkshowjump?jump=nextslide"/>
          </p:cNvPr>
          <p:cNvGrpSpPr/>
          <p:nvPr/>
        </p:nvGrpSpPr>
        <p:grpSpPr>
          <a:xfrm>
            <a:off x="10618977" y="8886001"/>
            <a:ext cx="6844866" cy="4032672"/>
            <a:chOff x="0" y="0"/>
            <a:chExt cx="6844865" cy="4032671"/>
          </a:xfrm>
        </p:grpSpPr>
        <p:pic>
          <p:nvPicPr>
            <p:cNvPr id="164" name="IMG_1032.jpeg" descr="IMG_1032.jpeg"/>
            <p:cNvPicPr>
              <a:picLocks noChangeAspect="1"/>
            </p:cNvPicPr>
            <p:nvPr/>
          </p:nvPicPr>
          <p:blipFill>
            <a:blip r:embed="rId2"/>
            <a:srcRect l="59232" t="50415" r="29892" b="4537"/>
            <a:stretch>
              <a:fillRect/>
            </a:stretch>
          </p:blipFill>
          <p:spPr>
            <a:xfrm>
              <a:off x="0" y="82751"/>
              <a:ext cx="3408899" cy="38672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IMG_1032.jpeg" descr="IMG_1032.jpeg"/>
            <p:cNvPicPr>
              <a:picLocks noChangeAspect="1"/>
            </p:cNvPicPr>
            <p:nvPr/>
          </p:nvPicPr>
          <p:blipFill>
            <a:blip r:embed="rId2"/>
            <a:srcRect l="69444" t="7085" r="21276" b="47070"/>
            <a:stretch>
              <a:fillRect/>
            </a:stretch>
          </p:blipFill>
          <p:spPr>
            <a:xfrm>
              <a:off x="3864601" y="0"/>
              <a:ext cx="2980265" cy="4032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"/>
          <p:cNvGrpSpPr/>
          <p:nvPr/>
        </p:nvGrpSpPr>
        <p:grpSpPr>
          <a:xfrm>
            <a:off x="873224" y="8701512"/>
            <a:ext cx="9404694" cy="3927351"/>
            <a:chOff x="0" y="0"/>
            <a:chExt cx="9404692" cy="3927349"/>
          </a:xfrm>
        </p:grpSpPr>
        <p:pic>
          <p:nvPicPr>
            <p:cNvPr id="167" name="IMG_1032.jpeg" descr="IMG_1032.jpeg"/>
            <p:cNvPicPr>
              <a:picLocks noChangeAspect="1"/>
            </p:cNvPicPr>
            <p:nvPr/>
          </p:nvPicPr>
          <p:blipFill>
            <a:blip r:embed="rId2"/>
            <a:srcRect l="11814" t="9029" r="77893" b="48156"/>
            <a:stretch>
              <a:fillRect/>
            </a:stretch>
          </p:blipFill>
          <p:spPr>
            <a:xfrm>
              <a:off x="0" y="2157133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IMG_1032.jpeg" descr="IMG_1032.jpeg"/>
            <p:cNvPicPr>
              <a:picLocks noChangeAspect="1"/>
            </p:cNvPicPr>
            <p:nvPr/>
          </p:nvPicPr>
          <p:blipFill>
            <a:blip r:embed="rId2"/>
            <a:srcRect l="21810" t="10318" r="68919" b="48561"/>
            <a:stretch>
              <a:fillRect/>
            </a:stretch>
          </p:blipFill>
          <p:spPr>
            <a:xfrm>
              <a:off x="2043258" y="2163895"/>
              <a:ext cx="1424199" cy="173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IMG_1032.jpeg" descr="IMG_1032.jpeg"/>
            <p:cNvPicPr>
              <a:picLocks noChangeAspect="1"/>
            </p:cNvPicPr>
            <p:nvPr/>
          </p:nvPicPr>
          <p:blipFill>
            <a:blip r:embed="rId2"/>
            <a:srcRect l="42823" t="51475" r="49207" b="5827"/>
            <a:stretch>
              <a:fillRect/>
            </a:stretch>
          </p:blipFill>
          <p:spPr>
            <a:xfrm>
              <a:off x="3980575" y="2130836"/>
              <a:ext cx="1224252" cy="17965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IMG_1032.jpeg" descr="IMG_1032.jpeg"/>
            <p:cNvPicPr>
              <a:picLocks noChangeAspect="1"/>
            </p:cNvPicPr>
            <p:nvPr/>
          </p:nvPicPr>
          <p:blipFill>
            <a:blip r:embed="rId2"/>
            <a:srcRect l="69440" t="12627" r="20812" b="51785"/>
            <a:stretch>
              <a:fillRect/>
            </a:stretch>
          </p:blipFill>
          <p:spPr>
            <a:xfrm>
              <a:off x="5717282" y="2309281"/>
              <a:ext cx="1439602" cy="14396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IMG_1032.jpeg" descr="IMG_1032.jpeg"/>
            <p:cNvPicPr>
              <a:picLocks noChangeAspect="1"/>
            </p:cNvPicPr>
            <p:nvPr/>
          </p:nvPicPr>
          <p:blipFill>
            <a:blip r:embed="rId2"/>
            <a:srcRect l="59581" t="53903" r="29125" b="9226"/>
            <a:stretch>
              <a:fillRect/>
            </a:stretch>
          </p:blipFill>
          <p:spPr>
            <a:xfrm>
              <a:off x="7669627" y="2253306"/>
              <a:ext cx="1735066" cy="15513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IMG_1032.jpeg" descr="IMG_1032.jpeg"/>
            <p:cNvPicPr>
              <a:picLocks noChangeAspect="1"/>
            </p:cNvPicPr>
            <p:nvPr/>
          </p:nvPicPr>
          <p:blipFill>
            <a:blip r:embed="rId2"/>
            <a:srcRect l="11814" t="9029" r="77893" b="48156"/>
            <a:stretch>
              <a:fillRect/>
            </a:stretch>
          </p:blipFill>
          <p:spPr>
            <a:xfrm>
              <a:off x="3827300" y="0"/>
              <a:ext cx="1530741" cy="1743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75" name="IMG_1034.jpeg" descr="IMG_103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485" y="8909107"/>
            <a:ext cx="5102125" cy="3986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22869 0.000262 0.045737 0.000525 0.068458 -0.000262 C 0.091179 -0.001049 0.113753 -0.002885 0.133007 -0.005377 C 0.152261 -0.007869 0.168195 -0.011016 0.184129 -0.014164" pathEditMode="relative">
                                      <p:cBhvr>
                                        <p:cTn id="10" dur="6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63"/>
                                        </p:tgtEl>
                                      </p:cBhvr>
                                      <p:by x="49000" y="49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7" dur="indefinite" fill="hold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000000 C -0.000738 -0.040655 -0.001475 -0.081311 -0.002582 -0.121310 C -0.003688 -0.161310 -0.005164 -0.200654 -0.006639 -0.239998" pathEditMode="relative">
                                      <p:cBhvr>
                                        <p:cTn id="2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6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31" dur="indefinite" fill="hold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-0.000443 0.037770 -0.000885 0.075540 -0.001475 0.116327 C -0.002066 0.157113 -0.002803 0.200916 -0.003172 0.233309 C -0.003541 0.265702 -0.003541 0.286686 -0.003541 0.307669" pathEditMode="relative">
                                      <p:cBhvr>
                                        <p:cTn id="38" dur="6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74000" y="74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45" dur="indefinite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1" animBg="1" advAuto="0"/>
      <p:bldP spid="163" grpId="3" animBg="1" advAuto="0"/>
      <p:bldP spid="163" grpId="4" animBg="1" advAuto="0"/>
      <p:bldP spid="166" grpId="5" animBg="1" advAuto="0"/>
      <p:bldP spid="166" grpId="7" animBg="1" advAuto="0"/>
      <p:bldP spid="166" grpId="8" animBg="1" advAuto="0"/>
      <p:bldP spid="173" grpId="9" animBg="1" advAuto="0"/>
      <p:bldP spid="173" grpId="11" animBg="1" advAuto="0"/>
      <p:bldP spid="173" grpId="12" animBg="1" advAuto="0"/>
      <p:bldP spid="175" grpId="13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mparing CAD part models for geometric similarity : A concept using machine learning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7044">
              <a:defRPr sz="6607"/>
            </a:lvl1pPr>
          </a:lstStyle>
          <a:p>
            <a:r>
              <a:t>Comparing CAD part models for geometric similarity : A concept using machine learning algorithms</a:t>
            </a:r>
          </a:p>
        </p:txBody>
      </p:sp>
      <p:sp>
        <p:nvSpPr>
          <p:cNvPr id="178" name="S. Bickel et al."/>
          <p:cNvSpPr txBox="1"/>
          <p:nvPr/>
        </p:nvSpPr>
        <p:spPr>
          <a:xfrm>
            <a:off x="18375627" y="2676297"/>
            <a:ext cx="39622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S. Bickel et al.</a:t>
            </a:r>
          </a:p>
        </p:txBody>
      </p:sp>
      <p:pic>
        <p:nvPicPr>
          <p:cNvPr id="179" name="IMG_1035.jpeg" descr="IMG_103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36" y="3320479"/>
            <a:ext cx="17265128" cy="88530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"/>
          <p:cNvGrpSpPr/>
          <p:nvPr/>
        </p:nvGrpSpPr>
        <p:grpSpPr>
          <a:xfrm>
            <a:off x="2981438" y="3562242"/>
            <a:ext cx="5931606" cy="8391101"/>
            <a:chOff x="0" y="0"/>
            <a:chExt cx="5931605" cy="8391100"/>
          </a:xfrm>
        </p:grpSpPr>
        <p:pic>
          <p:nvPicPr>
            <p:cNvPr id="180" name="IMG_1036.jpeg" descr="IMG_1036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5059" y="0"/>
              <a:ext cx="1761488" cy="61931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1" name="User defined local geometric similarity"/>
            <p:cNvSpPr txBox="1"/>
            <p:nvPr/>
          </p:nvSpPr>
          <p:spPr>
            <a:xfrm>
              <a:off x="0" y="6374488"/>
              <a:ext cx="5931606" cy="20166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B51A00"/>
                  </a:solidFill>
                </a:defRPr>
              </a:lvl1pPr>
            </a:lstStyle>
            <a:p>
              <a:r>
                <a:t>User defined local geometric similarity</a:t>
              </a:r>
            </a:p>
          </p:txBody>
        </p:sp>
      </p:grpSp>
      <p:sp>
        <p:nvSpPr>
          <p:cNvPr id="18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9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23164 0.000262 0.046327 0.000525 0.069417 0.000262 C 0.092507 0.000000 0.115524 -0.000787 0.138097 -0.001180 C 0.160671 -0.001574 0.182802 -0.001574 0.198810 -0.002098 C 0.214818 -0.002623 0.224703 -0.003672 0.234588 -0.004721" pathEditMode="relative">
                                      <p:cBhvr>
                                        <p:cTn id="9" dur="8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3" dur="indefinite" fill="hold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79" grpId="3" animBg="1" advAuto="0"/>
      <p:bldP spid="182" grpId="4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eep Learning Representation using Autoencoder for 3D Shape Retriev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0065">
              <a:defRPr sz="7056"/>
            </a:lvl1pPr>
          </a:lstStyle>
          <a:p>
            <a:r>
              <a:t>Deep Learning Representation using Autoencoder for 3D Shape Retrieval</a:t>
            </a:r>
          </a:p>
        </p:txBody>
      </p:sp>
      <p:sp>
        <p:nvSpPr>
          <p:cNvPr id="186" name="Zhuotun Zhu et al."/>
          <p:cNvSpPr txBox="1"/>
          <p:nvPr/>
        </p:nvSpPr>
        <p:spPr>
          <a:xfrm>
            <a:off x="17145244" y="2676297"/>
            <a:ext cx="519266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/>
            </a:lvl1pPr>
          </a:lstStyle>
          <a:p>
            <a:r>
              <a:t>Zhuotun Zhu et al.</a:t>
            </a:r>
          </a:p>
        </p:txBody>
      </p:sp>
      <p:grpSp>
        <p:nvGrpSpPr>
          <p:cNvPr id="189" name="Group"/>
          <p:cNvGrpSpPr/>
          <p:nvPr/>
        </p:nvGrpSpPr>
        <p:grpSpPr>
          <a:xfrm>
            <a:off x="2656959" y="3507928"/>
            <a:ext cx="19070082" cy="4240061"/>
            <a:chOff x="0" y="0"/>
            <a:chExt cx="19070080" cy="4240060"/>
          </a:xfrm>
        </p:grpSpPr>
        <p:pic>
          <p:nvPicPr>
            <p:cNvPr id="187" name="IMG_1038.jpeg" descr="IMG_1038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4696" y="0"/>
              <a:ext cx="15085385" cy="42400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GLOBAL"/>
            <p:cNvSpPr txBox="1"/>
            <p:nvPr/>
          </p:nvSpPr>
          <p:spPr>
            <a:xfrm>
              <a:off x="0" y="1715814"/>
              <a:ext cx="254842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GLOBAL</a:t>
              </a:r>
            </a:p>
          </p:txBody>
        </p:sp>
      </p:grpSp>
      <p:grpSp>
        <p:nvGrpSpPr>
          <p:cNvPr id="192" name="Group"/>
          <p:cNvGrpSpPr/>
          <p:nvPr/>
        </p:nvGrpSpPr>
        <p:grpSpPr>
          <a:xfrm>
            <a:off x="2439505" y="7771188"/>
            <a:ext cx="19504990" cy="5510070"/>
            <a:chOff x="0" y="0"/>
            <a:chExt cx="19504989" cy="5510068"/>
          </a:xfrm>
        </p:grpSpPr>
        <p:pic>
          <p:nvPicPr>
            <p:cNvPr id="190" name="IMG_1037.jpeg" descr="IMG_1037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003" y="0"/>
              <a:ext cx="16278987" cy="55100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LOCAL"/>
            <p:cNvSpPr txBox="1"/>
            <p:nvPr/>
          </p:nvSpPr>
          <p:spPr>
            <a:xfrm>
              <a:off x="0" y="1747756"/>
              <a:ext cx="2300186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r>
                <a:t>LOCAL</a:t>
              </a:r>
            </a:p>
          </p:txBody>
        </p:sp>
      </p:grpSp>
      <p:sp>
        <p:nvSpPr>
          <p:cNvPr id="19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  <p:bldP spid="189" grpId="2" animBg="1" advAuto="0"/>
      <p:bldP spid="192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posed Ide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Proposed Idea</a:t>
            </a:r>
          </a:p>
        </p:txBody>
      </p:sp>
      <p:sp>
        <p:nvSpPr>
          <p:cNvPr id="196" name="Autoencoder…"/>
          <p:cNvSpPr txBox="1"/>
          <p:nvPr/>
        </p:nvSpPr>
        <p:spPr>
          <a:xfrm>
            <a:off x="1284290" y="5191089"/>
            <a:ext cx="8361950" cy="3333822"/>
          </a:xfrm>
          <a:prstGeom prst="rect">
            <a:avLst/>
          </a:prstGeom>
          <a:solidFill>
            <a:srgbClr val="01C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0000"/>
              </a:lnSpc>
              <a:defRPr sz="9400"/>
            </a:pPr>
            <a:r>
              <a:t>Autoencoder</a:t>
            </a:r>
          </a:p>
          <a:p>
            <a:pPr algn="ctr">
              <a:lnSpc>
                <a:spcPct val="10000"/>
              </a:lnSpc>
              <a:defRPr sz="9400"/>
            </a:pPr>
            <a:r>
              <a:t>+</a:t>
            </a:r>
          </a:p>
          <a:p>
            <a:pPr algn="ctr">
              <a:lnSpc>
                <a:spcPct val="10000"/>
              </a:lnSpc>
              <a:defRPr sz="9400"/>
            </a:pPr>
            <a:r>
              <a:t>BoF-SIFT</a:t>
            </a:r>
          </a:p>
        </p:txBody>
      </p:sp>
      <p:sp>
        <p:nvSpPr>
          <p:cNvPr id="197" name="Add"/>
          <p:cNvSpPr/>
          <p:nvPr/>
        </p:nvSpPr>
        <p:spPr>
          <a:xfrm>
            <a:off x="10939626" y="5263807"/>
            <a:ext cx="3188386" cy="3188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9" y="0"/>
                </a:moveTo>
                <a:cubicBezTo>
                  <a:pt x="4834" y="0"/>
                  <a:pt x="0" y="4836"/>
                  <a:pt x="0" y="10801"/>
                </a:cubicBezTo>
                <a:cubicBezTo>
                  <a:pt x="0" y="16765"/>
                  <a:pt x="4835" y="21600"/>
                  <a:pt x="10799" y="21600"/>
                </a:cubicBezTo>
                <a:cubicBezTo>
                  <a:pt x="16764" y="21600"/>
                  <a:pt x="21600" y="16765"/>
                  <a:pt x="21600" y="10801"/>
                </a:cubicBezTo>
                <a:cubicBezTo>
                  <a:pt x="21600" y="4836"/>
                  <a:pt x="16764" y="0"/>
                  <a:pt x="10799" y="0"/>
                </a:cubicBezTo>
                <a:close/>
                <a:moveTo>
                  <a:pt x="9533" y="3765"/>
                </a:moveTo>
                <a:lnTo>
                  <a:pt x="12065" y="3765"/>
                </a:lnTo>
                <a:cubicBezTo>
                  <a:pt x="12100" y="3765"/>
                  <a:pt x="12129" y="3794"/>
                  <a:pt x="12129" y="3830"/>
                </a:cubicBezTo>
                <a:lnTo>
                  <a:pt x="12129" y="9407"/>
                </a:lnTo>
                <a:cubicBezTo>
                  <a:pt x="12129" y="9442"/>
                  <a:pt x="12157" y="9471"/>
                  <a:pt x="12192" y="9471"/>
                </a:cubicBezTo>
                <a:lnTo>
                  <a:pt x="17769" y="9471"/>
                </a:lnTo>
                <a:cubicBezTo>
                  <a:pt x="17804" y="9471"/>
                  <a:pt x="17833" y="9500"/>
                  <a:pt x="17833" y="9535"/>
                </a:cubicBezTo>
                <a:lnTo>
                  <a:pt x="17835" y="12067"/>
                </a:lnTo>
                <a:cubicBezTo>
                  <a:pt x="17835" y="12102"/>
                  <a:pt x="17806" y="12129"/>
                  <a:pt x="17770" y="12129"/>
                </a:cubicBezTo>
                <a:lnTo>
                  <a:pt x="12193" y="12129"/>
                </a:lnTo>
                <a:cubicBezTo>
                  <a:pt x="12158" y="12129"/>
                  <a:pt x="12129" y="12158"/>
                  <a:pt x="12129" y="12193"/>
                </a:cubicBezTo>
                <a:lnTo>
                  <a:pt x="12129" y="17770"/>
                </a:lnTo>
                <a:cubicBezTo>
                  <a:pt x="12129" y="17806"/>
                  <a:pt x="12100" y="17835"/>
                  <a:pt x="12065" y="17835"/>
                </a:cubicBezTo>
                <a:lnTo>
                  <a:pt x="9533" y="17835"/>
                </a:lnTo>
                <a:cubicBezTo>
                  <a:pt x="9498" y="17835"/>
                  <a:pt x="9471" y="17806"/>
                  <a:pt x="9471" y="17770"/>
                </a:cubicBezTo>
                <a:lnTo>
                  <a:pt x="9471" y="12193"/>
                </a:lnTo>
                <a:cubicBezTo>
                  <a:pt x="9471" y="12158"/>
                  <a:pt x="9442" y="12131"/>
                  <a:pt x="9407" y="12131"/>
                </a:cubicBezTo>
                <a:lnTo>
                  <a:pt x="3828" y="12131"/>
                </a:lnTo>
                <a:cubicBezTo>
                  <a:pt x="3793" y="12131"/>
                  <a:pt x="3765" y="12102"/>
                  <a:pt x="3765" y="12067"/>
                </a:cubicBezTo>
                <a:lnTo>
                  <a:pt x="3765" y="9535"/>
                </a:lnTo>
                <a:cubicBezTo>
                  <a:pt x="3765" y="9500"/>
                  <a:pt x="3793" y="9471"/>
                  <a:pt x="3828" y="9471"/>
                </a:cubicBezTo>
                <a:lnTo>
                  <a:pt x="9407" y="9471"/>
                </a:lnTo>
                <a:cubicBezTo>
                  <a:pt x="9442" y="9471"/>
                  <a:pt x="9469" y="9443"/>
                  <a:pt x="9469" y="9408"/>
                </a:cubicBezTo>
                <a:lnTo>
                  <a:pt x="9469" y="3830"/>
                </a:lnTo>
                <a:cubicBezTo>
                  <a:pt x="9469" y="3794"/>
                  <a:pt x="9498" y="3765"/>
                  <a:pt x="9533" y="376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Ranking list"/>
          <p:cNvSpPr txBox="1"/>
          <p:nvPr/>
        </p:nvSpPr>
        <p:spPr>
          <a:xfrm>
            <a:off x="15421396" y="6112713"/>
            <a:ext cx="8361950" cy="1490574"/>
          </a:xfrm>
          <a:prstGeom prst="rect">
            <a:avLst/>
          </a:prstGeom>
          <a:solidFill>
            <a:srgbClr val="01C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10000"/>
              </a:lnSpc>
              <a:defRPr sz="9400"/>
            </a:lvl1pPr>
          </a:lstStyle>
          <a:p>
            <a:r>
              <a:t>Ranking list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blems😞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Problems😞</a:t>
            </a:r>
          </a:p>
        </p:txBody>
      </p:sp>
      <p:pic>
        <p:nvPicPr>
          <p:cNvPr id="202" name="IMG_1040.jpeg" descr="IMG_104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451" y="2827604"/>
            <a:ext cx="13959098" cy="983879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patial correlation is lost!!!"/>
          <p:cNvSpPr txBox="1"/>
          <p:nvPr/>
        </p:nvSpPr>
        <p:spPr>
          <a:xfrm>
            <a:off x="4636344" y="6958330"/>
            <a:ext cx="15111313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>
                <a:solidFill>
                  <a:srgbClr val="E22400"/>
                </a:solidFill>
              </a:defRPr>
            </a:lvl1pPr>
          </a:lstStyle>
          <a:p>
            <a:r>
              <a:t>Spatial correlation is lost!!!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65" y="13081000"/>
            <a:ext cx="283770" cy="4610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0"/>
                                      </p:to>
                                    </p:set>
                                    <p:animEffect filter="image" prLst="opacity: 0.20; ">
                                      <p:cBhvr>
                                        <p:cTn id="7" dur="indefinite" fill="hold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1" animBg="1" advAuto="0"/>
      <p:bldP spid="203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hange in Plans !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Change in Plans !!!!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Custom</PresentationFormat>
  <Paragraphs>173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Helvetica Neue</vt:lpstr>
      <vt:lpstr>Helvetica Neue Light</vt:lpstr>
      <vt:lpstr>Helvetica Neue Medium</vt:lpstr>
      <vt:lpstr>White</vt:lpstr>
      <vt:lpstr>Introduction to the idea behind my Master’s thesis</vt:lpstr>
      <vt:lpstr>Bin Picking</vt:lpstr>
      <vt:lpstr>What is good data?</vt:lpstr>
      <vt:lpstr>What is good data?</vt:lpstr>
      <vt:lpstr>Comparing CAD part models for geometric similarity : A concept using machine learning algorithms</vt:lpstr>
      <vt:lpstr>Deep Learning Representation using Autoencoder for 3D Shape Retrieval</vt:lpstr>
      <vt:lpstr>Proposed Idea</vt:lpstr>
      <vt:lpstr>Problems😞</vt:lpstr>
      <vt:lpstr>Change in Plans !!!!</vt:lpstr>
      <vt:lpstr>Unsupervised Learning on 3D Point Clouds by Clustering and Contrasting</vt:lpstr>
      <vt:lpstr>New idea</vt:lpstr>
      <vt:lpstr>Current state of the work</vt:lpstr>
      <vt:lpstr>Quick Recap</vt:lpstr>
      <vt:lpstr>Previous state of the work</vt:lpstr>
      <vt:lpstr>Current state of the work</vt:lpstr>
      <vt:lpstr>Quick stats</vt:lpstr>
      <vt:lpstr>DBCV</vt:lpstr>
      <vt:lpstr>Evaluation</vt:lpstr>
      <vt:lpstr>Quick Recap</vt:lpstr>
      <vt:lpstr>Multi-level HDBSCAN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idea behind my Master’s thesis</dc:title>
  <cp:lastModifiedBy>Banerjee, Sneha</cp:lastModifiedBy>
  <cp:revision>41</cp:revision>
  <dcterms:modified xsi:type="dcterms:W3CDTF">2024-08-09T21:04:42Z</dcterms:modified>
</cp:coreProperties>
</file>