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7" autoAdjust="0"/>
  </p:normalViewPr>
  <p:slideViewPr>
    <p:cSldViewPr>
      <p:cViewPr>
        <p:scale>
          <a:sx n="70" d="100"/>
          <a:sy n="70" d="100"/>
        </p:scale>
        <p:origin x="-452"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5E8EF-607A-4B5E-B36C-263ED8C1E59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27EF3FE-8206-4452-89E3-5766C65557DD}">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sz="1400" dirty="0" smtClean="0"/>
            <a:t>Structured data</a:t>
          </a:r>
          <a:endParaRPr lang="en-IN" sz="1400" dirty="0"/>
        </a:p>
      </dgm:t>
    </dgm:pt>
    <dgm:pt modelId="{3717388E-B987-4EAC-92E7-BE21271D2333}" type="parTrans" cxnId="{2CFDAA8E-CF84-42D9-8C7D-3A7AEA7A3FDA}">
      <dgm:prSet/>
      <dgm:spPr/>
      <dgm:t>
        <a:bodyPr/>
        <a:lstStyle/>
        <a:p>
          <a:endParaRPr lang="en-IN"/>
        </a:p>
      </dgm:t>
    </dgm:pt>
    <dgm:pt modelId="{7C78944D-51D3-4E60-89D7-28F3CD5DBBCF}" type="sibTrans" cxnId="{2CFDAA8E-CF84-42D9-8C7D-3A7AEA7A3FDA}">
      <dgm:prSet/>
      <dgm:spPr/>
      <dgm:t>
        <a:bodyPr/>
        <a:lstStyle/>
        <a:p>
          <a:endParaRPr lang="en-IN"/>
        </a:p>
      </dgm:t>
    </dgm:pt>
    <dgm:pt modelId="{8E4F522C-CBC2-4F1D-A4AB-8207A37AFE80}">
      <dgm:prSet phldrT="[Text]" custT="1"/>
      <dgm:spPr/>
      <dgm:t>
        <a:bodyPr/>
        <a:lstStyle/>
        <a:p>
          <a:r>
            <a:rPr lang="en-US" sz="1400" dirty="0" smtClean="0"/>
            <a:t>The information and data have a predefined organization.</a:t>
          </a:r>
          <a:endParaRPr lang="en-IN" sz="1400" dirty="0"/>
        </a:p>
      </dgm:t>
    </dgm:pt>
    <dgm:pt modelId="{1E621517-1DBB-4D87-8E74-89AEA4A3406A}" type="parTrans" cxnId="{5E95B0D6-27EE-4524-8267-28ED262DBEC5}">
      <dgm:prSet/>
      <dgm:spPr/>
      <dgm:t>
        <a:bodyPr/>
        <a:lstStyle/>
        <a:p>
          <a:endParaRPr lang="en-IN"/>
        </a:p>
      </dgm:t>
    </dgm:pt>
    <dgm:pt modelId="{2AD42A8F-E5F1-4FE5-9DF6-9CC514872E4D}" type="sibTrans" cxnId="{5E95B0D6-27EE-4524-8267-28ED262DBEC5}">
      <dgm:prSet/>
      <dgm:spPr/>
      <dgm:t>
        <a:bodyPr/>
        <a:lstStyle/>
        <a:p>
          <a:endParaRPr lang="en-IN"/>
        </a:p>
      </dgm:t>
    </dgm:pt>
    <dgm:pt modelId="{8E659CB7-4738-4705-950D-CEFA34CA4D4B}">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sz="1600" dirty="0" smtClean="0"/>
            <a:t>Unstructured data</a:t>
          </a:r>
          <a:endParaRPr lang="en-IN" sz="1600" dirty="0"/>
        </a:p>
      </dgm:t>
    </dgm:pt>
    <dgm:pt modelId="{E6E49A93-057C-49E5-A5EF-4F43C12C3170}" type="parTrans" cxnId="{428BC68A-D8B0-4272-A72E-E170E84033CF}">
      <dgm:prSet/>
      <dgm:spPr/>
      <dgm:t>
        <a:bodyPr/>
        <a:lstStyle/>
        <a:p>
          <a:endParaRPr lang="en-IN"/>
        </a:p>
      </dgm:t>
    </dgm:pt>
    <dgm:pt modelId="{AD4FCCAC-9D58-4CD6-B4E0-DA80AC71BBF8}" type="sibTrans" cxnId="{428BC68A-D8B0-4272-A72E-E170E84033CF}">
      <dgm:prSet/>
      <dgm:spPr/>
      <dgm:t>
        <a:bodyPr/>
        <a:lstStyle/>
        <a:p>
          <a:endParaRPr lang="en-IN"/>
        </a:p>
      </dgm:t>
    </dgm:pt>
    <dgm:pt modelId="{58FB00FD-6D1F-4000-85DD-AF490D4DBD81}">
      <dgm:prSet phldrT="[Text]" custT="1"/>
      <dgm:spPr/>
      <dgm:t>
        <a:bodyPr/>
        <a:lstStyle/>
        <a:p>
          <a:r>
            <a:rPr lang="en-US" sz="1400" dirty="0" smtClean="0"/>
            <a:t>There is no predefined organization for the available data and information in the system or database.</a:t>
          </a:r>
          <a:endParaRPr lang="en-IN" sz="1400" dirty="0"/>
        </a:p>
      </dgm:t>
    </dgm:pt>
    <dgm:pt modelId="{99E5026B-528B-4B26-A8B1-E37429077FF5}" type="parTrans" cxnId="{2D64B570-9229-4C49-8983-8F0F74752CA0}">
      <dgm:prSet/>
      <dgm:spPr/>
      <dgm:t>
        <a:bodyPr/>
        <a:lstStyle/>
        <a:p>
          <a:endParaRPr lang="en-IN"/>
        </a:p>
      </dgm:t>
    </dgm:pt>
    <dgm:pt modelId="{04C7FA35-0CBD-4314-B78F-D706857CB4FF}" type="sibTrans" cxnId="{2D64B570-9229-4C49-8983-8F0F74752CA0}">
      <dgm:prSet/>
      <dgm:spPr/>
      <dgm:t>
        <a:bodyPr/>
        <a:lstStyle/>
        <a:p>
          <a:endParaRPr lang="en-IN"/>
        </a:p>
      </dgm:t>
    </dgm:pt>
    <dgm:pt modelId="{72FA5BB9-AF40-4233-9212-0A44A5309CD0}">
      <dgm:prSet phldrT="[Text]" custT="1">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sz="1600" dirty="0" smtClean="0"/>
            <a:t>Semi –structured data</a:t>
          </a:r>
          <a:endParaRPr lang="en-IN" sz="1600" dirty="0"/>
        </a:p>
      </dgm:t>
    </dgm:pt>
    <dgm:pt modelId="{E408C0CB-A9EE-44AF-9C71-256AB6212F36}" type="parTrans" cxnId="{4018E296-0ADF-4D3A-905F-32FB955D0798}">
      <dgm:prSet/>
      <dgm:spPr/>
      <dgm:t>
        <a:bodyPr/>
        <a:lstStyle/>
        <a:p>
          <a:endParaRPr lang="en-IN"/>
        </a:p>
      </dgm:t>
    </dgm:pt>
    <dgm:pt modelId="{FE838BA3-E057-4C46-BD4F-408F3162D3C5}" type="sibTrans" cxnId="{4018E296-0ADF-4D3A-905F-32FB955D0798}">
      <dgm:prSet/>
      <dgm:spPr/>
      <dgm:t>
        <a:bodyPr/>
        <a:lstStyle/>
        <a:p>
          <a:endParaRPr lang="en-IN"/>
        </a:p>
      </dgm:t>
    </dgm:pt>
    <dgm:pt modelId="{53DEBB98-C798-41E6-9654-A8834C65961C}">
      <dgm:prSet phldrT="[Text]" custT="1"/>
      <dgm:spPr/>
      <dgm:t>
        <a:bodyPr/>
        <a:lstStyle/>
        <a:p>
          <a:r>
            <a:rPr lang="en-US" sz="1400" dirty="0" smtClean="0"/>
            <a:t>Semi-structured data is mixture of structured and unstructured data.</a:t>
          </a:r>
          <a:endParaRPr lang="en-IN" sz="1400" dirty="0"/>
        </a:p>
      </dgm:t>
    </dgm:pt>
    <dgm:pt modelId="{EAAE25B2-53F6-4929-9A3D-1AA10FB68536}" type="parTrans" cxnId="{657D7974-0557-4C00-8E3E-416176ADD77D}">
      <dgm:prSet/>
      <dgm:spPr/>
      <dgm:t>
        <a:bodyPr/>
        <a:lstStyle/>
        <a:p>
          <a:endParaRPr lang="en-IN"/>
        </a:p>
      </dgm:t>
    </dgm:pt>
    <dgm:pt modelId="{1EE57675-6096-49F4-80CB-0CBB50A92D93}" type="sibTrans" cxnId="{657D7974-0557-4C00-8E3E-416176ADD77D}">
      <dgm:prSet/>
      <dgm:spPr/>
      <dgm:t>
        <a:bodyPr/>
        <a:lstStyle/>
        <a:p>
          <a:endParaRPr lang="en-IN"/>
        </a:p>
      </dgm:t>
    </dgm:pt>
    <dgm:pt modelId="{5FF986B3-13A8-4871-B284-71A45A1FEE21}">
      <dgm:prSet phldrT="[Text]" custT="1"/>
      <dgm:spPr/>
      <dgm:t>
        <a:bodyPr/>
        <a:lstStyle/>
        <a:p>
          <a:r>
            <a:rPr lang="en-US" sz="1400" dirty="0" smtClean="0"/>
            <a:t>Structured data is robust in nature.</a:t>
          </a:r>
          <a:endParaRPr lang="en-IN" sz="1400" dirty="0"/>
        </a:p>
      </dgm:t>
    </dgm:pt>
    <dgm:pt modelId="{2650F5A0-B88A-40DD-8E24-7B2E2792DE02}" type="parTrans" cxnId="{94F9F3C2-6A3E-42B8-9D36-257DBA8A094A}">
      <dgm:prSet/>
      <dgm:spPr/>
    </dgm:pt>
    <dgm:pt modelId="{D0B6C0BB-5B17-486F-8A11-DF62D50655FC}" type="sibTrans" cxnId="{94F9F3C2-6A3E-42B8-9D36-257DBA8A094A}">
      <dgm:prSet/>
      <dgm:spPr/>
    </dgm:pt>
    <dgm:pt modelId="{BEC7108B-E19A-4865-89A7-285C0FB8FF5B}">
      <dgm:prSet phldrT="[Text]" custT="1"/>
      <dgm:spPr/>
      <dgm:t>
        <a:bodyPr/>
        <a:lstStyle/>
        <a:p>
          <a:r>
            <a:rPr lang="en-US" sz="1400" dirty="0" smtClean="0"/>
            <a:t>The data depends a lot on the </a:t>
          </a:r>
          <a:r>
            <a:rPr lang="en-US" sz="1400" dirty="0" err="1" smtClean="0"/>
            <a:t>schema.Thus</a:t>
          </a:r>
          <a:r>
            <a:rPr lang="en-US" sz="1400" dirty="0" smtClean="0"/>
            <a:t> there is less flexibility.</a:t>
          </a:r>
          <a:endParaRPr lang="en-IN" sz="1400" dirty="0"/>
        </a:p>
      </dgm:t>
    </dgm:pt>
    <dgm:pt modelId="{E59A6D96-96D7-41DC-AC1A-1568CD80A5A1}" type="parTrans" cxnId="{2CAA0991-F2B7-4C73-AF87-66B0D36C3350}">
      <dgm:prSet/>
      <dgm:spPr/>
    </dgm:pt>
    <dgm:pt modelId="{21A2DD38-F553-4F0C-8639-2D5691E8DAA8}" type="sibTrans" cxnId="{2CAA0991-F2B7-4C73-AF87-66B0D36C3350}">
      <dgm:prSet/>
      <dgm:spPr/>
    </dgm:pt>
    <dgm:pt modelId="{7861D0FB-6280-4A9F-A887-B6DC16D09AFA}">
      <dgm:prSet phldrT="[Text]" custT="1"/>
      <dgm:spPr/>
      <dgm:t>
        <a:bodyPr/>
        <a:lstStyle/>
        <a:p>
          <a:r>
            <a:rPr lang="en-US" sz="1400" dirty="0" smtClean="0"/>
            <a:t>It is an usually text format .</a:t>
          </a:r>
          <a:endParaRPr lang="en-IN" sz="1400" dirty="0"/>
        </a:p>
      </dgm:t>
    </dgm:pt>
    <dgm:pt modelId="{A6DFC351-A25E-44E8-B17E-3B473BF7063E}" type="parTrans" cxnId="{125E4049-2128-4A21-B6A7-0A2F6E6CAF8A}">
      <dgm:prSet/>
      <dgm:spPr/>
    </dgm:pt>
    <dgm:pt modelId="{A973387C-6FA4-42E5-9644-6D3AF94FB0EE}" type="sibTrans" cxnId="{125E4049-2128-4A21-B6A7-0A2F6E6CAF8A}">
      <dgm:prSet/>
      <dgm:spPr/>
    </dgm:pt>
    <dgm:pt modelId="{51C12A12-A153-4C4F-B1CE-8A6ED7541401}">
      <dgm:prSet phldrT="[Text]" custT="1"/>
      <dgm:spPr/>
      <dgm:t>
        <a:bodyPr/>
        <a:lstStyle/>
        <a:p>
          <a:r>
            <a:rPr lang="en-US" sz="1400" dirty="0" smtClean="0"/>
            <a:t>It has limited storage options.</a:t>
          </a:r>
          <a:endParaRPr lang="en-IN" sz="1400" dirty="0"/>
        </a:p>
      </dgm:t>
    </dgm:pt>
    <dgm:pt modelId="{4CBACEE9-20A6-4F3C-BEF2-4E45E5FB4034}" type="parTrans" cxnId="{60030418-A28F-4A20-96E1-2553DB5668A2}">
      <dgm:prSet/>
      <dgm:spPr/>
    </dgm:pt>
    <dgm:pt modelId="{214C954C-9EE7-46DC-BAAF-426EB1FEEB0B}" type="sibTrans" cxnId="{60030418-A28F-4A20-96E1-2553DB5668A2}">
      <dgm:prSet/>
      <dgm:spPr/>
    </dgm:pt>
    <dgm:pt modelId="{BE7DF6A5-097E-45F7-AB51-A9EECF30BADD}">
      <dgm:prSet phldrT="[Text]" custT="1"/>
      <dgm:spPr/>
      <dgm:t>
        <a:bodyPr/>
        <a:lstStyle/>
        <a:p>
          <a:r>
            <a:rPr lang="en-US" sz="1400" dirty="0" smtClean="0"/>
            <a:t>Ex-OLAPS ,SQLite , MySQL, </a:t>
          </a:r>
          <a:r>
            <a:rPr lang="en-US" sz="1400" dirty="0" err="1" smtClean="0"/>
            <a:t>PostgreSQL</a:t>
          </a:r>
          <a:r>
            <a:rPr lang="en-US" sz="1400" dirty="0" smtClean="0"/>
            <a:t> .</a:t>
          </a:r>
          <a:endParaRPr lang="en-IN" sz="1400" dirty="0"/>
        </a:p>
      </dgm:t>
    </dgm:pt>
    <dgm:pt modelId="{7F6DA998-4522-490D-B740-A6A3D079041E}" type="parTrans" cxnId="{1E681B12-9180-4D56-9C3C-6C5A26C65CA3}">
      <dgm:prSet/>
      <dgm:spPr/>
    </dgm:pt>
    <dgm:pt modelId="{05287D73-60C8-4E79-B63D-B6565ABE6600}" type="sibTrans" cxnId="{1E681B12-9180-4D56-9C3C-6C5A26C65CA3}">
      <dgm:prSet/>
      <dgm:spPr/>
    </dgm:pt>
    <dgm:pt modelId="{0701BA5A-BA2E-41BD-9F5F-95205C9C293B}">
      <dgm:prSet phldrT="[Text]" custT="1"/>
      <dgm:spPr/>
      <dgm:t>
        <a:bodyPr/>
        <a:lstStyle/>
        <a:p>
          <a:r>
            <a:rPr lang="en-US" sz="1400" dirty="0" smtClean="0"/>
            <a:t>Unstructured data is available in all format.</a:t>
          </a:r>
          <a:endParaRPr lang="en-IN" sz="1400" dirty="0"/>
        </a:p>
      </dgm:t>
    </dgm:pt>
    <dgm:pt modelId="{B3A35A51-6256-4513-891D-B2A2D36CD232}" type="parTrans" cxnId="{752071DE-CE44-40D9-8227-898E82675517}">
      <dgm:prSet/>
      <dgm:spPr/>
    </dgm:pt>
    <dgm:pt modelId="{8402DE33-F047-440F-A0B8-6ACEE2CD1AD5}" type="sibTrans" cxnId="{752071DE-CE44-40D9-8227-898E82675517}">
      <dgm:prSet/>
      <dgm:spPr/>
    </dgm:pt>
    <dgm:pt modelId="{6A055066-1CE2-4A97-859A-478CC9613F98}">
      <dgm:prSet phldrT="[Text]" custT="1"/>
      <dgm:spPr/>
      <dgm:t>
        <a:bodyPr/>
        <a:lstStyle/>
        <a:p>
          <a:r>
            <a:rPr lang="en-US" sz="1400" dirty="0" smtClean="0"/>
            <a:t>It has unlimited storage options.</a:t>
          </a:r>
          <a:endParaRPr lang="en-IN" sz="1400" dirty="0"/>
        </a:p>
      </dgm:t>
    </dgm:pt>
    <dgm:pt modelId="{F35389F1-B641-4AB2-92E4-8E0AAF529F4A}" type="parTrans" cxnId="{DBA6507E-99E2-4E17-AC45-53613E50A008}">
      <dgm:prSet/>
      <dgm:spPr/>
    </dgm:pt>
    <dgm:pt modelId="{A2BDE79D-DBF4-4325-87D9-6D0102AB84BA}" type="sibTrans" cxnId="{DBA6507E-99E2-4E17-AC45-53613E50A008}">
      <dgm:prSet/>
      <dgm:spPr/>
    </dgm:pt>
    <dgm:pt modelId="{FC2947ED-7022-4E41-830E-806768F1FF29}">
      <dgm:prSet phldrT="[Text]" custT="1"/>
      <dgm:spPr/>
      <dgm:t>
        <a:bodyPr/>
        <a:lstStyle/>
        <a:p>
          <a:r>
            <a:rPr lang="en-US" sz="1400" dirty="0" smtClean="0"/>
            <a:t>Ex- emails, videos , photos ,audio files ,social media etc.</a:t>
          </a:r>
          <a:endParaRPr lang="en-IN" sz="1400" dirty="0"/>
        </a:p>
      </dgm:t>
    </dgm:pt>
    <dgm:pt modelId="{7A68C7A0-7D70-4771-B772-562AF2BD6466}" type="parTrans" cxnId="{D07B7A35-BDC8-4560-BB7F-FFCF098D19A4}">
      <dgm:prSet/>
      <dgm:spPr/>
    </dgm:pt>
    <dgm:pt modelId="{F1FE920C-7D99-464F-A49B-DA79B3008AE1}" type="sibTrans" cxnId="{D07B7A35-BDC8-4560-BB7F-FFCF098D19A4}">
      <dgm:prSet/>
      <dgm:spPr/>
    </dgm:pt>
    <dgm:pt modelId="{0CFDDE5C-815F-4E0C-BA72-3F7CAA906689}">
      <dgm:prSet phldrT="[Text]" custT="1"/>
      <dgm:spPr/>
      <dgm:t>
        <a:bodyPr/>
        <a:lstStyle/>
        <a:p>
          <a:r>
            <a:rPr lang="en-US" sz="1400" dirty="0" smtClean="0"/>
            <a:t>Semi structured data does not follow the format  of a tabular data model or relational databases.</a:t>
          </a:r>
          <a:endParaRPr lang="en-IN" sz="1400" dirty="0"/>
        </a:p>
      </dgm:t>
    </dgm:pt>
    <dgm:pt modelId="{305C2111-2778-4B3C-BB6E-92CE221535FE}" type="parTrans" cxnId="{153B46F5-64AA-4B08-BEEB-2590EF7CF06E}">
      <dgm:prSet/>
      <dgm:spPr/>
    </dgm:pt>
    <dgm:pt modelId="{8583F315-C5A3-4AA7-ACB3-18B67845FE5A}" type="sibTrans" cxnId="{153B46F5-64AA-4B08-BEEB-2590EF7CF06E}">
      <dgm:prSet/>
      <dgm:spPr/>
    </dgm:pt>
    <dgm:pt modelId="{49B81D3F-6637-419B-8A45-FF5990CD52F8}">
      <dgm:prSet phldrT="[Text]" custT="1"/>
      <dgm:spPr/>
      <dgm:t>
        <a:bodyPr/>
        <a:lstStyle/>
        <a:p>
          <a:r>
            <a:rPr lang="en-US" sz="1400" dirty="0" smtClean="0"/>
            <a:t>It is more flexible and simpler to scale compared to structured data.</a:t>
          </a:r>
          <a:endParaRPr lang="en-IN" sz="1400" dirty="0"/>
        </a:p>
      </dgm:t>
    </dgm:pt>
    <dgm:pt modelId="{A41F412E-1750-496C-9DF8-969587522D1A}" type="parTrans" cxnId="{0FE74B1D-019A-4B22-9E62-C163D2C75733}">
      <dgm:prSet/>
      <dgm:spPr/>
    </dgm:pt>
    <dgm:pt modelId="{B00568D3-690C-4499-AF45-22E3311F154E}" type="sibTrans" cxnId="{0FE74B1D-019A-4B22-9E62-C163D2C75733}">
      <dgm:prSet/>
      <dgm:spPr/>
    </dgm:pt>
    <dgm:pt modelId="{5CE09198-8303-4213-80A0-646300203008}">
      <dgm:prSet phldrT="[Text]" custT="1"/>
      <dgm:spPr/>
      <dgm:t>
        <a:bodyPr/>
        <a:lstStyle/>
        <a:p>
          <a:r>
            <a:rPr lang="en-US" sz="1400" dirty="0" smtClean="0"/>
            <a:t>Ex-HTML </a:t>
          </a:r>
          <a:r>
            <a:rPr lang="en-US" sz="1400" dirty="0" err="1" smtClean="0"/>
            <a:t>code,CSVfiles,JSON</a:t>
          </a:r>
          <a:r>
            <a:rPr lang="en-US" sz="1400" dirty="0" smtClean="0"/>
            <a:t> files.</a:t>
          </a:r>
          <a:endParaRPr lang="en-IN" sz="1400" dirty="0"/>
        </a:p>
      </dgm:t>
    </dgm:pt>
    <dgm:pt modelId="{39543C96-527A-4637-A2B1-9D7B4162B44E}" type="parTrans" cxnId="{D8B0A268-7D3F-4BBA-AE55-58E5E80661C6}">
      <dgm:prSet/>
      <dgm:spPr/>
    </dgm:pt>
    <dgm:pt modelId="{35535D0A-E3E7-4F47-A189-4F89620B5CD9}" type="sibTrans" cxnId="{D8B0A268-7D3F-4BBA-AE55-58E5E80661C6}">
      <dgm:prSet/>
      <dgm:spPr/>
    </dgm:pt>
    <dgm:pt modelId="{CD7FB6C1-72FA-4A08-91A7-A49F2E71AB0C}" type="pres">
      <dgm:prSet presAssocID="{C135E8EF-607A-4B5E-B36C-263ED8C1E59D}" presName="Name0" presStyleCnt="0">
        <dgm:presLayoutVars>
          <dgm:dir/>
          <dgm:animLvl val="lvl"/>
          <dgm:resizeHandles val="exact"/>
        </dgm:presLayoutVars>
      </dgm:prSet>
      <dgm:spPr/>
      <dgm:t>
        <a:bodyPr/>
        <a:lstStyle/>
        <a:p>
          <a:endParaRPr lang="en-IN"/>
        </a:p>
      </dgm:t>
    </dgm:pt>
    <dgm:pt modelId="{6E6CE940-F50B-4D78-8492-253E3B8D9B21}" type="pres">
      <dgm:prSet presAssocID="{427EF3FE-8206-4452-89E3-5766C65557DD}" presName="composite" presStyleCnt="0"/>
      <dgm:spPr/>
    </dgm:pt>
    <dgm:pt modelId="{F45A0D0D-0FF6-48B1-967F-808BD48E7F45}" type="pres">
      <dgm:prSet presAssocID="{427EF3FE-8206-4452-89E3-5766C65557DD}" presName="parTx" presStyleLbl="alignNode1" presStyleIdx="0" presStyleCnt="3">
        <dgm:presLayoutVars>
          <dgm:chMax val="0"/>
          <dgm:chPref val="0"/>
          <dgm:bulletEnabled val="1"/>
        </dgm:presLayoutVars>
      </dgm:prSet>
      <dgm:spPr/>
      <dgm:t>
        <a:bodyPr/>
        <a:lstStyle/>
        <a:p>
          <a:endParaRPr lang="en-IN"/>
        </a:p>
      </dgm:t>
    </dgm:pt>
    <dgm:pt modelId="{3AA48EC2-0BDC-42CC-ACA2-F9A75D6F1BFA}" type="pres">
      <dgm:prSet presAssocID="{427EF3FE-8206-4452-89E3-5766C65557DD}" presName="desTx" presStyleLbl="alignAccFollowNode1" presStyleIdx="0" presStyleCnt="3" custLinFactNeighborX="-17344" custLinFactNeighborY="-19">
        <dgm:presLayoutVars>
          <dgm:bulletEnabled val="1"/>
        </dgm:presLayoutVars>
      </dgm:prSet>
      <dgm:spPr/>
      <dgm:t>
        <a:bodyPr/>
        <a:lstStyle/>
        <a:p>
          <a:endParaRPr lang="en-IN"/>
        </a:p>
      </dgm:t>
    </dgm:pt>
    <dgm:pt modelId="{6940F5F5-2809-4D04-9FC3-65371E8B78ED}" type="pres">
      <dgm:prSet presAssocID="{7C78944D-51D3-4E60-89D7-28F3CD5DBBCF}" presName="space" presStyleCnt="0"/>
      <dgm:spPr/>
    </dgm:pt>
    <dgm:pt modelId="{2B1E07CE-66B1-4930-953A-CAA2FF0F7727}" type="pres">
      <dgm:prSet presAssocID="{8E659CB7-4738-4705-950D-CEFA34CA4D4B}" presName="composite" presStyleCnt="0"/>
      <dgm:spPr/>
    </dgm:pt>
    <dgm:pt modelId="{72EB53C3-1F65-4719-91B5-A23C1EC88EE6}" type="pres">
      <dgm:prSet presAssocID="{8E659CB7-4738-4705-950D-CEFA34CA4D4B}" presName="parTx" presStyleLbl="alignNode1" presStyleIdx="1" presStyleCnt="3">
        <dgm:presLayoutVars>
          <dgm:chMax val="0"/>
          <dgm:chPref val="0"/>
          <dgm:bulletEnabled val="1"/>
        </dgm:presLayoutVars>
      </dgm:prSet>
      <dgm:spPr/>
      <dgm:t>
        <a:bodyPr/>
        <a:lstStyle/>
        <a:p>
          <a:endParaRPr lang="en-IN"/>
        </a:p>
      </dgm:t>
    </dgm:pt>
    <dgm:pt modelId="{3AD85406-A45C-469F-8E53-40AD61238297}" type="pres">
      <dgm:prSet presAssocID="{8E659CB7-4738-4705-950D-CEFA34CA4D4B}" presName="desTx" presStyleLbl="alignAccFollowNode1" presStyleIdx="1" presStyleCnt="3">
        <dgm:presLayoutVars>
          <dgm:bulletEnabled val="1"/>
        </dgm:presLayoutVars>
      </dgm:prSet>
      <dgm:spPr/>
      <dgm:t>
        <a:bodyPr/>
        <a:lstStyle/>
        <a:p>
          <a:endParaRPr lang="en-IN"/>
        </a:p>
      </dgm:t>
    </dgm:pt>
    <dgm:pt modelId="{8CFE5FC2-0D4E-44BA-830E-85FACF472B1C}" type="pres">
      <dgm:prSet presAssocID="{AD4FCCAC-9D58-4CD6-B4E0-DA80AC71BBF8}" presName="space" presStyleCnt="0"/>
      <dgm:spPr/>
    </dgm:pt>
    <dgm:pt modelId="{1C552DF5-6F06-42E8-B119-5C0642A8ED1C}" type="pres">
      <dgm:prSet presAssocID="{72FA5BB9-AF40-4233-9212-0A44A5309CD0}" presName="composite" presStyleCnt="0"/>
      <dgm:spPr/>
    </dgm:pt>
    <dgm:pt modelId="{927625C9-41CB-47E1-876A-11AA69AFEA60}" type="pres">
      <dgm:prSet presAssocID="{72FA5BB9-AF40-4233-9212-0A44A5309CD0}" presName="parTx" presStyleLbl="alignNode1" presStyleIdx="2" presStyleCnt="3">
        <dgm:presLayoutVars>
          <dgm:chMax val="0"/>
          <dgm:chPref val="0"/>
          <dgm:bulletEnabled val="1"/>
        </dgm:presLayoutVars>
      </dgm:prSet>
      <dgm:spPr/>
      <dgm:t>
        <a:bodyPr/>
        <a:lstStyle/>
        <a:p>
          <a:endParaRPr lang="en-IN"/>
        </a:p>
      </dgm:t>
    </dgm:pt>
    <dgm:pt modelId="{252F1EF9-E8E0-4979-8816-C686D0712856}" type="pres">
      <dgm:prSet presAssocID="{72FA5BB9-AF40-4233-9212-0A44A5309CD0}" presName="desTx" presStyleLbl="alignAccFollowNode1" presStyleIdx="2" presStyleCnt="3">
        <dgm:presLayoutVars>
          <dgm:bulletEnabled val="1"/>
        </dgm:presLayoutVars>
      </dgm:prSet>
      <dgm:spPr/>
      <dgm:t>
        <a:bodyPr/>
        <a:lstStyle/>
        <a:p>
          <a:endParaRPr lang="en-IN"/>
        </a:p>
      </dgm:t>
    </dgm:pt>
  </dgm:ptLst>
  <dgm:cxnLst>
    <dgm:cxn modelId="{C0AA0B60-E81A-4CC2-B847-E472EF15316E}" type="presOf" srcId="{49B81D3F-6637-419B-8A45-FF5990CD52F8}" destId="{252F1EF9-E8E0-4979-8816-C686D0712856}" srcOrd="0" destOrd="2" presId="urn:microsoft.com/office/officeart/2005/8/layout/hList1"/>
    <dgm:cxn modelId="{DAE6FB11-A98C-42ED-8EC6-34057CFF401B}" type="presOf" srcId="{5CE09198-8303-4213-80A0-646300203008}" destId="{252F1EF9-E8E0-4979-8816-C686D0712856}" srcOrd="0" destOrd="3" presId="urn:microsoft.com/office/officeart/2005/8/layout/hList1"/>
    <dgm:cxn modelId="{DBA6507E-99E2-4E17-AC45-53613E50A008}" srcId="{8E659CB7-4738-4705-950D-CEFA34CA4D4B}" destId="{6A055066-1CE2-4A97-859A-478CC9613F98}" srcOrd="2" destOrd="0" parTransId="{F35389F1-B641-4AB2-92E4-8E0AAF529F4A}" sibTransId="{A2BDE79D-DBF4-4325-87D9-6D0102AB84BA}"/>
    <dgm:cxn modelId="{172D7573-8CA0-4BA6-9046-37DAF95C3B7D}" type="presOf" srcId="{5FF986B3-13A8-4871-B284-71A45A1FEE21}" destId="{3AA48EC2-0BDC-42CC-ACA2-F9A75D6F1BFA}" srcOrd="0" destOrd="1" presId="urn:microsoft.com/office/officeart/2005/8/layout/hList1"/>
    <dgm:cxn modelId="{2D64B570-9229-4C49-8983-8F0F74752CA0}" srcId="{8E659CB7-4738-4705-950D-CEFA34CA4D4B}" destId="{58FB00FD-6D1F-4000-85DD-AF490D4DBD81}" srcOrd="0" destOrd="0" parTransId="{99E5026B-528B-4B26-A8B1-E37429077FF5}" sibTransId="{04C7FA35-0CBD-4314-B78F-D706857CB4FF}"/>
    <dgm:cxn modelId="{80BC1544-634A-4B02-AE16-522F130AED04}" type="presOf" srcId="{53DEBB98-C798-41E6-9654-A8834C65961C}" destId="{252F1EF9-E8E0-4979-8816-C686D0712856}" srcOrd="0" destOrd="0" presId="urn:microsoft.com/office/officeart/2005/8/layout/hList1"/>
    <dgm:cxn modelId="{35D995B3-D26A-4B4C-B8CC-5D8F9E68BF99}" type="presOf" srcId="{6A055066-1CE2-4A97-859A-478CC9613F98}" destId="{3AD85406-A45C-469F-8E53-40AD61238297}" srcOrd="0" destOrd="2" presId="urn:microsoft.com/office/officeart/2005/8/layout/hList1"/>
    <dgm:cxn modelId="{952D45C9-2BCA-489A-BFA6-280FB159C1BB}" type="presOf" srcId="{0CFDDE5C-815F-4E0C-BA72-3F7CAA906689}" destId="{252F1EF9-E8E0-4979-8816-C686D0712856}" srcOrd="0" destOrd="1" presId="urn:microsoft.com/office/officeart/2005/8/layout/hList1"/>
    <dgm:cxn modelId="{4018E296-0ADF-4D3A-905F-32FB955D0798}" srcId="{C135E8EF-607A-4B5E-B36C-263ED8C1E59D}" destId="{72FA5BB9-AF40-4233-9212-0A44A5309CD0}" srcOrd="2" destOrd="0" parTransId="{E408C0CB-A9EE-44AF-9C71-256AB6212F36}" sibTransId="{FE838BA3-E057-4C46-BD4F-408F3162D3C5}"/>
    <dgm:cxn modelId="{60030418-A28F-4A20-96E1-2553DB5668A2}" srcId="{427EF3FE-8206-4452-89E3-5766C65557DD}" destId="{51C12A12-A153-4C4F-B1CE-8A6ED7541401}" srcOrd="4" destOrd="0" parTransId="{4CBACEE9-20A6-4F3C-BEF2-4E45E5FB4034}" sibTransId="{214C954C-9EE7-46DC-BAAF-426EB1FEEB0B}"/>
    <dgm:cxn modelId="{94F9F3C2-6A3E-42B8-9D36-257DBA8A094A}" srcId="{427EF3FE-8206-4452-89E3-5766C65557DD}" destId="{5FF986B3-13A8-4871-B284-71A45A1FEE21}" srcOrd="1" destOrd="0" parTransId="{2650F5A0-B88A-40DD-8E24-7B2E2792DE02}" sibTransId="{D0B6C0BB-5B17-486F-8A11-DF62D50655FC}"/>
    <dgm:cxn modelId="{9790D897-2E0E-48EC-B5F8-49ED19295701}" type="presOf" srcId="{427EF3FE-8206-4452-89E3-5766C65557DD}" destId="{F45A0D0D-0FF6-48B1-967F-808BD48E7F45}" srcOrd="0" destOrd="0" presId="urn:microsoft.com/office/officeart/2005/8/layout/hList1"/>
    <dgm:cxn modelId="{BE223A2C-29CE-43FC-8B3B-91A3C8639EE5}" type="presOf" srcId="{BEC7108B-E19A-4865-89A7-285C0FB8FF5B}" destId="{3AA48EC2-0BDC-42CC-ACA2-F9A75D6F1BFA}" srcOrd="0" destOrd="2" presId="urn:microsoft.com/office/officeart/2005/8/layout/hList1"/>
    <dgm:cxn modelId="{232DAA43-B406-4380-A118-FF3A6A86DF5C}" type="presOf" srcId="{BE7DF6A5-097E-45F7-AB51-A9EECF30BADD}" destId="{3AA48EC2-0BDC-42CC-ACA2-F9A75D6F1BFA}" srcOrd="0" destOrd="5" presId="urn:microsoft.com/office/officeart/2005/8/layout/hList1"/>
    <dgm:cxn modelId="{BF10EEFD-98AD-487D-85EF-38FB776868F5}" type="presOf" srcId="{8E4F522C-CBC2-4F1D-A4AB-8207A37AFE80}" destId="{3AA48EC2-0BDC-42CC-ACA2-F9A75D6F1BFA}" srcOrd="0" destOrd="0" presId="urn:microsoft.com/office/officeart/2005/8/layout/hList1"/>
    <dgm:cxn modelId="{25C3A0D8-D818-421B-9AA6-1F1FCB1919CB}" type="presOf" srcId="{FC2947ED-7022-4E41-830E-806768F1FF29}" destId="{3AD85406-A45C-469F-8E53-40AD61238297}" srcOrd="0" destOrd="3" presId="urn:microsoft.com/office/officeart/2005/8/layout/hList1"/>
    <dgm:cxn modelId="{D8B0A268-7D3F-4BBA-AE55-58E5E80661C6}" srcId="{72FA5BB9-AF40-4233-9212-0A44A5309CD0}" destId="{5CE09198-8303-4213-80A0-646300203008}" srcOrd="3" destOrd="0" parTransId="{39543C96-527A-4637-A2B1-9D7B4162B44E}" sibTransId="{35535D0A-E3E7-4F47-A189-4F89620B5CD9}"/>
    <dgm:cxn modelId="{125E4049-2128-4A21-B6A7-0A2F6E6CAF8A}" srcId="{427EF3FE-8206-4452-89E3-5766C65557DD}" destId="{7861D0FB-6280-4A9F-A887-B6DC16D09AFA}" srcOrd="3" destOrd="0" parTransId="{A6DFC351-A25E-44E8-B17E-3B473BF7063E}" sibTransId="{A973387C-6FA4-42E5-9644-6D3AF94FB0EE}"/>
    <dgm:cxn modelId="{153B46F5-64AA-4B08-BEEB-2590EF7CF06E}" srcId="{72FA5BB9-AF40-4233-9212-0A44A5309CD0}" destId="{0CFDDE5C-815F-4E0C-BA72-3F7CAA906689}" srcOrd="1" destOrd="0" parTransId="{305C2111-2778-4B3C-BB6E-92CE221535FE}" sibTransId="{8583F315-C5A3-4AA7-ACB3-18B67845FE5A}"/>
    <dgm:cxn modelId="{752071DE-CE44-40D9-8227-898E82675517}" srcId="{8E659CB7-4738-4705-950D-CEFA34CA4D4B}" destId="{0701BA5A-BA2E-41BD-9F5F-95205C9C293B}" srcOrd="1" destOrd="0" parTransId="{B3A35A51-6256-4513-891D-B2A2D36CD232}" sibTransId="{8402DE33-F047-440F-A0B8-6ACEE2CD1AD5}"/>
    <dgm:cxn modelId="{1E681B12-9180-4D56-9C3C-6C5A26C65CA3}" srcId="{427EF3FE-8206-4452-89E3-5766C65557DD}" destId="{BE7DF6A5-097E-45F7-AB51-A9EECF30BADD}" srcOrd="5" destOrd="0" parTransId="{7F6DA998-4522-490D-B740-A6A3D079041E}" sibTransId="{05287D73-60C8-4E79-B63D-B6565ABE6600}"/>
    <dgm:cxn modelId="{E0E4BC92-FE81-4FAB-8180-EC88E93E0614}" type="presOf" srcId="{7861D0FB-6280-4A9F-A887-B6DC16D09AFA}" destId="{3AA48EC2-0BDC-42CC-ACA2-F9A75D6F1BFA}" srcOrd="0" destOrd="3" presId="urn:microsoft.com/office/officeart/2005/8/layout/hList1"/>
    <dgm:cxn modelId="{EBD7FD12-6007-435F-B45D-836D303A5D25}" type="presOf" srcId="{8E659CB7-4738-4705-950D-CEFA34CA4D4B}" destId="{72EB53C3-1F65-4719-91B5-A23C1EC88EE6}" srcOrd="0" destOrd="0" presId="urn:microsoft.com/office/officeart/2005/8/layout/hList1"/>
    <dgm:cxn modelId="{6982E8C5-FEED-4E01-B52B-FAFEA188795A}" type="presOf" srcId="{0701BA5A-BA2E-41BD-9F5F-95205C9C293B}" destId="{3AD85406-A45C-469F-8E53-40AD61238297}" srcOrd="0" destOrd="1" presId="urn:microsoft.com/office/officeart/2005/8/layout/hList1"/>
    <dgm:cxn modelId="{2CFDAA8E-CF84-42D9-8C7D-3A7AEA7A3FDA}" srcId="{C135E8EF-607A-4B5E-B36C-263ED8C1E59D}" destId="{427EF3FE-8206-4452-89E3-5766C65557DD}" srcOrd="0" destOrd="0" parTransId="{3717388E-B987-4EAC-92E7-BE21271D2333}" sibTransId="{7C78944D-51D3-4E60-89D7-28F3CD5DBBCF}"/>
    <dgm:cxn modelId="{2CAA0991-F2B7-4C73-AF87-66B0D36C3350}" srcId="{427EF3FE-8206-4452-89E3-5766C65557DD}" destId="{BEC7108B-E19A-4865-89A7-285C0FB8FF5B}" srcOrd="2" destOrd="0" parTransId="{E59A6D96-96D7-41DC-AC1A-1568CD80A5A1}" sibTransId="{21A2DD38-F553-4F0C-8639-2D5691E8DAA8}"/>
    <dgm:cxn modelId="{428BC68A-D8B0-4272-A72E-E170E84033CF}" srcId="{C135E8EF-607A-4B5E-B36C-263ED8C1E59D}" destId="{8E659CB7-4738-4705-950D-CEFA34CA4D4B}" srcOrd="1" destOrd="0" parTransId="{E6E49A93-057C-49E5-A5EF-4F43C12C3170}" sibTransId="{AD4FCCAC-9D58-4CD6-B4E0-DA80AC71BBF8}"/>
    <dgm:cxn modelId="{5E95B0D6-27EE-4524-8267-28ED262DBEC5}" srcId="{427EF3FE-8206-4452-89E3-5766C65557DD}" destId="{8E4F522C-CBC2-4F1D-A4AB-8207A37AFE80}" srcOrd="0" destOrd="0" parTransId="{1E621517-1DBB-4D87-8E74-89AEA4A3406A}" sibTransId="{2AD42A8F-E5F1-4FE5-9DF6-9CC514872E4D}"/>
    <dgm:cxn modelId="{657D7974-0557-4C00-8E3E-416176ADD77D}" srcId="{72FA5BB9-AF40-4233-9212-0A44A5309CD0}" destId="{53DEBB98-C798-41E6-9654-A8834C65961C}" srcOrd="0" destOrd="0" parTransId="{EAAE25B2-53F6-4929-9A3D-1AA10FB68536}" sibTransId="{1EE57675-6096-49F4-80CB-0CBB50A92D93}"/>
    <dgm:cxn modelId="{DF8B3B8B-4FA5-4891-88CA-5464B298F351}" type="presOf" srcId="{C135E8EF-607A-4B5E-B36C-263ED8C1E59D}" destId="{CD7FB6C1-72FA-4A08-91A7-A49F2E71AB0C}" srcOrd="0" destOrd="0" presId="urn:microsoft.com/office/officeart/2005/8/layout/hList1"/>
    <dgm:cxn modelId="{D07B7A35-BDC8-4560-BB7F-FFCF098D19A4}" srcId="{8E659CB7-4738-4705-950D-CEFA34CA4D4B}" destId="{FC2947ED-7022-4E41-830E-806768F1FF29}" srcOrd="3" destOrd="0" parTransId="{7A68C7A0-7D70-4771-B772-562AF2BD6466}" sibTransId="{F1FE920C-7D99-464F-A49B-DA79B3008AE1}"/>
    <dgm:cxn modelId="{DEB13967-9A2D-429B-983C-ADE352384BCC}" type="presOf" srcId="{58FB00FD-6D1F-4000-85DD-AF490D4DBD81}" destId="{3AD85406-A45C-469F-8E53-40AD61238297}" srcOrd="0" destOrd="0" presId="urn:microsoft.com/office/officeart/2005/8/layout/hList1"/>
    <dgm:cxn modelId="{0FE74B1D-019A-4B22-9E62-C163D2C75733}" srcId="{72FA5BB9-AF40-4233-9212-0A44A5309CD0}" destId="{49B81D3F-6637-419B-8A45-FF5990CD52F8}" srcOrd="2" destOrd="0" parTransId="{A41F412E-1750-496C-9DF8-969587522D1A}" sibTransId="{B00568D3-690C-4499-AF45-22E3311F154E}"/>
    <dgm:cxn modelId="{417C49EB-5AF4-41FC-967D-FA67C01CA3B7}" type="presOf" srcId="{72FA5BB9-AF40-4233-9212-0A44A5309CD0}" destId="{927625C9-41CB-47E1-876A-11AA69AFEA60}" srcOrd="0" destOrd="0" presId="urn:microsoft.com/office/officeart/2005/8/layout/hList1"/>
    <dgm:cxn modelId="{FA91DB87-8A19-494A-960D-394090574D73}" type="presOf" srcId="{51C12A12-A153-4C4F-B1CE-8A6ED7541401}" destId="{3AA48EC2-0BDC-42CC-ACA2-F9A75D6F1BFA}" srcOrd="0" destOrd="4" presId="urn:microsoft.com/office/officeart/2005/8/layout/hList1"/>
    <dgm:cxn modelId="{05B9FE1B-5092-44D1-870E-C7C9F12B5A84}" type="presParOf" srcId="{CD7FB6C1-72FA-4A08-91A7-A49F2E71AB0C}" destId="{6E6CE940-F50B-4D78-8492-253E3B8D9B21}" srcOrd="0" destOrd="0" presId="urn:microsoft.com/office/officeart/2005/8/layout/hList1"/>
    <dgm:cxn modelId="{B3112C57-B0A3-46C1-AAF5-692047B85A04}" type="presParOf" srcId="{6E6CE940-F50B-4D78-8492-253E3B8D9B21}" destId="{F45A0D0D-0FF6-48B1-967F-808BD48E7F45}" srcOrd="0" destOrd="0" presId="urn:microsoft.com/office/officeart/2005/8/layout/hList1"/>
    <dgm:cxn modelId="{F7CCE3F1-576B-498E-BC88-E54644D47027}" type="presParOf" srcId="{6E6CE940-F50B-4D78-8492-253E3B8D9B21}" destId="{3AA48EC2-0BDC-42CC-ACA2-F9A75D6F1BFA}" srcOrd="1" destOrd="0" presId="urn:microsoft.com/office/officeart/2005/8/layout/hList1"/>
    <dgm:cxn modelId="{74B392FD-B485-4892-A5AF-E33129B02599}" type="presParOf" srcId="{CD7FB6C1-72FA-4A08-91A7-A49F2E71AB0C}" destId="{6940F5F5-2809-4D04-9FC3-65371E8B78ED}" srcOrd="1" destOrd="0" presId="urn:microsoft.com/office/officeart/2005/8/layout/hList1"/>
    <dgm:cxn modelId="{1D2FFDF1-F272-4757-9C76-7711EE509D11}" type="presParOf" srcId="{CD7FB6C1-72FA-4A08-91A7-A49F2E71AB0C}" destId="{2B1E07CE-66B1-4930-953A-CAA2FF0F7727}" srcOrd="2" destOrd="0" presId="urn:microsoft.com/office/officeart/2005/8/layout/hList1"/>
    <dgm:cxn modelId="{D01B5CF5-F45D-4418-B674-A5BBAFE6D5CB}" type="presParOf" srcId="{2B1E07CE-66B1-4930-953A-CAA2FF0F7727}" destId="{72EB53C3-1F65-4719-91B5-A23C1EC88EE6}" srcOrd="0" destOrd="0" presId="urn:microsoft.com/office/officeart/2005/8/layout/hList1"/>
    <dgm:cxn modelId="{7F928386-930A-40EC-B8B6-13B006640DD8}" type="presParOf" srcId="{2B1E07CE-66B1-4930-953A-CAA2FF0F7727}" destId="{3AD85406-A45C-469F-8E53-40AD61238297}" srcOrd="1" destOrd="0" presId="urn:microsoft.com/office/officeart/2005/8/layout/hList1"/>
    <dgm:cxn modelId="{FAF8B948-1113-4F52-8140-6FB155F123CD}" type="presParOf" srcId="{CD7FB6C1-72FA-4A08-91A7-A49F2E71AB0C}" destId="{8CFE5FC2-0D4E-44BA-830E-85FACF472B1C}" srcOrd="3" destOrd="0" presId="urn:microsoft.com/office/officeart/2005/8/layout/hList1"/>
    <dgm:cxn modelId="{7020E9BE-165E-440B-B389-013F1F5ADAD7}" type="presParOf" srcId="{CD7FB6C1-72FA-4A08-91A7-A49F2E71AB0C}" destId="{1C552DF5-6F06-42E8-B119-5C0642A8ED1C}" srcOrd="4" destOrd="0" presId="urn:microsoft.com/office/officeart/2005/8/layout/hList1"/>
    <dgm:cxn modelId="{C73D7F1F-E53D-4D05-B972-4FAE051DA0B8}" type="presParOf" srcId="{1C552DF5-6F06-42E8-B119-5C0642A8ED1C}" destId="{927625C9-41CB-47E1-876A-11AA69AFEA60}" srcOrd="0" destOrd="0" presId="urn:microsoft.com/office/officeart/2005/8/layout/hList1"/>
    <dgm:cxn modelId="{BFFB4431-53E3-45BA-A393-C179056AAC00}" type="presParOf" srcId="{1C552DF5-6F06-42E8-B119-5C0642A8ED1C}" destId="{252F1EF9-E8E0-4979-8816-C686D071285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FD2EA-ECC6-4D0D-80CC-E0C5E7628AFB}" type="datetimeFigureOut">
              <a:rPr lang="en-IN" smtClean="0"/>
              <a:t>13-02-2023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622DEB-AA61-4BA9-9829-9F2467B78F3E}" type="slidenum">
              <a:rPr lang="en-IN" smtClean="0"/>
              <a:t>‹#›</a:t>
            </a:fld>
            <a:endParaRPr lang="en-IN"/>
          </a:p>
        </p:txBody>
      </p:sp>
    </p:spTree>
    <p:extLst>
      <p:ext uri="{BB962C8B-B14F-4D97-AF65-F5344CB8AC3E}">
        <p14:creationId xmlns:p14="http://schemas.microsoft.com/office/powerpoint/2010/main" val="151177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 By</a:t>
            </a:r>
            <a:r>
              <a:rPr lang="en-US" smtClean="0"/>
              <a:t>:- Sneha Kumari</a:t>
            </a:r>
            <a:endParaRPr lang="en-IN" dirty="0"/>
          </a:p>
        </p:txBody>
      </p:sp>
      <p:sp>
        <p:nvSpPr>
          <p:cNvPr id="4" name="Slide Number Placeholder 3"/>
          <p:cNvSpPr>
            <a:spLocks noGrp="1"/>
          </p:cNvSpPr>
          <p:nvPr>
            <p:ph type="sldNum" sz="quarter" idx="10"/>
          </p:nvPr>
        </p:nvSpPr>
        <p:spPr/>
        <p:txBody>
          <a:bodyPr/>
          <a:lstStyle/>
          <a:p>
            <a:fld id="{F1622DEB-AA61-4BA9-9829-9F2467B78F3E}" type="slidenum">
              <a:rPr lang="en-IN" smtClean="0"/>
              <a:t>1</a:t>
            </a:fld>
            <a:endParaRPr lang="en-IN"/>
          </a:p>
        </p:txBody>
      </p:sp>
    </p:spTree>
    <p:extLst>
      <p:ext uri="{BB962C8B-B14F-4D97-AF65-F5344CB8AC3E}">
        <p14:creationId xmlns:p14="http://schemas.microsoft.com/office/powerpoint/2010/main" val="698654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Prepared By:-</a:t>
            </a:r>
            <a:r>
              <a:rPr lang="en-US" dirty="0" err="1" smtClean="0"/>
              <a:t>Sneha</a:t>
            </a:r>
            <a:r>
              <a:rPr lang="en-US" dirty="0" smtClean="0"/>
              <a:t> </a:t>
            </a:r>
            <a:r>
              <a:rPr lang="en-US" dirty="0" err="1" smtClean="0"/>
              <a:t>Kumari</a:t>
            </a:r>
            <a:endParaRPr lang="en-IN" dirty="0"/>
          </a:p>
        </p:txBody>
      </p:sp>
      <p:sp>
        <p:nvSpPr>
          <p:cNvPr id="4" name="Slide Number Placeholder 3"/>
          <p:cNvSpPr>
            <a:spLocks noGrp="1"/>
          </p:cNvSpPr>
          <p:nvPr>
            <p:ph type="sldNum" sz="quarter" idx="10"/>
          </p:nvPr>
        </p:nvSpPr>
        <p:spPr/>
        <p:txBody>
          <a:bodyPr/>
          <a:lstStyle/>
          <a:p>
            <a:fld id="{F1622DEB-AA61-4BA9-9829-9F2467B78F3E}" type="slidenum">
              <a:rPr lang="en-IN" smtClean="0"/>
              <a:t>7</a:t>
            </a:fld>
            <a:endParaRPr lang="en-IN"/>
          </a:p>
        </p:txBody>
      </p:sp>
    </p:spTree>
    <p:extLst>
      <p:ext uri="{BB962C8B-B14F-4D97-AF65-F5344CB8AC3E}">
        <p14:creationId xmlns:p14="http://schemas.microsoft.com/office/powerpoint/2010/main" val="337660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854102-3262-48E9-8F76-013660993CC4}"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BF4B-BB31-4994-A72E-451FE27E01D3}"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54102-3262-48E9-8F76-013660993CC4}"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854102-3262-48E9-8F76-013660993CC4}"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54102-3262-48E9-8F76-013660993CC4}"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854102-3262-48E9-8F76-013660993CC4}"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BF4B-BB31-4994-A72E-451FE27E01D3}"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854102-3262-48E9-8F76-013660993CC4}"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854102-3262-48E9-8F76-013660993CC4}"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BF4B-BB31-4994-A72E-451FE27E01D3}"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54102-3262-48E9-8F76-013660993CC4}"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54102-3262-48E9-8F76-013660993CC4}"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54102-3262-48E9-8F76-013660993CC4}"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BF4B-BB31-4994-A72E-451FE27E01D3}"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854102-3262-48E9-8F76-013660993CC4}"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BF4B-BB31-4994-A72E-451FE27E01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3854102-3262-48E9-8F76-013660993CC4}" type="datetimeFigureOut">
              <a:rPr lang="en-IN" smtClean="0"/>
              <a:t>13-02-2023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A2EBF4B-BB31-4994-A72E-451FE27E01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4745"/>
            <a:ext cx="7772400" cy="1008111"/>
          </a:xfrm>
        </p:spPr>
        <p:txBody>
          <a:bodyPr/>
          <a:lstStyle/>
          <a:p>
            <a:r>
              <a:rPr lang="en-US" dirty="0" smtClean="0"/>
              <a:t>Data  Analytics</a:t>
            </a:r>
            <a:endParaRPr lang="en-IN" dirty="0"/>
          </a:p>
        </p:txBody>
      </p:sp>
      <p:sp>
        <p:nvSpPr>
          <p:cNvPr id="3" name="Subtitle 2"/>
          <p:cNvSpPr>
            <a:spLocks noGrp="1"/>
          </p:cNvSpPr>
          <p:nvPr>
            <p:ph type="subTitle" idx="1"/>
          </p:nvPr>
        </p:nvSpPr>
        <p:spPr>
          <a:xfrm>
            <a:off x="1371600" y="3645024"/>
            <a:ext cx="6400800" cy="1008112"/>
          </a:xfrm>
        </p:spPr>
        <p:txBody>
          <a:bodyPr>
            <a:normAutofit/>
          </a:bodyPr>
          <a:lstStyle/>
          <a:p>
            <a:r>
              <a:rPr lang="en-US" sz="2800" b="1" dirty="0" smtClean="0"/>
              <a:t>Assignment -1</a:t>
            </a:r>
            <a:endParaRPr lang="en-IN" sz="28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116632"/>
            <a:ext cx="122413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08104" y="5370721"/>
            <a:ext cx="3384376"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Presented By:- </a:t>
            </a:r>
            <a:r>
              <a:rPr lang="en-US" dirty="0" err="1" smtClean="0"/>
              <a:t>Sneha</a:t>
            </a:r>
            <a:r>
              <a:rPr lang="en-US" dirty="0" smtClean="0"/>
              <a:t> </a:t>
            </a:r>
            <a:r>
              <a:rPr lang="en-US" dirty="0" err="1" smtClean="0"/>
              <a:t>Kumari</a:t>
            </a:r>
            <a:endParaRPr lang="en-IN" dirty="0"/>
          </a:p>
        </p:txBody>
      </p:sp>
    </p:spTree>
    <p:extLst>
      <p:ext uri="{BB962C8B-B14F-4D97-AF65-F5344CB8AC3E}">
        <p14:creationId xmlns:p14="http://schemas.microsoft.com/office/powerpoint/2010/main" val="387435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778098"/>
          </a:xfrm>
        </p:spPr>
        <p:txBody>
          <a:bodyPr/>
          <a:lstStyle/>
          <a:p>
            <a:r>
              <a:rPr lang="en-US" sz="1800" dirty="0" smtClean="0"/>
              <a:t>What are the different type of Data</a:t>
            </a:r>
            <a:r>
              <a:rPr lang="en-US" dirty="0" smtClean="0"/>
              <a:t> </a:t>
            </a:r>
            <a:endParaRPr lang="en-IN" dirty="0"/>
          </a:p>
        </p:txBody>
      </p:sp>
      <p:sp>
        <p:nvSpPr>
          <p:cNvPr id="3" name="Content Placeholder 2"/>
          <p:cNvSpPr>
            <a:spLocks noGrp="1"/>
          </p:cNvSpPr>
          <p:nvPr>
            <p:ph idx="1"/>
          </p:nvPr>
        </p:nvSpPr>
        <p:spPr>
          <a:xfrm>
            <a:off x="457200" y="1556792"/>
            <a:ext cx="8229600" cy="4569371"/>
          </a:xfrm>
        </p:spPr>
        <p:txBody>
          <a:bodyPr>
            <a:normAutofit fontScale="77500" lnSpcReduction="20000"/>
          </a:bodyPr>
          <a:lstStyle/>
          <a:p>
            <a:r>
              <a:rPr lang="en-IN" sz="1200" dirty="0"/>
              <a:t>4 Types of Data: Nominal, Ordinal, Discrete, Continuous</a:t>
            </a:r>
          </a:p>
          <a:p>
            <a:r>
              <a:rPr lang="it-IT" sz="1500" b="1" dirty="0"/>
              <a:t>Qualitative Data Type</a:t>
            </a:r>
            <a:endParaRPr lang="it-IT" sz="1500" dirty="0"/>
          </a:p>
          <a:p>
            <a:r>
              <a:rPr lang="it-IT" sz="1200" dirty="0"/>
              <a:t>Nominal</a:t>
            </a:r>
          </a:p>
          <a:p>
            <a:r>
              <a:rPr lang="it-IT" sz="1200" dirty="0"/>
              <a:t>Ordinal</a:t>
            </a:r>
          </a:p>
          <a:p>
            <a:r>
              <a:rPr lang="it-IT" sz="1500" b="1" dirty="0"/>
              <a:t>Quantitative Data Type</a:t>
            </a:r>
            <a:endParaRPr lang="it-IT" sz="1500" dirty="0"/>
          </a:p>
          <a:p>
            <a:r>
              <a:rPr lang="it-IT" sz="1200" dirty="0"/>
              <a:t>Discrete</a:t>
            </a:r>
          </a:p>
          <a:p>
            <a:r>
              <a:rPr lang="it-IT" sz="1200" dirty="0" smtClean="0"/>
              <a:t>Continuous</a:t>
            </a:r>
          </a:p>
          <a:p>
            <a:endParaRPr lang="it-IT" sz="1200" dirty="0"/>
          </a:p>
          <a:p>
            <a:r>
              <a:rPr lang="en-US" sz="1400" dirty="0"/>
              <a:t>Data </a:t>
            </a:r>
            <a:r>
              <a:rPr lang="en-US" sz="1400" dirty="0" smtClean="0"/>
              <a:t> </a:t>
            </a:r>
            <a:r>
              <a:rPr lang="en-US" sz="1400" dirty="0"/>
              <a:t>is all about experimenting with raw or structured data. Data is the fuel that can drive a business to the right path or at least provide actionable insights that can help strategize current campaigns, easily organize the launch of new products, or try out different experiments.</a:t>
            </a:r>
            <a:endParaRPr lang="it-IT" sz="1400" dirty="0"/>
          </a:p>
          <a:p>
            <a:pPr marL="0" indent="0">
              <a:buNone/>
            </a:pPr>
            <a:r>
              <a:rPr lang="en-IN" sz="1400" b="1" dirty="0"/>
              <a:t>Qualitative Data </a:t>
            </a:r>
            <a:r>
              <a:rPr lang="en-IN" sz="1400" b="1" dirty="0" smtClean="0"/>
              <a:t>Type:-</a:t>
            </a:r>
          </a:p>
          <a:p>
            <a:r>
              <a:rPr lang="it-IT" sz="1400" b="1" dirty="0" smtClean="0"/>
              <a:t>Nominal:-</a:t>
            </a:r>
            <a:r>
              <a:rPr lang="en-US" sz="1400" dirty="0"/>
              <a:t>These are the set of values that don’t possess a natural ordering. Let’s understand this with some examples. The color of a smartphone can be considered as a nominal data type as we can’t compare one color with others.</a:t>
            </a:r>
          </a:p>
          <a:p>
            <a:r>
              <a:rPr lang="en-US" sz="1400" dirty="0"/>
              <a:t>It is not possible to state that ‘Red’ is greater than ‘Blue’. The gender of a person is another one where we can’t differentiate between male, female, or others. Mobile phone categories whether it is midrange, budget segment, or premium smartphone is also nominal data type.</a:t>
            </a:r>
          </a:p>
          <a:p>
            <a:r>
              <a:rPr lang="en-US" sz="1400" dirty="0"/>
              <a:t>Nominal data types in statistics are not quantifiable and cannot be measured through numerical units. Nominal types of statistical data are valuable while conducting qualitative research as it extends freedom of opinion to subjects.</a:t>
            </a:r>
          </a:p>
          <a:p>
            <a:r>
              <a:rPr lang="en-US" sz="1400" b="1" dirty="0"/>
              <a:t>Ordinal</a:t>
            </a:r>
          </a:p>
          <a:p>
            <a:r>
              <a:rPr lang="en-US" sz="1400" dirty="0"/>
              <a:t>These types of values have a natural ordering while maintaining their class of values. If we consider the size of a clothing brand then we can easily sort them according to their name tag in the order of small &lt; medium &lt; large. The grading system while marking candidates in a test can also be considered as an ordinal data type where A+ is definitely better than B grade. </a:t>
            </a:r>
          </a:p>
          <a:p>
            <a:r>
              <a:rPr lang="en-US" sz="1400" dirty="0"/>
              <a:t>These categories help us deciding which encoding strategy can be applied to which type of data. Data encoding for Qualitative data is important because machine learning models can’t handle these values directly and needed to be converted to numerical types as the models are mathematical in nature.</a:t>
            </a:r>
          </a:p>
          <a:p>
            <a:r>
              <a:rPr lang="en-US" sz="1400" dirty="0"/>
              <a:t>For nominal data type where there is no comparison among the categories, one-hot encoding can be applied which is similar to binary coding considering there are in less number and for the ordinal data type, label encoding can be applied which is a form of integer encoding.</a:t>
            </a:r>
          </a:p>
          <a:p>
            <a:pPr marL="0" indent="0">
              <a:buNone/>
            </a:pPr>
            <a:endParaRPr lang="it-IT" sz="1300" dirty="0" smtClean="0"/>
          </a:p>
          <a:p>
            <a:pPr marL="0" indent="0">
              <a:buNone/>
            </a:pPr>
            <a:endParaRPr lang="en-IN" sz="13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279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2395849" cy="369332"/>
          </a:xfrm>
          <a:prstGeom prst="rect">
            <a:avLst/>
          </a:prstGeom>
        </p:spPr>
        <p:txBody>
          <a:bodyPr wrap="none">
            <a:spAutoFit/>
          </a:bodyPr>
          <a:lstStyle/>
          <a:p>
            <a:r>
              <a:rPr lang="en-IN" b="1" dirty="0"/>
              <a:t>Quantitative Data Type</a:t>
            </a:r>
          </a:p>
        </p:txBody>
      </p:sp>
      <p:sp>
        <p:nvSpPr>
          <p:cNvPr id="3" name="Rectangle 2"/>
          <p:cNvSpPr/>
          <p:nvPr/>
        </p:nvSpPr>
        <p:spPr>
          <a:xfrm>
            <a:off x="251520" y="764704"/>
            <a:ext cx="8784976" cy="738664"/>
          </a:xfrm>
          <a:prstGeom prst="rect">
            <a:avLst/>
          </a:prstGeom>
        </p:spPr>
        <p:txBody>
          <a:bodyPr wrap="square">
            <a:spAutoFit/>
          </a:bodyPr>
          <a:lstStyle/>
          <a:p>
            <a:r>
              <a:rPr lang="en-US" sz="1400" dirty="0">
                <a:latin typeface="Agency FB" panose="020B0503020202020204" pitchFamily="34" charset="0"/>
              </a:rPr>
              <a:t>This data type tries to quantify things and it does by considering numerical values that make it countable in nature. The price of a smartphone, discount offered, number of ratings on a product, the frequency of processor of a smartphone, or ram of that particular phone, all these things fall under the category of Quantitative data types.</a:t>
            </a:r>
            <a:endParaRPr lang="en-IN" sz="1400" dirty="0">
              <a:latin typeface="Agency FB" panose="020B0503020202020204" pitchFamily="34" charset="0"/>
            </a:endParaRPr>
          </a:p>
        </p:txBody>
      </p:sp>
      <p:sp>
        <p:nvSpPr>
          <p:cNvPr id="4" name="Rectangle 3"/>
          <p:cNvSpPr/>
          <p:nvPr/>
        </p:nvSpPr>
        <p:spPr>
          <a:xfrm>
            <a:off x="323528" y="1556792"/>
            <a:ext cx="8640960" cy="523220"/>
          </a:xfrm>
          <a:prstGeom prst="rect">
            <a:avLst/>
          </a:prstGeom>
        </p:spPr>
        <p:txBody>
          <a:bodyPr wrap="square">
            <a:spAutoFit/>
          </a:bodyPr>
          <a:lstStyle/>
          <a:p>
            <a:r>
              <a:rPr lang="en-US" sz="1400" dirty="0">
                <a:latin typeface="Agency FB" panose="020B0503020202020204" pitchFamily="34" charset="0"/>
              </a:rPr>
              <a:t>The key thing is that there can be an infinite number of values a feature can take. For instance, the price of a smartphone can vary from x amount to any value and it can be further broken down based on fractional values. The two subcategories which describe them clearly are:</a:t>
            </a:r>
            <a:endParaRPr lang="en-IN" sz="1400" dirty="0">
              <a:latin typeface="Agency FB" panose="020B0503020202020204" pitchFamily="34" charset="0"/>
            </a:endParaRPr>
          </a:p>
        </p:txBody>
      </p:sp>
      <p:sp>
        <p:nvSpPr>
          <p:cNvPr id="5" name="Rectangle 4"/>
          <p:cNvSpPr/>
          <p:nvPr/>
        </p:nvSpPr>
        <p:spPr>
          <a:xfrm>
            <a:off x="323528" y="2060848"/>
            <a:ext cx="8640960" cy="1200329"/>
          </a:xfrm>
          <a:prstGeom prst="rect">
            <a:avLst/>
          </a:prstGeom>
        </p:spPr>
        <p:txBody>
          <a:bodyPr wrap="square">
            <a:spAutoFit/>
          </a:bodyPr>
          <a:lstStyle/>
          <a:p>
            <a:r>
              <a:rPr lang="en-US" sz="1600" b="1" dirty="0">
                <a:latin typeface="Agency FB" panose="020B0503020202020204" pitchFamily="34" charset="0"/>
              </a:rPr>
              <a:t>Discrete</a:t>
            </a:r>
          </a:p>
          <a:p>
            <a:r>
              <a:rPr lang="en-US" sz="1400" dirty="0">
                <a:latin typeface="Agency FB" panose="020B0503020202020204" pitchFamily="34" charset="0"/>
              </a:rPr>
              <a:t>The numerical values which fall under are integers or whole numbers are placed under this category. The number of speakers in the phone, cameras, cores in the processor, the number of sims supported all these are some of the examples of the discrete data type.</a:t>
            </a:r>
          </a:p>
          <a:p>
            <a:r>
              <a:rPr lang="en-US" sz="1400" dirty="0">
                <a:latin typeface="Agency FB" panose="020B0503020202020204" pitchFamily="34" charset="0"/>
              </a:rPr>
              <a:t>Discrete data types in statistics cannot be measured – it can only be counted as the objects included in discrete data have a fixed value. The value can be represented in decimal, but it has to be whole. Discrete data is often identified through charts, including bar charts, pie charts, and tally charts.</a:t>
            </a:r>
          </a:p>
        </p:txBody>
      </p:sp>
      <p:sp>
        <p:nvSpPr>
          <p:cNvPr id="6" name="Rectangle 5"/>
          <p:cNvSpPr/>
          <p:nvPr/>
        </p:nvSpPr>
        <p:spPr>
          <a:xfrm>
            <a:off x="323528" y="3153157"/>
            <a:ext cx="8208912" cy="1631216"/>
          </a:xfrm>
          <a:prstGeom prst="rect">
            <a:avLst/>
          </a:prstGeom>
        </p:spPr>
        <p:txBody>
          <a:bodyPr wrap="square">
            <a:spAutoFit/>
          </a:bodyPr>
          <a:lstStyle/>
          <a:p>
            <a:r>
              <a:rPr lang="en-US" sz="1600" b="1" dirty="0">
                <a:latin typeface="Agency FB" panose="020B0503020202020204" pitchFamily="34" charset="0"/>
              </a:rPr>
              <a:t>Continuous</a:t>
            </a:r>
          </a:p>
          <a:p>
            <a:r>
              <a:rPr lang="en-US" sz="1400" dirty="0">
                <a:latin typeface="Agency FB" panose="020B0503020202020204" pitchFamily="34" charset="0"/>
              </a:rPr>
              <a:t> The fractional numbers are considered as continuous values. These can take the form of the operating frequency of the processors, the android version of the phone, </a:t>
            </a:r>
            <a:r>
              <a:rPr lang="en-US" sz="1400" dirty="0" err="1">
                <a:latin typeface="Agency FB" panose="020B0503020202020204" pitchFamily="34" charset="0"/>
              </a:rPr>
              <a:t>wifi</a:t>
            </a:r>
            <a:r>
              <a:rPr lang="en-US" sz="1400" dirty="0">
                <a:latin typeface="Agency FB" panose="020B0503020202020204" pitchFamily="34" charset="0"/>
              </a:rPr>
              <a:t> frequency, temperature of the cores, and so on. </a:t>
            </a:r>
          </a:p>
          <a:p>
            <a:r>
              <a:rPr lang="en-US" sz="1400" dirty="0">
                <a:latin typeface="Agency FB" panose="020B0503020202020204" pitchFamily="34" charset="0"/>
              </a:rPr>
              <a:t>Unlike discrete data types of data in research, with a whole and fixed value, continuous data can break down into smaller pieces and can take any value. For example, volatile values such as temperature and the weight of a human can be included in the continuous value. Continuous types of statistical data are represented using a graph that easily reflects value fluctuation by the highs and lows of the line through a certain period of time.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653136"/>
            <a:ext cx="547260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4528" y="-145161"/>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999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78098"/>
          </a:xfrm>
        </p:spPr>
        <p:txBody>
          <a:bodyPr>
            <a:noAutofit/>
          </a:bodyPr>
          <a:lstStyle/>
          <a:p>
            <a:r>
              <a:rPr lang="en-US" sz="2400" dirty="0" smtClean="0">
                <a:solidFill>
                  <a:schemeClr val="tx2"/>
                </a:solidFill>
              </a:rPr>
              <a:t>Different Between Data and Information.</a:t>
            </a:r>
            <a:r>
              <a:rPr lang="en-IN" sz="2400" dirty="0" smtClean="0">
                <a:solidFill>
                  <a:schemeClr val="tx2"/>
                </a:solidFill>
              </a:rPr>
              <a:t/>
            </a:r>
            <a:br>
              <a:rPr lang="en-IN" sz="2400" dirty="0" smtClean="0">
                <a:solidFill>
                  <a:schemeClr val="tx2"/>
                </a:solidFill>
              </a:rPr>
            </a:br>
            <a:endParaRPr lang="en-IN" sz="2400" dirty="0">
              <a:solidFill>
                <a:schemeClr val="tx2"/>
              </a:solidFill>
            </a:endParaRPr>
          </a:p>
        </p:txBody>
      </p:sp>
      <p:sp>
        <p:nvSpPr>
          <p:cNvPr id="3" name="Content Placeholder 2"/>
          <p:cNvSpPr>
            <a:spLocks noGrp="1"/>
          </p:cNvSpPr>
          <p:nvPr>
            <p:ph sz="half" idx="1"/>
          </p:nvPr>
        </p:nvSpPr>
        <p:spPr>
          <a:xfrm>
            <a:off x="457200" y="908721"/>
            <a:ext cx="4038600" cy="4104456"/>
          </a:xfrm>
        </p:spPr>
        <p:txBody>
          <a:bodyPr/>
          <a:lstStyle/>
          <a:p>
            <a:r>
              <a:rPr lang="en-US" dirty="0" smtClean="0"/>
              <a:t>               Data</a:t>
            </a:r>
          </a:p>
          <a:p>
            <a:r>
              <a:rPr lang="en-US" sz="1600" dirty="0">
                <a:latin typeface="Agency FB" panose="020B0503020202020204" pitchFamily="34" charset="0"/>
              </a:rPr>
              <a:t>Data is </a:t>
            </a:r>
            <a:r>
              <a:rPr lang="en-US" sz="1600" dirty="0" smtClean="0">
                <a:latin typeface="Agency FB" panose="020B0503020202020204" pitchFamily="34" charset="0"/>
              </a:rPr>
              <a:t>unorganized </a:t>
            </a:r>
            <a:r>
              <a:rPr lang="en-US" sz="1600" dirty="0">
                <a:latin typeface="Agency FB" panose="020B0503020202020204" pitchFamily="34" charset="0"/>
              </a:rPr>
              <a:t>and unrefined </a:t>
            </a:r>
            <a:r>
              <a:rPr lang="en-US" sz="1600" dirty="0" smtClean="0">
                <a:latin typeface="Agency FB" panose="020B0503020202020204" pitchFamily="34" charset="0"/>
              </a:rPr>
              <a:t>facts.</a:t>
            </a:r>
          </a:p>
          <a:p>
            <a:r>
              <a:rPr lang="en-US" sz="1600" dirty="0">
                <a:latin typeface="Agency FB" panose="020B0503020202020204" pitchFamily="34" charset="0"/>
              </a:rPr>
              <a:t>Data is an individual unit that contains raw materials which do not </a:t>
            </a:r>
            <a:r>
              <a:rPr lang="en-US" sz="1600" dirty="0" smtClean="0">
                <a:latin typeface="Agency FB" panose="020B0503020202020204" pitchFamily="34" charset="0"/>
              </a:rPr>
              <a:t>carry </a:t>
            </a:r>
            <a:r>
              <a:rPr lang="en-US" sz="1600" dirty="0">
                <a:latin typeface="Agency FB" panose="020B0503020202020204" pitchFamily="34" charset="0"/>
              </a:rPr>
              <a:t>any specific meaning</a:t>
            </a:r>
            <a:r>
              <a:rPr lang="en-US" sz="1600" dirty="0" smtClean="0">
                <a:latin typeface="Agency FB" panose="020B0503020202020204" pitchFamily="34" charset="0"/>
              </a:rPr>
              <a:t>.</a:t>
            </a:r>
          </a:p>
          <a:p>
            <a:r>
              <a:rPr lang="en-US" sz="1600" dirty="0">
                <a:latin typeface="Agency FB" panose="020B0503020202020204" pitchFamily="34" charset="0"/>
              </a:rPr>
              <a:t>Data doesn’t depend </a:t>
            </a:r>
            <a:r>
              <a:rPr lang="en-US" sz="1600" dirty="0" smtClean="0">
                <a:latin typeface="Agency FB" panose="020B0503020202020204" pitchFamily="34" charset="0"/>
              </a:rPr>
              <a:t>on </a:t>
            </a:r>
            <a:r>
              <a:rPr lang="en-US" sz="1600" dirty="0">
                <a:latin typeface="Agency FB" panose="020B0503020202020204" pitchFamily="34" charset="0"/>
              </a:rPr>
              <a:t>information</a:t>
            </a:r>
            <a:r>
              <a:rPr lang="en-US" sz="1600" dirty="0" smtClean="0">
                <a:latin typeface="Agency FB" panose="020B0503020202020204" pitchFamily="34" charset="0"/>
              </a:rPr>
              <a:t>.</a:t>
            </a:r>
          </a:p>
          <a:p>
            <a:r>
              <a:rPr lang="en-US" sz="1600" dirty="0" smtClean="0">
                <a:latin typeface="Agency FB" panose="020B0503020202020204" pitchFamily="34" charset="0"/>
              </a:rPr>
              <a:t>Raw Data alone insufficient for decision making.</a:t>
            </a:r>
          </a:p>
          <a:p>
            <a:r>
              <a:rPr lang="en-US" sz="1600" dirty="0">
                <a:latin typeface="Agency FB" panose="020B0503020202020204" pitchFamily="34" charset="0"/>
              </a:rPr>
              <a:t>An example of data is a </a:t>
            </a:r>
            <a:r>
              <a:rPr lang="en-US" sz="1600" dirty="0" smtClean="0">
                <a:latin typeface="Agency FB" panose="020B0503020202020204" pitchFamily="34" charset="0"/>
              </a:rPr>
              <a:t>student’s </a:t>
            </a:r>
            <a:r>
              <a:rPr lang="en-US" sz="1600" dirty="0">
                <a:latin typeface="Agency FB" panose="020B0503020202020204" pitchFamily="34" charset="0"/>
              </a:rPr>
              <a:t>test </a:t>
            </a:r>
            <a:r>
              <a:rPr lang="en-US" sz="1600" dirty="0" smtClean="0">
                <a:latin typeface="Agency FB" panose="020B0503020202020204" pitchFamily="34" charset="0"/>
              </a:rPr>
              <a:t>score</a:t>
            </a:r>
            <a:r>
              <a:rPr lang="en-US" sz="1400" dirty="0" smtClean="0">
                <a:latin typeface="Agency FB" panose="020B0503020202020204" pitchFamily="34" charset="0"/>
              </a:rPr>
              <a:t>.</a:t>
            </a:r>
          </a:p>
          <a:p>
            <a:endParaRPr lang="en-IN" sz="1400" dirty="0">
              <a:latin typeface="Agency FB" panose="020B0503020202020204" pitchFamily="34" charset="0"/>
            </a:endParaRPr>
          </a:p>
        </p:txBody>
      </p:sp>
      <p:sp>
        <p:nvSpPr>
          <p:cNvPr id="4" name="Content Placeholder 3"/>
          <p:cNvSpPr>
            <a:spLocks noGrp="1"/>
          </p:cNvSpPr>
          <p:nvPr>
            <p:ph sz="half" idx="2"/>
          </p:nvPr>
        </p:nvSpPr>
        <p:spPr>
          <a:xfrm>
            <a:off x="4648200" y="836712"/>
            <a:ext cx="4038600" cy="5289451"/>
          </a:xfrm>
        </p:spPr>
        <p:txBody>
          <a:bodyPr/>
          <a:lstStyle/>
          <a:p>
            <a:r>
              <a:rPr lang="en-US" dirty="0" smtClean="0"/>
              <a:t>          Information</a:t>
            </a:r>
          </a:p>
          <a:p>
            <a:r>
              <a:rPr lang="en-US" sz="1600" dirty="0">
                <a:latin typeface="Agency FB" panose="020B0503020202020204" pitchFamily="34" charset="0"/>
              </a:rPr>
              <a:t>Information comprises processed, </a:t>
            </a:r>
            <a:r>
              <a:rPr lang="en-US" sz="1600" dirty="0" smtClean="0">
                <a:latin typeface="Agency FB" panose="020B0503020202020204" pitchFamily="34" charset="0"/>
              </a:rPr>
              <a:t>organized </a:t>
            </a:r>
            <a:r>
              <a:rPr lang="en-US" sz="1600" dirty="0">
                <a:latin typeface="Agency FB" panose="020B0503020202020204" pitchFamily="34" charset="0"/>
              </a:rPr>
              <a:t>data presented in a meaningful </a:t>
            </a:r>
            <a:r>
              <a:rPr lang="en-US" sz="1600" dirty="0" smtClean="0">
                <a:latin typeface="Agency FB" panose="020B0503020202020204" pitchFamily="34" charset="0"/>
              </a:rPr>
              <a:t>context.</a:t>
            </a:r>
          </a:p>
          <a:p>
            <a:r>
              <a:rPr lang="en-US" sz="1600" dirty="0">
                <a:latin typeface="Agency FB" panose="020B0503020202020204" pitchFamily="34" charset="0"/>
              </a:rPr>
              <a:t>Information is a group of data that collectively carries a logical meaning</a:t>
            </a:r>
            <a:r>
              <a:rPr lang="en-US" sz="1600" dirty="0" smtClean="0">
                <a:latin typeface="Agency FB" panose="020B0503020202020204" pitchFamily="34" charset="0"/>
              </a:rPr>
              <a:t>.</a:t>
            </a:r>
          </a:p>
          <a:p>
            <a:r>
              <a:rPr lang="en-US" sz="1600" dirty="0" smtClean="0">
                <a:latin typeface="Agency FB" panose="020B0503020202020204" pitchFamily="34" charset="0"/>
              </a:rPr>
              <a:t>Information depends on Data. </a:t>
            </a:r>
          </a:p>
          <a:p>
            <a:r>
              <a:rPr lang="en-US" sz="1600" dirty="0">
                <a:latin typeface="Agency FB" panose="020B0503020202020204" pitchFamily="34" charset="0"/>
              </a:rPr>
              <a:t>Information is sufficient for decision </a:t>
            </a:r>
            <a:r>
              <a:rPr lang="en-US" sz="1600" dirty="0" smtClean="0">
                <a:latin typeface="Agency FB" panose="020B0503020202020204" pitchFamily="34" charset="0"/>
              </a:rPr>
              <a:t>making.</a:t>
            </a:r>
          </a:p>
          <a:p>
            <a:r>
              <a:rPr lang="en-US" sz="1600" dirty="0">
                <a:latin typeface="Agency FB" panose="020B0503020202020204" pitchFamily="34" charset="0"/>
              </a:rPr>
              <a:t>The average score of a class is the information derived from the given data.</a:t>
            </a:r>
            <a:endParaRPr lang="en-IN" sz="1600" dirty="0">
              <a:latin typeface="Agency FB" panose="020B0503020202020204" pitchFamily="34" charset="0"/>
            </a:endParaRPr>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2120" y="169111"/>
            <a:ext cx="792088"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716" y="5085184"/>
            <a:ext cx="5364596" cy="1479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16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60648"/>
            <a:ext cx="5328592" cy="792088"/>
          </a:xfrm>
          <a:solidFill>
            <a:schemeClr val="accent1">
              <a:lumMod val="20000"/>
              <a:lumOff val="80000"/>
            </a:schemeClr>
          </a:solidFill>
        </p:spPr>
        <p:txBody>
          <a:bodyPr/>
          <a:lstStyle/>
          <a:p>
            <a:r>
              <a:rPr lang="en-US" dirty="0" smtClean="0"/>
              <a:t>How Data is useful </a:t>
            </a:r>
            <a:endParaRPr lang="en-IN" dirty="0"/>
          </a:p>
        </p:txBody>
      </p:sp>
      <p:sp>
        <p:nvSpPr>
          <p:cNvPr id="3" name="Content Placeholder 2"/>
          <p:cNvSpPr>
            <a:spLocks noGrp="1"/>
          </p:cNvSpPr>
          <p:nvPr>
            <p:ph idx="1"/>
          </p:nvPr>
        </p:nvSpPr>
        <p:spPr/>
        <p:txBody>
          <a:bodyPr/>
          <a:lstStyle/>
          <a:p>
            <a:pPr marL="0" indent="0">
              <a:buNone/>
            </a:pPr>
            <a:r>
              <a:rPr lang="en-US" dirty="0" smtClean="0">
                <a:latin typeface="Agency FB" panose="020B0503020202020204" pitchFamily="34" charset="0"/>
              </a:rPr>
              <a:t>Data helps understand and improve business processes so you can reduce</a:t>
            </a:r>
          </a:p>
          <a:p>
            <a:pPr marL="0" indent="0">
              <a:buNone/>
            </a:pPr>
            <a:r>
              <a:rPr lang="en-US" dirty="0" smtClean="0">
                <a:latin typeface="Agency FB" panose="020B0503020202020204" pitchFamily="34" charset="0"/>
              </a:rPr>
              <a:t>Money and </a:t>
            </a:r>
            <a:r>
              <a:rPr lang="en-US" dirty="0" err="1" smtClean="0">
                <a:latin typeface="Agency FB" panose="020B0503020202020204" pitchFamily="34" charset="0"/>
              </a:rPr>
              <a:t>time.Every</a:t>
            </a:r>
            <a:r>
              <a:rPr lang="en-US" dirty="0" smtClean="0">
                <a:latin typeface="Agency FB" panose="020B0503020202020204" pitchFamily="34" charset="0"/>
              </a:rPr>
              <a:t> company feels the effects of waste .It depletes </a:t>
            </a:r>
            <a:r>
              <a:rPr lang="en-US" dirty="0" err="1" smtClean="0">
                <a:latin typeface="Agency FB" panose="020B0503020202020204" pitchFamily="34" charset="0"/>
              </a:rPr>
              <a:t>resources,squanders</a:t>
            </a:r>
            <a:r>
              <a:rPr lang="en-US" dirty="0" smtClean="0">
                <a:latin typeface="Agency FB" panose="020B0503020202020204" pitchFamily="34" charset="0"/>
              </a:rPr>
              <a:t> </a:t>
            </a:r>
            <a:r>
              <a:rPr lang="en-US" dirty="0" err="1" smtClean="0">
                <a:latin typeface="Agency FB" panose="020B0503020202020204" pitchFamily="34" charset="0"/>
              </a:rPr>
              <a:t>time,and</a:t>
            </a:r>
            <a:r>
              <a:rPr lang="en-US" dirty="0" smtClean="0">
                <a:latin typeface="Agency FB" panose="020B0503020202020204" pitchFamily="34" charset="0"/>
              </a:rPr>
              <a:t> ultimately impacts the bottom line.</a:t>
            </a:r>
          </a:p>
          <a:p>
            <a:pPr marL="0" indent="0">
              <a:buNone/>
            </a:pPr>
            <a:r>
              <a:rPr lang="en-US" dirty="0" smtClean="0">
                <a:latin typeface="Agency FB" panose="020B0503020202020204" pitchFamily="34" charset="0"/>
              </a:rPr>
              <a:t>Without data ,how do you know who your customers are ? How do you know </a:t>
            </a:r>
          </a:p>
          <a:p>
            <a:pPr marL="0" indent="0">
              <a:buNone/>
            </a:pPr>
            <a:r>
              <a:rPr lang="en-US" dirty="0" smtClean="0">
                <a:latin typeface="Agency FB" panose="020B0503020202020204" pitchFamily="34" charset="0"/>
              </a:rPr>
              <a:t>If consumers like your products or if your marketing efforts are effective?</a:t>
            </a:r>
          </a:p>
          <a:p>
            <a:pPr marL="0" indent="0">
              <a:buNone/>
            </a:pPr>
            <a:r>
              <a:rPr lang="en-US" dirty="0" smtClean="0">
                <a:latin typeface="Agency FB" panose="020B0503020202020204" pitchFamily="34" charset="0"/>
              </a:rPr>
              <a:t>Without data ,how do you know how much money you are making or spending?</a:t>
            </a:r>
          </a:p>
          <a:p>
            <a:pPr marL="0" indent="0">
              <a:buNone/>
            </a:pPr>
            <a:endParaRPr lang="en-US" dirty="0">
              <a:latin typeface="Agency FB" panose="020B0503020202020204" pitchFamily="34" charset="0"/>
            </a:endParaRPr>
          </a:p>
          <a:p>
            <a:pPr marL="0" indent="0">
              <a:buNone/>
            </a:pPr>
            <a:r>
              <a:rPr lang="en-US" dirty="0" smtClean="0">
                <a:latin typeface="Agency FB" panose="020B0503020202020204" pitchFamily="34" charset="0"/>
              </a:rPr>
              <a:t>Data is key to understanding your customers and market.</a:t>
            </a:r>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64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IN" dirty="0"/>
          </a:p>
        </p:txBody>
      </p:sp>
      <p:sp>
        <p:nvSpPr>
          <p:cNvPr id="3" name="Content Placeholder 2"/>
          <p:cNvSpPr>
            <a:spLocks noGrp="1"/>
          </p:cNvSpPr>
          <p:nvPr>
            <p:ph idx="1"/>
          </p:nvPr>
        </p:nvSpPr>
        <p:spPr/>
        <p:txBody>
          <a:bodyPr>
            <a:normAutofit/>
          </a:bodyPr>
          <a:lstStyle/>
          <a:p>
            <a:r>
              <a:rPr lang="en-US" sz="1800" dirty="0" smtClean="0">
                <a:latin typeface="Agency FB" panose="020B0503020202020204" pitchFamily="34" charset="0"/>
              </a:rPr>
              <a:t> Big data is a collection of data that is huge in volume ,yet growing exponentially with </a:t>
            </a:r>
            <a:r>
              <a:rPr lang="en-US" sz="1800" dirty="0" err="1" smtClean="0">
                <a:latin typeface="Agency FB" panose="020B0503020202020204" pitchFamily="34" charset="0"/>
              </a:rPr>
              <a:t>time.It</a:t>
            </a:r>
            <a:r>
              <a:rPr lang="en-US" sz="1800" dirty="0" smtClean="0">
                <a:latin typeface="Agency FB" panose="020B0503020202020204" pitchFamily="34" charset="0"/>
              </a:rPr>
              <a:t> is a data with  so large size and complexity that none of traditional data management tools can store it or process it efficiently.</a:t>
            </a:r>
          </a:p>
          <a:p>
            <a:r>
              <a:rPr lang="en-US" sz="1800" dirty="0" smtClean="0">
                <a:latin typeface="Agency FB" panose="020B0503020202020204" pitchFamily="34" charset="0"/>
              </a:rPr>
              <a:t>Volume ,variety ,velocity ,and variability are few big data characteristics.</a:t>
            </a:r>
          </a:p>
          <a:p>
            <a:r>
              <a:rPr lang="en-US" sz="1800" b="1" dirty="0">
                <a:latin typeface="Agency FB" panose="020B0503020202020204" pitchFamily="34" charset="0"/>
              </a:rPr>
              <a:t>Benefits and Advantages of Big Data </a:t>
            </a:r>
            <a:r>
              <a:rPr lang="en-US" sz="1800" b="1" dirty="0" smtClean="0">
                <a:latin typeface="Agency FB" panose="020B0503020202020204" pitchFamily="34" charset="0"/>
              </a:rPr>
              <a:t>Analytics.</a:t>
            </a:r>
          </a:p>
          <a:p>
            <a:r>
              <a:rPr lang="en-IN" sz="1800" dirty="0" smtClean="0">
                <a:latin typeface="Agency FB" panose="020B0503020202020204" pitchFamily="34" charset="0"/>
              </a:rPr>
              <a:t>Businesses can utilize outside intelligence while .taking decisions.</a:t>
            </a:r>
          </a:p>
          <a:p>
            <a:r>
              <a:rPr lang="en-US" sz="1800" dirty="0" smtClean="0">
                <a:latin typeface="Agency FB" panose="020B0503020202020204" pitchFamily="34" charset="0"/>
              </a:rPr>
              <a:t>Improved customer service.</a:t>
            </a:r>
          </a:p>
          <a:p>
            <a:r>
              <a:rPr lang="en-US" sz="1800" dirty="0" smtClean="0">
                <a:latin typeface="Agency FB" panose="020B0503020202020204" pitchFamily="34" charset="0"/>
              </a:rPr>
              <a:t>Better operational efficiency.</a:t>
            </a:r>
          </a:p>
          <a:p>
            <a:endParaRPr lang="en-IN" sz="1600" dirty="0">
              <a:latin typeface="Agency FB" panose="020B0503020202020204" pitchFamily="34" charset="0"/>
            </a:endParaRPr>
          </a:p>
          <a:p>
            <a:endParaRPr lang="en-IN" sz="12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385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36496" cy="1143000"/>
          </a:xfrm>
        </p:spPr>
        <p:txBody>
          <a:bodyPr>
            <a:normAutofit/>
          </a:bodyPr>
          <a:lstStyle/>
          <a:p>
            <a:r>
              <a:rPr lang="en-US" sz="2400" dirty="0" smtClean="0">
                <a:solidFill>
                  <a:schemeClr val="tx2"/>
                </a:solidFill>
              </a:rPr>
              <a:t>Different between structured, semi-structured, unstructured data</a:t>
            </a:r>
            <a:endParaRPr lang="en-IN" sz="2400" dirty="0">
              <a:solidFill>
                <a:schemeClr val="tx2"/>
              </a:solidFill>
            </a:endParaRPr>
          </a:p>
        </p:txBody>
      </p:sp>
      <p:sp>
        <p:nvSpPr>
          <p:cNvPr id="3" name="Content Placeholder 2"/>
          <p:cNvSpPr>
            <a:spLocks noGrp="1"/>
          </p:cNvSpPr>
          <p:nvPr>
            <p:ph idx="1"/>
          </p:nvPr>
        </p:nvSpPr>
        <p:spPr/>
        <p:txBody>
          <a:bodyPr>
            <a:normAutofit lnSpcReduction="10000"/>
          </a:bodyPr>
          <a:lstStyle/>
          <a:p>
            <a:r>
              <a:rPr lang="en-US" sz="1800" dirty="0" smtClean="0"/>
              <a:t>Structured Data:- </a:t>
            </a:r>
            <a:r>
              <a:rPr lang="en-US" sz="1400" dirty="0">
                <a:latin typeface="Agency FB" panose="020B0503020202020204" pitchFamily="34" charset="0"/>
              </a:rPr>
              <a:t>This </a:t>
            </a:r>
            <a:r>
              <a:rPr lang="en-US" sz="1600" dirty="0">
                <a:latin typeface="Agency FB" panose="020B0503020202020204" pitchFamily="34" charset="0"/>
              </a:rPr>
              <a:t>type of data consists of various addressable elements to encourage effective analysis. The </a:t>
            </a:r>
            <a:r>
              <a:rPr lang="en-US" sz="1600" dirty="0" smtClean="0">
                <a:latin typeface="Agency FB" panose="020B0503020202020204" pitchFamily="34" charset="0"/>
              </a:rPr>
              <a:t>   structured </a:t>
            </a:r>
            <a:r>
              <a:rPr lang="en-US" sz="1600" dirty="0">
                <a:latin typeface="Agency FB" panose="020B0503020202020204" pitchFamily="34" charset="0"/>
              </a:rPr>
              <a:t>form of data gets organized into a repository (formatted) that acts as a typical database. Structured data works with all kinds of data that one can store in the SQL database in a table that consists of columns and rows. These consist of relational keys, and one can easily map them into pre-designed fields. People mostly use and process structured data for managing data in the simplest form during the development process. Relational data is one of the most commendable examples of Structured Data</a:t>
            </a:r>
            <a:r>
              <a:rPr lang="en-US" sz="1600" dirty="0" smtClean="0">
                <a:latin typeface="Agency FB" panose="020B0503020202020204" pitchFamily="34" charset="0"/>
              </a:rPr>
              <a:t>.</a:t>
            </a:r>
          </a:p>
          <a:p>
            <a:endParaRPr lang="en-US" sz="1600" dirty="0">
              <a:latin typeface="Agency FB" panose="020B0503020202020204" pitchFamily="34" charset="0"/>
            </a:endParaRPr>
          </a:p>
          <a:p>
            <a:r>
              <a:rPr lang="en-US" sz="1400" b="1" dirty="0" smtClean="0">
                <a:latin typeface="+mj-lt"/>
              </a:rPr>
              <a:t>Semi- Structured Data</a:t>
            </a:r>
            <a:r>
              <a:rPr lang="en-US" sz="1600" dirty="0" smtClean="0">
                <a:latin typeface="Agency FB" panose="020B0503020202020204" pitchFamily="34" charset="0"/>
              </a:rPr>
              <a:t>:- </a:t>
            </a:r>
            <a:r>
              <a:rPr lang="en-US" sz="1600" dirty="0">
                <a:latin typeface="Agency FB" panose="020B0503020202020204" pitchFamily="34" charset="0"/>
              </a:rPr>
              <a:t>It is the type of information and data that does not get stored in a relational type of database but has organizational properties that facilitate an easier analysis. In other words, it is not as organized as the structured data but still has a better organization than the unstructured data. One can use some processes for storing this type of data and info in the relational database, and this process can be pretty difficult for some semi-structured data. But </a:t>
            </a:r>
            <a:r>
              <a:rPr lang="en-US" sz="1600" dirty="0" smtClean="0">
                <a:latin typeface="Agency FB" panose="020B0503020202020204" pitchFamily="34" charset="0"/>
              </a:rPr>
              <a:t>overall</a:t>
            </a:r>
            <a:r>
              <a:rPr lang="en-US" sz="1600" dirty="0">
                <a:latin typeface="Agency FB" panose="020B0503020202020204" pitchFamily="34" charset="0"/>
              </a:rPr>
              <a:t>, they ease the space available for the contained information. XML data is an example of semi-structured data</a:t>
            </a:r>
            <a:r>
              <a:rPr lang="en-US" sz="1600" dirty="0" smtClean="0">
                <a:latin typeface="Agency FB" panose="020B0503020202020204" pitchFamily="34" charset="0"/>
              </a:rPr>
              <a:t>.</a:t>
            </a:r>
          </a:p>
          <a:p>
            <a:endParaRPr lang="en-US" sz="1600" dirty="0">
              <a:latin typeface="Agency FB" panose="020B0503020202020204" pitchFamily="34" charset="0"/>
            </a:endParaRPr>
          </a:p>
          <a:p>
            <a:r>
              <a:rPr lang="en-US" sz="1200" b="1" dirty="0"/>
              <a:t>U</a:t>
            </a:r>
            <a:r>
              <a:rPr lang="en-US" sz="1200" b="1" dirty="0" smtClean="0"/>
              <a:t>nstructured Data</a:t>
            </a:r>
            <a:r>
              <a:rPr lang="en-US" sz="1600" b="1" dirty="0" smtClean="0"/>
              <a:t>:- </a:t>
            </a:r>
            <a:r>
              <a:rPr lang="en-US" sz="1600" dirty="0">
                <a:latin typeface="Agency FB" panose="020B0503020202020204" pitchFamily="34" charset="0"/>
              </a:rPr>
              <a:t>It is a type of data structure that does not exist in a predefined organized manner. In other words, it does not consist of any predefined data model. As a result, the unstructured data is not at all fit for the relational database used mainstream. Thus, we have alternate platforms to store and manage unstructured data. It is pretty common in IT systems. Various organizations use unstructured data for various business intelligence apps and analytics. A few examples of the unstructured data structure are Text, PDF, Media logs, Word, etc</a:t>
            </a:r>
            <a:r>
              <a:rPr lang="en-US" sz="1200" dirty="0">
                <a:latin typeface="Agency FB" panose="020B0503020202020204" pitchFamily="34" charset="0"/>
              </a:rPr>
              <a:t>.</a:t>
            </a:r>
            <a:endParaRPr lang="en-IN" sz="1200" b="1" dirty="0">
              <a:latin typeface="Agency FB" panose="020B0503020202020204" pitchFamily="34" charset="0"/>
            </a:endParaRPr>
          </a:p>
        </p:txBody>
      </p:sp>
    </p:spTree>
    <p:extLst>
      <p:ext uri="{BB962C8B-B14F-4D97-AF65-F5344CB8AC3E}">
        <p14:creationId xmlns:p14="http://schemas.microsoft.com/office/powerpoint/2010/main" val="750576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r>
              <a:rPr lang="en-US" sz="2000" dirty="0" smtClean="0">
                <a:solidFill>
                  <a:schemeClr val="tx2"/>
                </a:solidFill>
              </a:rPr>
              <a:t>.Different between structured, semi-structured, unstructured data</a:t>
            </a:r>
            <a:endParaRPr lang="en-IN" sz="2000"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996917763"/>
              </p:ext>
            </p:extLst>
          </p:nvPr>
        </p:nvGraphicFramePr>
        <p:xfrm>
          <a:off x="450376" y="1473959"/>
          <a:ext cx="8236423" cy="5003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9557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normAutofit/>
          </a:bodyPr>
          <a:lstStyle/>
          <a:p>
            <a:r>
              <a:rPr lang="en-US" sz="2800" dirty="0" smtClean="0"/>
              <a:t>What is Quantitative data and Qualitative data</a:t>
            </a:r>
            <a:endParaRPr lang="en-IN" sz="2800" dirty="0"/>
          </a:p>
        </p:txBody>
      </p:sp>
      <p:sp>
        <p:nvSpPr>
          <p:cNvPr id="3" name="Content Placeholder 2"/>
          <p:cNvSpPr>
            <a:spLocks noGrp="1"/>
          </p:cNvSpPr>
          <p:nvPr>
            <p:ph sz="half" idx="1"/>
          </p:nvPr>
        </p:nvSpPr>
        <p:spPr>
          <a:xfrm>
            <a:off x="457200" y="1600201"/>
            <a:ext cx="4038600" cy="3268959"/>
          </a:xfrm>
        </p:spPr>
        <p:txBody>
          <a:bodyPr>
            <a:normAutofit fontScale="25000" lnSpcReduction="20000"/>
          </a:bodyPr>
          <a:lstStyle/>
          <a:p>
            <a:pPr marL="0" indent="0">
              <a:buNone/>
            </a:pPr>
            <a:r>
              <a:rPr lang="en-US" sz="7200" dirty="0" smtClean="0">
                <a:latin typeface="Agency FB" panose="020B0503020202020204" pitchFamily="34" charset="0"/>
              </a:rPr>
              <a:t>                           </a:t>
            </a:r>
            <a:r>
              <a:rPr lang="en-US" sz="7200" b="1" dirty="0" smtClean="0">
                <a:latin typeface="Agency FB" panose="020B0503020202020204" pitchFamily="34" charset="0"/>
              </a:rPr>
              <a:t>Quantitative data</a:t>
            </a:r>
          </a:p>
          <a:p>
            <a:r>
              <a:rPr lang="en-US" sz="5600" dirty="0" smtClean="0">
                <a:latin typeface="Agency FB" panose="020B0503020202020204" pitchFamily="34" charset="0"/>
              </a:rPr>
              <a:t>Quantitative </a:t>
            </a:r>
            <a:r>
              <a:rPr lang="en-US" sz="5600" dirty="0">
                <a:latin typeface="Agency FB" panose="020B0503020202020204" pitchFamily="34" charset="0"/>
              </a:rPr>
              <a:t>data refers to any information that can be quantified. If it can be counted or measured, and given a numerical value, it’s quantitative data. Quantitative data can tell you “how many,” “how much,” or “how often”—for example, how many people attended last week’s webinar? How much revenue did the company make in 2019? How often does a certain customer group use online banking?</a:t>
            </a:r>
          </a:p>
          <a:p>
            <a:r>
              <a:rPr lang="en-US" sz="5600" dirty="0">
                <a:latin typeface="Agency FB" panose="020B0503020202020204" pitchFamily="34" charset="0"/>
              </a:rPr>
              <a:t>To analyze and make sense of quantitative data, you’ll conduct statistical analyses.</a:t>
            </a:r>
          </a:p>
          <a:p>
            <a:endParaRPr lang="en-IN" sz="5600" dirty="0">
              <a:latin typeface="Agency FB" panose="020B0503020202020204" pitchFamily="34" charset="0"/>
            </a:endParaRPr>
          </a:p>
        </p:txBody>
      </p:sp>
      <p:sp>
        <p:nvSpPr>
          <p:cNvPr id="4" name="Content Placeholder 3"/>
          <p:cNvSpPr>
            <a:spLocks noGrp="1"/>
          </p:cNvSpPr>
          <p:nvPr>
            <p:ph sz="half" idx="2"/>
          </p:nvPr>
        </p:nvSpPr>
        <p:spPr>
          <a:xfrm>
            <a:off x="4648200" y="1600200"/>
            <a:ext cx="4038600" cy="3773016"/>
          </a:xfrm>
        </p:spPr>
        <p:txBody>
          <a:bodyPr>
            <a:normAutofit fontScale="25000" lnSpcReduction="20000"/>
          </a:bodyPr>
          <a:lstStyle/>
          <a:p>
            <a:r>
              <a:rPr lang="en-IN" sz="6400" b="1" dirty="0" smtClean="0"/>
              <a:t>Qualitative data</a:t>
            </a:r>
          </a:p>
          <a:p>
            <a:r>
              <a:rPr lang="en-US" sz="5600" dirty="0">
                <a:latin typeface="Agency FB" panose="020B0503020202020204" pitchFamily="34" charset="0"/>
              </a:rPr>
              <a:t>Unlike quantitative data, qualitative data cannot be measured or counted. It’s descriptive, expressed in terms of language rather than numerical values.</a:t>
            </a:r>
          </a:p>
          <a:p>
            <a:r>
              <a:rPr lang="en-US" sz="5600" dirty="0">
                <a:latin typeface="Agency FB" panose="020B0503020202020204" pitchFamily="34" charset="0"/>
              </a:rPr>
              <a:t>Researchers will often turn to qualitative data to answer “Why?” or “How?” questions. For example, if your quantitative data tells you that a certain website visitor abandoned their shopping cart three times in one week, you’d probably want to investigate why—and this might involve collecting some form of qualitative data from the user. Perhaps you want to know how a user feels about a particular product; again, qualitative data can provide such insights. In this case, you’re not just looking at numbers; you’re asking the user to tell you, using language, why they did something or how they feel.</a:t>
            </a:r>
          </a:p>
          <a:p>
            <a:r>
              <a:rPr lang="en-US" sz="5600" dirty="0">
                <a:latin typeface="Agency FB" panose="020B0503020202020204" pitchFamily="34" charset="0"/>
              </a:rPr>
              <a:t>Qualitative data also refers to the words or labels used to describe certain characteristics or traits—for example, describing the sky as blue or labeling a particular ice cream flavor as vanilla.</a:t>
            </a:r>
          </a:p>
          <a:p>
            <a:endParaRPr lang="en-IN" sz="5600" b="1" dirty="0">
              <a:latin typeface="Agency FB" panose="020B0503020202020204" pitchFamily="34" charset="0"/>
            </a:endParaRPr>
          </a:p>
          <a:p>
            <a:endParaRPr lang="en-IN" sz="5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869160"/>
            <a:ext cx="8208912" cy="191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055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400" dirty="0" smtClean="0"/>
              <a:t>Different V’s in Big Data</a:t>
            </a:r>
            <a:endParaRPr lang="en-IN" sz="24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2119" y="1772816"/>
            <a:ext cx="2952329"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496" y="1713582"/>
            <a:ext cx="4572000" cy="369332"/>
          </a:xfrm>
          <a:prstGeom prst="rect">
            <a:avLst/>
          </a:prstGeom>
        </p:spPr>
        <p:txBody>
          <a:bodyPr>
            <a:spAutoFit/>
          </a:bodyPr>
          <a:lstStyle/>
          <a:p>
            <a:r>
              <a:rPr lang="en-US" sz="900" dirty="0"/>
              <a:t>Defining big data allows you to derive more value from </a:t>
            </a:r>
            <a:r>
              <a:rPr lang="en-US" sz="900" u="sng" dirty="0" smtClean="0"/>
              <a:t>partnership marketing</a:t>
            </a:r>
            <a:r>
              <a:rPr lang="en-US" sz="900" dirty="0" smtClean="0"/>
              <a:t> </a:t>
            </a:r>
            <a:r>
              <a:rPr lang="en-US" sz="900" dirty="0"/>
              <a:t>and the seven Vs sum it up pretty well: </a:t>
            </a:r>
            <a:endParaRPr lang="en-IN" sz="900" dirty="0"/>
          </a:p>
        </p:txBody>
      </p:sp>
      <p:sp>
        <p:nvSpPr>
          <p:cNvPr id="5" name="Rectangle 4"/>
          <p:cNvSpPr/>
          <p:nvPr/>
        </p:nvSpPr>
        <p:spPr>
          <a:xfrm>
            <a:off x="35496" y="1988840"/>
            <a:ext cx="5400600" cy="523220"/>
          </a:xfrm>
          <a:prstGeom prst="rect">
            <a:avLst/>
          </a:prstGeom>
        </p:spPr>
        <p:txBody>
          <a:bodyPr wrap="square">
            <a:spAutoFit/>
          </a:bodyPr>
          <a:lstStyle/>
          <a:p>
            <a:r>
              <a:rPr lang="en-US" sz="1000" dirty="0"/>
              <a:t>As more brands turn to </a:t>
            </a:r>
            <a:r>
              <a:rPr lang="en-US" sz="1000" u="sng" dirty="0"/>
              <a:t>partnership </a:t>
            </a:r>
            <a:r>
              <a:rPr lang="en-US" sz="1000" u="sng" dirty="0" smtClean="0"/>
              <a:t>marketing </a:t>
            </a:r>
            <a:r>
              <a:rPr lang="en-US" sz="1000" dirty="0" smtClean="0"/>
              <a:t>as </a:t>
            </a:r>
            <a:r>
              <a:rPr lang="en-US" sz="1000" dirty="0"/>
              <a:t>a revenue-generating channel, understanding the 7 Vs of big data results in a winning partnership program and, ultimately, business growth</a:t>
            </a:r>
            <a:r>
              <a:rPr lang="en-US" dirty="0"/>
              <a:t>. </a:t>
            </a:r>
            <a:endParaRPr lang="en-IN" dirty="0"/>
          </a:p>
        </p:txBody>
      </p:sp>
      <p:sp>
        <p:nvSpPr>
          <p:cNvPr id="6" name="Rectangle 5"/>
          <p:cNvSpPr/>
          <p:nvPr/>
        </p:nvSpPr>
        <p:spPr>
          <a:xfrm>
            <a:off x="179512" y="2496378"/>
            <a:ext cx="3816424" cy="1292662"/>
          </a:xfrm>
          <a:prstGeom prst="rect">
            <a:avLst/>
          </a:prstGeom>
        </p:spPr>
        <p:txBody>
          <a:bodyPr wrap="square">
            <a:spAutoFit/>
          </a:bodyPr>
          <a:lstStyle/>
          <a:p>
            <a:r>
              <a:rPr lang="en-US" sz="1000" b="1" dirty="0"/>
              <a:t>1. Volume</a:t>
            </a:r>
          </a:p>
          <a:p>
            <a:r>
              <a:rPr lang="en-US" sz="1000" dirty="0"/>
              <a:t>Volume defines how much data we have – what we used to measure in Gigabytes is now measured in Zettabytes (ZB) or even Yottabytes (YB). The Internet of Things (</a:t>
            </a:r>
            <a:r>
              <a:rPr lang="en-US" sz="1000" dirty="0" err="1"/>
              <a:t>IoT</a:t>
            </a:r>
            <a:r>
              <a:rPr lang="en-US" sz="1000" dirty="0"/>
              <a:t>) creates exponential growth in data. Projections show the volume of data changing significantly in the coming years.</a:t>
            </a:r>
          </a:p>
          <a:p>
            <a:endParaRPr lang="en-US" dirty="0"/>
          </a:p>
        </p:txBody>
      </p:sp>
      <p:sp>
        <p:nvSpPr>
          <p:cNvPr id="7" name="Rectangle 6"/>
          <p:cNvSpPr/>
          <p:nvPr/>
        </p:nvSpPr>
        <p:spPr>
          <a:xfrm>
            <a:off x="179512" y="3480097"/>
            <a:ext cx="4572000" cy="1323439"/>
          </a:xfrm>
          <a:prstGeom prst="rect">
            <a:avLst/>
          </a:prstGeom>
        </p:spPr>
        <p:txBody>
          <a:bodyPr>
            <a:spAutoFit/>
          </a:bodyPr>
          <a:lstStyle/>
          <a:p>
            <a:r>
              <a:rPr lang="en-US" sz="1000" b="1" dirty="0"/>
              <a:t>2. Velocity</a:t>
            </a:r>
          </a:p>
          <a:p>
            <a:r>
              <a:rPr lang="en-US" sz="1000" dirty="0"/>
              <a:t>Velocity represents the speed at which data is processed and becomes accessible. Today, if delivery is not real-time, it’s usually not fast enough.</a:t>
            </a:r>
          </a:p>
          <a:p>
            <a:r>
              <a:rPr lang="en-US" sz="1000" b="1" dirty="0"/>
              <a:t>3. Variety</a:t>
            </a:r>
          </a:p>
          <a:p>
            <a:r>
              <a:rPr lang="en-US" sz="1000" dirty="0"/>
              <a:t>Variety describes one of the biggest challenges of big data. The insights may come without structure. The total asset may include many data types, from XML to video to SMS. Organizing the data in a meaningful way is no simple task when the data itself changes rapidly.</a:t>
            </a:r>
          </a:p>
        </p:txBody>
      </p:sp>
      <p:sp>
        <p:nvSpPr>
          <p:cNvPr id="8" name="Rectangle 7"/>
          <p:cNvSpPr/>
          <p:nvPr/>
        </p:nvSpPr>
        <p:spPr>
          <a:xfrm>
            <a:off x="4644008" y="3682767"/>
            <a:ext cx="4572000" cy="2554545"/>
          </a:xfrm>
          <a:prstGeom prst="rect">
            <a:avLst/>
          </a:prstGeom>
        </p:spPr>
        <p:txBody>
          <a:bodyPr>
            <a:spAutoFit/>
          </a:bodyPr>
          <a:lstStyle/>
          <a:p>
            <a:r>
              <a:rPr lang="en-US" sz="1000" b="1" dirty="0"/>
              <a:t>4. Variability</a:t>
            </a:r>
          </a:p>
          <a:p>
            <a:r>
              <a:rPr lang="en-US" sz="1000" dirty="0"/>
              <a:t>Variability is different from variety. A coffee shop may offer six different blends of coffee, but if you get the same blend every day and it tastes different every day, that is variability. The same is true of data. If the meaning constantly changes, it can significantly impact your data homogenization.</a:t>
            </a:r>
          </a:p>
          <a:p>
            <a:r>
              <a:rPr lang="en-US" sz="1000" b="1" dirty="0"/>
              <a:t>5. Veracity</a:t>
            </a:r>
          </a:p>
          <a:p>
            <a:r>
              <a:rPr lang="en-US" sz="1000" dirty="0"/>
              <a:t>Veracity ensures the data is accurate, which requires processes to keep the insufficient data from accumulating in your systems. The simplest example is when contacts enter your marketing automation system with false names and inaccurate contact information. How many times have you seen Mickey Mouse in your database? It’s the classic “garbage in, garbage out” challenge.</a:t>
            </a:r>
          </a:p>
          <a:p>
            <a:r>
              <a:rPr lang="en-US" sz="1000" b="1" dirty="0"/>
              <a:t>6. Visualization</a:t>
            </a:r>
          </a:p>
          <a:p>
            <a:r>
              <a:rPr lang="en-US" sz="1000" dirty="0"/>
              <a:t>Visualization is critical in today’s world. Using charts and graphs to visualize large amounts of complex data is much more effective in conveying meaning than spreadsheets and reports chock-full of numbers and formulas.</a:t>
            </a:r>
          </a:p>
          <a:p>
            <a:r>
              <a:rPr lang="en-US" sz="1000" dirty="0"/>
              <a:t>7. Value</a:t>
            </a:r>
          </a:p>
        </p:txBody>
      </p:sp>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660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Name of popular Tools used in Big Data</a:t>
            </a:r>
            <a:endParaRPr lang="en-IN" dirty="0"/>
          </a:p>
        </p:txBody>
      </p:sp>
      <p:sp>
        <p:nvSpPr>
          <p:cNvPr id="3" name="Content Placeholder 2"/>
          <p:cNvSpPr>
            <a:spLocks noGrp="1"/>
          </p:cNvSpPr>
          <p:nvPr>
            <p:ph idx="1"/>
          </p:nvPr>
        </p:nvSpPr>
        <p:spPr/>
        <p:txBody>
          <a:bodyPr>
            <a:normAutofit lnSpcReduction="10000"/>
          </a:bodyPr>
          <a:lstStyle/>
          <a:p>
            <a:r>
              <a:rPr lang="en-US" sz="1000" dirty="0"/>
              <a:t>There are hundreds of </a:t>
            </a:r>
            <a:r>
              <a:rPr lang="en-US" sz="1000" b="1" i="1" dirty="0"/>
              <a:t>data analytics tools </a:t>
            </a:r>
            <a:r>
              <a:rPr lang="en-US" sz="1000" dirty="0"/>
              <a:t>out there in the market today but the selection of the right tool will depend upon your business </a:t>
            </a:r>
            <a:r>
              <a:rPr lang="en-US" sz="1000" b="1" i="1" dirty="0"/>
              <a:t>NEED, GOALS, and VARIETY</a:t>
            </a:r>
            <a:r>
              <a:rPr lang="en-US" sz="1000" dirty="0"/>
              <a:t> to get business in the right direction. Now, let’s check out the </a:t>
            </a:r>
            <a:r>
              <a:rPr lang="en-US" sz="1000" b="1" i="1" dirty="0"/>
              <a:t>top 10 analytics tools in big data</a:t>
            </a:r>
            <a:r>
              <a:rPr lang="en-US" sz="1000" b="1" i="1" dirty="0" smtClean="0"/>
              <a:t>.</a:t>
            </a:r>
          </a:p>
          <a:p>
            <a:endParaRPr lang="en-US" sz="1000" b="1" i="1" dirty="0"/>
          </a:p>
          <a:p>
            <a:r>
              <a:rPr lang="en-IN" sz="1000" b="1" dirty="0"/>
              <a:t>1. APACHE </a:t>
            </a:r>
            <a:r>
              <a:rPr lang="en-IN" sz="1000" b="1" dirty="0" smtClean="0"/>
              <a:t>Hadoop.</a:t>
            </a:r>
          </a:p>
          <a:p>
            <a:endParaRPr lang="en-US" sz="1000" b="1" dirty="0"/>
          </a:p>
          <a:p>
            <a:r>
              <a:rPr lang="en-IN" sz="1000" b="1" dirty="0"/>
              <a:t>2. </a:t>
            </a:r>
            <a:r>
              <a:rPr lang="en-IN" sz="1000" b="1" dirty="0" smtClean="0"/>
              <a:t>Cassandra</a:t>
            </a:r>
          </a:p>
          <a:p>
            <a:endParaRPr lang="en-US" sz="1000" b="1" dirty="0"/>
          </a:p>
          <a:p>
            <a:r>
              <a:rPr lang="en-IN" sz="1000" b="1" dirty="0"/>
              <a:t>3. </a:t>
            </a:r>
            <a:r>
              <a:rPr lang="en-IN" sz="1000" b="1" dirty="0" err="1" smtClean="0"/>
              <a:t>Qubole</a:t>
            </a:r>
            <a:endParaRPr lang="en-IN" sz="1000" b="1" dirty="0"/>
          </a:p>
          <a:p>
            <a:pPr marL="0" indent="0">
              <a:buNone/>
            </a:pPr>
            <a:endParaRPr lang="en-US" sz="1000" b="1" dirty="0"/>
          </a:p>
          <a:p>
            <a:r>
              <a:rPr lang="en-IN" sz="1000" b="1" dirty="0"/>
              <a:t>4. </a:t>
            </a:r>
            <a:r>
              <a:rPr lang="en-IN" sz="1000" b="1" dirty="0" err="1" smtClean="0"/>
              <a:t>XPlenty</a:t>
            </a:r>
            <a:endParaRPr lang="en-IN" sz="1000" b="1" dirty="0"/>
          </a:p>
          <a:p>
            <a:pPr marL="0" indent="0">
              <a:buNone/>
            </a:pPr>
            <a:endParaRPr lang="en-US" sz="1000" b="1" dirty="0"/>
          </a:p>
          <a:p>
            <a:r>
              <a:rPr lang="en-IN" sz="1000" b="1" dirty="0" smtClean="0"/>
              <a:t>5. Spark</a:t>
            </a:r>
          </a:p>
          <a:p>
            <a:endParaRPr lang="en-US" sz="1000" b="1" dirty="0"/>
          </a:p>
          <a:p>
            <a:r>
              <a:rPr lang="en-IN" sz="1000" b="1" dirty="0"/>
              <a:t>6. Mongo </a:t>
            </a:r>
            <a:r>
              <a:rPr lang="en-IN" sz="1000" b="1" dirty="0" smtClean="0"/>
              <a:t>DB</a:t>
            </a:r>
          </a:p>
          <a:p>
            <a:endParaRPr lang="en-US" sz="1000" b="1" dirty="0" smtClean="0"/>
          </a:p>
          <a:p>
            <a:r>
              <a:rPr lang="en-IN" sz="1000" b="1" dirty="0"/>
              <a:t>7. Apache Storm</a:t>
            </a:r>
          </a:p>
          <a:p>
            <a:pPr marL="0" indent="0">
              <a:buNone/>
            </a:pPr>
            <a:endParaRPr lang="en-US" sz="1000" b="1" dirty="0"/>
          </a:p>
          <a:p>
            <a:r>
              <a:rPr lang="en-IN" sz="1000" b="1" dirty="0"/>
              <a:t>8. </a:t>
            </a:r>
            <a:r>
              <a:rPr lang="en-IN" sz="1000" b="1" dirty="0" smtClean="0"/>
              <a:t>SAS</a:t>
            </a:r>
          </a:p>
          <a:p>
            <a:endParaRPr lang="en-US" sz="1000" b="1" dirty="0" smtClean="0"/>
          </a:p>
          <a:p>
            <a:r>
              <a:rPr lang="en-IN" sz="1000" b="1" dirty="0"/>
              <a:t>9. Data </a:t>
            </a:r>
            <a:r>
              <a:rPr lang="en-IN" sz="1000" b="1" dirty="0" smtClean="0"/>
              <a:t>Pine</a:t>
            </a:r>
          </a:p>
          <a:p>
            <a:endParaRPr lang="en-US" sz="1000" b="1" dirty="0"/>
          </a:p>
          <a:p>
            <a:r>
              <a:rPr lang="en-IN" sz="1000" b="1" dirty="0"/>
              <a:t>10. Rapid Miner</a:t>
            </a:r>
          </a:p>
          <a:p>
            <a:endParaRPr lang="en-IN" sz="1000" b="1" dirty="0"/>
          </a:p>
          <a:p>
            <a:pPr fontAlgn="base"/>
            <a:r>
              <a:rPr lang="en-US" sz="1000" b="1" dirty="0"/>
              <a:t>Conclusion</a:t>
            </a:r>
          </a:p>
          <a:p>
            <a:pPr marL="0" indent="0" fontAlgn="base">
              <a:buNone/>
            </a:pPr>
            <a:r>
              <a:rPr lang="en-US" sz="1000" b="1" i="1" u="sng" dirty="0" smtClean="0"/>
              <a:t> Big data</a:t>
            </a:r>
            <a:r>
              <a:rPr lang="en-US" sz="1000" dirty="0"/>
              <a:t> has been in limelight for the past few years and will continue to dominate the market in almost every sector for every market size. The demand for</a:t>
            </a:r>
            <a:r>
              <a:rPr lang="en-US" sz="1000" b="1" dirty="0"/>
              <a:t> big data</a:t>
            </a:r>
            <a:r>
              <a:rPr lang="en-US" sz="1000" dirty="0"/>
              <a:t> is booming at an enormous rate and ample tools are available in the market today, all you need is the right approach and choose the </a:t>
            </a:r>
            <a:r>
              <a:rPr lang="en-US" sz="1000" b="1" dirty="0"/>
              <a:t>best data analytic tool</a:t>
            </a:r>
            <a:r>
              <a:rPr lang="en-US" sz="1000" dirty="0"/>
              <a:t> as per the project’s requirement. </a:t>
            </a:r>
          </a:p>
          <a:p>
            <a:endParaRPr lang="en-US" sz="1000" b="1" dirty="0" smtClean="0"/>
          </a:p>
          <a:p>
            <a:endParaRPr lang="en-IN" sz="1000" b="1" dirty="0"/>
          </a:p>
          <a:p>
            <a:endParaRPr lang="en-US" sz="1000" b="1" dirty="0" smtClean="0"/>
          </a:p>
          <a:p>
            <a:endParaRPr lang="en-US" sz="1000" b="1" dirty="0"/>
          </a:p>
          <a:p>
            <a:endParaRPr lang="en-IN" sz="1000" b="1" dirty="0"/>
          </a:p>
          <a:p>
            <a:pPr marL="0" indent="0">
              <a:buNone/>
            </a:pPr>
            <a:endParaRPr lang="en-US" sz="1000" dirty="0" smtClean="0"/>
          </a:p>
          <a:p>
            <a:pPr marL="0" indent="0">
              <a:buNone/>
            </a:pPr>
            <a:endParaRPr lang="en-IN" sz="1000" b="1"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28384" y="169110"/>
            <a:ext cx="955824" cy="95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805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668</TotalTime>
  <Words>1952</Words>
  <Application>Microsoft Office PowerPoint</Application>
  <PresentationFormat>On-screen Show (4:3)</PresentationFormat>
  <Paragraphs>140</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Data  Analytics</vt:lpstr>
      <vt:lpstr>Different Between Data and Information. </vt:lpstr>
      <vt:lpstr>How Data is useful </vt:lpstr>
      <vt:lpstr>What is Big Data.</vt:lpstr>
      <vt:lpstr>Different between structured, semi-structured, unstructured data</vt:lpstr>
      <vt:lpstr>.Different between structured, semi-structured, unstructured data</vt:lpstr>
      <vt:lpstr>What is Quantitative data and Qualitative data</vt:lpstr>
      <vt:lpstr>Different V’s in Big Data</vt:lpstr>
      <vt:lpstr>Name of popular Tools used in Big Data</vt:lpstr>
      <vt:lpstr>What are the different type of Data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dc:title>
  <dc:creator>Microsoft</dc:creator>
  <cp:lastModifiedBy>Microsoft</cp:lastModifiedBy>
  <cp:revision>29</cp:revision>
  <dcterms:created xsi:type="dcterms:W3CDTF">2023-01-18T16:31:03Z</dcterms:created>
  <dcterms:modified xsi:type="dcterms:W3CDTF">2023-02-13T23:50:44Z</dcterms:modified>
</cp:coreProperties>
</file>