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9" r:id="rId4"/>
    <p:sldId id="258" r:id="rId5"/>
    <p:sldId id="260" r:id="rId6"/>
    <p:sldId id="267" r:id="rId7"/>
    <p:sldId id="262" r:id="rId8"/>
    <p:sldId id="268" r:id="rId9"/>
    <p:sldId id="270" r:id="rId10"/>
    <p:sldId id="269" r:id="rId11"/>
    <p:sldId id="265" r:id="rId12"/>
    <p:sldId id="273"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05-08-2018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05-08-2018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05-08-2018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05-08-2018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05-08-2018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05-08-2018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05-08-2018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05-08-2018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05-08-2018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05-08-2018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05-08-2018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05-08-2018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CASE STUDY </a:t>
            </a:r>
            <a:br>
              <a:rPr lang="en-IN" sz="2800" dirty="0"/>
            </a:br>
            <a:r>
              <a:rPr lang="en-IN" sz="2800" dirty="0"/>
              <a:t/>
            </a:r>
            <a:br>
              <a:rPr lang="en-IN" sz="2800" dirty="0"/>
            </a:br>
            <a:r>
              <a:rPr lang="en-IN" sz="2800" dirty="0"/>
              <a:t>SUBMISSION </a:t>
            </a:r>
            <a:endParaRPr lang="en-IN" sz="2800" dirty="0">
              <a:latin typeface="Verdana" pitchFamily="34" charset="0"/>
              <a:ea typeface="Verdana" pitchFamily="34" charset="0"/>
              <a:cs typeface="Verdana" pitchFamily="34" charset="0"/>
            </a:endParaRP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dirty="0"/>
              <a:t>Group Name:</a:t>
            </a:r>
          </a:p>
          <a:p>
            <a:pPr marL="457200" indent="-457200" algn="l">
              <a:buFont typeface="+mj-lt"/>
              <a:buAutoNum type="arabicPeriod"/>
            </a:pPr>
            <a:r>
              <a:rPr lang="en-IN" sz="1800" dirty="0" smtClean="0"/>
              <a:t> </a:t>
            </a:r>
            <a:r>
              <a:rPr lang="en-IN" sz="1800" dirty="0" err="1" smtClean="0"/>
              <a:t>Ritul</a:t>
            </a:r>
            <a:r>
              <a:rPr lang="en-IN" sz="1800" dirty="0" smtClean="0"/>
              <a:t> Patel</a:t>
            </a:r>
          </a:p>
          <a:p>
            <a:pPr marL="457200" indent="-457200" algn="l">
              <a:buFont typeface="+mj-lt"/>
              <a:buAutoNum type="arabicPeriod"/>
            </a:pPr>
            <a:r>
              <a:rPr lang="en-IN" sz="1800" dirty="0" smtClean="0"/>
              <a:t> </a:t>
            </a:r>
            <a:r>
              <a:rPr lang="en-IN" sz="1800" dirty="0" err="1" smtClean="0"/>
              <a:t>Varun</a:t>
            </a:r>
            <a:r>
              <a:rPr lang="en-IN" sz="1800" dirty="0" smtClean="0"/>
              <a:t> </a:t>
            </a:r>
            <a:r>
              <a:rPr lang="en-IN" sz="1800" dirty="0" err="1" smtClean="0"/>
              <a:t>Devayya</a:t>
            </a:r>
            <a:endParaRPr lang="en-IN" sz="1800" dirty="0" smtClean="0"/>
          </a:p>
          <a:p>
            <a:pPr marL="457200" indent="-457200" algn="l">
              <a:buFont typeface="+mj-lt"/>
              <a:buAutoNum type="arabicPeriod"/>
            </a:pPr>
            <a:r>
              <a:rPr lang="en-IN" sz="1800" dirty="0" smtClean="0"/>
              <a:t> </a:t>
            </a:r>
            <a:r>
              <a:rPr lang="en-IN" sz="1800" dirty="0" err="1" smtClean="0"/>
              <a:t>Prem</a:t>
            </a:r>
            <a:r>
              <a:rPr lang="en-IN" sz="1800" dirty="0" smtClean="0"/>
              <a:t> </a:t>
            </a:r>
            <a:r>
              <a:rPr lang="en-US" sz="1800" dirty="0" err="1"/>
              <a:t>Balakrishnan</a:t>
            </a:r>
            <a:endParaRPr lang="en-IN" sz="1800" dirty="0"/>
          </a:p>
          <a:p>
            <a:pPr marL="457200" indent="-457200" algn="l">
              <a:buFont typeface="+mj-lt"/>
              <a:buAutoNum type="arabicPeriod"/>
            </a:pPr>
            <a:r>
              <a:rPr lang="en-IN" sz="1800" dirty="0"/>
              <a:t> </a:t>
            </a:r>
            <a:r>
              <a:rPr lang="en-IN" sz="1800" dirty="0" err="1" smtClean="0"/>
              <a:t>Sneha</a:t>
            </a:r>
            <a:r>
              <a:rPr lang="en-IN" sz="1800" dirty="0" smtClean="0"/>
              <a:t> Bhatt</a:t>
            </a:r>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068" y="1496218"/>
            <a:ext cx="5025643" cy="5008728"/>
          </a:xfrm>
        </p:spPr>
        <p:txBody>
          <a:bodyPr>
            <a:normAutofit/>
          </a:bodyPr>
          <a:lstStyle/>
          <a:p>
            <a:pPr marL="0" indent="0">
              <a:buNone/>
            </a:pPr>
            <a:r>
              <a:rPr lang="en-US" sz="1800" dirty="0"/>
              <a:t>A plot showing the fraction of total investments (globally) in venture, seed, and private equity, and the average amount of investment in each funding type. This chart should make it clear that a certain funding type (FT) is best suited for Spark </a:t>
            </a:r>
            <a:r>
              <a:rPr lang="en-US" sz="1800" dirty="0" smtClean="0"/>
              <a:t>Funds.</a:t>
            </a:r>
          </a:p>
          <a:p>
            <a:pPr marL="0" indent="0">
              <a:buNone/>
            </a:pPr>
            <a:endParaRPr lang="en-IN" sz="1800" dirty="0" smtClean="0"/>
          </a:p>
          <a:p>
            <a:pPr marL="0" indent="0">
              <a:buNone/>
            </a:pPr>
            <a:r>
              <a:rPr lang="en-IN" sz="1800" dirty="0" smtClean="0"/>
              <a:t>As shown in graph, the tooltip added provides </a:t>
            </a:r>
          </a:p>
          <a:p>
            <a:r>
              <a:rPr lang="en-IN" sz="1800" dirty="0" smtClean="0"/>
              <a:t>Funding Round Type</a:t>
            </a:r>
          </a:p>
          <a:p>
            <a:r>
              <a:rPr lang="en-IN" sz="1800" dirty="0"/>
              <a:t>Average investment of venture falls under the per round investment limit of  $5m - $</a:t>
            </a:r>
            <a:r>
              <a:rPr lang="en-IN" sz="1800" dirty="0" smtClean="0"/>
              <a:t>15m</a:t>
            </a:r>
          </a:p>
          <a:p>
            <a:r>
              <a:rPr lang="en-IN" sz="1800" dirty="0" smtClean="0"/>
              <a:t> Percentage of total investment in individual       investment types.</a:t>
            </a:r>
          </a:p>
          <a:p>
            <a:endParaRPr lang="en-IN" sz="1800" dirty="0" smtClean="0"/>
          </a:p>
        </p:txBody>
      </p:sp>
      <p:sp>
        <p:nvSpPr>
          <p:cNvPr id="6" name="Title 1"/>
          <p:cNvSpPr>
            <a:spLocks noGrp="1"/>
          </p:cNvSpPr>
          <p:nvPr>
            <p:ph type="title"/>
          </p:nvPr>
        </p:nvSpPr>
        <p:spPr>
          <a:xfrm>
            <a:off x="1136469" y="640080"/>
            <a:ext cx="9313817" cy="856138"/>
          </a:xfrm>
        </p:spPr>
        <p:txBody>
          <a:bodyPr>
            <a:normAutofit/>
          </a:bodyPr>
          <a:lstStyle/>
          <a:p>
            <a:r>
              <a:rPr lang="en-IN" sz="2800" dirty="0"/>
              <a:t> </a:t>
            </a:r>
            <a:r>
              <a:rPr lang="en-IN" sz="2800" dirty="0" smtClean="0"/>
              <a:t>Plot 1: Funding Type Analysis</a:t>
            </a:r>
            <a:endParaRPr lang="en-IN" sz="2800" dirty="0"/>
          </a:p>
        </p:txBody>
      </p:sp>
      <p:pic>
        <p:nvPicPr>
          <p:cNvPr id="2" name="Picture 1"/>
          <p:cNvPicPr>
            <a:picLocks noChangeAspect="1"/>
          </p:cNvPicPr>
          <p:nvPr/>
        </p:nvPicPr>
        <p:blipFill>
          <a:blip r:embed="rId2"/>
          <a:stretch>
            <a:fillRect/>
          </a:stretch>
        </p:blipFill>
        <p:spPr>
          <a:xfrm>
            <a:off x="5793377" y="1496217"/>
            <a:ext cx="5604426" cy="4531095"/>
          </a:xfrm>
          <a:prstGeom prst="rect">
            <a:avLst/>
          </a:prstGeom>
        </p:spPr>
      </p:pic>
      <p:pic>
        <p:nvPicPr>
          <p:cNvPr id="7" name="Picture 6"/>
          <p:cNvPicPr>
            <a:picLocks noChangeAspect="1"/>
          </p:cNvPicPr>
          <p:nvPr/>
        </p:nvPicPr>
        <p:blipFill>
          <a:blip r:embed="rId3"/>
          <a:stretch>
            <a:fillRect/>
          </a:stretch>
        </p:blipFill>
        <p:spPr>
          <a:xfrm>
            <a:off x="9531123" y="1782378"/>
            <a:ext cx="1838325" cy="989405"/>
          </a:xfrm>
          <a:prstGeom prst="rect">
            <a:avLst/>
          </a:prstGeom>
        </p:spPr>
      </p:pic>
    </p:spTree>
    <p:extLst>
      <p:ext uri="{BB962C8B-B14F-4D97-AF65-F5344CB8AC3E}">
        <p14:creationId xmlns:p14="http://schemas.microsoft.com/office/powerpoint/2010/main" val="1057818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7" y="1854926"/>
            <a:ext cx="5145206" cy="4504931"/>
          </a:xfrm>
        </p:spPr>
        <p:txBody>
          <a:bodyPr>
            <a:normAutofit/>
          </a:bodyPr>
          <a:lstStyle/>
          <a:p>
            <a:pPr marL="0" indent="0">
              <a:buNone/>
            </a:pPr>
            <a:r>
              <a:rPr lang="en-US" sz="1800" dirty="0"/>
              <a:t>A plot showing the top 9 countries against the total amount of investments of funding type FT. This should make the top 3 countries (Country 1, Country 2, and Country 3) </a:t>
            </a:r>
            <a:r>
              <a:rPr lang="en-US" sz="1800" dirty="0" smtClean="0"/>
              <a:t>very </a:t>
            </a:r>
            <a:r>
              <a:rPr lang="en-US" sz="1800" dirty="0"/>
              <a:t>clear</a:t>
            </a:r>
            <a:r>
              <a:rPr lang="en-US" sz="1800" dirty="0" smtClean="0"/>
              <a:t>.</a:t>
            </a:r>
          </a:p>
          <a:p>
            <a:pPr marL="0" indent="0">
              <a:buNone/>
            </a:pPr>
            <a:endParaRPr lang="en-IN" sz="2400" dirty="0"/>
          </a:p>
        </p:txBody>
      </p:sp>
      <p:sp>
        <p:nvSpPr>
          <p:cNvPr id="5" name="Title 1"/>
          <p:cNvSpPr>
            <a:spLocks noGrp="1"/>
          </p:cNvSpPr>
          <p:nvPr>
            <p:ph type="title"/>
          </p:nvPr>
        </p:nvSpPr>
        <p:spPr>
          <a:xfrm>
            <a:off x="1136469" y="640080"/>
            <a:ext cx="9313817" cy="856138"/>
          </a:xfrm>
        </p:spPr>
        <p:txBody>
          <a:bodyPr/>
          <a:lstStyle/>
          <a:p>
            <a:r>
              <a:rPr lang="en-IN" sz="2800" dirty="0" smtClean="0"/>
              <a:t>Plot 2: Country Analysis</a:t>
            </a:r>
            <a:endParaRPr lang="en-IN" sz="2800"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12" y="3656308"/>
            <a:ext cx="4439645" cy="3116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3"/>
          <a:stretch>
            <a:fillRect/>
          </a:stretch>
        </p:blipFill>
        <p:spPr>
          <a:xfrm>
            <a:off x="11434864" y="6442875"/>
            <a:ext cx="304800" cy="152400"/>
          </a:xfrm>
          <a:prstGeom prst="rect">
            <a:avLst/>
          </a:prstGeom>
        </p:spPr>
      </p:pic>
      <p:grpSp>
        <p:nvGrpSpPr>
          <p:cNvPr id="6" name="Group 5"/>
          <p:cNvGrpSpPr/>
          <p:nvPr/>
        </p:nvGrpSpPr>
        <p:grpSpPr>
          <a:xfrm>
            <a:off x="5272158" y="1372593"/>
            <a:ext cx="6715125" cy="5362575"/>
            <a:chOff x="5272158" y="1372593"/>
            <a:chExt cx="6715125" cy="5362575"/>
          </a:xfrm>
        </p:grpSpPr>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2158" y="1372593"/>
              <a:ext cx="6715125"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5"/>
            <a:stretch>
              <a:fillRect/>
            </a:stretch>
          </p:blipFill>
          <p:spPr>
            <a:xfrm>
              <a:off x="6288616" y="6442875"/>
              <a:ext cx="5531504" cy="247650"/>
            </a:xfrm>
            <a:prstGeom prst="rect">
              <a:avLst/>
            </a:prstGeom>
          </p:spPr>
        </p:pic>
      </p:grpSp>
    </p:spTree>
    <p:extLst>
      <p:ext uri="{BB962C8B-B14F-4D97-AF65-F5344CB8AC3E}">
        <p14:creationId xmlns:p14="http://schemas.microsoft.com/office/powerpoint/2010/main" val="1399706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Plot 3: Sector Analysis</a:t>
            </a:r>
            <a:endParaRPr lang="en-US" sz="2800" dirty="0"/>
          </a:p>
        </p:txBody>
      </p:sp>
      <p:sp>
        <p:nvSpPr>
          <p:cNvPr id="3" name="Content Placeholder 2"/>
          <p:cNvSpPr>
            <a:spLocks noGrp="1"/>
          </p:cNvSpPr>
          <p:nvPr>
            <p:ph idx="1"/>
          </p:nvPr>
        </p:nvSpPr>
        <p:spPr/>
        <p:txBody>
          <a:bodyPr>
            <a:normAutofit/>
          </a:bodyPr>
          <a:lstStyle/>
          <a:p>
            <a:pPr marL="0" indent="0">
              <a:buNone/>
            </a:pPr>
            <a:r>
              <a:rPr lang="en-US" sz="1800" dirty="0"/>
              <a:t>A plot showing the number of investments in the </a:t>
            </a:r>
            <a:r>
              <a:rPr lang="en-US" sz="1800" b="1" dirty="0"/>
              <a:t>top 3 sectors</a:t>
            </a:r>
            <a:r>
              <a:rPr lang="en-US" sz="1800" dirty="0"/>
              <a:t> of the </a:t>
            </a:r>
            <a:r>
              <a:rPr lang="en-US" sz="1800" b="1" dirty="0"/>
              <a:t>top 3 </a:t>
            </a:r>
            <a:r>
              <a:rPr lang="en-US" sz="1800" b="1" dirty="0" smtClean="0"/>
              <a:t>countries</a:t>
            </a:r>
            <a:r>
              <a:rPr lang="en-US" sz="1800" b="1" dirty="0"/>
              <a:t> </a:t>
            </a:r>
            <a:r>
              <a:rPr lang="en-US" sz="1800" dirty="0"/>
              <a:t>on one chart (for the chosen investment type FT</a:t>
            </a:r>
            <a:r>
              <a:rPr lang="en-US" sz="1800" dirty="0" smtClean="0"/>
              <a:t>)</a:t>
            </a:r>
          </a:p>
          <a:p>
            <a:endParaRPr lang="en-US" sz="1800" dirty="0"/>
          </a:p>
          <a:p>
            <a:endParaRPr lang="en-US" sz="1800"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31" t="2157" r="-1"/>
          <a:stretch/>
        </p:blipFill>
        <p:spPr bwMode="auto">
          <a:xfrm>
            <a:off x="823237" y="3000777"/>
            <a:ext cx="7239000" cy="3667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5191" y="3000777"/>
            <a:ext cx="3238500" cy="343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395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Conclusion</a:t>
            </a:r>
            <a:r>
              <a:rPr lang="en-US" dirty="0" smtClean="0"/>
              <a:t> </a:t>
            </a:r>
            <a:endParaRPr lang="en-US" dirty="0"/>
          </a:p>
        </p:txBody>
      </p:sp>
      <p:sp>
        <p:nvSpPr>
          <p:cNvPr id="3" name="Content Placeholder 2"/>
          <p:cNvSpPr>
            <a:spLocks noGrp="1"/>
          </p:cNvSpPr>
          <p:nvPr>
            <p:ph idx="1"/>
          </p:nvPr>
        </p:nvSpPr>
        <p:spPr>
          <a:xfrm>
            <a:off x="404949" y="1609860"/>
            <a:ext cx="11168742" cy="4589328"/>
          </a:xfrm>
        </p:spPr>
        <p:txBody>
          <a:bodyPr>
            <a:normAutofit lnSpcReduction="10000"/>
          </a:bodyPr>
          <a:lstStyle/>
          <a:p>
            <a:r>
              <a:rPr lang="en-US" dirty="0" smtClean="0"/>
              <a:t>Best recommended type of invest for Spark Funds is </a:t>
            </a:r>
          </a:p>
          <a:p>
            <a:pPr lvl="1">
              <a:spcAft>
                <a:spcPts val="1000"/>
              </a:spcAft>
              <a:buSzPct val="80000"/>
              <a:buFont typeface="Wingdings" panose="05000000000000000000" pitchFamily="2" charset="2"/>
              <a:buChar char="Ø"/>
            </a:pPr>
            <a:r>
              <a:rPr lang="en-US" dirty="0" smtClean="0"/>
              <a:t>Venture</a:t>
            </a:r>
            <a:endParaRPr lang="en-US" dirty="0"/>
          </a:p>
          <a:p>
            <a:r>
              <a:rPr lang="en-US" dirty="0" smtClean="0"/>
              <a:t>Top 3 targeted </a:t>
            </a:r>
            <a:r>
              <a:rPr lang="en-US" dirty="0"/>
              <a:t>(English </a:t>
            </a:r>
            <a:r>
              <a:rPr lang="en-US" dirty="0" smtClean="0"/>
              <a:t>Speaking) countries are </a:t>
            </a:r>
          </a:p>
          <a:p>
            <a:pPr lvl="1">
              <a:buSzPct val="80000"/>
              <a:buFont typeface="Wingdings" panose="05000000000000000000" pitchFamily="2" charset="2"/>
              <a:buChar char="Ø"/>
            </a:pPr>
            <a:r>
              <a:rPr lang="en-US" dirty="0" smtClean="0"/>
              <a:t>United States</a:t>
            </a:r>
          </a:p>
          <a:p>
            <a:pPr lvl="1">
              <a:buSzPct val="80000"/>
              <a:buFont typeface="Wingdings" panose="05000000000000000000" pitchFamily="2" charset="2"/>
              <a:buChar char="Ø"/>
            </a:pPr>
            <a:r>
              <a:rPr lang="en-US" dirty="0" smtClean="0"/>
              <a:t>United Kingdom</a:t>
            </a:r>
          </a:p>
          <a:p>
            <a:pPr lvl="1">
              <a:spcAft>
                <a:spcPts val="2000"/>
              </a:spcAft>
              <a:buSzPct val="80000"/>
              <a:buFont typeface="Wingdings" panose="05000000000000000000" pitchFamily="2" charset="2"/>
              <a:buChar char="Ø"/>
            </a:pPr>
            <a:r>
              <a:rPr lang="en-US" dirty="0" smtClean="0"/>
              <a:t>India</a:t>
            </a:r>
          </a:p>
          <a:p>
            <a:r>
              <a:rPr lang="en-US" dirty="0" smtClean="0"/>
              <a:t>Top 3 sectors </a:t>
            </a:r>
            <a:r>
              <a:rPr lang="en-US" dirty="0"/>
              <a:t>of the top 3 </a:t>
            </a:r>
            <a:r>
              <a:rPr lang="en-US" dirty="0" smtClean="0"/>
              <a:t>countries are</a:t>
            </a:r>
            <a:endParaRPr lang="en-US" dirty="0"/>
          </a:p>
          <a:p>
            <a:pPr lvl="1">
              <a:buSzPct val="80000"/>
              <a:buFont typeface="Wingdings" panose="05000000000000000000" pitchFamily="2" charset="2"/>
              <a:buChar char="Ø"/>
            </a:pPr>
            <a:r>
              <a:rPr lang="en-US" dirty="0" smtClean="0"/>
              <a:t>Others </a:t>
            </a:r>
          </a:p>
          <a:p>
            <a:pPr lvl="1">
              <a:buSzPct val="80000"/>
              <a:buFont typeface="Wingdings" panose="05000000000000000000" pitchFamily="2" charset="2"/>
              <a:buChar char="Ø"/>
            </a:pPr>
            <a:r>
              <a:rPr lang="en-US" dirty="0" smtClean="0">
                <a:solidFill>
                  <a:srgbClr val="000000"/>
                </a:solidFill>
              </a:rPr>
              <a:t>Social</a:t>
            </a:r>
            <a:r>
              <a:rPr lang="en-US" dirty="0">
                <a:solidFill>
                  <a:srgbClr val="000000"/>
                </a:solidFill>
              </a:rPr>
              <a:t>, Finance, Analytics, </a:t>
            </a:r>
            <a:r>
              <a:rPr lang="en-US" dirty="0" smtClean="0">
                <a:solidFill>
                  <a:srgbClr val="000000"/>
                </a:solidFill>
              </a:rPr>
              <a:t>Advertising</a:t>
            </a:r>
          </a:p>
          <a:p>
            <a:pPr lvl="1">
              <a:spcAft>
                <a:spcPts val="2000"/>
              </a:spcAft>
              <a:buSzPct val="80000"/>
              <a:buFont typeface="Wingdings" panose="05000000000000000000" pitchFamily="2" charset="2"/>
              <a:buChar char="Ø"/>
            </a:pPr>
            <a:r>
              <a:rPr lang="en-US" dirty="0" smtClean="0"/>
              <a:t>For United States and United Kingdom : </a:t>
            </a:r>
            <a:r>
              <a:rPr lang="en-US" dirty="0" err="1" smtClean="0"/>
              <a:t>Cleantech</a:t>
            </a:r>
            <a:r>
              <a:rPr lang="en-US" dirty="0" smtClean="0"/>
              <a:t> / Semiconductors and for India : News, Search, Messaging</a:t>
            </a:r>
            <a:endParaRPr lang="en-US" dirty="0"/>
          </a:p>
        </p:txBody>
      </p:sp>
    </p:spTree>
    <p:extLst>
      <p:ext uri="{BB962C8B-B14F-4D97-AF65-F5344CB8AC3E}">
        <p14:creationId xmlns:p14="http://schemas.microsoft.com/office/powerpoint/2010/main" val="189765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665027"/>
            <a:ext cx="11168742" cy="4954137"/>
          </a:xfrm>
        </p:spPr>
        <p:txBody>
          <a:bodyPr>
            <a:noAutofit/>
          </a:bodyPr>
          <a:lstStyle/>
          <a:p>
            <a:pPr>
              <a:buFont typeface="Wingdings" panose="05000000000000000000" pitchFamily="2" charset="2"/>
              <a:buChar char="Ø"/>
            </a:pPr>
            <a:r>
              <a:rPr lang="en-US" sz="2400" b="1" dirty="0"/>
              <a:t>Business </a:t>
            </a:r>
            <a:r>
              <a:rPr lang="en-US" sz="2400" b="1" dirty="0" smtClean="0"/>
              <a:t>Objective</a:t>
            </a:r>
          </a:p>
          <a:p>
            <a:pPr lvl="1"/>
            <a:r>
              <a:rPr lang="en-US" sz="2000" dirty="0" smtClean="0"/>
              <a:t>Invest </a:t>
            </a:r>
            <a:r>
              <a:rPr lang="en-US" sz="2000" dirty="0"/>
              <a:t>in low-risk circles with almost assured ROIs </a:t>
            </a:r>
            <a:endParaRPr lang="en-US" sz="2000" dirty="0" smtClean="0"/>
          </a:p>
          <a:p>
            <a:pPr lvl="1"/>
            <a:r>
              <a:rPr lang="en-US" sz="2000" dirty="0" smtClean="0"/>
              <a:t>Trace </a:t>
            </a:r>
            <a:r>
              <a:rPr lang="en-US" sz="2000" dirty="0"/>
              <a:t>&amp; follow current investment pattern for initial round of </a:t>
            </a:r>
            <a:r>
              <a:rPr lang="en-US" sz="2000" dirty="0" smtClean="0"/>
              <a:t>investment</a:t>
            </a:r>
          </a:p>
          <a:p>
            <a:pPr lvl="1"/>
            <a:r>
              <a:rPr lang="en-US" sz="2000" dirty="0" smtClean="0"/>
              <a:t>Invest </a:t>
            </a:r>
            <a:r>
              <a:rPr lang="en-US" sz="2000" dirty="0"/>
              <a:t>in most ripe sector as per past </a:t>
            </a:r>
            <a:r>
              <a:rPr lang="en-US" sz="2000" dirty="0" smtClean="0"/>
              <a:t>trends</a:t>
            </a:r>
          </a:p>
          <a:p>
            <a:pPr marL="457200" lvl="1" indent="0">
              <a:buNone/>
            </a:pPr>
            <a:endParaRPr lang="en-US" sz="2000" dirty="0" smtClean="0"/>
          </a:p>
          <a:p>
            <a:pPr>
              <a:buFont typeface="Wingdings" panose="05000000000000000000" pitchFamily="2" charset="2"/>
              <a:buChar char="Ø"/>
            </a:pPr>
            <a:r>
              <a:rPr lang="en-US" sz="2400" dirty="0" smtClean="0"/>
              <a:t> </a:t>
            </a:r>
            <a:r>
              <a:rPr lang="en-US" sz="2400" b="1" dirty="0" smtClean="0"/>
              <a:t>Guidelines </a:t>
            </a:r>
            <a:r>
              <a:rPr lang="en-US" sz="2400" b="1" dirty="0"/>
              <a:t>for Initial phase of </a:t>
            </a:r>
            <a:r>
              <a:rPr lang="en-US" sz="2400" b="1" dirty="0" smtClean="0"/>
              <a:t>investment</a:t>
            </a:r>
          </a:p>
          <a:p>
            <a:pPr lvl="1"/>
            <a:r>
              <a:rPr lang="en-US" sz="2000" dirty="0"/>
              <a:t>Investment value between $5 &amp; $15 million</a:t>
            </a:r>
          </a:p>
          <a:p>
            <a:pPr lvl="1"/>
            <a:r>
              <a:rPr lang="en-US" sz="2000" dirty="0"/>
              <a:t>Investment portfolio to be limited to Angel, Seed, Venture, Private Equity only</a:t>
            </a:r>
          </a:p>
          <a:p>
            <a:pPr lvl="1"/>
            <a:r>
              <a:rPr lang="en-US" sz="2000" dirty="0"/>
              <a:t>Countries where English is an official language </a:t>
            </a:r>
          </a:p>
          <a:p>
            <a:pPr lvl="1"/>
            <a:r>
              <a:rPr lang="en-US" sz="2000" dirty="0"/>
              <a:t>Sectors with maximum momentum for investment</a:t>
            </a:r>
          </a:p>
          <a:p>
            <a:pPr lvl="1"/>
            <a:r>
              <a:rPr lang="en-US" sz="2000" dirty="0"/>
              <a:t>Companies with maximum investment inflow</a:t>
            </a:r>
            <a:endParaRPr lang="en-IN" sz="2000" dirty="0"/>
          </a:p>
        </p:txBody>
      </p:sp>
      <p:sp>
        <p:nvSpPr>
          <p:cNvPr id="5" name="Title 1"/>
          <p:cNvSpPr>
            <a:spLocks noGrp="1"/>
          </p:cNvSpPr>
          <p:nvPr>
            <p:ph type="title"/>
          </p:nvPr>
        </p:nvSpPr>
        <p:spPr>
          <a:xfrm>
            <a:off x="1136469" y="640080"/>
            <a:ext cx="9313817" cy="856138"/>
          </a:xfrm>
        </p:spPr>
        <p:txBody>
          <a:bodyPr>
            <a:normAutofit/>
          </a:bodyPr>
          <a:lstStyle/>
          <a:p>
            <a:r>
              <a:rPr lang="en-US" sz="2800" dirty="0"/>
              <a:t>Spark Funds – Investment Objectives</a:t>
            </a:r>
            <a:endParaRPr lang="en-IN" sz="2800"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US" sz="2800" dirty="0"/>
              <a:t>Spark Funds </a:t>
            </a:r>
            <a:r>
              <a:rPr lang="en-IN" sz="2800" b="1" dirty="0" smtClean="0"/>
              <a:t>- </a:t>
            </a:r>
            <a:r>
              <a:rPr lang="en-IN" sz="2800" dirty="0" smtClean="0"/>
              <a:t>Problem Solving Tools</a:t>
            </a:r>
            <a:endParaRPr lang="en-IN" sz="2800" dirty="0"/>
          </a:p>
        </p:txBody>
      </p:sp>
      <p:sp>
        <p:nvSpPr>
          <p:cNvPr id="3" name="Content Placeholder 2"/>
          <p:cNvSpPr>
            <a:spLocks noGrp="1"/>
          </p:cNvSpPr>
          <p:nvPr>
            <p:ph idx="1"/>
          </p:nvPr>
        </p:nvSpPr>
        <p:spPr/>
        <p:txBody>
          <a:bodyPr>
            <a:normAutofit/>
          </a:bodyPr>
          <a:lstStyle/>
          <a:p>
            <a:pPr marL="0" indent="0">
              <a:buNone/>
            </a:pPr>
            <a:endParaRPr lang="en-IN"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33266"/>
            <a:ext cx="11430000" cy="4357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1800" dirty="0"/>
          </a:p>
        </p:txBody>
      </p:sp>
      <p:sp>
        <p:nvSpPr>
          <p:cNvPr id="5" name="Title 1"/>
          <p:cNvSpPr>
            <a:spLocks noGrp="1"/>
          </p:cNvSpPr>
          <p:nvPr>
            <p:ph type="title"/>
          </p:nvPr>
        </p:nvSpPr>
        <p:spPr>
          <a:xfrm>
            <a:off x="1136469" y="640080"/>
            <a:ext cx="9313817" cy="856138"/>
          </a:xfrm>
        </p:spPr>
        <p:txBody>
          <a:bodyPr>
            <a:normAutofit/>
          </a:bodyPr>
          <a:lstStyle/>
          <a:p>
            <a:r>
              <a:rPr lang="en-US" sz="2800" dirty="0"/>
              <a:t>Spark </a:t>
            </a:r>
            <a:r>
              <a:rPr lang="en-US" sz="2800" dirty="0" smtClean="0"/>
              <a:t>Funds – </a:t>
            </a:r>
            <a:r>
              <a:rPr lang="en-US" sz="2800" dirty="0"/>
              <a:t>Analysis </a:t>
            </a:r>
            <a:r>
              <a:rPr lang="en-US" sz="2800" dirty="0" smtClean="0"/>
              <a:t>Methodology</a:t>
            </a:r>
            <a:endParaRPr lang="en-IN"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4" y="1398967"/>
            <a:ext cx="11045090" cy="5196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640080"/>
            <a:ext cx="9290421" cy="856138"/>
          </a:xfrm>
        </p:spPr>
        <p:txBody>
          <a:bodyPr>
            <a:normAutofit/>
          </a:bodyPr>
          <a:lstStyle/>
          <a:p>
            <a:r>
              <a:rPr lang="en-US" sz="2800" dirty="0" smtClean="0"/>
              <a:t>Investment </a:t>
            </a:r>
            <a:r>
              <a:rPr lang="en-US" sz="2800" dirty="0"/>
              <a:t>T</a:t>
            </a:r>
            <a:r>
              <a:rPr lang="en-US" sz="2800" dirty="0" smtClean="0"/>
              <a:t>ype</a:t>
            </a:r>
            <a:r>
              <a:rPr lang="en-US" sz="2800" dirty="0"/>
              <a:t> A</a:t>
            </a:r>
            <a:r>
              <a:rPr lang="en-US" sz="2800" dirty="0" smtClean="0"/>
              <a:t>nalysis</a:t>
            </a:r>
            <a:endParaRPr lang="en-IN" sz="2800" dirty="0"/>
          </a:p>
        </p:txBody>
      </p:sp>
      <p:sp>
        <p:nvSpPr>
          <p:cNvPr id="3" name="Content Placeholder 2"/>
          <p:cNvSpPr>
            <a:spLocks noGrp="1"/>
          </p:cNvSpPr>
          <p:nvPr>
            <p:ph idx="1"/>
          </p:nvPr>
        </p:nvSpPr>
        <p:spPr>
          <a:xfrm>
            <a:off x="404949" y="1854926"/>
            <a:ext cx="11168742" cy="4614113"/>
          </a:xfrm>
        </p:spPr>
        <p:txBody>
          <a:bodyPr>
            <a:normAutofit/>
          </a:bodyPr>
          <a:lstStyle/>
          <a:p>
            <a:pPr marL="0" indent="0">
              <a:buNone/>
            </a:pPr>
            <a:r>
              <a:rPr lang="en-IN" sz="2400" dirty="0" smtClean="0"/>
              <a:t>Data from a total of 66,368 unique companies were analysed </a:t>
            </a:r>
          </a:p>
          <a:p>
            <a:pPr marL="0" indent="0">
              <a:buNone/>
            </a:pPr>
            <a:r>
              <a:rPr lang="en-IN" sz="2400" dirty="0" smtClean="0"/>
              <a:t>Average funding dispensed in each type of investment is shown below :</a:t>
            </a:r>
          </a:p>
          <a:p>
            <a:pPr marL="0" indent="0">
              <a:buNone/>
            </a:pPr>
            <a:endParaRPr lang="en-IN" sz="2400" dirty="0"/>
          </a:p>
          <a:p>
            <a:pPr marL="0" indent="0">
              <a:buNone/>
            </a:pPr>
            <a:endParaRPr lang="en-IN" sz="2400" dirty="0" smtClean="0"/>
          </a:p>
          <a:p>
            <a:pPr marL="0" indent="0">
              <a:buNone/>
            </a:pPr>
            <a:endParaRPr lang="en-IN" sz="2400" dirty="0" smtClean="0"/>
          </a:p>
          <a:p>
            <a:pPr marL="0" indent="0">
              <a:buNone/>
            </a:pPr>
            <a:endParaRPr lang="en-IN" sz="2400" dirty="0"/>
          </a:p>
          <a:p>
            <a:pPr marL="0" indent="0">
              <a:buNone/>
            </a:pPr>
            <a:endParaRPr lang="en-IN" sz="2400" dirty="0" smtClean="0"/>
          </a:p>
          <a:p>
            <a:pPr marL="0" indent="0">
              <a:buNone/>
            </a:pPr>
            <a:r>
              <a:rPr lang="en-IN" sz="2400" dirty="0" smtClean="0"/>
              <a:t>Considering that Spark Funds wants to invest between 5 to 15 million USD per investment round, </a:t>
            </a:r>
            <a:r>
              <a:rPr lang="en-IN" sz="2400" b="1" dirty="0" smtClean="0"/>
              <a:t>venture type </a:t>
            </a:r>
            <a:r>
              <a:rPr lang="en-IN" sz="2400" dirty="0" smtClean="0"/>
              <a:t>of investment is most suitable for them. </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2583630748"/>
              </p:ext>
            </p:extLst>
          </p:nvPr>
        </p:nvGraphicFramePr>
        <p:xfrm>
          <a:off x="734096" y="3166652"/>
          <a:ext cx="8787950" cy="1483360"/>
        </p:xfrm>
        <a:graphic>
          <a:graphicData uri="http://schemas.openxmlformats.org/drawingml/2006/table">
            <a:tbl>
              <a:tblPr firstRow="1" bandRow="1">
                <a:tableStyleId>{69CF1AB2-1976-4502-BF36-3FF5EA218861}</a:tableStyleId>
              </a:tblPr>
              <a:tblGrid>
                <a:gridCol w="4945487"/>
                <a:gridCol w="3842463"/>
              </a:tblGrid>
              <a:tr h="370840">
                <a:tc>
                  <a:txBody>
                    <a:bodyPr/>
                    <a:lstStyle/>
                    <a:p>
                      <a:r>
                        <a:rPr lang="en-US" b="0" dirty="0" smtClean="0"/>
                        <a:t>Average funding amount of venture type</a:t>
                      </a:r>
                      <a:endParaRPr lang="en-US" b="0" dirty="0"/>
                    </a:p>
                  </a:txBody>
                  <a:tcPr/>
                </a:tc>
                <a:tc>
                  <a:txBody>
                    <a:bodyPr/>
                    <a:lstStyle/>
                    <a:p>
                      <a:r>
                        <a:rPr lang="en-US" b="0" dirty="0" smtClean="0"/>
                        <a:t>$ 11,748,949.10</a:t>
                      </a:r>
                      <a:endParaRPr lang="en-US" b="0" dirty="0"/>
                    </a:p>
                  </a:txBody>
                  <a:tcPr/>
                </a:tc>
              </a:tr>
              <a:tr h="370840">
                <a:tc>
                  <a:txBody>
                    <a:bodyPr/>
                    <a:lstStyle/>
                    <a:p>
                      <a:r>
                        <a:rPr lang="en-US" dirty="0" smtClean="0"/>
                        <a:t>Average funding amount of angel type</a:t>
                      </a:r>
                      <a:endParaRPr lang="en-US" dirty="0"/>
                    </a:p>
                  </a:txBody>
                  <a:tcPr/>
                </a:tc>
                <a:tc>
                  <a:txBody>
                    <a:bodyPr/>
                    <a:lstStyle/>
                    <a:p>
                      <a:r>
                        <a:rPr lang="en-US" dirty="0" smtClean="0"/>
                        <a:t>$ 958,694.50</a:t>
                      </a:r>
                      <a:endParaRPr lang="en-US" dirty="0"/>
                    </a:p>
                  </a:txBody>
                  <a:tcPr/>
                </a:tc>
              </a:tr>
              <a:tr h="370840">
                <a:tc>
                  <a:txBody>
                    <a:bodyPr/>
                    <a:lstStyle/>
                    <a:p>
                      <a:r>
                        <a:rPr lang="en-US" dirty="0" smtClean="0"/>
                        <a:t>Average funding amount of seed type</a:t>
                      </a:r>
                      <a:endParaRPr lang="en-US" dirty="0"/>
                    </a:p>
                  </a:txBody>
                  <a:tcPr/>
                </a:tc>
                <a:tc>
                  <a:txBody>
                    <a:bodyPr/>
                    <a:lstStyle/>
                    <a:p>
                      <a:r>
                        <a:rPr lang="en-US" dirty="0" smtClean="0"/>
                        <a:t>$ 719,818.00</a:t>
                      </a:r>
                      <a:endParaRPr lang="en-US" dirty="0"/>
                    </a:p>
                  </a:txBody>
                  <a:tcPr/>
                </a:tc>
              </a:tr>
              <a:tr h="370840">
                <a:tc>
                  <a:txBody>
                    <a:bodyPr/>
                    <a:lstStyle/>
                    <a:p>
                      <a:r>
                        <a:rPr lang="en-US" dirty="0" smtClean="0"/>
                        <a:t>Average funding amount of private equity type</a:t>
                      </a:r>
                      <a:endParaRPr lang="en-US" dirty="0"/>
                    </a:p>
                  </a:txBody>
                  <a:tcPr/>
                </a:tc>
                <a:tc>
                  <a:txBody>
                    <a:bodyPr/>
                    <a:lstStyle/>
                    <a:p>
                      <a:r>
                        <a:rPr lang="en-US" dirty="0" smtClean="0"/>
                        <a:t>$ 73,308,593.00</a:t>
                      </a:r>
                      <a:endParaRPr lang="en-US" dirty="0"/>
                    </a:p>
                  </a:txBody>
                  <a:tcPr/>
                </a:tc>
              </a:tr>
            </a:tbl>
          </a:graphicData>
        </a:graphic>
      </p:graphicFrame>
    </p:spTree>
    <p:extLst>
      <p:ext uri="{BB962C8B-B14F-4D97-AF65-F5344CB8AC3E}">
        <p14:creationId xmlns:p14="http://schemas.microsoft.com/office/powerpoint/2010/main" val="1302983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 </a:t>
            </a:r>
            <a:r>
              <a:rPr lang="en-IN" sz="2800" dirty="0" smtClean="0"/>
              <a:t>Country Analysis</a:t>
            </a:r>
            <a:endParaRPr lang="en-IN" sz="2800" dirty="0"/>
          </a:p>
        </p:txBody>
      </p:sp>
      <p:sp>
        <p:nvSpPr>
          <p:cNvPr id="3" name="Content Placeholder 2"/>
          <p:cNvSpPr>
            <a:spLocks noGrp="1"/>
          </p:cNvSpPr>
          <p:nvPr>
            <p:ph idx="1"/>
          </p:nvPr>
        </p:nvSpPr>
        <p:spPr/>
        <p:txBody>
          <a:bodyPr>
            <a:normAutofit/>
          </a:bodyPr>
          <a:lstStyle/>
          <a:p>
            <a:pPr marL="0" indent="0">
              <a:spcAft>
                <a:spcPts val="2000"/>
              </a:spcAft>
              <a:buNone/>
            </a:pPr>
            <a:r>
              <a:rPr lang="en-IN" sz="1800" dirty="0"/>
              <a:t>S</a:t>
            </a:r>
            <a:r>
              <a:rPr lang="en-IN" sz="1800" dirty="0" smtClean="0"/>
              <a:t>park Funds seeks to invest in English speaking countries where most investments are occurring for the chosen Investment Type </a:t>
            </a:r>
          </a:p>
          <a:p>
            <a:pPr lvl="1">
              <a:buFont typeface="Wingdings" panose="05000000000000000000" pitchFamily="2" charset="2"/>
              <a:buChar char="§"/>
            </a:pPr>
            <a:r>
              <a:rPr lang="en-IN" sz="1800" dirty="0" smtClean="0"/>
              <a:t>Analysis Step 1: 	</a:t>
            </a:r>
          </a:p>
          <a:p>
            <a:pPr marL="914400" lvl="2" indent="0">
              <a:spcAft>
                <a:spcPts val="1000"/>
              </a:spcAft>
              <a:buNone/>
            </a:pPr>
            <a:r>
              <a:rPr lang="en-IN" sz="1800" dirty="0" smtClean="0"/>
              <a:t>For the chosen (venture) investment type, what are the top 9 countries based on the total investment</a:t>
            </a:r>
          </a:p>
          <a:p>
            <a:pPr lvl="1">
              <a:buFont typeface="Wingdings" panose="05000000000000000000" pitchFamily="2" charset="2"/>
              <a:buChar char="§"/>
            </a:pPr>
            <a:r>
              <a:rPr lang="en-IN" sz="1800" dirty="0" smtClean="0"/>
              <a:t>Analysis Step 2: 	</a:t>
            </a:r>
          </a:p>
          <a:p>
            <a:pPr marL="914400" lvl="2" indent="0">
              <a:buNone/>
            </a:pPr>
            <a:r>
              <a:rPr lang="en-IN" sz="1800" dirty="0" smtClean="0"/>
              <a:t>Among the above top 9 countries , identify the top 3 English speaking countries.</a:t>
            </a:r>
            <a:endParaRPr lang="en-IN" sz="1800" dirty="0"/>
          </a:p>
        </p:txBody>
      </p:sp>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8355" y="503602"/>
            <a:ext cx="9313817" cy="856138"/>
          </a:xfrm>
        </p:spPr>
        <p:txBody>
          <a:bodyPr/>
          <a:lstStyle/>
          <a:p>
            <a:r>
              <a:rPr lang="en-IN" dirty="0"/>
              <a:t> </a:t>
            </a:r>
            <a:r>
              <a:rPr lang="en-IN" sz="2800" dirty="0" smtClean="0"/>
              <a:t>Country Analysis </a:t>
            </a:r>
            <a:r>
              <a:rPr lang="en-IN" sz="2800" dirty="0"/>
              <a:t>R</a:t>
            </a:r>
            <a:r>
              <a:rPr lang="en-IN" sz="2800" dirty="0" smtClean="0"/>
              <a:t>esults </a:t>
            </a:r>
            <a:endParaRPr lang="en-IN"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63" y="1370463"/>
            <a:ext cx="1105632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985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normAutofit/>
          </a:bodyPr>
          <a:lstStyle/>
          <a:p>
            <a:r>
              <a:rPr lang="en-IN" sz="2800" dirty="0"/>
              <a:t> </a:t>
            </a:r>
            <a:r>
              <a:rPr lang="en-IN" sz="2800" dirty="0" smtClean="0"/>
              <a:t>Sector Analysis</a:t>
            </a:r>
            <a:endParaRPr lang="en-IN"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0643" y="1392073"/>
            <a:ext cx="6610926" cy="5322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511694" y="1496218"/>
            <a:ext cx="5281683" cy="4877824"/>
          </a:xfrm>
        </p:spPr>
        <p:txBody>
          <a:bodyPr>
            <a:noAutofit/>
          </a:bodyPr>
          <a:lstStyle/>
          <a:p>
            <a:pPr marL="0" indent="0">
              <a:buNone/>
            </a:pPr>
            <a:r>
              <a:rPr lang="en-IN" sz="1600" dirty="0" smtClean="0"/>
              <a:t>Country With </a:t>
            </a:r>
            <a:r>
              <a:rPr lang="en-IN" sz="1600" b="1" dirty="0" smtClean="0"/>
              <a:t>Top</a:t>
            </a:r>
            <a:r>
              <a:rPr lang="en-IN" sz="1600" dirty="0" smtClean="0"/>
              <a:t> Investment </a:t>
            </a:r>
            <a:r>
              <a:rPr lang="en-IN" sz="1600" dirty="0"/>
              <a:t>: United States </a:t>
            </a:r>
            <a:endParaRPr lang="en-IN" sz="1600" dirty="0" smtClean="0"/>
          </a:p>
          <a:p>
            <a:pPr marL="0" indent="0">
              <a:buNone/>
            </a:pPr>
            <a:r>
              <a:rPr lang="en-IN" sz="1600" dirty="0" smtClean="0"/>
              <a:t>Top Sector : Others</a:t>
            </a:r>
          </a:p>
          <a:p>
            <a:pPr marL="0" indent="0">
              <a:buNone/>
            </a:pPr>
            <a:r>
              <a:rPr lang="en-IN" sz="1600" dirty="0" smtClean="0"/>
              <a:t>Second Top </a:t>
            </a:r>
            <a:r>
              <a:rPr lang="en-IN" sz="1600" dirty="0"/>
              <a:t>Sector :</a:t>
            </a:r>
            <a:r>
              <a:rPr lang="en-IN" sz="1600" dirty="0" smtClean="0"/>
              <a:t>Social, Finance, Analytics, Advertising</a:t>
            </a:r>
          </a:p>
          <a:p>
            <a:pPr marL="0" indent="0">
              <a:spcAft>
                <a:spcPts val="2000"/>
              </a:spcAft>
              <a:buNone/>
            </a:pPr>
            <a:r>
              <a:rPr lang="en-IN" sz="1600" dirty="0" smtClean="0"/>
              <a:t>Third Top  Sector </a:t>
            </a:r>
            <a:r>
              <a:rPr lang="en-IN" sz="1600" dirty="0"/>
              <a:t>: </a:t>
            </a:r>
            <a:r>
              <a:rPr lang="en-IN" sz="1600" dirty="0" err="1"/>
              <a:t>Cleantech</a:t>
            </a:r>
            <a:r>
              <a:rPr lang="en-IN" sz="1600" dirty="0"/>
              <a:t> / </a:t>
            </a:r>
            <a:r>
              <a:rPr lang="en-IN" sz="1600" dirty="0" smtClean="0"/>
              <a:t>Semiconductors</a:t>
            </a:r>
          </a:p>
          <a:p>
            <a:pPr marL="0" indent="0">
              <a:buNone/>
            </a:pPr>
            <a:r>
              <a:rPr lang="en-IN" sz="1600" dirty="0" smtClean="0"/>
              <a:t>Country With </a:t>
            </a:r>
            <a:r>
              <a:rPr lang="en-IN" sz="1600" b="1" dirty="0" smtClean="0"/>
              <a:t>Second</a:t>
            </a:r>
            <a:r>
              <a:rPr lang="en-IN" sz="1600" dirty="0" smtClean="0"/>
              <a:t> Highest Investment </a:t>
            </a:r>
            <a:r>
              <a:rPr lang="en-IN" sz="1600" dirty="0"/>
              <a:t>: United Kingdom</a:t>
            </a:r>
            <a:endParaRPr lang="en-IN" sz="1600" dirty="0" smtClean="0"/>
          </a:p>
          <a:p>
            <a:pPr marL="0" indent="0">
              <a:buNone/>
            </a:pPr>
            <a:r>
              <a:rPr lang="en-IN" sz="1600" dirty="0" smtClean="0"/>
              <a:t>Top Sector :Others</a:t>
            </a:r>
          </a:p>
          <a:p>
            <a:pPr marL="0" indent="0">
              <a:buNone/>
            </a:pPr>
            <a:r>
              <a:rPr lang="en-IN" sz="1600" dirty="0" smtClean="0"/>
              <a:t>Second Top </a:t>
            </a:r>
            <a:r>
              <a:rPr lang="en-IN" sz="1600" dirty="0"/>
              <a:t>Sector : Social, Finance, Analytics, Advertising </a:t>
            </a:r>
            <a:endParaRPr lang="en-IN" sz="1600" dirty="0" smtClean="0"/>
          </a:p>
          <a:p>
            <a:pPr marL="0" indent="0">
              <a:spcAft>
                <a:spcPts val="2000"/>
              </a:spcAft>
              <a:buNone/>
            </a:pPr>
            <a:r>
              <a:rPr lang="en-IN" sz="1600" dirty="0" smtClean="0"/>
              <a:t>Third Top Sector </a:t>
            </a:r>
            <a:r>
              <a:rPr lang="en-IN" sz="1600" dirty="0"/>
              <a:t>: </a:t>
            </a:r>
            <a:r>
              <a:rPr lang="en-IN" sz="1600" dirty="0" err="1"/>
              <a:t>Cleantech</a:t>
            </a:r>
            <a:r>
              <a:rPr lang="en-IN" sz="1600" dirty="0"/>
              <a:t> / </a:t>
            </a:r>
            <a:r>
              <a:rPr lang="en-IN" sz="1600" dirty="0" smtClean="0"/>
              <a:t>Semiconductors</a:t>
            </a:r>
          </a:p>
          <a:p>
            <a:pPr marL="0" indent="0">
              <a:buNone/>
            </a:pPr>
            <a:r>
              <a:rPr lang="en-IN" sz="1600" dirty="0" smtClean="0"/>
              <a:t>Country With </a:t>
            </a:r>
            <a:r>
              <a:rPr lang="en-IN" sz="1600" b="1" dirty="0" smtClean="0"/>
              <a:t>Third</a:t>
            </a:r>
            <a:r>
              <a:rPr lang="en-IN" sz="1600" dirty="0" smtClean="0"/>
              <a:t> Highest Investment : India </a:t>
            </a:r>
          </a:p>
          <a:p>
            <a:pPr marL="0" indent="0">
              <a:buNone/>
            </a:pPr>
            <a:r>
              <a:rPr lang="en-IN" sz="1600" dirty="0" smtClean="0"/>
              <a:t>Top Sector : Others</a:t>
            </a:r>
          </a:p>
          <a:p>
            <a:pPr marL="0" indent="0">
              <a:buNone/>
            </a:pPr>
            <a:r>
              <a:rPr lang="en-IN" sz="1600" dirty="0" smtClean="0"/>
              <a:t>Second Top </a:t>
            </a:r>
            <a:r>
              <a:rPr lang="en-IN" sz="1600" dirty="0"/>
              <a:t>Sector : Social, Finance, Analytics, Advertising</a:t>
            </a:r>
            <a:endParaRPr lang="en-IN" sz="1600" dirty="0" smtClean="0"/>
          </a:p>
          <a:p>
            <a:pPr marL="0" indent="0">
              <a:buNone/>
            </a:pPr>
            <a:r>
              <a:rPr lang="en-IN" sz="1600" dirty="0" smtClean="0"/>
              <a:t>Third Top Sector </a:t>
            </a:r>
            <a:r>
              <a:rPr lang="en-IN" sz="1600" dirty="0"/>
              <a:t>: News, Search and Messaging</a:t>
            </a:r>
            <a:endParaRPr lang="en-IN" sz="1600" dirty="0" smtClean="0"/>
          </a:p>
          <a:p>
            <a:pPr marL="0" indent="0">
              <a:buNone/>
            </a:pPr>
            <a:r>
              <a:rPr lang="en-IN" sz="1600" dirty="0" smtClean="0"/>
              <a:t> </a:t>
            </a:r>
          </a:p>
        </p:txBody>
      </p:sp>
    </p:spTree>
    <p:extLst>
      <p:ext uri="{BB962C8B-B14F-4D97-AF65-F5344CB8AC3E}">
        <p14:creationId xmlns:p14="http://schemas.microsoft.com/office/powerpoint/2010/main" val="3733554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Sector-wise Investment Analysis Result</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7431015"/>
              </p:ext>
            </p:extLst>
          </p:nvPr>
        </p:nvGraphicFramePr>
        <p:xfrm>
          <a:off x="494965" y="1328794"/>
          <a:ext cx="11169650" cy="5328086"/>
        </p:xfrm>
        <a:graphic>
          <a:graphicData uri="http://schemas.openxmlformats.org/drawingml/2006/table">
            <a:tbl>
              <a:tblPr firstRow="1" bandRow="1">
                <a:tableStyleId>{69CF1AB2-1976-4502-BF36-3FF5EA218861}</a:tableStyleId>
              </a:tblPr>
              <a:tblGrid>
                <a:gridCol w="548224"/>
                <a:gridCol w="3919636"/>
                <a:gridCol w="2233930"/>
                <a:gridCol w="2233930"/>
                <a:gridCol w="2233930"/>
              </a:tblGrid>
              <a:tr h="462142">
                <a:tc>
                  <a:txBody>
                    <a:bodyPr/>
                    <a:lstStyle/>
                    <a:p>
                      <a:pPr algn="ctr" fontAlgn="b"/>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solidFill>
                      <a:schemeClr val="accent1">
                        <a:lumMod val="60000"/>
                        <a:lumOff val="40000"/>
                      </a:schemeClr>
                    </a:solidFill>
                  </a:tcPr>
                </a:tc>
                <a:tc>
                  <a:txBody>
                    <a:bodyPr/>
                    <a:lstStyle/>
                    <a:p>
                      <a:pPr algn="l" fontAlgn="ct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solidFill>
                      <a:schemeClr val="accent1">
                        <a:lumMod val="60000"/>
                        <a:lumOff val="40000"/>
                      </a:schemeClr>
                    </a:solidFill>
                  </a:tcPr>
                </a:tc>
                <a:tc>
                  <a:txBody>
                    <a:bodyPr/>
                    <a:lstStyle/>
                    <a:p>
                      <a:pPr algn="l" fontAlgn="b"/>
                      <a:r>
                        <a:rPr lang="en-US" sz="1400" u="none" strike="noStrike" dirty="0" smtClean="0">
                          <a:effectLst/>
                        </a:rPr>
                        <a:t>Country 1 : USA</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solidFill>
                      <a:schemeClr val="accent1">
                        <a:lumMod val="60000"/>
                        <a:lumOff val="40000"/>
                      </a:schemeClr>
                    </a:solidFill>
                  </a:tcPr>
                </a:tc>
                <a:tc>
                  <a:txBody>
                    <a:bodyPr/>
                    <a:lstStyle/>
                    <a:p>
                      <a:pPr algn="l" fontAlgn="b"/>
                      <a:r>
                        <a:rPr lang="en-US" sz="1400" u="none" strike="noStrike" dirty="0" smtClean="0">
                          <a:effectLst/>
                        </a:rPr>
                        <a:t>Country 2: GBR</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solidFill>
                      <a:schemeClr val="accent1">
                        <a:lumMod val="60000"/>
                        <a:lumOff val="40000"/>
                      </a:schemeClr>
                    </a:solidFill>
                  </a:tcPr>
                </a:tc>
                <a:tc>
                  <a:txBody>
                    <a:bodyPr/>
                    <a:lstStyle/>
                    <a:p>
                      <a:pPr algn="l" fontAlgn="b"/>
                      <a:r>
                        <a:rPr lang="en-US" sz="1400" u="none" strike="noStrike" dirty="0" smtClean="0">
                          <a:effectLst/>
                        </a:rPr>
                        <a:t>Country 3:</a:t>
                      </a:r>
                      <a:r>
                        <a:rPr lang="en-US" sz="1400" u="none" strike="noStrike" baseline="0" dirty="0" smtClean="0">
                          <a:effectLst/>
                        </a:rPr>
                        <a:t> IND</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solidFill>
                      <a:schemeClr val="accent1">
                        <a:lumMod val="60000"/>
                        <a:lumOff val="40000"/>
                      </a:schemeClr>
                    </a:solidFill>
                  </a:tcPr>
                </a:tc>
              </a:tr>
              <a:tr h="462142">
                <a:tc>
                  <a:txBody>
                    <a:bodyPr/>
                    <a:lstStyle/>
                    <a:p>
                      <a:pPr algn="ctr" fontAlgn="b"/>
                      <a:r>
                        <a:rPr lang="en-US" sz="1400" u="none" strike="noStrike" dirty="0">
                          <a:effectLst/>
                        </a:rPr>
                        <a:t>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400" u="none" strike="noStrike" dirty="0">
                          <a:effectLst/>
                        </a:rPr>
                        <a:t>Total number of Investments (count)</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dirty="0">
                          <a:effectLst/>
                        </a:rPr>
                        <a:t>12150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a:effectLst/>
                        </a:rPr>
                        <a:t>628</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dirty="0">
                          <a:effectLst/>
                        </a:rPr>
                        <a:t>330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462142">
                <a:tc>
                  <a:txBody>
                    <a:bodyPr/>
                    <a:lstStyle/>
                    <a:p>
                      <a:pPr algn="ctr" fontAlgn="b"/>
                      <a:r>
                        <a:rPr lang="en-US" sz="1400" u="none" strike="noStrike">
                          <a:effectLst/>
                        </a:rPr>
                        <a:t>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400" u="none" strike="noStrike" dirty="0">
                          <a:effectLst/>
                        </a:rPr>
                        <a:t>Total amount of investment (USD)</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dirty="0" smtClean="0">
                          <a:effectLst/>
                        </a:rPr>
                        <a:t>108531347515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dirty="0">
                          <a:effectLst/>
                        </a:rPr>
                        <a:t>5436843539</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a:effectLst/>
                        </a:rPr>
                        <a:t>2976543602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462142">
                <a:tc>
                  <a:txBody>
                    <a:bodyPr/>
                    <a:lstStyle/>
                    <a:p>
                      <a:pPr algn="ctr" fontAlgn="b"/>
                      <a:r>
                        <a:rPr lang="en-US" sz="1400" u="none" strike="noStrike">
                          <a:effectLst/>
                        </a:rPr>
                        <a:t>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400" u="none" strike="noStrike" dirty="0">
                          <a:effectLst/>
                        </a:rPr>
                        <a:t>Top Sector name (no. of investment-wise)</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dirty="0">
                          <a:effectLst/>
                        </a:rPr>
                        <a:t>Others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a:effectLst/>
                        </a:rPr>
                        <a:t>Others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a:effectLst/>
                        </a:rPr>
                        <a:t>Others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543650">
                <a:tc>
                  <a:txBody>
                    <a:bodyPr/>
                    <a:lstStyle/>
                    <a:p>
                      <a:pPr algn="ctr" fontAlgn="b"/>
                      <a:r>
                        <a:rPr lang="en-US" sz="1400" u="none" strike="noStrike">
                          <a:effectLst/>
                        </a:rPr>
                        <a:t>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400" u="none" strike="noStrike" dirty="0">
                          <a:effectLst/>
                        </a:rPr>
                        <a:t>Second Sector name (no. of investment-wise)</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dirty="0">
                          <a:effectLst/>
                        </a:rPr>
                        <a:t>Social, Finance, Analytics, Advertising</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dirty="0">
                          <a:effectLst/>
                        </a:rPr>
                        <a:t>Social, Finance, Analytics, Advertising</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dirty="0">
                          <a:effectLst/>
                        </a:rPr>
                        <a:t>Social, Finance, Analytics, Advertising</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462142">
                <a:tc>
                  <a:txBody>
                    <a:bodyPr/>
                    <a:lstStyle/>
                    <a:p>
                      <a:pPr algn="ctr" fontAlgn="b"/>
                      <a:r>
                        <a:rPr lang="en-US" sz="1400" u="none" strike="noStrike">
                          <a:effectLst/>
                        </a:rPr>
                        <a:t>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400" u="none" strike="noStrike" dirty="0">
                          <a:effectLst/>
                        </a:rPr>
                        <a:t>Third Sector name (no. of investment-wise)</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dirty="0" err="1" smtClean="0">
                          <a:effectLst/>
                        </a:rPr>
                        <a:t>Cleantech</a:t>
                      </a:r>
                      <a:r>
                        <a:rPr lang="en-US" sz="1400" u="none" strike="noStrike" baseline="0" dirty="0" smtClean="0">
                          <a:effectLst/>
                        </a:rPr>
                        <a:t> / </a:t>
                      </a:r>
                      <a:r>
                        <a:rPr lang="en-US" sz="1400" u="none" strike="noStrike" dirty="0" smtClean="0">
                          <a:effectLst/>
                        </a:rPr>
                        <a:t>Semiconductors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dirty="0" err="1" smtClean="0">
                          <a:effectLst/>
                        </a:rPr>
                        <a:t>Cleantech</a:t>
                      </a:r>
                      <a:r>
                        <a:rPr lang="en-US" sz="1400" u="none" strike="noStrike" baseline="0" dirty="0" smtClean="0">
                          <a:effectLst/>
                        </a:rPr>
                        <a:t> / </a:t>
                      </a:r>
                      <a:r>
                        <a:rPr lang="en-US" sz="1400" u="none" strike="noStrike" dirty="0" smtClean="0">
                          <a:effectLst/>
                        </a:rPr>
                        <a:t>Semiconductors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dirty="0" smtClean="0">
                          <a:effectLst/>
                        </a:rPr>
                        <a:t>News,</a:t>
                      </a:r>
                      <a:r>
                        <a:rPr lang="en-US" sz="1400" u="none" strike="noStrike" baseline="0" dirty="0" smtClean="0">
                          <a:effectLst/>
                        </a:rPr>
                        <a:t> </a:t>
                      </a:r>
                      <a:r>
                        <a:rPr lang="en-US" sz="1400" u="none" strike="noStrike" dirty="0" smtClean="0">
                          <a:effectLst/>
                        </a:rPr>
                        <a:t>Search</a:t>
                      </a:r>
                      <a:r>
                        <a:rPr lang="en-US" sz="1400" u="none" strike="noStrike" baseline="0" dirty="0" smtClean="0">
                          <a:effectLst/>
                        </a:rPr>
                        <a:t> </a:t>
                      </a:r>
                      <a:r>
                        <a:rPr lang="en-US" sz="1400" u="none" strike="noStrike" dirty="0" smtClean="0">
                          <a:effectLst/>
                        </a:rPr>
                        <a:t>and</a:t>
                      </a:r>
                      <a:r>
                        <a:rPr lang="en-US" sz="1400" u="none" strike="noStrike" baseline="0" dirty="0" smtClean="0">
                          <a:effectLst/>
                        </a:rPr>
                        <a:t> </a:t>
                      </a:r>
                      <a:r>
                        <a:rPr lang="en-US" sz="1400" u="none" strike="noStrike" dirty="0" smtClean="0">
                          <a:effectLst/>
                        </a:rPr>
                        <a:t>Messaging</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462142">
                <a:tc>
                  <a:txBody>
                    <a:bodyPr/>
                    <a:lstStyle/>
                    <a:p>
                      <a:pPr algn="ctr" fontAlgn="b"/>
                      <a:r>
                        <a:rPr lang="en-US" sz="1400" u="none" strike="noStrike">
                          <a:effectLst/>
                        </a:rPr>
                        <a:t>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400" u="none" strike="noStrike">
                          <a:effectLst/>
                        </a:rPr>
                        <a:t>Number of investments in top sector (3)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dirty="0">
                          <a:effectLst/>
                        </a:rPr>
                        <a:t>2950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a:effectLst/>
                        </a:rPr>
                        <a:t>147</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a:effectLst/>
                        </a:rPr>
                        <a:t>110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462142">
                <a:tc>
                  <a:txBody>
                    <a:bodyPr/>
                    <a:lstStyle/>
                    <a:p>
                      <a:pPr algn="ctr" fontAlgn="b"/>
                      <a:r>
                        <a:rPr lang="en-US" sz="1400" u="none" strike="noStrike">
                          <a:effectLst/>
                        </a:rPr>
                        <a:t>7</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400" u="none" strike="noStrike">
                          <a:effectLst/>
                        </a:rPr>
                        <a:t>Number of investments in second sector (4)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400" u="none" strike="noStrike">
                          <a:effectLst/>
                        </a:rPr>
                        <a:t>2714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dirty="0">
                          <a:effectLst/>
                        </a:rPr>
                        <a:t>133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dirty="0">
                          <a:effectLst/>
                        </a:rPr>
                        <a:t>60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462142">
                <a:tc>
                  <a:txBody>
                    <a:bodyPr/>
                    <a:lstStyle/>
                    <a:p>
                      <a:pPr algn="ctr" fontAlgn="b"/>
                      <a:r>
                        <a:rPr lang="en-US" sz="1400" u="none" strike="noStrike">
                          <a:effectLst/>
                        </a:rPr>
                        <a:t>8</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400" u="none" strike="noStrike">
                          <a:effectLst/>
                        </a:rPr>
                        <a:t>Number of investments in third sector (5)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a:effectLst/>
                        </a:rPr>
                        <a:t>2350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dirty="0">
                          <a:effectLst/>
                        </a:rPr>
                        <a:t>130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dirty="0">
                          <a:effectLst/>
                        </a:rPr>
                        <a:t>52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543650">
                <a:tc>
                  <a:txBody>
                    <a:bodyPr/>
                    <a:lstStyle/>
                    <a:p>
                      <a:pPr algn="ctr" fontAlgn="b"/>
                      <a:r>
                        <a:rPr lang="en-US" sz="1400" u="none" strike="noStrike">
                          <a:effectLst/>
                        </a:rPr>
                        <a:t>9</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400" u="none" strike="noStrike">
                          <a:effectLst/>
                        </a:rPr>
                        <a:t>For point 3 (top sector count-wise), which company received the highest investment?</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a:effectLst/>
                        </a:rPr>
                        <a:t>/organization/virtustream</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a:effectLst/>
                        </a:rPr>
                        <a:t>/organization/electric-cloud</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dirty="0">
                          <a:effectLst/>
                        </a:rPr>
                        <a:t>/organization/</a:t>
                      </a:r>
                      <a:r>
                        <a:rPr lang="en-US" sz="1400" u="none" strike="noStrike" dirty="0" err="1">
                          <a:effectLst/>
                        </a:rPr>
                        <a:t>firstcry</a:t>
                      </a:r>
                      <a:r>
                        <a:rPr lang="en-US" sz="1400" u="none" strike="noStrike" dirty="0">
                          <a:effectLst/>
                        </a:rPr>
                        <a:t>-com</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543650">
                <a:tc>
                  <a:txBody>
                    <a:bodyPr/>
                    <a:lstStyle/>
                    <a:p>
                      <a:pPr algn="ctr" fontAlgn="b"/>
                      <a:r>
                        <a:rPr lang="en-US" sz="1400" u="none" strike="noStrike" dirty="0" smtClean="0">
                          <a:effectLst/>
                        </a:rPr>
                        <a:t>10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400" u="none" strike="noStrike" dirty="0">
                          <a:effectLst/>
                        </a:rPr>
                        <a:t>For point 4 (second best sector count-wise), which company received the highest investment?</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a:effectLst/>
                        </a:rPr>
                        <a:t>/organization/shotspotte</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a:effectLst/>
                        </a:rPr>
                        <a:t>/organization/celltick-technologies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1400" u="none" strike="noStrike" dirty="0">
                          <a:effectLst/>
                        </a:rPr>
                        <a:t>/</a:t>
                      </a:r>
                      <a:r>
                        <a:rPr lang="en-US" sz="1400" u="none" strike="noStrike" dirty="0" smtClean="0">
                          <a:effectLst/>
                        </a:rPr>
                        <a:t>organization/</a:t>
                      </a:r>
                      <a:r>
                        <a:rPr lang="en-US" sz="1400" u="none" strike="noStrike" dirty="0" err="1" smtClean="0">
                          <a:effectLst/>
                        </a:rPr>
                        <a:t>manthan</a:t>
                      </a:r>
                      <a:r>
                        <a:rPr lang="en-US" sz="1400" u="none" strike="noStrike" dirty="0" smtClean="0">
                          <a:effectLst/>
                        </a:rPr>
                        <a:t>-systems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3306413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526</TotalTime>
  <Words>609</Words>
  <Application>Microsoft Office PowerPoint</Application>
  <PresentationFormat>Widescreen</PresentationFormat>
  <Paragraphs>134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Verdana</vt:lpstr>
      <vt:lpstr>Wingdings</vt:lpstr>
      <vt:lpstr>Office Theme</vt:lpstr>
      <vt:lpstr>INVESTMENT CASE STUDY   SUBMISSION </vt:lpstr>
      <vt:lpstr>Spark Funds – Investment Objectives</vt:lpstr>
      <vt:lpstr> Spark Funds - Problem Solving Tools</vt:lpstr>
      <vt:lpstr>Spark Funds – Analysis Methodology</vt:lpstr>
      <vt:lpstr>Investment Type Analysis</vt:lpstr>
      <vt:lpstr> Country Analysis</vt:lpstr>
      <vt:lpstr> Country Analysis Results </vt:lpstr>
      <vt:lpstr> Sector Analysis</vt:lpstr>
      <vt:lpstr>Sector-wise Investment Analysis Result</vt:lpstr>
      <vt:lpstr> Plot 1: Funding Type Analysis</vt:lpstr>
      <vt:lpstr>Plot 2: Country Analysis</vt:lpstr>
      <vt:lpstr>Plot 3: Sector Analysis</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Admin</cp:lastModifiedBy>
  <cp:revision>54</cp:revision>
  <dcterms:created xsi:type="dcterms:W3CDTF">2016-06-09T08:16:28Z</dcterms:created>
  <dcterms:modified xsi:type="dcterms:W3CDTF">2018-08-05T17:03:00Z</dcterms:modified>
</cp:coreProperties>
</file>