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7" r:id="rId7"/>
    <p:sldId id="268" r:id="rId8"/>
    <p:sldId id="269" r:id="rId9"/>
    <p:sldId id="270" r:id="rId10"/>
    <p:sldId id="260" r:id="rId11"/>
    <p:sldId id="265" r:id="rId12"/>
    <p:sldId id="271" r:id="rId13"/>
    <p:sldId id="261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C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9FDA6A-CDC5-4D20-9E12-A78175A55BE7}" v="5659" dt="2023-03-20T09:51:47.33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570617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7327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Sneha Chavakula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Number of Cars Owned and Not Owned by State</a:t>
            </a:r>
          </a:p>
        </p:txBody>
      </p:sp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46A37700-7DCC-AE7C-6FE0-907AD45A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515" y="1896142"/>
            <a:ext cx="3666392" cy="24649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15262A-8B5C-198A-9CE0-B1933511C343}"/>
              </a:ext>
            </a:extLst>
          </p:cNvPr>
          <p:cNvSpPr txBox="1"/>
          <p:nvPr/>
        </p:nvSpPr>
        <p:spPr>
          <a:xfrm>
            <a:off x="595312" y="2079014"/>
            <a:ext cx="3846634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/>
              <a:t>NSW has the largest number of people that owns as well as don’t own a car. Thus, it has high potential to find value customers.</a:t>
            </a:r>
          </a:p>
          <a:p>
            <a:pPr marL="285750" indent="-285750">
              <a:buFont typeface="Arial"/>
              <a:buChar char="•"/>
            </a:pP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/>
              <a:t>Cars owned and not owned are split quiet evenly across all the states.</a:t>
            </a:r>
          </a:p>
          <a:p>
            <a:pPr marL="285750" indent="-285750">
              <a:buFont typeface="Arial"/>
              <a:buChar char="•"/>
            </a:pPr>
            <a:endParaRPr lang="en-GB" dirty="0"/>
          </a:p>
          <a:p>
            <a:pPr marL="285750" indent="-285750">
              <a:buFont typeface="Arial"/>
              <a:buChar char="•"/>
            </a:pPr>
            <a:endParaRPr lang="en-GB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</a:t>
            </a:r>
          </a:p>
        </p:txBody>
      </p:sp>
      <p:sp>
        <p:nvSpPr>
          <p:cNvPr id="142" name="Shape 91"/>
          <p:cNvSpPr/>
          <p:nvPr/>
        </p:nvSpPr>
        <p:spPr>
          <a:xfrm>
            <a:off x="146410" y="1732436"/>
            <a:ext cx="8626003" cy="3142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400" dirty="0"/>
              <a:t>RFM is then used to identify a company’s or an organization’s best customers by measuring and analyzing spending habits to improve low-scoring customers and maintain high-scoring ones.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sz="1400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400" dirty="0"/>
              <a:t>It segments customers based on their behavior, specifically their recency, frequency, and monetary value of purchases. 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sz="1400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400" dirty="0"/>
              <a:t>The resulting RFM segments can be used to develop personalized marketing campaigns, such as offering discounts to customers who haven't made a purchase in a while, or providing exclusive offers to high-value customers.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sz="1400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400" dirty="0"/>
              <a:t>The RFM model assigns a score of 1 to 4 (from worst to best) for customers in each of the three categories.</a:t>
            </a:r>
          </a:p>
        </p:txBody>
      </p:sp>
    </p:spTree>
    <p:extLst>
      <p:ext uri="{BB962C8B-B14F-4D97-AF65-F5344CB8AC3E}">
        <p14:creationId xmlns:p14="http://schemas.microsoft.com/office/powerpoint/2010/main" val="240853392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Segmentation Using RFM Analysis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294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sz="1200" dirty="0"/>
              <a:t>First, calculated the Min, lower quantile, median, upper quantile and max for Recency, Frequency and Monetary.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sz="1200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200" dirty="0"/>
              <a:t>Then, calculated RFM value using R score, F score and M score.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sz="1200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200" dirty="0"/>
              <a:t>And then using the RFM value segmented the customers into 'Platinum', 'Gold', 'Silver' and 'Bronze'.</a:t>
            </a:r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0715FE0-1C0F-21AE-AE77-B8A9106BB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919" y="1889737"/>
            <a:ext cx="3754315" cy="287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2931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41660" y="95141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Summary Table of Top 1000 Customers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4B4BA16A-5804-738B-BCBD-0123C7855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229" y="1918499"/>
            <a:ext cx="4479679" cy="2815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D8C682-8C78-A1C1-EF17-BA68D35E386B}"/>
              </a:ext>
            </a:extLst>
          </p:cNvPr>
          <p:cNvSpPr txBox="1"/>
          <p:nvPr/>
        </p:nvSpPr>
        <p:spPr>
          <a:xfrm>
            <a:off x="631947" y="1886682"/>
            <a:ext cx="2967403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800" dirty="0"/>
              <a:t>Filtered out the data based on  conclusions drawn from data exploration.</a:t>
            </a:r>
          </a:p>
          <a:p>
            <a:pPr marL="285750" indent="-285750">
              <a:buFont typeface="Arial"/>
              <a:buChar char="•"/>
            </a:pPr>
            <a:endParaRPr lang="en-GB" sz="1800" dirty="0"/>
          </a:p>
          <a:p>
            <a:pPr marL="285750" indent="-285750">
              <a:buFont typeface="Arial"/>
              <a:buChar char="•"/>
            </a:pPr>
            <a:r>
              <a:rPr lang="en-GB" sz="1800" dirty="0"/>
              <a:t>These are the customers that are from the highest profit making industries and wealth segments.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Identify and Recommend Top 1000 Valuable Customers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917218"/>
            <a:ext cx="4134600" cy="325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b="1" dirty="0"/>
              <a:t>Outline of Problem</a:t>
            </a:r>
          </a:p>
          <a:p>
            <a:pPr algn="ctr"/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Sprocket Central Pty Ltd is a long-standing KPMG client specializing in high-quality bikes and cycling accessories.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marketing team aims to enhance business by examining existing customer data to identify customer behavior and trends.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goal is to determine which of the 1000 new customers should be targeted for maximum value for the company.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analysis will use three labeled datasets: customer demographic, customer address, and transactional data.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87639" y="1917218"/>
            <a:ext cx="3286339" cy="3108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/>
                <a:ea typeface="+mn-ea"/>
                <a:cs typeface="+mn-cs"/>
                <a:sym typeface="Arial"/>
              </a:rPr>
              <a:t>Approach</a:t>
            </a:r>
            <a:endParaRPr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/>
              <a:ea typeface="+mn-ea"/>
              <a:cs typeface="+mn-cs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/>
          </a:p>
          <a:p>
            <a:pPr marL="171450" indent="-171450">
              <a:buFont typeface="Arial"/>
              <a:buChar char="•"/>
            </a:pPr>
            <a:r>
              <a:rPr lang="en-US" sz="1200" dirty="0">
                <a:latin typeface="Open Sans"/>
              </a:rPr>
              <a:t>RFM analysis and customer classification</a:t>
            </a:r>
            <a:endParaRPr 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/>
              <a:ea typeface="+mn-ea"/>
              <a:cs typeface="+mn-cs"/>
            </a:endParaRPr>
          </a:p>
          <a:p>
            <a:endParaRPr lang="en-US" sz="1200" dirty="0">
              <a:latin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latin typeface="Open Sans"/>
              </a:rPr>
              <a:t>Wealth segmentation by age category</a:t>
            </a:r>
          </a:p>
          <a:p>
            <a:endParaRPr lang="en-US" sz="1200" dirty="0">
              <a:latin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latin typeface="Open Sans"/>
              </a:rPr>
              <a:t>Top industries contributing to profit</a:t>
            </a:r>
          </a:p>
          <a:p>
            <a:endParaRPr lang="en-US" sz="1200" dirty="0">
              <a:latin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latin typeface="Open Sans"/>
              </a:rPr>
              <a:t>New and Old customer age distributions</a:t>
            </a:r>
            <a:endParaRPr 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/>
              <a:ea typeface="+mn-ea"/>
              <a:cs typeface="+mn-cs"/>
            </a:endParaRPr>
          </a:p>
          <a:p>
            <a:endParaRPr lang="en-US" sz="1200" dirty="0">
              <a:latin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latin typeface="Open Sans"/>
              </a:rPr>
              <a:t>Bike related purchases over the last three years by gender</a:t>
            </a:r>
          </a:p>
          <a:p>
            <a:endParaRPr lang="en-US" sz="1200" dirty="0">
              <a:latin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latin typeface="Open Sans"/>
              </a:rPr>
              <a:t>Job industry distribution</a:t>
            </a:r>
            <a:endParaRPr 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/>
              <a:ea typeface="+mn-ea"/>
              <a:cs typeface="+mn-cs"/>
            </a:endParaRPr>
          </a:p>
          <a:p>
            <a:endParaRPr lang="en-US" sz="1200" dirty="0">
              <a:latin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latin typeface="Open Sans"/>
              </a:rPr>
              <a:t>Number of cars owned in each state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847" y="2506"/>
            <a:ext cx="9147441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8804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</a:t>
            </a:r>
          </a:p>
        </p:txBody>
      </p:sp>
      <p:sp>
        <p:nvSpPr>
          <p:cNvPr id="133" name="Shape 82"/>
          <p:cNvSpPr/>
          <p:nvPr/>
        </p:nvSpPr>
        <p:spPr>
          <a:xfrm>
            <a:off x="29179" y="1607878"/>
            <a:ext cx="8604022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14999"/>
              </a:lnSpc>
            </a:pPr>
            <a:r>
              <a:rPr lang="en-US" dirty="0"/>
              <a:t>           The following are the key issues addressed when dealing with data quality problems: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66BE94A-B3A7-690A-2EFA-BA54C7ECB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882600"/>
              </p:ext>
            </p:extLst>
          </p:nvPr>
        </p:nvGraphicFramePr>
        <p:xfrm>
          <a:off x="798635" y="2315307"/>
          <a:ext cx="7359920" cy="2632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7077">
                  <a:extLst>
                    <a:ext uri="{9D8B030D-6E8A-4147-A177-3AD203B41FA5}">
                      <a16:colId xmlns:a16="http://schemas.microsoft.com/office/drawing/2014/main" val="3238801617"/>
                    </a:ext>
                  </a:extLst>
                </a:gridCol>
                <a:gridCol w="1177077">
                  <a:extLst>
                    <a:ext uri="{9D8B030D-6E8A-4147-A177-3AD203B41FA5}">
                      <a16:colId xmlns:a16="http://schemas.microsoft.com/office/drawing/2014/main" val="2915174351"/>
                    </a:ext>
                  </a:extLst>
                </a:gridCol>
                <a:gridCol w="1502019">
                  <a:extLst>
                    <a:ext uri="{9D8B030D-6E8A-4147-A177-3AD203B41FA5}">
                      <a16:colId xmlns:a16="http://schemas.microsoft.com/office/drawing/2014/main" val="1738224007"/>
                    </a:ext>
                  </a:extLst>
                </a:gridCol>
                <a:gridCol w="1328004">
                  <a:extLst>
                    <a:ext uri="{9D8B030D-6E8A-4147-A177-3AD203B41FA5}">
                      <a16:colId xmlns:a16="http://schemas.microsoft.com/office/drawing/2014/main" val="2645279521"/>
                    </a:ext>
                  </a:extLst>
                </a:gridCol>
                <a:gridCol w="1144831">
                  <a:extLst>
                    <a:ext uri="{9D8B030D-6E8A-4147-A177-3AD203B41FA5}">
                      <a16:colId xmlns:a16="http://schemas.microsoft.com/office/drawing/2014/main" val="179264250"/>
                    </a:ext>
                  </a:extLst>
                </a:gridCol>
                <a:gridCol w="1030912">
                  <a:extLst>
                    <a:ext uri="{9D8B030D-6E8A-4147-A177-3AD203B41FA5}">
                      <a16:colId xmlns:a16="http://schemas.microsoft.com/office/drawing/2014/main" val="3866453116"/>
                    </a:ext>
                  </a:extLst>
                </a:gridCol>
              </a:tblGrid>
              <a:tr h="59314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Accuracy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Completeness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Consistency</a:t>
                      </a:r>
                      <a:endParaRPr lang="en-GB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Relevancy</a:t>
                      </a:r>
                      <a:endParaRPr lang="en-GB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Validity</a:t>
                      </a:r>
                      <a:endParaRPr lang="en-GB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324023"/>
                  </a:ext>
                </a:extLst>
              </a:tr>
              <a:tr h="593146">
                <a:tc>
                  <a:txBody>
                    <a:bodyPr/>
                    <a:lstStyle/>
                    <a:p>
                      <a:pPr algn="l"/>
                      <a:r>
                        <a:rPr lang="en-GB" sz="1200" b="1" dirty="0"/>
                        <a:t>Customer Demographic</a:t>
                      </a:r>
                    </a:p>
                  </a:txBody>
                  <a:tcPr>
                    <a:solidFill>
                      <a:srgbClr val="A8C8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DOB : Inaccurate</a:t>
                      </a:r>
                    </a:p>
                    <a:p>
                      <a:pPr lvl="0" algn="l">
                        <a:buNone/>
                      </a:pP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Age : Missing </a:t>
                      </a:r>
                    </a:p>
                  </a:txBody>
                  <a:tcPr>
                    <a:solidFill>
                      <a:srgbClr val="A8C8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Job title : Blanks</a:t>
                      </a:r>
                    </a:p>
                    <a:p>
                      <a:pPr lvl="0" algn="l">
                        <a:buNone/>
                      </a:pPr>
                      <a:r>
                        <a:rPr lang="en-GB" b="1" dirty="0"/>
                        <a:t>Last name : Blanks</a:t>
                      </a:r>
                    </a:p>
                  </a:txBody>
                  <a:tcPr>
                    <a:solidFill>
                      <a:srgbClr val="A8C8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Gender : Inconsistent</a:t>
                      </a:r>
                    </a:p>
                  </a:txBody>
                  <a:tcPr>
                    <a:solidFill>
                      <a:srgbClr val="A8C8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Default : Delete</a:t>
                      </a:r>
                    </a:p>
                  </a:txBody>
                  <a:tcPr>
                    <a:solidFill>
                      <a:srgbClr val="A8C8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>
                    <a:solidFill>
                      <a:srgbClr val="A8C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49536"/>
                  </a:ext>
                </a:extLst>
              </a:tr>
              <a:tr h="593146">
                <a:tc>
                  <a:txBody>
                    <a:bodyPr/>
                    <a:lstStyle/>
                    <a:p>
                      <a:pPr algn="l"/>
                      <a:r>
                        <a:rPr lang="en-GB" sz="1200" b="1" dirty="0"/>
                        <a:t>Customer Address</a:t>
                      </a:r>
                    </a:p>
                  </a:txBody>
                  <a:tcPr>
                    <a:solidFill>
                      <a:srgbClr val="A8C8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>
                    <a:solidFill>
                      <a:srgbClr val="A8C8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>
                    <a:solidFill>
                      <a:srgbClr val="A8C8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State : Inconsistent</a:t>
                      </a:r>
                    </a:p>
                  </a:txBody>
                  <a:tcPr>
                    <a:solidFill>
                      <a:srgbClr val="A8C8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>
                    <a:solidFill>
                      <a:srgbClr val="A8C8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>
                    <a:solidFill>
                      <a:srgbClr val="A8C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630081"/>
                  </a:ext>
                </a:extLst>
              </a:tr>
              <a:tr h="593146">
                <a:tc>
                  <a:txBody>
                    <a:bodyPr/>
                    <a:lstStyle/>
                    <a:p>
                      <a:pPr algn="l"/>
                      <a:r>
                        <a:rPr lang="en-GB" sz="1200" b="1" dirty="0"/>
                        <a:t>Transactions</a:t>
                      </a:r>
                    </a:p>
                  </a:txBody>
                  <a:tcPr>
                    <a:solidFill>
                      <a:srgbClr val="A8C8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Profit : Missing</a:t>
                      </a:r>
                    </a:p>
                  </a:txBody>
                  <a:tcPr>
                    <a:solidFill>
                      <a:srgbClr val="A8C8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Order status : Blanks</a:t>
                      </a:r>
                    </a:p>
                    <a:p>
                      <a:pPr lvl="0" algn="l">
                        <a:buNone/>
                      </a:pPr>
                      <a:r>
                        <a:rPr lang="en-GB" b="1" dirty="0"/>
                        <a:t>Brand : Blanks</a:t>
                      </a:r>
                    </a:p>
                  </a:txBody>
                  <a:tcPr>
                    <a:solidFill>
                      <a:srgbClr val="A8C8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>
                    <a:solidFill>
                      <a:srgbClr val="A8C8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Cancelled Status Order : Filtered out</a:t>
                      </a:r>
                    </a:p>
                  </a:txBody>
                  <a:tcPr>
                    <a:solidFill>
                      <a:srgbClr val="A8C8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List price : Format</a:t>
                      </a:r>
                    </a:p>
                    <a:p>
                      <a:pPr lvl="0" algn="l">
                        <a:buNone/>
                      </a:pPr>
                      <a:r>
                        <a:rPr lang="en-GB" b="1" dirty="0"/>
                        <a:t>Product first sold date : Format</a:t>
                      </a:r>
                    </a:p>
                  </a:txBody>
                  <a:tcPr>
                    <a:solidFill>
                      <a:srgbClr val="A8C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39515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14999"/>
              </a:lnSpc>
            </a:pPr>
            <a:r>
              <a:rPr lang="en-US" dirty="0"/>
              <a:t>New and Old Customers Age Distributions</a:t>
            </a:r>
          </a:p>
        </p:txBody>
      </p:sp>
      <p:sp>
        <p:nvSpPr>
          <p:cNvPr id="133" name="Shape 82"/>
          <p:cNvSpPr/>
          <p:nvPr/>
        </p:nvSpPr>
        <p:spPr>
          <a:xfrm>
            <a:off x="175717" y="1659166"/>
            <a:ext cx="4134600" cy="3569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sz="1200" dirty="0"/>
              <a:t>Most customers are aged between 50 – 59 in 'New' as well as 'Old' customers.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200" dirty="0"/>
              <a:t>The lowest no of customers are present in the age group of 90 – 99 in both new as well as old customer list.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200" dirty="0"/>
              <a:t>The old customer list suggests that the highest count of customers are present in the middle aged categories(age  groups of 40 – 69) and the older age categories(70-100) have a relatively lower count of customers compared to the middle-aged population. 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200" dirty="0"/>
              <a:t>Whereas the new customer list suggests that the highest count of customers are in the 50-59 and 60-69 age groups and the younger age categories (30-39) have a relatively lower count of customers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sz="1200" dirty="0"/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377E1E6-8285-D9A4-0531-2DFFFDC60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862" y="1690137"/>
            <a:ext cx="3431930" cy="1558071"/>
          </a:xfrm>
          <a:prstGeom prst="rect">
            <a:avLst/>
          </a:prstGeom>
        </p:spPr>
      </p:pic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146305B-9363-9FFB-4984-AB506FA13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862" y="3448175"/>
            <a:ext cx="3431930" cy="152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554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Related Purchases Over the Last 3 Years by Gender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87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sz="1200" dirty="0"/>
              <a:t>The data shows that females account for 51.30% of past 3 years bike-related purchases, while males account for 47.00%. And 1.07%  were made by unspecified gender.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sz="1200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200" dirty="0"/>
              <a:t>On an average females have had 4.3% higher bike related purchases compared to men in the last 3 years.</a:t>
            </a:r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2042169-90B1-308A-72C8-19A3C7495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573" y="1940348"/>
            <a:ext cx="3944815" cy="23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959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Profit Distribution by Job Industry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082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sz="1200" dirty="0"/>
              <a:t>Top 3 highest profit bringing industries are : Financial services, Health and Manufacturing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sz="1200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200" dirty="0"/>
              <a:t>On the other hand, the Telecommunications industry contributed the lowest amount of profit, with only $1,86,662. 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sz="1200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200" dirty="0"/>
              <a:t>The majority of the industries have generated profits that are below $1,000,000.</a:t>
            </a:r>
          </a:p>
        </p:txBody>
      </p:sp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BF311C8-4887-2F47-C110-181125271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997" y="1801511"/>
            <a:ext cx="4040064" cy="258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57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87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GB" sz="1200" dirty="0"/>
              <a:t>23% of old customers are in Manufacturing and Financial services.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GB" sz="1200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GB" sz="1200" dirty="0"/>
              <a:t>The smallest number of customers are in Agriculture and Telecommunications.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GB" sz="1200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GB" sz="1200" dirty="0"/>
              <a:t>24% of new customers are from Financial services and 23% are from Manufacturing</a:t>
            </a:r>
          </a:p>
        </p:txBody>
      </p:sp>
      <p:pic>
        <p:nvPicPr>
          <p:cNvPr id="3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EA195001-3093-27B8-C915-7A891E935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438" y="3292233"/>
            <a:ext cx="3468565" cy="1790207"/>
          </a:xfrm>
          <a:prstGeom prst="rect">
            <a:avLst/>
          </a:prstGeom>
        </p:spPr>
      </p:pic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A018B60-EC6E-8D46-AEE5-483A9979C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438" y="1211990"/>
            <a:ext cx="3468565" cy="195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877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Profit Of Wealth Segment by Age Category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082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sz="1200" dirty="0"/>
              <a:t>'Mass Customer' segmentation makes highest profit over all the age categories.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sz="1200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200" dirty="0"/>
              <a:t>The next highest category is the 'High Net Worth' segmentation.</a:t>
            </a:r>
          </a:p>
          <a:p>
            <a:pPr>
              <a:lnSpc>
                <a:spcPct val="114999"/>
              </a:lnSpc>
            </a:pPr>
            <a:endParaRPr lang="en-US" sz="1200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200" dirty="0"/>
              <a:t>The buying power increases steadily over all the categories up till 59 and then sees a decline in buying power, thus leading to lower profits. </a:t>
            </a:r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CCAF807-C20C-0CCD-541B-35DD8E868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1" y="1735044"/>
            <a:ext cx="4487006" cy="335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5371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426</Words>
  <Application>Microsoft Office PowerPoint</Application>
  <PresentationFormat>On-screen Show (16:9)</PresentationFormat>
  <Paragraphs>59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570</cp:revision>
  <dcterms:modified xsi:type="dcterms:W3CDTF">2023-03-20T09:52:36Z</dcterms:modified>
</cp:coreProperties>
</file>