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2"/>
    <p:sldId id="259" r:id="rId3"/>
    <p:sldId id="261" r:id="rId4"/>
    <p:sldId id="273" r:id="rId5"/>
    <p:sldId id="274" r:id="rId6"/>
    <p:sldId id="275" r:id="rId7"/>
    <p:sldId id="276" r:id="rId8"/>
    <p:sldId id="277" r:id="rId9"/>
    <p:sldId id="278" r:id="rId10"/>
    <p:sldId id="282" r:id="rId11"/>
    <p:sldId id="283" r:id="rId12"/>
    <p:sldId id="284" r:id="rId13"/>
    <p:sldId id="279" r:id="rId14"/>
    <p:sldId id="280" r:id="rId15"/>
    <p:sldId id="28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81" d="100"/>
          <a:sy n="81"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E4F12B-059C-4E20-BED8-D9712F49D732}"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65F3C-172C-484D-AB19-8D55E79E8FC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4F12B-059C-4E20-BED8-D9712F49D732}"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4F12B-059C-4E20-BED8-D9712F49D732}"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4F12B-059C-4E20-BED8-D9712F49D732}"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4F12B-059C-4E20-BED8-D9712F49D732}"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65F3C-172C-484D-AB19-8D55E79E8FC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E4F12B-059C-4E20-BED8-D9712F49D732}"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E4F12B-059C-4E20-BED8-D9712F49D732}"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E4F12B-059C-4E20-BED8-D9712F49D732}" type="datetimeFigureOut">
              <a:rPr lang="en-IN" smtClean="0"/>
              <a:t>09-10-2024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E4F12B-059C-4E20-BED8-D9712F49D732}" type="datetimeFigureOut">
              <a:rPr lang="en-IN" smtClean="0"/>
              <a:t>09-10-2024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E4F12B-059C-4E20-BED8-D9712F49D732}" type="datetimeFigureOut">
              <a:rPr lang="en-IN" smtClean="0"/>
              <a:t>09-10-2024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E65F3C-172C-484D-AB19-8D55E79E8FC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4F12B-059C-4E20-BED8-D9712F49D732}"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65F3C-172C-484D-AB19-8D55E79E8FC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E4F12B-059C-4E20-BED8-D9712F49D732}" type="datetimeFigureOut">
              <a:rPr lang="en-IN" smtClean="0"/>
              <a:t>09-10-2024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E65F3C-172C-484D-AB19-8D55E79E8FC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43578" y="1461156"/>
            <a:ext cx="7145519" cy="800219"/>
          </a:xfrm>
          <a:prstGeom prst="rect">
            <a:avLst/>
          </a:prstGeom>
          <a:noFill/>
        </p:spPr>
        <p:txBody>
          <a:bodyPr wrap="square" rtlCol="0">
            <a:spAutoFit/>
          </a:bodyPr>
          <a:lstStyle/>
          <a:p>
            <a:pPr algn="ctr"/>
            <a:r>
              <a:rPr lang="en-IN" b="1" dirty="0">
                <a:latin typeface="Algerian" panose="04020705040A02060702" pitchFamily="82" charset="0"/>
              </a:rPr>
              <a:t>Project name</a:t>
            </a:r>
          </a:p>
          <a:p>
            <a:pPr algn="ctr"/>
            <a:r>
              <a:rPr lang="en-IN" sz="2800" b="1" dirty="0">
                <a:latin typeface="Algerian" panose="04020705040A02060702" pitchFamily="82" charset="0"/>
              </a:rPr>
              <a:t>HR Analysis – Employee Retention</a:t>
            </a:r>
          </a:p>
        </p:txBody>
      </p:sp>
      <p:pic>
        <p:nvPicPr>
          <p:cNvPr id="8" name="Picture 7"/>
          <p:cNvPicPr>
            <a:picLocks noChangeAspect="1"/>
          </p:cNvPicPr>
          <p:nvPr/>
        </p:nvPicPr>
        <p:blipFill>
          <a:blip r:embed="rId2"/>
          <a:stretch>
            <a:fillRect/>
          </a:stretch>
        </p:blipFill>
        <p:spPr>
          <a:xfrm>
            <a:off x="311036" y="-1"/>
            <a:ext cx="2649947" cy="1725105"/>
          </a:xfrm>
          <a:prstGeom prst="rect">
            <a:avLst/>
          </a:prstGeom>
        </p:spPr>
      </p:pic>
      <p:sp>
        <p:nvSpPr>
          <p:cNvPr id="9" name="TextBox 9"/>
          <p:cNvSpPr txBox="1"/>
          <p:nvPr/>
        </p:nvSpPr>
        <p:spPr>
          <a:xfrm>
            <a:off x="8917756" y="3222235"/>
            <a:ext cx="3619893" cy="230832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b="1" dirty="0">
                <a:solidFill>
                  <a:srgbClr val="002060"/>
                </a:solidFill>
                <a:latin typeface="Algerian" panose="04020705040A02060702" pitchFamily="82" charset="0"/>
              </a:rPr>
              <a:t>Presented By – </a:t>
            </a:r>
          </a:p>
          <a:p>
            <a:r>
              <a:rPr lang="en-IN" sz="1600" b="1" dirty="0">
                <a:solidFill>
                  <a:srgbClr val="002060"/>
                </a:solidFill>
                <a:latin typeface="Algerian" panose="04020705040A02060702" pitchFamily="82" charset="0"/>
              </a:rPr>
              <a:t>	Sneha Chavre</a:t>
            </a:r>
          </a:p>
          <a:p>
            <a:r>
              <a:rPr lang="en-IN" sz="1600" b="1" dirty="0">
                <a:solidFill>
                  <a:srgbClr val="002060"/>
                </a:solidFill>
                <a:latin typeface="Algerian" panose="04020705040A02060702" pitchFamily="82" charset="0"/>
              </a:rPr>
              <a:t>	Stephan Samm</a:t>
            </a:r>
          </a:p>
          <a:p>
            <a:r>
              <a:rPr lang="en-IN" sz="1600" b="1" dirty="0">
                <a:solidFill>
                  <a:srgbClr val="002060"/>
                </a:solidFill>
                <a:latin typeface="Algerian" panose="04020705040A02060702" pitchFamily="82" charset="0"/>
              </a:rPr>
              <a:t>	Ishani Zoting</a:t>
            </a:r>
          </a:p>
          <a:p>
            <a:r>
              <a:rPr lang="en-IN" sz="1600" b="1" dirty="0">
                <a:solidFill>
                  <a:srgbClr val="002060"/>
                </a:solidFill>
                <a:latin typeface="Algerian" panose="04020705040A02060702" pitchFamily="82" charset="0"/>
              </a:rPr>
              <a:t>	shyam singh</a:t>
            </a:r>
          </a:p>
          <a:p>
            <a:r>
              <a:rPr lang="en-IN" sz="1600" b="1" dirty="0">
                <a:solidFill>
                  <a:srgbClr val="002060"/>
                </a:solidFill>
                <a:latin typeface="Algerian" panose="04020705040A02060702" pitchFamily="82" charset="0"/>
              </a:rPr>
              <a:t>	Santosh kumbhar</a:t>
            </a:r>
          </a:p>
          <a:p>
            <a:r>
              <a:rPr lang="en-IN" sz="1600" b="1" dirty="0">
                <a:solidFill>
                  <a:srgbClr val="002060"/>
                </a:solidFill>
                <a:latin typeface="Algerian" panose="04020705040A02060702" pitchFamily="82" charset="0"/>
              </a:rPr>
              <a:t>	Joshua denis</a:t>
            </a:r>
          </a:p>
          <a:p>
            <a:r>
              <a:rPr lang="en-IN" sz="1600" b="1" dirty="0">
                <a:solidFill>
                  <a:srgbClr val="002060"/>
                </a:solidFill>
                <a:latin typeface="Algerian" panose="04020705040A02060702" pitchFamily="82" charset="0"/>
              </a:rPr>
              <a:t>	Anuja Guwalani</a:t>
            </a:r>
          </a:p>
          <a:p>
            <a:r>
              <a:rPr lang="en-IN" sz="1600" b="1" dirty="0">
                <a:solidFill>
                  <a:srgbClr val="002060"/>
                </a:solidFill>
                <a:latin typeface="Algerian" panose="04020705040A02060702" pitchFamily="82" charset="0"/>
              </a:rPr>
              <a:t>	Ruchika vaidya</a:t>
            </a:r>
          </a:p>
        </p:txBody>
      </p:sp>
      <p:sp>
        <p:nvSpPr>
          <p:cNvPr id="10" name="TextBox 9"/>
          <p:cNvSpPr txBox="1"/>
          <p:nvPr/>
        </p:nvSpPr>
        <p:spPr>
          <a:xfrm>
            <a:off x="8917756" y="2617243"/>
            <a:ext cx="2026763" cy="461665"/>
          </a:xfrm>
          <a:prstGeom prst="rect">
            <a:avLst/>
          </a:prstGeom>
          <a:noFill/>
        </p:spPr>
        <p:txBody>
          <a:bodyPr wrap="square" rtlCol="0">
            <a:spAutoFit/>
          </a:bodyPr>
          <a:lstStyle/>
          <a:p>
            <a:pPr algn="ctr"/>
            <a:r>
              <a:rPr lang="en-IN" sz="2400" b="1" dirty="0">
                <a:latin typeface="Algerian" panose="04020705040A02060702" pitchFamily="82" charset="0"/>
              </a:rPr>
              <a:t>Group-5</a:t>
            </a:r>
          </a:p>
        </p:txBody>
      </p:sp>
      <p:pic>
        <p:nvPicPr>
          <p:cNvPr id="1028" name="Picture 4" descr="Employee Retention Strategies ...">
            <a:extLst>
              <a:ext uri="{FF2B5EF4-FFF2-40B4-BE49-F238E27FC236}">
                <a16:creationId xmlns:a16="http://schemas.microsoft.com/office/drawing/2014/main" id="{B5BA411B-60E9-0F16-A2B4-2C60C3F1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172" y="2720935"/>
            <a:ext cx="4138367" cy="2859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626ED5-47CB-1F5C-E8C8-9B6FDE43CCFA}"/>
              </a:ext>
            </a:extLst>
          </p:cNvPr>
          <p:cNvSpPr txBox="1"/>
          <p:nvPr/>
        </p:nvSpPr>
        <p:spPr>
          <a:xfrm>
            <a:off x="235670" y="2720934"/>
            <a:ext cx="3148553" cy="646331"/>
          </a:xfrm>
          <a:prstGeom prst="rect">
            <a:avLst/>
          </a:prstGeom>
          <a:noFill/>
        </p:spPr>
        <p:txBody>
          <a:bodyPr wrap="square">
            <a:spAutoFit/>
          </a:bodyPr>
          <a:lstStyle/>
          <a:p>
            <a:r>
              <a:rPr lang="en-IN" b="1" dirty="0">
                <a:latin typeface="Algerian" panose="04020705040A02060702" pitchFamily="82" charset="0"/>
              </a:rPr>
              <a:t>Guided By-</a:t>
            </a:r>
          </a:p>
          <a:p>
            <a:r>
              <a:rPr lang="en-IN" b="1" dirty="0">
                <a:latin typeface="Algerian" panose="04020705040A02060702" pitchFamily="82" charset="0"/>
              </a:rPr>
              <a:t>	Dipti Sinha </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B58988-E248-B384-5E84-47BD388BF6EF}"/>
              </a:ext>
            </a:extLst>
          </p:cNvPr>
          <p:cNvSpPr txBox="1"/>
          <p:nvPr/>
        </p:nvSpPr>
        <p:spPr>
          <a:xfrm>
            <a:off x="523457" y="167029"/>
            <a:ext cx="5954180" cy="646331"/>
          </a:xfrm>
          <a:prstGeom prst="rect">
            <a:avLst/>
          </a:prstGeom>
          <a:noFill/>
        </p:spPr>
        <p:txBody>
          <a:bodyPr wrap="square">
            <a:spAutoFit/>
          </a:bodyPr>
          <a:lstStyle/>
          <a:p>
            <a:pPr algn="ctr"/>
            <a:r>
              <a:rPr lang="en-US" sz="1800" b="1" dirty="0">
                <a:latin typeface="Algerian" panose="04020705040A02060702" pitchFamily="82" charset="0"/>
              </a:rPr>
              <a:t>KPI - 1.Average Attrition rate for all Departments</a:t>
            </a:r>
            <a:endParaRPr lang="en-IN" sz="1800" b="1" dirty="0">
              <a:latin typeface="Algerian" panose="04020705040A02060702" pitchFamily="82" charset="0"/>
            </a:endParaRPr>
          </a:p>
        </p:txBody>
      </p:sp>
      <p:sp>
        <p:nvSpPr>
          <p:cNvPr id="9" name="TextBox 8">
            <a:extLst>
              <a:ext uri="{FF2B5EF4-FFF2-40B4-BE49-F238E27FC236}">
                <a16:creationId xmlns:a16="http://schemas.microsoft.com/office/drawing/2014/main" id="{7BD841F8-710A-9E84-F78B-0798C69AEB6E}"/>
              </a:ext>
            </a:extLst>
          </p:cNvPr>
          <p:cNvSpPr txBox="1"/>
          <p:nvPr/>
        </p:nvSpPr>
        <p:spPr>
          <a:xfrm>
            <a:off x="6477636" y="233014"/>
            <a:ext cx="5288739" cy="646331"/>
          </a:xfrm>
          <a:prstGeom prst="rect">
            <a:avLst/>
          </a:prstGeom>
          <a:noFill/>
        </p:spPr>
        <p:txBody>
          <a:bodyPr wrap="square">
            <a:spAutoFit/>
          </a:bodyPr>
          <a:lstStyle/>
          <a:p>
            <a:pPr algn="ctr"/>
            <a:r>
              <a:rPr lang="en-US" b="1" dirty="0">
                <a:latin typeface="Algerian" panose="04020705040A02060702" pitchFamily="82" charset="0"/>
              </a:rPr>
              <a:t>2.Average Hourly rate of Male Research Scientist</a:t>
            </a:r>
            <a:endParaRPr lang="en-IN" b="1" dirty="0">
              <a:latin typeface="Algerian" panose="04020705040A02060702" pitchFamily="82" charset="0"/>
            </a:endParaRPr>
          </a:p>
        </p:txBody>
      </p:sp>
      <p:pic>
        <p:nvPicPr>
          <p:cNvPr id="11" name="Picture 10">
            <a:extLst>
              <a:ext uri="{FF2B5EF4-FFF2-40B4-BE49-F238E27FC236}">
                <a16:creationId xmlns:a16="http://schemas.microsoft.com/office/drawing/2014/main" id="{23261245-FF82-7C67-4FF2-1F90A211CAF0}"/>
              </a:ext>
            </a:extLst>
          </p:cNvPr>
          <p:cNvPicPr>
            <a:picLocks noChangeAspect="1"/>
          </p:cNvPicPr>
          <p:nvPr/>
        </p:nvPicPr>
        <p:blipFill>
          <a:blip r:embed="rId2"/>
          <a:stretch>
            <a:fillRect/>
          </a:stretch>
        </p:blipFill>
        <p:spPr>
          <a:xfrm>
            <a:off x="829559" y="1179376"/>
            <a:ext cx="4769963" cy="4561547"/>
          </a:xfrm>
          <a:prstGeom prst="rect">
            <a:avLst/>
          </a:prstGeom>
        </p:spPr>
      </p:pic>
      <p:pic>
        <p:nvPicPr>
          <p:cNvPr id="13" name="Picture 12">
            <a:extLst>
              <a:ext uri="{FF2B5EF4-FFF2-40B4-BE49-F238E27FC236}">
                <a16:creationId xmlns:a16="http://schemas.microsoft.com/office/drawing/2014/main" id="{D140038A-8943-DED7-0A72-2E3839EC4917}"/>
              </a:ext>
            </a:extLst>
          </p:cNvPr>
          <p:cNvPicPr>
            <a:picLocks noChangeAspect="1"/>
          </p:cNvPicPr>
          <p:nvPr/>
        </p:nvPicPr>
        <p:blipFill>
          <a:blip r:embed="rId3"/>
          <a:stretch>
            <a:fillRect/>
          </a:stretch>
        </p:blipFill>
        <p:spPr>
          <a:xfrm>
            <a:off x="6607188" y="1122814"/>
            <a:ext cx="5159187" cy="4618109"/>
          </a:xfrm>
          <a:prstGeom prst="rect">
            <a:avLst/>
          </a:prstGeom>
        </p:spPr>
      </p:pic>
    </p:spTree>
    <p:extLst>
      <p:ext uri="{BB962C8B-B14F-4D97-AF65-F5344CB8AC3E}">
        <p14:creationId xmlns:p14="http://schemas.microsoft.com/office/powerpoint/2010/main" val="336680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6C32A4-E97B-F8D7-FF42-8FE858AAF5B4}"/>
              </a:ext>
            </a:extLst>
          </p:cNvPr>
          <p:cNvSpPr txBox="1"/>
          <p:nvPr/>
        </p:nvSpPr>
        <p:spPr>
          <a:xfrm>
            <a:off x="471884" y="267821"/>
            <a:ext cx="5973694" cy="369332"/>
          </a:xfrm>
          <a:prstGeom prst="rect">
            <a:avLst/>
          </a:prstGeom>
          <a:noFill/>
        </p:spPr>
        <p:txBody>
          <a:bodyPr wrap="square">
            <a:spAutoFit/>
          </a:bodyPr>
          <a:lstStyle/>
          <a:p>
            <a:pPr algn="ctr"/>
            <a:r>
              <a:rPr lang="en-US" sz="1800" b="1" dirty="0">
                <a:latin typeface="Algerian" panose="04020705040A02060702" pitchFamily="82" charset="0"/>
              </a:rPr>
              <a:t>3.Attrition rate Vs Monthly income stats</a:t>
            </a:r>
            <a:endParaRPr lang="en-IN" sz="1800" b="1" dirty="0">
              <a:latin typeface="Algerian" panose="04020705040A02060702" pitchFamily="82" charset="0"/>
            </a:endParaRPr>
          </a:p>
        </p:txBody>
      </p:sp>
      <p:sp>
        <p:nvSpPr>
          <p:cNvPr id="9" name="TextBox 8">
            <a:extLst>
              <a:ext uri="{FF2B5EF4-FFF2-40B4-BE49-F238E27FC236}">
                <a16:creationId xmlns:a16="http://schemas.microsoft.com/office/drawing/2014/main" id="{A62E9A62-B4D4-67CE-EE0A-9E0E1658DB70}"/>
              </a:ext>
            </a:extLst>
          </p:cNvPr>
          <p:cNvSpPr txBox="1"/>
          <p:nvPr/>
        </p:nvSpPr>
        <p:spPr>
          <a:xfrm>
            <a:off x="6881566" y="258395"/>
            <a:ext cx="5220093" cy="646331"/>
          </a:xfrm>
          <a:prstGeom prst="rect">
            <a:avLst/>
          </a:prstGeom>
          <a:noFill/>
        </p:spPr>
        <p:txBody>
          <a:bodyPr wrap="square">
            <a:spAutoFit/>
          </a:bodyPr>
          <a:lstStyle/>
          <a:p>
            <a:pPr algn="ctr"/>
            <a:r>
              <a:rPr lang="en-US" sz="1800" b="1" dirty="0">
                <a:latin typeface="Algerian" panose="04020705040A02060702" pitchFamily="82" charset="0"/>
              </a:rPr>
              <a:t>4.Average working years for each Department</a:t>
            </a:r>
            <a:endParaRPr lang="en-IN" sz="1800" b="1" dirty="0">
              <a:latin typeface="Algerian" panose="04020705040A02060702" pitchFamily="82" charset="0"/>
            </a:endParaRPr>
          </a:p>
        </p:txBody>
      </p:sp>
      <p:pic>
        <p:nvPicPr>
          <p:cNvPr id="11" name="Picture 10">
            <a:extLst>
              <a:ext uri="{FF2B5EF4-FFF2-40B4-BE49-F238E27FC236}">
                <a16:creationId xmlns:a16="http://schemas.microsoft.com/office/drawing/2014/main" id="{F76F90DF-66A8-91D0-E15E-6B44E14CB406}"/>
              </a:ext>
            </a:extLst>
          </p:cNvPr>
          <p:cNvPicPr>
            <a:picLocks noChangeAspect="1"/>
          </p:cNvPicPr>
          <p:nvPr/>
        </p:nvPicPr>
        <p:blipFill>
          <a:blip r:embed="rId2"/>
          <a:stretch>
            <a:fillRect/>
          </a:stretch>
        </p:blipFill>
        <p:spPr>
          <a:xfrm>
            <a:off x="471884" y="1197204"/>
            <a:ext cx="5791199" cy="4713401"/>
          </a:xfrm>
          <a:prstGeom prst="rect">
            <a:avLst/>
          </a:prstGeom>
        </p:spPr>
      </p:pic>
      <p:pic>
        <p:nvPicPr>
          <p:cNvPr id="13" name="Picture 12">
            <a:extLst>
              <a:ext uri="{FF2B5EF4-FFF2-40B4-BE49-F238E27FC236}">
                <a16:creationId xmlns:a16="http://schemas.microsoft.com/office/drawing/2014/main" id="{B61A50D5-324C-9BC7-AEE7-DF7D302063BE}"/>
              </a:ext>
            </a:extLst>
          </p:cNvPr>
          <p:cNvPicPr>
            <a:picLocks noChangeAspect="1"/>
          </p:cNvPicPr>
          <p:nvPr/>
        </p:nvPicPr>
        <p:blipFill>
          <a:blip r:embed="rId3"/>
          <a:stretch>
            <a:fillRect/>
          </a:stretch>
        </p:blipFill>
        <p:spPr>
          <a:xfrm>
            <a:off x="6631853" y="1197203"/>
            <a:ext cx="4999153" cy="4713401"/>
          </a:xfrm>
          <a:prstGeom prst="rect">
            <a:avLst/>
          </a:prstGeom>
        </p:spPr>
      </p:pic>
    </p:spTree>
    <p:extLst>
      <p:ext uri="{BB962C8B-B14F-4D97-AF65-F5344CB8AC3E}">
        <p14:creationId xmlns:p14="http://schemas.microsoft.com/office/powerpoint/2010/main" val="143030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9EB098-AFFD-9511-F678-0415692C1DC9}"/>
              </a:ext>
            </a:extLst>
          </p:cNvPr>
          <p:cNvPicPr>
            <a:picLocks noChangeAspect="1"/>
          </p:cNvPicPr>
          <p:nvPr/>
        </p:nvPicPr>
        <p:blipFill>
          <a:blip r:embed="rId2"/>
          <a:stretch>
            <a:fillRect/>
          </a:stretch>
        </p:blipFill>
        <p:spPr>
          <a:xfrm>
            <a:off x="848154" y="1169474"/>
            <a:ext cx="4160881" cy="4519052"/>
          </a:xfrm>
          <a:prstGeom prst="rect">
            <a:avLst/>
          </a:prstGeom>
        </p:spPr>
      </p:pic>
      <p:pic>
        <p:nvPicPr>
          <p:cNvPr id="5" name="Picture 4">
            <a:extLst>
              <a:ext uri="{FF2B5EF4-FFF2-40B4-BE49-F238E27FC236}">
                <a16:creationId xmlns:a16="http://schemas.microsoft.com/office/drawing/2014/main" id="{F165A0DF-9217-0328-44E4-FEADA56E9CC7}"/>
              </a:ext>
            </a:extLst>
          </p:cNvPr>
          <p:cNvPicPr>
            <a:picLocks noChangeAspect="1"/>
          </p:cNvPicPr>
          <p:nvPr/>
        </p:nvPicPr>
        <p:blipFill>
          <a:blip r:embed="rId3"/>
          <a:stretch>
            <a:fillRect/>
          </a:stretch>
        </p:blipFill>
        <p:spPr>
          <a:xfrm>
            <a:off x="5395534" y="1169474"/>
            <a:ext cx="5767507" cy="4448901"/>
          </a:xfrm>
          <a:prstGeom prst="rect">
            <a:avLst/>
          </a:prstGeom>
        </p:spPr>
      </p:pic>
      <p:sp>
        <p:nvSpPr>
          <p:cNvPr id="7" name="TextBox 6">
            <a:extLst>
              <a:ext uri="{FF2B5EF4-FFF2-40B4-BE49-F238E27FC236}">
                <a16:creationId xmlns:a16="http://schemas.microsoft.com/office/drawing/2014/main" id="{DD00BFE5-6CE7-7063-52C4-16DF4385C49A}"/>
              </a:ext>
            </a:extLst>
          </p:cNvPr>
          <p:cNvSpPr txBox="1"/>
          <p:nvPr/>
        </p:nvSpPr>
        <p:spPr>
          <a:xfrm>
            <a:off x="5451045" y="223590"/>
            <a:ext cx="5568884" cy="646331"/>
          </a:xfrm>
          <a:prstGeom prst="rect">
            <a:avLst/>
          </a:prstGeom>
          <a:noFill/>
        </p:spPr>
        <p:txBody>
          <a:bodyPr wrap="square">
            <a:spAutoFit/>
          </a:bodyPr>
          <a:lstStyle/>
          <a:p>
            <a:pPr algn="ctr"/>
            <a:r>
              <a:rPr lang="en-IN" sz="1800" b="1" dirty="0">
                <a:latin typeface="Algerian" panose="04020705040A02060702" pitchFamily="82" charset="0"/>
              </a:rPr>
              <a:t>6.Attrition rate Vs Year since last promotion relation</a:t>
            </a:r>
          </a:p>
        </p:txBody>
      </p:sp>
      <p:sp>
        <p:nvSpPr>
          <p:cNvPr id="9" name="TextBox 8">
            <a:extLst>
              <a:ext uri="{FF2B5EF4-FFF2-40B4-BE49-F238E27FC236}">
                <a16:creationId xmlns:a16="http://schemas.microsoft.com/office/drawing/2014/main" id="{22F8FB21-866F-532D-9F89-4DAC4BDF3124}"/>
              </a:ext>
            </a:extLst>
          </p:cNvPr>
          <p:cNvSpPr txBox="1"/>
          <p:nvPr/>
        </p:nvSpPr>
        <p:spPr>
          <a:xfrm>
            <a:off x="848154" y="230112"/>
            <a:ext cx="4547380" cy="369332"/>
          </a:xfrm>
          <a:prstGeom prst="rect">
            <a:avLst/>
          </a:prstGeom>
          <a:noFill/>
        </p:spPr>
        <p:txBody>
          <a:bodyPr wrap="square">
            <a:spAutoFit/>
          </a:bodyPr>
          <a:lstStyle/>
          <a:p>
            <a:pPr algn="ctr"/>
            <a:r>
              <a:rPr lang="en-IN" sz="1800" b="1" dirty="0">
                <a:latin typeface="Algerian" panose="04020705040A02060702" pitchFamily="82" charset="0"/>
              </a:rPr>
              <a:t>5.Job Role Vs Work life balance</a:t>
            </a:r>
          </a:p>
        </p:txBody>
      </p:sp>
    </p:spTree>
    <p:extLst>
      <p:ext uri="{BB962C8B-B14F-4D97-AF65-F5344CB8AC3E}">
        <p14:creationId xmlns:p14="http://schemas.microsoft.com/office/powerpoint/2010/main" val="201563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C98C08-74B1-7028-6D01-961677AC2B8C}"/>
              </a:ext>
            </a:extLst>
          </p:cNvPr>
          <p:cNvPicPr>
            <a:picLocks noChangeAspect="1"/>
          </p:cNvPicPr>
          <p:nvPr/>
        </p:nvPicPr>
        <p:blipFill>
          <a:blip r:embed="rId2"/>
          <a:stretch>
            <a:fillRect/>
          </a:stretch>
        </p:blipFill>
        <p:spPr>
          <a:xfrm>
            <a:off x="34734" y="810705"/>
            <a:ext cx="12059856" cy="5382705"/>
          </a:xfrm>
          <a:prstGeom prst="rect">
            <a:avLst/>
          </a:prstGeom>
        </p:spPr>
      </p:pic>
      <p:sp>
        <p:nvSpPr>
          <p:cNvPr id="5" name="TextBox 4">
            <a:extLst>
              <a:ext uri="{FF2B5EF4-FFF2-40B4-BE49-F238E27FC236}">
                <a16:creationId xmlns:a16="http://schemas.microsoft.com/office/drawing/2014/main" id="{DF5F944B-29AD-03EB-9CEE-1E535B986A16}"/>
              </a:ext>
            </a:extLst>
          </p:cNvPr>
          <p:cNvSpPr txBox="1"/>
          <p:nvPr/>
        </p:nvSpPr>
        <p:spPr>
          <a:xfrm>
            <a:off x="2884602" y="160257"/>
            <a:ext cx="6257041" cy="461665"/>
          </a:xfrm>
          <a:prstGeom prst="rect">
            <a:avLst/>
          </a:prstGeom>
          <a:noFill/>
        </p:spPr>
        <p:txBody>
          <a:bodyPr wrap="square">
            <a:spAutoFit/>
          </a:bodyPr>
          <a:lstStyle/>
          <a:p>
            <a:pPr algn="ctr"/>
            <a:r>
              <a:rPr lang="en-IN" sz="2400" b="1" dirty="0">
                <a:latin typeface="Algerian" panose="04020705040A02060702" pitchFamily="82" charset="0"/>
              </a:rPr>
              <a:t> HR Analysis Dashboard in Excel</a:t>
            </a:r>
            <a:endParaRPr lang="en-IN" sz="2400" dirty="0"/>
          </a:p>
        </p:txBody>
      </p:sp>
    </p:spTree>
    <p:extLst>
      <p:ext uri="{BB962C8B-B14F-4D97-AF65-F5344CB8AC3E}">
        <p14:creationId xmlns:p14="http://schemas.microsoft.com/office/powerpoint/2010/main" val="303223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8FC7CB-9229-AE94-8BEA-8A5D760B9286}"/>
              </a:ext>
            </a:extLst>
          </p:cNvPr>
          <p:cNvPicPr>
            <a:picLocks noChangeAspect="1"/>
          </p:cNvPicPr>
          <p:nvPr/>
        </p:nvPicPr>
        <p:blipFill>
          <a:blip r:embed="rId2"/>
          <a:stretch>
            <a:fillRect/>
          </a:stretch>
        </p:blipFill>
        <p:spPr>
          <a:xfrm>
            <a:off x="0" y="622964"/>
            <a:ext cx="12192000" cy="5612071"/>
          </a:xfrm>
          <a:prstGeom prst="rect">
            <a:avLst/>
          </a:prstGeom>
        </p:spPr>
      </p:pic>
      <p:sp>
        <p:nvSpPr>
          <p:cNvPr id="5" name="TextBox 4">
            <a:extLst>
              <a:ext uri="{FF2B5EF4-FFF2-40B4-BE49-F238E27FC236}">
                <a16:creationId xmlns:a16="http://schemas.microsoft.com/office/drawing/2014/main" id="{C1E581CF-7EB4-4C70-C288-820EA46B8B09}"/>
              </a:ext>
            </a:extLst>
          </p:cNvPr>
          <p:cNvSpPr txBox="1"/>
          <p:nvPr/>
        </p:nvSpPr>
        <p:spPr>
          <a:xfrm>
            <a:off x="3047215" y="116991"/>
            <a:ext cx="6094428" cy="461665"/>
          </a:xfrm>
          <a:prstGeom prst="rect">
            <a:avLst/>
          </a:prstGeom>
          <a:noFill/>
        </p:spPr>
        <p:txBody>
          <a:bodyPr wrap="square">
            <a:spAutoFit/>
          </a:bodyPr>
          <a:lstStyle/>
          <a:p>
            <a:pPr algn="ctr"/>
            <a:r>
              <a:rPr lang="en-IN" sz="2400" b="1" dirty="0">
                <a:latin typeface="Algerian" panose="04020705040A02060702" pitchFamily="82" charset="0"/>
              </a:rPr>
              <a:t> HR Analysis Dashboard in Tableau</a:t>
            </a:r>
            <a:endParaRPr lang="en-IN" sz="2400" dirty="0"/>
          </a:p>
        </p:txBody>
      </p:sp>
    </p:spTree>
    <p:extLst>
      <p:ext uri="{BB962C8B-B14F-4D97-AF65-F5344CB8AC3E}">
        <p14:creationId xmlns:p14="http://schemas.microsoft.com/office/powerpoint/2010/main" val="193863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720680-B6A5-4FEC-4599-9D4CD764B326}"/>
              </a:ext>
            </a:extLst>
          </p:cNvPr>
          <p:cNvPicPr>
            <a:picLocks noChangeAspect="1"/>
          </p:cNvPicPr>
          <p:nvPr/>
        </p:nvPicPr>
        <p:blipFill>
          <a:blip r:embed="rId2"/>
          <a:stretch>
            <a:fillRect/>
          </a:stretch>
        </p:blipFill>
        <p:spPr>
          <a:xfrm>
            <a:off x="103694" y="658890"/>
            <a:ext cx="11990895" cy="5540220"/>
          </a:xfrm>
          <a:prstGeom prst="rect">
            <a:avLst/>
          </a:prstGeom>
        </p:spPr>
      </p:pic>
      <p:sp>
        <p:nvSpPr>
          <p:cNvPr id="5" name="TextBox 4">
            <a:extLst>
              <a:ext uri="{FF2B5EF4-FFF2-40B4-BE49-F238E27FC236}">
                <a16:creationId xmlns:a16="http://schemas.microsoft.com/office/drawing/2014/main" id="{30445372-240F-9661-340B-C44D3B7D175E}"/>
              </a:ext>
            </a:extLst>
          </p:cNvPr>
          <p:cNvSpPr txBox="1"/>
          <p:nvPr/>
        </p:nvSpPr>
        <p:spPr>
          <a:xfrm>
            <a:off x="3047215" y="154697"/>
            <a:ext cx="6094428" cy="461665"/>
          </a:xfrm>
          <a:prstGeom prst="rect">
            <a:avLst/>
          </a:prstGeom>
          <a:noFill/>
        </p:spPr>
        <p:txBody>
          <a:bodyPr wrap="square">
            <a:spAutoFit/>
          </a:bodyPr>
          <a:lstStyle/>
          <a:p>
            <a:pPr algn="ctr"/>
            <a:r>
              <a:rPr lang="en-IN" sz="2400" b="1" dirty="0">
                <a:latin typeface="Algerian" panose="04020705040A02060702" pitchFamily="82" charset="0"/>
              </a:rPr>
              <a:t> HR Analysis Dashboard in Power Bi</a:t>
            </a:r>
            <a:endParaRPr lang="en-IN" sz="2400" dirty="0"/>
          </a:p>
        </p:txBody>
      </p:sp>
    </p:spTree>
    <p:extLst>
      <p:ext uri="{BB962C8B-B14F-4D97-AF65-F5344CB8AC3E}">
        <p14:creationId xmlns:p14="http://schemas.microsoft.com/office/powerpoint/2010/main" val="418466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7215" y="1974072"/>
            <a:ext cx="6094428" cy="1107996"/>
          </a:xfrm>
          <a:prstGeom prst="rect">
            <a:avLst/>
          </a:prstGeom>
          <a:noFill/>
        </p:spPr>
        <p:txBody>
          <a:bodyPr wrap="square">
            <a:spAutoFit/>
          </a:bodyPr>
          <a:lstStyle/>
          <a:p>
            <a:pPr algn="ctr"/>
            <a:r>
              <a:rPr lang="en-IN" sz="6600" dirty="0">
                <a:solidFill>
                  <a:srgbClr val="002060"/>
                </a:solidFill>
                <a:latin typeface="Edwardian Script ITC" panose="030303020407070D0804" pitchFamily="66" charset="0"/>
              </a:rPr>
              <a:t>Thank you</a:t>
            </a:r>
            <a:endParaRPr lang="en-IN" sz="2800" dirty="0">
              <a:solidFill>
                <a:srgbClr val="002060"/>
              </a:solidFill>
              <a:latin typeface="Edwardian Script ITC" panose="030303020407070D08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0" y="381000"/>
            <a:ext cx="6380113" cy="523220"/>
          </a:xfrm>
          <a:prstGeom prst="rect">
            <a:avLst/>
          </a:prstGeom>
          <a:noFill/>
        </p:spPr>
        <p:txBody>
          <a:bodyPr wrap="square" rtlCol="0">
            <a:spAutoFit/>
          </a:bodyPr>
          <a:lstStyle/>
          <a:p>
            <a:pPr algn="ctr"/>
            <a:r>
              <a:rPr lang="en-IN" sz="2800" b="1" dirty="0">
                <a:latin typeface="Algerian" panose="04020705040A02060702" pitchFamily="82" charset="0"/>
              </a:rPr>
              <a:t>Project Objective</a:t>
            </a:r>
          </a:p>
        </p:txBody>
      </p:sp>
      <p:sp>
        <p:nvSpPr>
          <p:cNvPr id="3" name="TextBox 2"/>
          <p:cNvSpPr txBox="1"/>
          <p:nvPr/>
        </p:nvSpPr>
        <p:spPr>
          <a:xfrm>
            <a:off x="516467" y="1151467"/>
            <a:ext cx="10409199" cy="452431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This is HR analysis project Which Shows the details about Employee Retention related to HR Domain.</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main goal of an employee retention project is to reduce turnover by creating a work environment where employees are motivated to stay, grow, and contribute over the long term. This includes identifying and addressing the root causes of employee dissatisfaction, improving overall employee engagement, and ensuring that the organization's policies, culture, and benefits align with the needs and expectations of the workforce.</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data is used in this project includes 2 datasets Excel File with having 50K Record in each File.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We used MS-Excel, MySQL for analyzing, cleaning and removing duplicates from dataset and prepared dashboard using Tableau and Power BI tools where we did calculations, merging and prepared interactive dashboards.</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5868" y="1210733"/>
            <a:ext cx="8847752" cy="3477875"/>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KPI-1</a:t>
            </a:r>
            <a:r>
              <a:rPr lang="en-IN"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Average Attrition rate for all Departments</a:t>
            </a:r>
            <a:r>
              <a:rPr lang="en-IN"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a:t>
            </a:r>
          </a:p>
          <a:p>
            <a:r>
              <a:rPr lang="en-IN" sz="2000" b="1" dirty="0">
                <a:solidFill>
                  <a:srgbClr val="FF0000"/>
                </a:solidFill>
                <a:latin typeface="Times New Roman" panose="02020603050405020304" pitchFamily="18" charset="0"/>
                <a:cs typeface="Times New Roman" panose="02020603050405020304" pitchFamily="18" charset="0"/>
              </a:rPr>
              <a:t>KPI-2</a:t>
            </a:r>
            <a:r>
              <a:rPr lang="en-IN"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Average Hourly rate of Male Research Scientist</a:t>
            </a:r>
          </a:p>
          <a:p>
            <a:endParaRPr lang="en-IN" sz="2000" b="1"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KPI-3</a:t>
            </a:r>
            <a:r>
              <a:rPr lang="en-IN"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Attrition rate Vs Monthly income stats</a:t>
            </a: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KPI-4</a:t>
            </a:r>
            <a:r>
              <a:rPr lang="en-IN"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Average working years for each Department</a:t>
            </a:r>
            <a:endParaRPr lang="en-IN" sz="2000" b="1" dirty="0">
              <a:latin typeface="Times New Roman" panose="02020603050405020304" pitchFamily="18" charset="0"/>
              <a:cs typeface="Times New Roman" panose="02020603050405020304" pitchFamily="18" charset="0"/>
            </a:endParaRPr>
          </a:p>
          <a:p>
            <a:pPr marL="36830" indent="0">
              <a:buNone/>
            </a:pPr>
            <a:r>
              <a:rPr lang="en-IN" sz="2000" b="1" dirty="0">
                <a:latin typeface="Times New Roman" panose="02020603050405020304" pitchFamily="18" charset="0"/>
                <a:cs typeface="Times New Roman" panose="02020603050405020304" pitchFamily="18" charset="0"/>
              </a:rPr>
              <a:t>      </a:t>
            </a:r>
          </a:p>
          <a:p>
            <a:r>
              <a:rPr lang="en-IN" sz="2000" b="1" dirty="0">
                <a:solidFill>
                  <a:srgbClr val="FF0000"/>
                </a:solidFill>
                <a:latin typeface="Times New Roman" panose="02020603050405020304" pitchFamily="18" charset="0"/>
                <a:cs typeface="Times New Roman" panose="02020603050405020304" pitchFamily="18" charset="0"/>
              </a:rPr>
              <a:t>KPI-5</a:t>
            </a:r>
            <a:r>
              <a:rPr lang="en-IN"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Job Role Vs Work life balance</a:t>
            </a:r>
          </a:p>
          <a:p>
            <a:endParaRPr lang="en-US" sz="2000" b="1"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KPI-6:</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Attrition rate Vs Year since last promotion relation</a:t>
            </a:r>
          </a:p>
        </p:txBody>
      </p:sp>
      <p:sp>
        <p:nvSpPr>
          <p:cNvPr id="3" name="TextBox 2"/>
          <p:cNvSpPr txBox="1"/>
          <p:nvPr/>
        </p:nvSpPr>
        <p:spPr>
          <a:xfrm>
            <a:off x="3361267" y="567267"/>
            <a:ext cx="4089400" cy="523220"/>
          </a:xfrm>
          <a:prstGeom prst="rect">
            <a:avLst/>
          </a:prstGeom>
          <a:noFill/>
        </p:spPr>
        <p:txBody>
          <a:bodyPr wrap="square" rtlCol="0">
            <a:spAutoFit/>
          </a:bodyPr>
          <a:lstStyle/>
          <a:p>
            <a:pPr algn="ctr"/>
            <a:r>
              <a:rPr lang="en-IN" sz="2800" b="1" dirty="0">
                <a:latin typeface="Algerian" panose="04020705040A02060702" pitchFamily="82" charset="0"/>
              </a:rPr>
              <a:t>Contents</a:t>
            </a:r>
          </a:p>
        </p:txBody>
      </p:sp>
      <p:pic>
        <p:nvPicPr>
          <p:cNvPr id="2050" name="Picture 2" descr="20 Best Employee Retention Software ...">
            <a:extLst>
              <a:ext uri="{FF2B5EF4-FFF2-40B4-BE49-F238E27FC236}">
                <a16:creationId xmlns:a16="http://schemas.microsoft.com/office/drawing/2014/main" id="{DA363282-3BD0-CDC9-1D0C-AF91C8831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667" y="3480590"/>
            <a:ext cx="4526350"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8A10DF-FFEC-FA91-E2E9-06A59449D1D2}"/>
              </a:ext>
            </a:extLst>
          </p:cNvPr>
          <p:cNvSpPr txBox="1"/>
          <p:nvPr/>
        </p:nvSpPr>
        <p:spPr>
          <a:xfrm>
            <a:off x="1828800" y="371518"/>
            <a:ext cx="9143999" cy="400110"/>
          </a:xfrm>
          <a:prstGeom prst="rect">
            <a:avLst/>
          </a:prstGeom>
          <a:noFill/>
        </p:spPr>
        <p:txBody>
          <a:bodyPr wrap="square">
            <a:spAutoFit/>
          </a:bodyPr>
          <a:lstStyle/>
          <a:p>
            <a:pPr algn="ctr"/>
            <a:r>
              <a:rPr lang="en-US" sz="2000" b="1" dirty="0">
                <a:latin typeface="Algerian" panose="04020705040A02060702" pitchFamily="82" charset="0"/>
              </a:rPr>
              <a:t>KPI - 1.Average Attrition rate for all Departments</a:t>
            </a:r>
            <a:endParaRPr lang="en-IN" sz="2000" b="1" dirty="0">
              <a:latin typeface="Algerian" panose="04020705040A02060702" pitchFamily="82" charset="0"/>
            </a:endParaRPr>
          </a:p>
        </p:txBody>
      </p:sp>
      <p:sp>
        <p:nvSpPr>
          <p:cNvPr id="7" name="TextBox 6">
            <a:extLst>
              <a:ext uri="{FF2B5EF4-FFF2-40B4-BE49-F238E27FC236}">
                <a16:creationId xmlns:a16="http://schemas.microsoft.com/office/drawing/2014/main" id="{EBED7C44-B614-F101-14BF-BCB70574473E}"/>
              </a:ext>
            </a:extLst>
          </p:cNvPr>
          <p:cNvSpPr txBox="1"/>
          <p:nvPr/>
        </p:nvSpPr>
        <p:spPr>
          <a:xfrm>
            <a:off x="584462" y="1376313"/>
            <a:ext cx="3789575" cy="2031325"/>
          </a:xfrm>
          <a:prstGeom prst="rect">
            <a:avLst/>
          </a:prstGeom>
          <a:noFill/>
        </p:spPr>
        <p:txBody>
          <a:bodyPr wrap="square">
            <a:spAutoFit/>
          </a:bodyPr>
          <a:lstStyle/>
          <a:p>
            <a:r>
              <a:rPr lang="en-US" dirty="0">
                <a:solidFill>
                  <a:srgbClr val="252423"/>
                </a:solidFill>
                <a:latin typeface="Times New Roman" panose="02020603050405020304" pitchFamily="18" charset="0"/>
                <a:cs typeface="Times New Roman" panose="02020603050405020304" pitchFamily="18" charset="0"/>
              </a:rPr>
              <a:t>Here We can see Research And Development Department has Highest Attrition Rate i.e.51.21%.</a:t>
            </a:r>
          </a:p>
          <a:p>
            <a:endParaRPr lang="en-US" dirty="0">
              <a:solidFill>
                <a:srgbClr val="252423"/>
              </a:solidFill>
              <a:latin typeface="Times New Roman" panose="02020603050405020304" pitchFamily="18" charset="0"/>
              <a:cs typeface="Times New Roman" panose="02020603050405020304" pitchFamily="18" charset="0"/>
            </a:endParaRPr>
          </a:p>
          <a:p>
            <a:r>
              <a:rPr lang="en-US" dirty="0">
                <a:solidFill>
                  <a:srgbClr val="252423"/>
                </a:solidFill>
                <a:latin typeface="Times New Roman" panose="02020603050405020304" pitchFamily="18" charset="0"/>
                <a:cs typeface="Times New Roman" panose="02020603050405020304" pitchFamily="18" charset="0"/>
              </a:rPr>
              <a:t>While Hardware has the lowest Attrition Rate </a:t>
            </a:r>
          </a:p>
          <a:p>
            <a:r>
              <a:rPr lang="en-US" dirty="0">
                <a:solidFill>
                  <a:srgbClr val="252423"/>
                </a:solidFill>
                <a:latin typeface="Times New Roman" panose="02020603050405020304" pitchFamily="18" charset="0"/>
                <a:cs typeface="Times New Roman" panose="02020603050405020304" pitchFamily="18" charset="0"/>
              </a:rPr>
              <a:t>That is 49.44%.</a:t>
            </a:r>
            <a:endParaRPr lang="en-IN" dirty="0"/>
          </a:p>
        </p:txBody>
      </p:sp>
      <p:pic>
        <p:nvPicPr>
          <p:cNvPr id="9" name="Picture 8">
            <a:extLst>
              <a:ext uri="{FF2B5EF4-FFF2-40B4-BE49-F238E27FC236}">
                <a16:creationId xmlns:a16="http://schemas.microsoft.com/office/drawing/2014/main" id="{2E604C88-14E1-B722-2B7D-E6A343D3D24B}"/>
              </a:ext>
            </a:extLst>
          </p:cNvPr>
          <p:cNvPicPr>
            <a:picLocks noChangeAspect="1"/>
          </p:cNvPicPr>
          <p:nvPr/>
        </p:nvPicPr>
        <p:blipFill>
          <a:blip r:embed="rId2"/>
          <a:stretch>
            <a:fillRect/>
          </a:stretch>
        </p:blipFill>
        <p:spPr>
          <a:xfrm>
            <a:off x="5005633" y="1084082"/>
            <a:ext cx="6877133" cy="5026101"/>
          </a:xfrm>
          <a:prstGeom prst="rect">
            <a:avLst/>
          </a:prstGeom>
        </p:spPr>
      </p:pic>
    </p:spTree>
    <p:extLst>
      <p:ext uri="{BB962C8B-B14F-4D97-AF65-F5344CB8AC3E}">
        <p14:creationId xmlns:p14="http://schemas.microsoft.com/office/powerpoint/2010/main" val="166206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4134F-1925-1EAF-39A7-4D2A4758A5F6}"/>
              </a:ext>
            </a:extLst>
          </p:cNvPr>
          <p:cNvPicPr>
            <a:picLocks noChangeAspect="1"/>
          </p:cNvPicPr>
          <p:nvPr/>
        </p:nvPicPr>
        <p:blipFill>
          <a:blip r:embed="rId2"/>
          <a:stretch>
            <a:fillRect/>
          </a:stretch>
        </p:blipFill>
        <p:spPr>
          <a:xfrm>
            <a:off x="4841205" y="1776726"/>
            <a:ext cx="6905827" cy="4162161"/>
          </a:xfrm>
          <a:prstGeom prst="rect">
            <a:avLst/>
          </a:prstGeom>
        </p:spPr>
      </p:pic>
      <p:sp>
        <p:nvSpPr>
          <p:cNvPr id="5" name="TextBox 4">
            <a:extLst>
              <a:ext uri="{FF2B5EF4-FFF2-40B4-BE49-F238E27FC236}">
                <a16:creationId xmlns:a16="http://schemas.microsoft.com/office/drawing/2014/main" id="{E58374C3-9A29-1FED-B4BA-C736617099B7}"/>
              </a:ext>
            </a:extLst>
          </p:cNvPr>
          <p:cNvSpPr txBox="1"/>
          <p:nvPr/>
        </p:nvSpPr>
        <p:spPr>
          <a:xfrm>
            <a:off x="2036190" y="456357"/>
            <a:ext cx="7105453" cy="400110"/>
          </a:xfrm>
          <a:prstGeom prst="rect">
            <a:avLst/>
          </a:prstGeom>
          <a:noFill/>
        </p:spPr>
        <p:txBody>
          <a:bodyPr wrap="square">
            <a:spAutoFit/>
          </a:bodyPr>
          <a:lstStyle/>
          <a:p>
            <a:pPr algn="ctr"/>
            <a:r>
              <a:rPr lang="en-US" sz="2000" b="1" dirty="0">
                <a:latin typeface="Algerian" panose="04020705040A02060702" pitchFamily="82" charset="0"/>
              </a:rPr>
              <a:t>2.Average Hourly rate of Male Research Scientist</a:t>
            </a:r>
            <a:endParaRPr lang="en-IN" sz="2000" b="1" dirty="0">
              <a:latin typeface="Algerian" panose="04020705040A02060702" pitchFamily="82" charset="0"/>
            </a:endParaRPr>
          </a:p>
        </p:txBody>
      </p:sp>
      <p:sp>
        <p:nvSpPr>
          <p:cNvPr id="7" name="TextBox 6">
            <a:extLst>
              <a:ext uri="{FF2B5EF4-FFF2-40B4-BE49-F238E27FC236}">
                <a16:creationId xmlns:a16="http://schemas.microsoft.com/office/drawing/2014/main" id="{937B54A9-54D1-0785-59B8-2CB06BD89E20}"/>
              </a:ext>
            </a:extLst>
          </p:cNvPr>
          <p:cNvSpPr txBox="1"/>
          <p:nvPr/>
        </p:nvSpPr>
        <p:spPr>
          <a:xfrm>
            <a:off x="444967" y="1776726"/>
            <a:ext cx="4249581" cy="646331"/>
          </a:xfrm>
          <a:prstGeom prst="rect">
            <a:avLst/>
          </a:prstGeom>
          <a:noFill/>
        </p:spPr>
        <p:txBody>
          <a:bodyPr wrap="square">
            <a:spAutoFit/>
          </a:bodyPr>
          <a:lstStyle/>
          <a:p>
            <a:r>
              <a:rPr lang="en-US" dirty="0">
                <a:solidFill>
                  <a:srgbClr val="252423"/>
                </a:solidFill>
                <a:latin typeface="Times New Roman" panose="02020603050405020304" pitchFamily="18" charset="0"/>
                <a:cs typeface="Times New Roman" panose="02020603050405020304" pitchFamily="18" charset="0"/>
              </a:rPr>
              <a:t>Here Average Hourly Rate For Male Research Scientist coming out is 114.45</a:t>
            </a:r>
            <a:endParaRPr lang="en-IN" dirty="0"/>
          </a:p>
        </p:txBody>
      </p:sp>
    </p:spTree>
    <p:extLst>
      <p:ext uri="{BB962C8B-B14F-4D97-AF65-F5344CB8AC3E}">
        <p14:creationId xmlns:p14="http://schemas.microsoft.com/office/powerpoint/2010/main" val="123658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61C12-7196-A034-31AE-721C4E4034E7}"/>
              </a:ext>
            </a:extLst>
          </p:cNvPr>
          <p:cNvPicPr>
            <a:picLocks noChangeAspect="1"/>
          </p:cNvPicPr>
          <p:nvPr/>
        </p:nvPicPr>
        <p:blipFill>
          <a:blip r:embed="rId2"/>
          <a:stretch>
            <a:fillRect/>
          </a:stretch>
        </p:blipFill>
        <p:spPr>
          <a:xfrm>
            <a:off x="4873658" y="1216058"/>
            <a:ext cx="7051062" cy="4779389"/>
          </a:xfrm>
          <a:prstGeom prst="rect">
            <a:avLst/>
          </a:prstGeom>
        </p:spPr>
      </p:pic>
      <p:sp>
        <p:nvSpPr>
          <p:cNvPr id="5" name="TextBox 4">
            <a:extLst>
              <a:ext uri="{FF2B5EF4-FFF2-40B4-BE49-F238E27FC236}">
                <a16:creationId xmlns:a16="http://schemas.microsoft.com/office/drawing/2014/main" id="{6E2E3AE7-01A2-1584-7FC0-5F966002ECB9}"/>
              </a:ext>
            </a:extLst>
          </p:cNvPr>
          <p:cNvSpPr txBox="1"/>
          <p:nvPr/>
        </p:nvSpPr>
        <p:spPr>
          <a:xfrm>
            <a:off x="3047215" y="437501"/>
            <a:ext cx="6094428" cy="400110"/>
          </a:xfrm>
          <a:prstGeom prst="rect">
            <a:avLst/>
          </a:prstGeom>
          <a:noFill/>
        </p:spPr>
        <p:txBody>
          <a:bodyPr wrap="square">
            <a:spAutoFit/>
          </a:bodyPr>
          <a:lstStyle/>
          <a:p>
            <a:r>
              <a:rPr lang="en-US" sz="2000" b="1" dirty="0">
                <a:latin typeface="Algerian" panose="04020705040A02060702" pitchFamily="82" charset="0"/>
              </a:rPr>
              <a:t>3.Attrition rate Vs Monthly income stats</a:t>
            </a:r>
            <a:endParaRPr lang="en-IN" sz="2000" b="1" dirty="0">
              <a:latin typeface="Algerian" panose="04020705040A02060702" pitchFamily="82" charset="0"/>
            </a:endParaRPr>
          </a:p>
        </p:txBody>
      </p:sp>
      <p:sp>
        <p:nvSpPr>
          <p:cNvPr id="7" name="TextBox 6">
            <a:extLst>
              <a:ext uri="{FF2B5EF4-FFF2-40B4-BE49-F238E27FC236}">
                <a16:creationId xmlns:a16="http://schemas.microsoft.com/office/drawing/2014/main" id="{1F4F559A-2525-FF07-A4A5-6037FE693737}"/>
              </a:ext>
            </a:extLst>
          </p:cNvPr>
          <p:cNvSpPr txBox="1"/>
          <p:nvPr/>
        </p:nvSpPr>
        <p:spPr>
          <a:xfrm>
            <a:off x="267280" y="1216058"/>
            <a:ext cx="4361281" cy="2554545"/>
          </a:xfrm>
          <a:prstGeom prst="rect">
            <a:avLst/>
          </a:prstGeom>
          <a:noFill/>
        </p:spPr>
        <p:txBody>
          <a:bodyPr wrap="square">
            <a:spAutoFit/>
          </a:bodyPr>
          <a:lstStyle/>
          <a:p>
            <a:r>
              <a:rPr lang="en-US" sz="2000" dirty="0">
                <a:solidFill>
                  <a:srgbClr val="252423"/>
                </a:solidFill>
                <a:latin typeface="Times New Roman" panose="02020603050405020304" pitchFamily="18" charset="0"/>
                <a:cs typeface="Times New Roman" panose="02020603050405020304" pitchFamily="18" charset="0"/>
              </a:rPr>
              <a:t>Here, We Can See in the Chart that maximum Salary hike is for 20K-30K Salary.</a:t>
            </a:r>
          </a:p>
          <a:p>
            <a:endParaRPr lang="en-US" sz="2000" dirty="0">
              <a:solidFill>
                <a:srgbClr val="252423"/>
              </a:solidFill>
              <a:latin typeface="Times New Roman" panose="02020603050405020304" pitchFamily="18" charset="0"/>
              <a:cs typeface="Times New Roman" panose="02020603050405020304" pitchFamily="18" charset="0"/>
            </a:endParaRPr>
          </a:p>
          <a:p>
            <a:r>
              <a:rPr lang="en-US" sz="2000" dirty="0">
                <a:solidFill>
                  <a:srgbClr val="252423"/>
                </a:solidFill>
                <a:latin typeface="Times New Roman" panose="02020603050405020304" pitchFamily="18" charset="0"/>
                <a:cs typeface="Times New Roman" panose="02020603050405020304" pitchFamily="18" charset="0"/>
              </a:rPr>
              <a:t>And Maximum Attrition Rate is from 40K-50K Salary that may be because they are getting better salary option in other company for the same work.</a:t>
            </a:r>
            <a:endParaRPr lang="en-IN" sz="2000" dirty="0"/>
          </a:p>
        </p:txBody>
      </p:sp>
    </p:spTree>
    <p:extLst>
      <p:ext uri="{BB962C8B-B14F-4D97-AF65-F5344CB8AC3E}">
        <p14:creationId xmlns:p14="http://schemas.microsoft.com/office/powerpoint/2010/main" val="351903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F226E8-E696-C83B-33B1-615B3DDAC648}"/>
              </a:ext>
            </a:extLst>
          </p:cNvPr>
          <p:cNvPicPr>
            <a:picLocks noChangeAspect="1"/>
          </p:cNvPicPr>
          <p:nvPr/>
        </p:nvPicPr>
        <p:blipFill>
          <a:blip r:embed="rId2"/>
          <a:stretch>
            <a:fillRect/>
          </a:stretch>
        </p:blipFill>
        <p:spPr>
          <a:xfrm>
            <a:off x="4640342" y="1034331"/>
            <a:ext cx="7285351" cy="5128704"/>
          </a:xfrm>
          <a:prstGeom prst="rect">
            <a:avLst/>
          </a:prstGeom>
        </p:spPr>
      </p:pic>
      <p:sp>
        <p:nvSpPr>
          <p:cNvPr id="5" name="TextBox 4">
            <a:extLst>
              <a:ext uri="{FF2B5EF4-FFF2-40B4-BE49-F238E27FC236}">
                <a16:creationId xmlns:a16="http://schemas.microsoft.com/office/drawing/2014/main" id="{C2A82407-DE20-E48C-9743-448988349FD6}"/>
              </a:ext>
            </a:extLst>
          </p:cNvPr>
          <p:cNvSpPr txBox="1"/>
          <p:nvPr/>
        </p:nvSpPr>
        <p:spPr>
          <a:xfrm>
            <a:off x="1366887" y="230117"/>
            <a:ext cx="7774756" cy="400110"/>
          </a:xfrm>
          <a:prstGeom prst="rect">
            <a:avLst/>
          </a:prstGeom>
          <a:noFill/>
        </p:spPr>
        <p:txBody>
          <a:bodyPr wrap="square">
            <a:spAutoFit/>
          </a:bodyPr>
          <a:lstStyle/>
          <a:p>
            <a:pPr algn="ctr"/>
            <a:r>
              <a:rPr lang="en-US" sz="2000" b="1" dirty="0">
                <a:latin typeface="Algerian" panose="04020705040A02060702" pitchFamily="82" charset="0"/>
              </a:rPr>
              <a:t>4.Average working years for each Department</a:t>
            </a:r>
            <a:endParaRPr lang="en-IN" sz="2000" b="1" dirty="0">
              <a:latin typeface="Algerian" panose="04020705040A02060702" pitchFamily="82" charset="0"/>
            </a:endParaRPr>
          </a:p>
        </p:txBody>
      </p:sp>
      <p:sp>
        <p:nvSpPr>
          <p:cNvPr id="7" name="TextBox 6">
            <a:extLst>
              <a:ext uri="{FF2B5EF4-FFF2-40B4-BE49-F238E27FC236}">
                <a16:creationId xmlns:a16="http://schemas.microsoft.com/office/drawing/2014/main" id="{4A3FBFFD-731F-11D9-2809-A261DDF8400F}"/>
              </a:ext>
            </a:extLst>
          </p:cNvPr>
          <p:cNvSpPr txBox="1"/>
          <p:nvPr/>
        </p:nvSpPr>
        <p:spPr>
          <a:xfrm>
            <a:off x="433633" y="1034330"/>
            <a:ext cx="3912124" cy="2862322"/>
          </a:xfrm>
          <a:prstGeom prst="rect">
            <a:avLst/>
          </a:prstGeom>
          <a:noFill/>
        </p:spPr>
        <p:txBody>
          <a:bodyPr wrap="square">
            <a:spAutoFit/>
          </a:bodyPr>
          <a:lstStyle/>
          <a:p>
            <a:r>
              <a:rPr lang="en-US" sz="2000" dirty="0">
                <a:solidFill>
                  <a:srgbClr val="252423"/>
                </a:solidFill>
                <a:latin typeface="Times New Roman" panose="02020603050405020304" pitchFamily="18" charset="0"/>
                <a:cs typeface="Times New Roman" panose="02020603050405020304" pitchFamily="18" charset="0"/>
              </a:rPr>
              <a:t>Here Average Working Year for hardware is 20.67 And Research &amp; Development Department is 20.65 this is highest.</a:t>
            </a:r>
          </a:p>
          <a:p>
            <a:endParaRPr lang="en-US" sz="2000" dirty="0">
              <a:solidFill>
                <a:srgbClr val="252423"/>
              </a:solidFill>
              <a:latin typeface="Times New Roman" panose="02020603050405020304" pitchFamily="18" charset="0"/>
              <a:cs typeface="Times New Roman" panose="02020603050405020304" pitchFamily="18" charset="0"/>
            </a:endParaRPr>
          </a:p>
          <a:p>
            <a:r>
              <a:rPr lang="en-US" sz="2000" dirty="0">
                <a:solidFill>
                  <a:srgbClr val="252423"/>
                </a:solidFill>
                <a:latin typeface="Times New Roman" panose="02020603050405020304" pitchFamily="18" charset="0"/>
                <a:cs typeface="Times New Roman" panose="02020603050405020304" pitchFamily="18" charset="0"/>
              </a:rPr>
              <a:t>But in  Sales 20.32 And Support Department  has 20.34  this indicates we have to work on Sales &amp; Support Department.</a:t>
            </a:r>
            <a:endParaRPr lang="en-IN" sz="2000" dirty="0"/>
          </a:p>
        </p:txBody>
      </p:sp>
    </p:spTree>
    <p:extLst>
      <p:ext uri="{BB962C8B-B14F-4D97-AF65-F5344CB8AC3E}">
        <p14:creationId xmlns:p14="http://schemas.microsoft.com/office/powerpoint/2010/main" val="272615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040C0-3685-923A-3D98-1181E49F0620}"/>
              </a:ext>
            </a:extLst>
          </p:cNvPr>
          <p:cNvPicPr>
            <a:picLocks noChangeAspect="1"/>
          </p:cNvPicPr>
          <p:nvPr/>
        </p:nvPicPr>
        <p:blipFill>
          <a:blip r:embed="rId2"/>
          <a:stretch>
            <a:fillRect/>
          </a:stretch>
        </p:blipFill>
        <p:spPr>
          <a:xfrm>
            <a:off x="5184742" y="848412"/>
            <a:ext cx="6796726" cy="5274491"/>
          </a:xfrm>
          <a:prstGeom prst="rect">
            <a:avLst/>
          </a:prstGeom>
        </p:spPr>
      </p:pic>
      <p:sp>
        <p:nvSpPr>
          <p:cNvPr id="5" name="TextBox 4">
            <a:extLst>
              <a:ext uri="{FF2B5EF4-FFF2-40B4-BE49-F238E27FC236}">
                <a16:creationId xmlns:a16="http://schemas.microsoft.com/office/drawing/2014/main" id="{CE98D279-6433-CD87-BE2D-0133DB96FB45}"/>
              </a:ext>
            </a:extLst>
          </p:cNvPr>
          <p:cNvSpPr txBox="1"/>
          <p:nvPr/>
        </p:nvSpPr>
        <p:spPr>
          <a:xfrm>
            <a:off x="2344918" y="329938"/>
            <a:ext cx="6796725" cy="400110"/>
          </a:xfrm>
          <a:prstGeom prst="rect">
            <a:avLst/>
          </a:prstGeom>
          <a:noFill/>
        </p:spPr>
        <p:txBody>
          <a:bodyPr wrap="square">
            <a:spAutoFit/>
          </a:bodyPr>
          <a:lstStyle/>
          <a:p>
            <a:pPr algn="ctr"/>
            <a:r>
              <a:rPr lang="en-IN" sz="2000" b="1" dirty="0">
                <a:latin typeface="Algerian" panose="04020705040A02060702" pitchFamily="82" charset="0"/>
              </a:rPr>
              <a:t>5.Job Role Vs Work life balance</a:t>
            </a:r>
          </a:p>
        </p:txBody>
      </p:sp>
      <p:sp>
        <p:nvSpPr>
          <p:cNvPr id="7" name="TextBox 6">
            <a:extLst>
              <a:ext uri="{FF2B5EF4-FFF2-40B4-BE49-F238E27FC236}">
                <a16:creationId xmlns:a16="http://schemas.microsoft.com/office/drawing/2014/main" id="{96CDE261-3E62-D71D-D589-6205A5A596E5}"/>
              </a:ext>
            </a:extLst>
          </p:cNvPr>
          <p:cNvSpPr txBox="1"/>
          <p:nvPr/>
        </p:nvSpPr>
        <p:spPr>
          <a:xfrm>
            <a:off x="424206" y="1197204"/>
            <a:ext cx="4411745" cy="2554545"/>
          </a:xfrm>
          <a:prstGeom prst="rect">
            <a:avLst/>
          </a:prstGeom>
          <a:noFill/>
        </p:spPr>
        <p:txBody>
          <a:bodyPr wrap="square">
            <a:spAutoFit/>
          </a:bodyPr>
          <a:lstStyle/>
          <a:p>
            <a:r>
              <a:rPr lang="en-US" sz="2000" b="0" i="0" dirty="0">
                <a:solidFill>
                  <a:srgbClr val="252423"/>
                </a:solidFill>
                <a:effectLst/>
                <a:latin typeface="Times New Roman" panose="02020603050405020304" pitchFamily="18" charset="0"/>
                <a:cs typeface="Times New Roman" panose="02020603050405020304" pitchFamily="18" charset="0"/>
              </a:rPr>
              <a:t>At 2.52, Healthcare Representative had the highest Average of Work Life Balance and was 2.33% higher than Developer, which had the lowest Average of Work Life Balance at 2.46.﻿</a:t>
            </a:r>
            <a:endParaRPr lang="en-US" sz="2000" dirty="0">
              <a:solidFill>
                <a:srgbClr val="252423"/>
              </a:solidFill>
              <a:latin typeface="Times New Roman" panose="02020603050405020304" pitchFamily="18" charset="0"/>
              <a:cs typeface="Times New Roman" panose="02020603050405020304" pitchFamily="18" charset="0"/>
            </a:endParaRPr>
          </a:p>
          <a:p>
            <a:endParaRPr lang="en-US" sz="2000" b="0" i="0" dirty="0">
              <a:solidFill>
                <a:srgbClr val="252423"/>
              </a:solidFill>
              <a:effectLst/>
              <a:latin typeface="Times New Roman" panose="02020603050405020304" pitchFamily="18" charset="0"/>
              <a:cs typeface="Times New Roman" panose="02020603050405020304" pitchFamily="18" charset="0"/>
            </a:endParaRPr>
          </a:p>
          <a:p>
            <a:r>
              <a:rPr lang="en-US" sz="2000" b="0" i="0" dirty="0">
                <a:solidFill>
                  <a:srgbClr val="252423"/>
                </a:solidFill>
                <a:effectLst/>
                <a:latin typeface="Times New Roman" panose="02020603050405020304" pitchFamily="18" charset="0"/>
                <a:cs typeface="Times New Roman" panose="02020603050405020304" pitchFamily="18" charset="0"/>
              </a:rPr>
              <a:t>﻿Across all 10 Job Role, Average of Work Life Balance ranged from 2.46 to 2.52.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92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2802BC-A71E-2F39-B73B-247FF656A459}"/>
              </a:ext>
            </a:extLst>
          </p:cNvPr>
          <p:cNvPicPr>
            <a:picLocks noChangeAspect="1"/>
          </p:cNvPicPr>
          <p:nvPr/>
        </p:nvPicPr>
        <p:blipFill>
          <a:blip r:embed="rId2"/>
          <a:stretch>
            <a:fillRect/>
          </a:stretch>
        </p:blipFill>
        <p:spPr>
          <a:xfrm>
            <a:off x="5165888" y="1187777"/>
            <a:ext cx="6843859" cy="4821136"/>
          </a:xfrm>
          <a:prstGeom prst="rect">
            <a:avLst/>
          </a:prstGeom>
        </p:spPr>
      </p:pic>
      <p:sp>
        <p:nvSpPr>
          <p:cNvPr id="5" name="TextBox 4">
            <a:extLst>
              <a:ext uri="{FF2B5EF4-FFF2-40B4-BE49-F238E27FC236}">
                <a16:creationId xmlns:a16="http://schemas.microsoft.com/office/drawing/2014/main" id="{60F40D12-F4DD-C107-FAB1-7E678C6FC205}"/>
              </a:ext>
            </a:extLst>
          </p:cNvPr>
          <p:cNvSpPr txBox="1"/>
          <p:nvPr/>
        </p:nvSpPr>
        <p:spPr>
          <a:xfrm>
            <a:off x="377072" y="395926"/>
            <a:ext cx="11114202" cy="400110"/>
          </a:xfrm>
          <a:prstGeom prst="rect">
            <a:avLst/>
          </a:prstGeom>
          <a:noFill/>
        </p:spPr>
        <p:txBody>
          <a:bodyPr wrap="square">
            <a:spAutoFit/>
          </a:bodyPr>
          <a:lstStyle/>
          <a:p>
            <a:pPr algn="ctr"/>
            <a:r>
              <a:rPr lang="en-IN" sz="2000" b="1" dirty="0">
                <a:latin typeface="Algerian" panose="04020705040A02060702" pitchFamily="82" charset="0"/>
              </a:rPr>
              <a:t>6.Attrition rate Vs Year since last promotion relation</a:t>
            </a:r>
          </a:p>
        </p:txBody>
      </p:sp>
      <p:sp>
        <p:nvSpPr>
          <p:cNvPr id="7" name="TextBox 6">
            <a:extLst>
              <a:ext uri="{FF2B5EF4-FFF2-40B4-BE49-F238E27FC236}">
                <a16:creationId xmlns:a16="http://schemas.microsoft.com/office/drawing/2014/main" id="{B9BC8D2D-121B-5185-3DAA-C11CDDF5B578}"/>
              </a:ext>
            </a:extLst>
          </p:cNvPr>
          <p:cNvSpPr txBox="1"/>
          <p:nvPr/>
        </p:nvSpPr>
        <p:spPr>
          <a:xfrm>
            <a:off x="263951" y="1263192"/>
            <a:ext cx="4779389" cy="4493538"/>
          </a:xfrm>
          <a:prstGeom prst="rect">
            <a:avLst/>
          </a:prstGeom>
          <a:noFill/>
        </p:spPr>
        <p:txBody>
          <a:bodyPr wrap="square">
            <a:spAutoFit/>
          </a:bodyPr>
          <a:lstStyle/>
          <a:p>
            <a:br>
              <a:rPr lang="en-US" sz="1600" b="0" i="0" dirty="0">
                <a:solidFill>
                  <a:srgbClr val="252423"/>
                </a:solidFill>
                <a:effectLst/>
                <a:latin typeface="Times New Roman" panose="02020603050405020304" pitchFamily="18" charset="0"/>
                <a:cs typeface="Times New Roman" panose="02020603050405020304" pitchFamily="18" charset="0"/>
              </a:rPr>
            </a:br>
            <a:r>
              <a:rPr lang="en-US" b="0" i="0" dirty="0">
                <a:solidFill>
                  <a:srgbClr val="252423"/>
                </a:solidFill>
                <a:effectLst/>
                <a:latin typeface="Times New Roman" panose="02020603050405020304" pitchFamily="18" charset="0"/>
                <a:cs typeface="Times New Roman" panose="02020603050405020304" pitchFamily="18" charset="0"/>
              </a:rPr>
              <a:t>﻿Healthcare Representative had the highest Average of Years Since Last Promotion and was 5.17% higher than Sales Representative, which had the lowest Average of Years Since Last Promotion at 5.74.﻿</a:t>
            </a:r>
          </a:p>
          <a:p>
            <a:endParaRPr lang="en-US" b="0" i="0" dirty="0">
              <a:solidFill>
                <a:srgbClr val="252423"/>
              </a:solidFill>
              <a:effectLst/>
              <a:latin typeface="Times New Roman" panose="02020603050405020304" pitchFamily="18" charset="0"/>
              <a:cs typeface="Times New Roman" panose="02020603050405020304" pitchFamily="18" charset="0"/>
            </a:endParaRPr>
          </a:p>
          <a:p>
            <a:r>
              <a:rPr lang="en-US" b="0" i="0" dirty="0">
                <a:solidFill>
                  <a:srgbClr val="252423"/>
                </a:solidFill>
                <a:effectLst/>
                <a:latin typeface="Times New Roman" panose="02020603050405020304" pitchFamily="18" charset="0"/>
                <a:cs typeface="Times New Roman" panose="02020603050405020304" pitchFamily="18" charset="0"/>
              </a:rPr>
              <a:t>﻿Average of Years Since Last Promotion and Average of Attrition Rate diverged the most when the Job Role was Healthcare Representative, when Average of Years Since Last Promotion were 5.54 higher than Average of Attrition Rate.</a:t>
            </a:r>
            <a:endParaRPr lang="en-US" dirty="0">
              <a:solidFill>
                <a:srgbClr val="252423"/>
              </a:solidFill>
              <a:latin typeface="Times New Roman" panose="02020603050405020304" pitchFamily="18" charset="0"/>
              <a:cs typeface="Times New Roman" panose="02020603050405020304" pitchFamily="18" charset="0"/>
            </a:endParaRPr>
          </a:p>
          <a:p>
            <a:endParaRPr lang="en-US" dirty="0">
              <a:solidFill>
                <a:srgbClr val="252423"/>
              </a:solidFill>
              <a:latin typeface="Times New Roman" panose="02020603050405020304" pitchFamily="18" charset="0"/>
              <a:cs typeface="Times New Roman" panose="02020603050405020304" pitchFamily="18" charset="0"/>
            </a:endParaRPr>
          </a:p>
          <a:p>
            <a:r>
              <a:rPr lang="en-US" b="0" i="0" dirty="0">
                <a:solidFill>
                  <a:srgbClr val="252423"/>
                </a:solidFill>
                <a:effectLst/>
                <a:latin typeface="Times New Roman" panose="02020603050405020304" pitchFamily="18" charset="0"/>
                <a:cs typeface="Times New Roman" panose="02020603050405020304" pitchFamily="18" charset="0"/>
              </a:rPr>
              <a:t>﻿Across all 10 Job Role, Average of Years Since Last Promotion ranged from 5.74 to 6.04 and Average of Attrition Rate ranged from 49 to 51.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544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733</TotalTime>
  <Words>643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Calibri Light</vt:lpstr>
      <vt:lpstr>Edwardian Script ITC</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Chavre</dc:creator>
  <cp:lastModifiedBy>Sneha Chavre</cp:lastModifiedBy>
  <cp:revision>9</cp:revision>
  <dcterms:created xsi:type="dcterms:W3CDTF">2024-08-28T04:29:00Z</dcterms:created>
  <dcterms:modified xsi:type="dcterms:W3CDTF">2024-10-09T12:26:50Z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8C04CEA68D4E483E966403C761E5032B_12</vt:lpwstr>
  </property>
  <property fmtid="{D5CDD505-2E9C-101B-9397-08002B2CF9AE}" pid="3" name="KSOProductBuildVer">
    <vt:lpwstr>1033-12.2.0.17562</vt:lpwstr>
  </property>
</Properties>
</file>