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61" r:id="rId4"/>
    <p:sldId id="262" r:id="rId5"/>
    <p:sldId id="263" r:id="rId6"/>
    <p:sldId id="264" r:id="rId7"/>
    <p:sldId id="265" r:id="rId8"/>
    <p:sldId id="266" r:id="rId9"/>
    <p:sldId id="267" r:id="rId10"/>
    <p:sldId id="260" r:id="rId11"/>
    <p:sldId id="257"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91742-BB92-4247-A5DD-FD70658A8D60}" type="datetimeFigureOut">
              <a:rPr lang="en-IN" smtClean="0"/>
              <a:t>04-01-2023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FFF50-19C4-4781-9A25-F7B4B7E2E927}" type="slidenum">
              <a:rPr lang="en-IN" smtClean="0"/>
              <a:t>‹#›</a:t>
            </a:fld>
            <a:endParaRPr lang="en-IN"/>
          </a:p>
        </p:txBody>
      </p:sp>
    </p:spTree>
    <p:extLst>
      <p:ext uri="{BB962C8B-B14F-4D97-AF65-F5344CB8AC3E}">
        <p14:creationId xmlns:p14="http://schemas.microsoft.com/office/powerpoint/2010/main" val="395712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350816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D4CF5-B0DB-4487-89C0-9F50A33FA264}"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274170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653264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003818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934719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402912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391725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204363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360797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44107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D4CF5-B0DB-4487-89C0-9F50A33FA264}" type="datetimeFigureOut">
              <a:rPr lang="en-IN" smtClean="0"/>
              <a:t>04-01-2023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54602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D4CF5-B0DB-4487-89C0-9F50A33FA264}"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28199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D4CF5-B0DB-4487-89C0-9F50A33FA264}" type="datetimeFigureOut">
              <a:rPr lang="en-IN" smtClean="0"/>
              <a:t>04-01-2023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7245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D4CF5-B0DB-4487-89C0-9F50A33FA264}" type="datetimeFigureOut">
              <a:rPr lang="en-IN" smtClean="0"/>
              <a:t>04-01-2023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72817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D4CF5-B0DB-4487-89C0-9F50A33FA264}" type="datetimeFigureOut">
              <a:rPr lang="en-IN" smtClean="0"/>
              <a:t>04-01-2023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379756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D4CF5-B0DB-4487-89C0-9F50A33FA264}"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99395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D4CF5-B0DB-4487-89C0-9F50A33FA264}" type="datetimeFigureOut">
              <a:rPr lang="en-IN" smtClean="0"/>
              <a:t>04-01-2023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B776B-892A-4A68-A001-3B0A1189612F}" type="slidenum">
              <a:rPr lang="en-IN" smtClean="0"/>
              <a:t>‹#›</a:t>
            </a:fld>
            <a:endParaRPr lang="en-IN"/>
          </a:p>
        </p:txBody>
      </p:sp>
    </p:spTree>
    <p:extLst>
      <p:ext uri="{BB962C8B-B14F-4D97-AF65-F5344CB8AC3E}">
        <p14:creationId xmlns:p14="http://schemas.microsoft.com/office/powerpoint/2010/main" val="19484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D4CF5-B0DB-4487-89C0-9F50A33FA264}" type="datetimeFigureOut">
              <a:rPr lang="en-IN" smtClean="0"/>
              <a:t>04-01-2023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0B776B-892A-4A68-A001-3B0A1189612F}" type="slidenum">
              <a:rPr lang="en-IN" smtClean="0"/>
              <a:t>‹#›</a:t>
            </a:fld>
            <a:endParaRPr lang="en-IN"/>
          </a:p>
        </p:txBody>
      </p:sp>
    </p:spTree>
    <p:extLst>
      <p:ext uri="{BB962C8B-B14F-4D97-AF65-F5344CB8AC3E}">
        <p14:creationId xmlns:p14="http://schemas.microsoft.com/office/powerpoint/2010/main" val="1363341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55EF63-9944-FD3C-25A8-DECE861F4757}"/>
              </a:ext>
            </a:extLst>
          </p:cNvPr>
          <p:cNvSpPr/>
          <p:nvPr/>
        </p:nvSpPr>
        <p:spPr>
          <a:xfrm>
            <a:off x="246888" y="443591"/>
            <a:ext cx="11585448" cy="2585323"/>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REAL / FAKE JOB PREDICTION USING MACHINE LEARNING</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ALGORITHMS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4910F94-4538-A96D-6D5C-61A2198AB398}"/>
              </a:ext>
            </a:extLst>
          </p:cNvPr>
          <p:cNvSpPr/>
          <p:nvPr/>
        </p:nvSpPr>
        <p:spPr>
          <a:xfrm>
            <a:off x="7483054" y="4256639"/>
            <a:ext cx="3882730" cy="1815882"/>
          </a:xfrm>
          <a:prstGeom prst="rect">
            <a:avLst/>
          </a:prstGeom>
          <a:noFill/>
        </p:spPr>
        <p:txBody>
          <a:bodyPr wrap="none" lIns="91440" tIns="45720" rIns="91440" bIns="45720">
            <a:spAutoFit/>
          </a:bodyPr>
          <a:lstStyle/>
          <a:p>
            <a:pPr algn="just"/>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MEMBERS </a:t>
            </a:r>
          </a:p>
          <a:p>
            <a:pPr algn="just"/>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NAGA NIKHIL</a:t>
            </a:r>
          </a:p>
          <a:p>
            <a:pPr algn="just"/>
            <a:r>
              <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 SMILE BABU</a:t>
            </a:r>
          </a:p>
          <a:p>
            <a:pPr algn="just"/>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 SNEHA CHOUGALE</a:t>
            </a: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a:extLst>
              <a:ext uri="{FF2B5EF4-FFF2-40B4-BE49-F238E27FC236}">
                <a16:creationId xmlns:a16="http://schemas.microsoft.com/office/drawing/2014/main" id="{D60A4E4F-BCF6-76A2-B964-257E8445E24E}"/>
              </a:ext>
            </a:extLst>
          </p:cNvPr>
          <p:cNvSpPr/>
          <p:nvPr/>
        </p:nvSpPr>
        <p:spPr>
          <a:xfrm>
            <a:off x="475337" y="4533638"/>
            <a:ext cx="3852978" cy="1261884"/>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GUIDE</a:t>
            </a:r>
            <a:endPar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ANANT</a:t>
            </a: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3463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5619EC-78E0-9415-AB82-1506F6329665}"/>
              </a:ext>
            </a:extLst>
          </p:cNvPr>
          <p:cNvSpPr/>
          <p:nvPr/>
        </p:nvSpPr>
        <p:spPr>
          <a:xfrm>
            <a:off x="4153985" y="589895"/>
            <a:ext cx="317080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ABSTRACT</a:t>
            </a:r>
          </a:p>
        </p:txBody>
      </p:sp>
      <p:sp>
        <p:nvSpPr>
          <p:cNvPr id="3" name="TextBox 2">
            <a:extLst>
              <a:ext uri="{FF2B5EF4-FFF2-40B4-BE49-F238E27FC236}">
                <a16:creationId xmlns:a16="http://schemas.microsoft.com/office/drawing/2014/main" id="{7E064246-4825-3788-5D02-687BAE2BA2CF}"/>
              </a:ext>
            </a:extLst>
          </p:cNvPr>
          <p:cNvSpPr txBox="1"/>
          <p:nvPr/>
        </p:nvSpPr>
        <p:spPr>
          <a:xfrm>
            <a:off x="696468" y="2350008"/>
            <a:ext cx="10799064"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recent years, due to advancement in modern technology and social communication, advertising new job posts has become very common issue in the present world. So, fake job Posting Prediction task is going to be a great concern for all. Like many other classification tasks fake job posting prediction leaves a lot of challenges to face. This project proposed to use different data mining techniques and classification algorithm like KNN, decision tree, Support Vector Machine, naive bayes classifier, random forest classifier to predict a job post if it is real or fraudulent. We have experimented on Employment Scam Aegean Dataset (EMSCAD) containing 17880 samples.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51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9A5F1B-30E4-B0B7-3C1D-CBDAA8068DC8}"/>
              </a:ext>
            </a:extLst>
          </p:cNvPr>
          <p:cNvSpPr/>
          <p:nvPr/>
        </p:nvSpPr>
        <p:spPr>
          <a:xfrm>
            <a:off x="3282405" y="425303"/>
            <a:ext cx="526144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EXISTING SYSTEM</a:t>
            </a:r>
          </a:p>
        </p:txBody>
      </p:sp>
      <p:sp>
        <p:nvSpPr>
          <p:cNvPr id="5" name="TextBox 4">
            <a:extLst>
              <a:ext uri="{FF2B5EF4-FFF2-40B4-BE49-F238E27FC236}">
                <a16:creationId xmlns:a16="http://schemas.microsoft.com/office/drawing/2014/main" id="{5B8807EE-3E34-F42E-22AA-A8F1418E0E2E}"/>
              </a:ext>
            </a:extLst>
          </p:cNvPr>
          <p:cNvSpPr txBox="1"/>
          <p:nvPr/>
        </p:nvSpPr>
        <p:spPr>
          <a:xfrm>
            <a:off x="905256" y="1859339"/>
            <a:ext cx="10250424"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Experiments on the Dataset using Several Classification Algorithms like Naive bayes Classifier, Random Forest Classifier, Logistic Regression, KNN Classifier, Decision Tree Classifier(Gini Index, ID3 Decision Tree).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KNN Classifier Showed the best performance on the dataset with 95.838% Classification Accuracy.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Naive Bayes Classifier has Showed the least performance on the dataset with 95.527% Classification Accuracy.</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By Applying PCA on this dataset on KNN Classifier the Accuracy has been reduced from 95.838% to 95.749% but the required columns has been reduced from 29 columns to 12 columns, which </a:t>
            </a:r>
            <a:r>
              <a:rPr lang="en-IN" sz="2000" dirty="0" err="1">
                <a:latin typeface="Times New Roman" panose="02020603050405020304" pitchFamily="18" charset="0"/>
                <a:cs typeface="Times New Roman" panose="02020603050405020304" pitchFamily="18" charset="0"/>
              </a:rPr>
              <a:t>inturn</a:t>
            </a:r>
            <a:r>
              <a:rPr lang="en-IN" sz="2000" dirty="0">
                <a:latin typeface="Times New Roman" panose="02020603050405020304" pitchFamily="18" charset="0"/>
                <a:cs typeface="Times New Roman" panose="02020603050405020304" pitchFamily="18" charset="0"/>
              </a:rPr>
              <a:t> reduces the processing time.</a:t>
            </a:r>
          </a:p>
        </p:txBody>
      </p:sp>
    </p:spTree>
    <p:extLst>
      <p:ext uri="{BB962C8B-B14F-4D97-AF65-F5344CB8AC3E}">
        <p14:creationId xmlns:p14="http://schemas.microsoft.com/office/powerpoint/2010/main" val="255373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5FDB16-F5EB-3C49-71A5-A0094A2DECE5}"/>
              </a:ext>
            </a:extLst>
          </p:cNvPr>
          <p:cNvSpPr/>
          <p:nvPr/>
        </p:nvSpPr>
        <p:spPr>
          <a:xfrm>
            <a:off x="2883108" y="269855"/>
            <a:ext cx="609660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PROPOSED SYSTEMS</a:t>
            </a:r>
          </a:p>
        </p:txBody>
      </p:sp>
      <p:sp>
        <p:nvSpPr>
          <p:cNvPr id="5" name="TextBox 4">
            <a:extLst>
              <a:ext uri="{FF2B5EF4-FFF2-40B4-BE49-F238E27FC236}">
                <a16:creationId xmlns:a16="http://schemas.microsoft.com/office/drawing/2014/main" id="{50C51126-7570-A2CE-5D80-204F531A6691}"/>
              </a:ext>
            </a:extLst>
          </p:cNvPr>
          <p:cNvSpPr txBox="1"/>
          <p:nvPr/>
        </p:nvSpPr>
        <p:spPr>
          <a:xfrm>
            <a:off x="822960" y="1508760"/>
            <a:ext cx="10524744"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System has used EMSCAD to detect fake job post. This dataset contains 17880 samples and each row of the has 18 attributes including the class label. Among these 18 attribute, we have used only 7 attributes which are converted into categorical attribute. Deep neural network as a classifier, performs great for this classification task. We have used three classifier shows approximately 96% classification Accuracy (KNN) to predict a predict a fraudulent job post.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Advantages : </a:t>
            </a:r>
          </a:p>
          <a:p>
            <a:pPr marL="342900" indent="-342900" algn="just">
              <a:buAutoNum type="arabicParenR"/>
            </a:pPr>
            <a:r>
              <a:rPr lang="en-US" sz="2000" dirty="0">
                <a:latin typeface="Times New Roman" panose="02020603050405020304" pitchFamily="18" charset="0"/>
                <a:cs typeface="Times New Roman" panose="02020603050405020304" pitchFamily="18" charset="0"/>
              </a:rPr>
              <a:t>The proposed has been implemented EMSCAD technique which is very accurate and fast.</a:t>
            </a:r>
          </a:p>
          <a:p>
            <a:pPr marL="342900" indent="-342900" algn="jus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AutoNum type="arabicParenR"/>
            </a:pPr>
            <a:r>
              <a:rPr lang="en-US" sz="2000" dirty="0">
                <a:latin typeface="Times New Roman" panose="02020603050405020304" pitchFamily="18" charset="0"/>
                <a:cs typeface="Times New Roman" panose="02020603050405020304" pitchFamily="18" charset="0"/>
              </a:rPr>
              <a:t>The system is very effective due to accurate detection of Fake job Posts which creates inconsistency for the job seeker to find their preferable jobs causing a huge waste of their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12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A2D214-E72A-7E4C-8D65-39783303DCA8}"/>
              </a:ext>
            </a:extLst>
          </p:cNvPr>
          <p:cNvSpPr/>
          <p:nvPr/>
        </p:nvSpPr>
        <p:spPr>
          <a:xfrm>
            <a:off x="4298875" y="2967335"/>
            <a:ext cx="3594254"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END</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14426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0A8E2-4266-D6F9-CED7-F5B40A4AC1A2}"/>
              </a:ext>
            </a:extLst>
          </p:cNvPr>
          <p:cNvSpPr txBox="1"/>
          <p:nvPr/>
        </p:nvSpPr>
        <p:spPr>
          <a:xfrm>
            <a:off x="2587752" y="1305341"/>
            <a:ext cx="7589520" cy="3416320"/>
          </a:xfrm>
          <a:prstGeom prst="rect">
            <a:avLst/>
          </a:prstGeom>
          <a:noFill/>
        </p:spPr>
        <p:txBody>
          <a:bodyPr wrap="square">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BEWARE OF BOGUS </a:t>
            </a:r>
          </a:p>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ONLINE </a:t>
            </a:r>
          </a:p>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EMPLOYMENT POSTINGS</a:t>
            </a:r>
          </a:p>
        </p:txBody>
      </p:sp>
    </p:spTree>
    <p:extLst>
      <p:ext uri="{BB962C8B-B14F-4D97-AF65-F5344CB8AC3E}">
        <p14:creationId xmlns:p14="http://schemas.microsoft.com/office/powerpoint/2010/main" val="126858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B5F9A7-3610-691D-F71B-2F3DC9878D60}"/>
              </a:ext>
            </a:extLst>
          </p:cNvPr>
          <p:cNvSpPr txBox="1"/>
          <p:nvPr/>
        </p:nvSpPr>
        <p:spPr>
          <a:xfrm>
            <a:off x="801624" y="2078153"/>
            <a:ext cx="10588752" cy="2554545"/>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The Internet is a good resource for information, but there are risks!</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Job Sites like Monster.com, Linkedin.com, CareerBuilder.com, and Community sites likes Craig list are popular employment sources for the public.</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Job Seekers should know that typically job sites do not monitor or review employment offers, These sites, and your (Better Business Bureau)BBB, recommend keeping your social security number and financial information safe!</a:t>
            </a:r>
            <a:endParaRPr lang="en-I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3F09341-3978-C754-FC63-78FF04C49BBC}"/>
              </a:ext>
            </a:extLst>
          </p:cNvPr>
          <p:cNvSpPr/>
          <p:nvPr/>
        </p:nvSpPr>
        <p:spPr>
          <a:xfrm>
            <a:off x="1693523" y="370439"/>
            <a:ext cx="798199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LOOKING FOR WORK?</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47494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075607-6732-00BD-F3D6-F1C0C608FE57}"/>
              </a:ext>
            </a:extLst>
          </p:cNvPr>
          <p:cNvSpPr/>
          <p:nvPr/>
        </p:nvSpPr>
        <p:spPr>
          <a:xfrm>
            <a:off x="1347411" y="397871"/>
            <a:ext cx="902170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“TOO GOOD TO BE TRUE”</a:t>
            </a:r>
          </a:p>
        </p:txBody>
      </p:sp>
      <p:sp>
        <p:nvSpPr>
          <p:cNvPr id="4" name="TextBox 3">
            <a:extLst>
              <a:ext uri="{FF2B5EF4-FFF2-40B4-BE49-F238E27FC236}">
                <a16:creationId xmlns:a16="http://schemas.microsoft.com/office/drawing/2014/main" id="{896002A7-A6FA-5DC4-412F-0D72286E0CF5}"/>
              </a:ext>
            </a:extLst>
          </p:cNvPr>
          <p:cNvSpPr txBox="1"/>
          <p:nvPr/>
        </p:nvSpPr>
        <p:spPr>
          <a:xfrm>
            <a:off x="576072" y="1719072"/>
            <a:ext cx="1092708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If a Job ad sounds too good to be true, then it usually is! You probably won’t be paid a high salary for doing little work.</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example. Work-at-home opportunities are popular on job sites and typically require you to provide a product or service from your home. Although legitimate offers exist, common schemes include stuffing envelopes, assembling products, medical billing, selling advertisements on the internet, and data entry.</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Unfortunately, opportunities to work abroad are not offered to inexperienced job seekers. Watch for a promise of employment, unlisted post office boxes of phone numbers, and guarantees.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55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E7C92-E300-46A3-914B-1DB02DD8544E}"/>
              </a:ext>
            </a:extLst>
          </p:cNvPr>
          <p:cNvSpPr/>
          <p:nvPr/>
        </p:nvSpPr>
        <p:spPr>
          <a:xfrm>
            <a:off x="1484328" y="214991"/>
            <a:ext cx="880273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WHAT IS REAL OR FAKE?</a:t>
            </a:r>
          </a:p>
        </p:txBody>
      </p:sp>
      <p:sp>
        <p:nvSpPr>
          <p:cNvPr id="3" name="TextBox 2">
            <a:extLst>
              <a:ext uri="{FF2B5EF4-FFF2-40B4-BE49-F238E27FC236}">
                <a16:creationId xmlns:a16="http://schemas.microsoft.com/office/drawing/2014/main" id="{CD400144-5584-6D14-35AF-075BD038AA29}"/>
              </a:ext>
            </a:extLst>
          </p:cNvPr>
          <p:cNvSpPr txBox="1"/>
          <p:nvPr/>
        </p:nvSpPr>
        <p:spPr>
          <a:xfrm>
            <a:off x="621792" y="1481328"/>
            <a:ext cx="10981944" cy="341632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COMMON RED FLAGS</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Don’t pay an “employer” to do a work. Reliable companies do not ask for money up front.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Be careful if a business won’t disclose who they are or where they’re located. If you can’t verify this information and follow up  by checking them out with your BBB, consider looking elsewhere.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Genuine employment offers don’t require you to send personal information via email. Resist the urge to respond to a request to “verify your identity”.</a:t>
            </a:r>
          </a:p>
          <a:p>
            <a:endParaRPr lang="en-IN" dirty="0"/>
          </a:p>
          <a:p>
            <a:endParaRPr lang="en-IN" dirty="0"/>
          </a:p>
        </p:txBody>
      </p:sp>
    </p:spTree>
    <p:extLst>
      <p:ext uri="{BB962C8B-B14F-4D97-AF65-F5344CB8AC3E}">
        <p14:creationId xmlns:p14="http://schemas.microsoft.com/office/powerpoint/2010/main" val="16245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3EDA3C-BD9D-FB7F-99B5-8F50DF9F6C2C}"/>
              </a:ext>
            </a:extLst>
          </p:cNvPr>
          <p:cNvSpPr txBox="1"/>
          <p:nvPr/>
        </p:nvSpPr>
        <p:spPr>
          <a:xfrm>
            <a:off x="557784" y="1600200"/>
            <a:ext cx="11045952"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Some employment listing services and “consultants” write ads to sound like there are jobs available, when </a:t>
            </a:r>
            <a:r>
              <a:rPr lang="en-US" sz="2000" dirty="0" err="1">
                <a:latin typeface="Times New Roman" panose="02020603050405020304" pitchFamily="18" charset="0"/>
                <a:cs typeface="Times New Roman" panose="02020603050405020304" pitchFamily="18" charset="0"/>
              </a:rPr>
              <a:t>infact</a:t>
            </a:r>
            <a:r>
              <a:rPr lang="en-US" sz="2000" dirty="0">
                <a:latin typeface="Times New Roman" panose="02020603050405020304" pitchFamily="18" charset="0"/>
                <a:cs typeface="Times New Roman" panose="02020603050405020304" pitchFamily="18" charset="0"/>
              </a:rPr>
              <a:t> they are really only selling information.</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EXAMPLE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You may have seen a post office job listing in the newspaper instructing you to pay for an employment exam or promising high test scores for a fee.</a:t>
            </a:r>
            <a:r>
              <a:rPr lang="en-IN" sz="2000" dirty="0">
                <a:latin typeface="Times New Roman" panose="02020603050405020304" pitchFamily="18" charset="0"/>
                <a:cs typeface="Times New Roman" panose="02020603050405020304" pitchFamily="18" charset="0"/>
              </a:rPr>
              <a:t> But Job seekers can contact the post office directly to learn about opportunities</a:t>
            </a:r>
            <a:r>
              <a:rPr lang="en-IN" dirty="0"/>
              <a:t>.</a:t>
            </a:r>
            <a:endParaRPr lang="en-US" dirty="0"/>
          </a:p>
        </p:txBody>
      </p:sp>
      <p:sp>
        <p:nvSpPr>
          <p:cNvPr id="4" name="Rectangle 3">
            <a:extLst>
              <a:ext uri="{FF2B5EF4-FFF2-40B4-BE49-F238E27FC236}">
                <a16:creationId xmlns:a16="http://schemas.microsoft.com/office/drawing/2014/main" id="{AFC6F26F-46EA-361B-2AC2-752CA3506470}"/>
              </a:ext>
            </a:extLst>
          </p:cNvPr>
          <p:cNvSpPr/>
          <p:nvPr/>
        </p:nvSpPr>
        <p:spPr>
          <a:xfrm>
            <a:off x="2529015" y="425303"/>
            <a:ext cx="632929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PAYING TO APPLY</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6854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73B2DC-26A8-239F-728B-A07C5E1E2CF9}"/>
              </a:ext>
            </a:extLst>
          </p:cNvPr>
          <p:cNvSpPr/>
          <p:nvPr/>
        </p:nvSpPr>
        <p:spPr>
          <a:xfrm>
            <a:off x="1628648" y="269855"/>
            <a:ext cx="8642109"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PERSONAL INVITATIONS</a:t>
            </a:r>
          </a:p>
        </p:txBody>
      </p:sp>
      <p:sp>
        <p:nvSpPr>
          <p:cNvPr id="4" name="TextBox 3">
            <a:extLst>
              <a:ext uri="{FF2B5EF4-FFF2-40B4-BE49-F238E27FC236}">
                <a16:creationId xmlns:a16="http://schemas.microsoft.com/office/drawing/2014/main" id="{B09BD4B5-7606-191C-2733-87E98B6642E1}"/>
              </a:ext>
            </a:extLst>
          </p:cNvPr>
          <p:cNvSpPr txBox="1"/>
          <p:nvPr/>
        </p:nvSpPr>
        <p:spPr>
          <a:xfrm>
            <a:off x="804672" y="1444752"/>
            <a:ext cx="10588752" cy="3477875"/>
          </a:xfrm>
          <a:prstGeom prst="rect">
            <a:avLst/>
          </a:prstGeom>
          <a:noFill/>
        </p:spPr>
        <p:txBody>
          <a:bodyPr wrap="square" rtlCol="0">
            <a:spAutoFit/>
          </a:bodyPr>
          <a:lstStyle/>
          <a:p>
            <a:pPr algn="just"/>
            <a:r>
              <a:rPr lang="en-US" sz="2000" dirty="0">
                <a:solidFill>
                  <a:srgbClr val="00B0F0"/>
                </a:solidFill>
                <a:latin typeface="Times New Roman" panose="02020603050405020304" pitchFamily="18" charset="0"/>
                <a:cs typeface="Times New Roman" panose="02020603050405020304" pitchFamily="18" charset="0"/>
              </a:rPr>
              <a:t>SCENARIO</a:t>
            </a:r>
          </a:p>
          <a:p>
            <a:pPr algn="just"/>
            <a:r>
              <a:rPr lang="en-IN" sz="2000" dirty="0">
                <a:latin typeface="Times New Roman" panose="02020603050405020304" pitchFamily="18" charset="0"/>
                <a:cs typeface="Times New Roman" panose="02020603050405020304" pitchFamily="18" charset="0"/>
              </a:rPr>
              <a:t>A Scammer sends mass e-mails to long lists of recipients. The e-mail claims to be a response to  job application or it claims to have seen your resume on the internet, noting that your skills match the requirements for their job.</a:t>
            </a:r>
          </a:p>
          <a:p>
            <a:pPr algn="just"/>
            <a:r>
              <a:rPr lang="en-IN" sz="2000" dirty="0">
                <a:latin typeface="Times New Roman" panose="02020603050405020304" pitchFamily="18" charset="0"/>
                <a:cs typeface="Times New Roman" panose="02020603050405020304" pitchFamily="18" charset="0"/>
              </a:rPr>
              <a:t>You are invited to complete an online job application.</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FF0000"/>
                </a:solidFill>
                <a:latin typeface="Times New Roman" panose="02020603050405020304" pitchFamily="18" charset="0"/>
                <a:cs typeface="Times New Roman" panose="02020603050405020304" pitchFamily="18" charset="0"/>
              </a:rPr>
              <a:t>PROCEED WITH CAUTION</a:t>
            </a:r>
          </a:p>
          <a:p>
            <a:pPr algn="just"/>
            <a:r>
              <a:rPr lang="en-US" sz="2000" dirty="0">
                <a:latin typeface="Times New Roman" panose="02020603050405020304" pitchFamily="18" charset="0"/>
                <a:cs typeface="Times New Roman" panose="02020603050405020304" pitchFamily="18" charset="0"/>
              </a:rPr>
              <a:t>Did you apply for a job with this company? Did you send a resume to this recruiter? Check it out the Business with your BBB!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DE321D-6707-61DB-6D8B-CAF23385D816}"/>
              </a:ext>
            </a:extLst>
          </p:cNvPr>
          <p:cNvSpPr/>
          <p:nvPr/>
        </p:nvSpPr>
        <p:spPr>
          <a:xfrm>
            <a:off x="2891162" y="416159"/>
            <a:ext cx="584275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PROTECT YOURSELF</a:t>
            </a:r>
          </a:p>
        </p:txBody>
      </p:sp>
      <p:sp>
        <p:nvSpPr>
          <p:cNvPr id="3" name="TextBox 2">
            <a:extLst>
              <a:ext uri="{FF2B5EF4-FFF2-40B4-BE49-F238E27FC236}">
                <a16:creationId xmlns:a16="http://schemas.microsoft.com/office/drawing/2014/main" id="{5708819E-2840-4F78-59A1-50A3C18F5A10}"/>
              </a:ext>
            </a:extLst>
          </p:cNvPr>
          <p:cNvSpPr txBox="1"/>
          <p:nvPr/>
        </p:nvSpPr>
        <p:spPr>
          <a:xfrm>
            <a:off x="786384" y="2157984"/>
            <a:ext cx="10881360" cy="2831544"/>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Research any company for which you are considering working for. Ask for Business Name, Address, and Phone Number.</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Don’t Give out any personal information until you have checked the company out.</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Don’t pay for a promise.</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Check the business out first with your BBB!</a:t>
            </a:r>
          </a:p>
          <a:p>
            <a:pPr marL="342900" indent="-342900">
              <a:buAutoNum type="arabicPeriod"/>
            </a:pPr>
            <a:endParaRPr lang="en-IN" dirty="0"/>
          </a:p>
        </p:txBody>
      </p:sp>
    </p:spTree>
    <p:extLst>
      <p:ext uri="{BB962C8B-B14F-4D97-AF65-F5344CB8AC3E}">
        <p14:creationId xmlns:p14="http://schemas.microsoft.com/office/powerpoint/2010/main" val="206786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5EF064-85DF-CD75-5A78-A68B639E7DEE}"/>
              </a:ext>
            </a:extLst>
          </p:cNvPr>
          <p:cNvSpPr/>
          <p:nvPr/>
        </p:nvSpPr>
        <p:spPr>
          <a:xfrm>
            <a:off x="3039454" y="452735"/>
            <a:ext cx="558274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WATCH OUT FOR…</a:t>
            </a:r>
          </a:p>
        </p:txBody>
      </p:sp>
      <p:sp>
        <p:nvSpPr>
          <p:cNvPr id="3" name="TextBox 2">
            <a:extLst>
              <a:ext uri="{FF2B5EF4-FFF2-40B4-BE49-F238E27FC236}">
                <a16:creationId xmlns:a16="http://schemas.microsoft.com/office/drawing/2014/main" id="{8B6610E7-E9C8-A0D4-08B4-FAB99ECA9170}"/>
              </a:ext>
            </a:extLst>
          </p:cNvPr>
          <p:cNvSpPr txBox="1"/>
          <p:nvPr/>
        </p:nvSpPr>
        <p:spPr>
          <a:xfrm>
            <a:off x="722376" y="1901952"/>
            <a:ext cx="10780776" cy="3447098"/>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Companies that ask for Personal Information without disclosing who they are</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Request for an Upfront Fee</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Claims of High Earnings with no Experience </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Promise of Something for Nothing</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Or Instructions to Visit Another Site (Link Provided by Them) to check your credit score or run a Back Ground Check.</a:t>
            </a:r>
          </a:p>
          <a:p>
            <a:endParaRPr lang="en-IN" dirty="0"/>
          </a:p>
        </p:txBody>
      </p:sp>
    </p:spTree>
    <p:extLst>
      <p:ext uri="{BB962C8B-B14F-4D97-AF65-F5344CB8AC3E}">
        <p14:creationId xmlns:p14="http://schemas.microsoft.com/office/powerpoint/2010/main" val="650693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118</TotalTime>
  <Words>974</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NIKHIL</dc:creator>
  <cp:lastModifiedBy>NAGA NIKHIL</cp:lastModifiedBy>
  <cp:revision>2</cp:revision>
  <dcterms:created xsi:type="dcterms:W3CDTF">2023-01-04T05:39:31Z</dcterms:created>
  <dcterms:modified xsi:type="dcterms:W3CDTF">2023-01-04T07:38:30Z</dcterms:modified>
</cp:coreProperties>
</file>