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86" r:id="rId7"/>
    <p:sldId id="258" r:id="rId8"/>
    <p:sldId id="261" r:id="rId9"/>
    <p:sldId id="288" r:id="rId10"/>
    <p:sldId id="289" r:id="rId11"/>
    <p:sldId id="291" r:id="rId12"/>
    <p:sldId id="292" r:id="rId13"/>
    <p:sldId id="293" r:id="rId14"/>
    <p:sldId id="29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8351161" cy="1243584"/>
          </a:xfrm>
        </p:spPr>
        <p:txBody>
          <a:bodyPr/>
          <a:lstStyle/>
          <a:p>
            <a:pPr algn="ctr"/>
            <a:r>
              <a:rPr lang="en-IN" sz="6000" b="1" dirty="0"/>
              <a:t>Activity Selection Problem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523" y="3990549"/>
            <a:ext cx="7077456" cy="8686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- Sneha C 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293" y="232068"/>
            <a:ext cx="7781544" cy="859055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273" y="1327791"/>
            <a:ext cx="11345807" cy="3721366"/>
          </a:xfrm>
        </p:spPr>
        <p:txBody>
          <a:bodyPr>
            <a:noAutofit/>
          </a:bodyPr>
          <a:lstStyle/>
          <a:p>
            <a:pPr algn="just"/>
            <a:endParaRPr lang="en-US" sz="5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FCDE6-5526-4CD3-A3A4-7BE750274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41" y="1372188"/>
            <a:ext cx="4229467" cy="2613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32FDA0-835E-4182-8D91-F75A0AFA4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84" y="4497086"/>
            <a:ext cx="7148179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26" y="1673592"/>
            <a:ext cx="7781544" cy="859055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Time Complexity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51556"/>
            <a:ext cx="7781544" cy="1473798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For sorted input </a:t>
            </a:r>
            <a:r>
              <a:rPr lang="en-US" sz="2500" dirty="0">
                <a:sym typeface="Wingdings" panose="05000000000000000000" pitchFamily="2" charset="2"/>
              </a:rPr>
              <a:t> O(n)</a:t>
            </a:r>
          </a:p>
          <a:p>
            <a:pPr algn="just"/>
            <a:r>
              <a:rPr lang="en-US" sz="2500" dirty="0">
                <a:sym typeface="Wingdings" panose="05000000000000000000" pitchFamily="2" charset="2"/>
              </a:rPr>
              <a:t>For unsorted input  O(n log n)</a:t>
            </a:r>
            <a:endParaRPr lang="en-US" sz="2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0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26" y="1673592"/>
            <a:ext cx="7781544" cy="8590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Greedy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51556"/>
            <a:ext cx="7781544" cy="1473798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The Greedy Algorithm is a problem-solving approach that makes optimal choices at each step. It prioritizes immediate gains, aiming to find the best solution for the current subproblem.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26" y="1673592"/>
            <a:ext cx="7781544" cy="859055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Activity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51556"/>
            <a:ext cx="7781544" cy="1473798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Activity Selection is a problem where a set of activities with start and end times are given. The goal is to select the maximum number of non-overlapping activities that can be performed.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569486" cy="535531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/>
              <a:t>You are given n activities with their start and finish times. Select the maximum number of activities that can be performed by a single person, assuming that a person can only work on a single activity at a time.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                   A2 </a:t>
            </a:r>
            <a:r>
              <a:rPr lang="en-US" sz="2000" dirty="0">
                <a:sym typeface="Wingdings" panose="05000000000000000000" pitchFamily="2" charset="2"/>
              </a:rPr>
              <a:t> A3     TOTAL = 2 </a:t>
            </a:r>
            <a:r>
              <a:rPr lang="en-US" sz="2000" dirty="0" err="1">
                <a:sym typeface="Wingdings" panose="05000000000000000000" pitchFamily="2" charset="2"/>
              </a:rPr>
              <a:t>Activites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60753D5-F773-4395-9FD5-ADDA82660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8072"/>
              </p:ext>
            </p:extLst>
          </p:nvPr>
        </p:nvGraphicFramePr>
        <p:xfrm>
          <a:off x="720762" y="3227294"/>
          <a:ext cx="8148320" cy="155723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7080">
                  <a:extLst>
                    <a:ext uri="{9D8B030D-6E8A-4147-A177-3AD203B41FA5}">
                      <a16:colId xmlns:a16="http://schemas.microsoft.com/office/drawing/2014/main" val="385115297"/>
                    </a:ext>
                  </a:extLst>
                </a:gridCol>
                <a:gridCol w="2037080">
                  <a:extLst>
                    <a:ext uri="{9D8B030D-6E8A-4147-A177-3AD203B41FA5}">
                      <a16:colId xmlns:a16="http://schemas.microsoft.com/office/drawing/2014/main" val="2372531360"/>
                    </a:ext>
                  </a:extLst>
                </a:gridCol>
                <a:gridCol w="2037080">
                  <a:extLst>
                    <a:ext uri="{9D8B030D-6E8A-4147-A177-3AD203B41FA5}">
                      <a16:colId xmlns:a16="http://schemas.microsoft.com/office/drawing/2014/main" val="1436510342"/>
                    </a:ext>
                  </a:extLst>
                </a:gridCol>
                <a:gridCol w="2037080">
                  <a:extLst>
                    <a:ext uri="{9D8B030D-6E8A-4147-A177-3AD203B41FA5}">
                      <a16:colId xmlns:a16="http://schemas.microsoft.com/office/drawing/2014/main" val="107840234"/>
                    </a:ext>
                  </a:extLst>
                </a:gridCol>
              </a:tblGrid>
              <a:tr h="519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97537"/>
                  </a:ext>
                </a:extLst>
              </a:tr>
              <a:tr h="5190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04235"/>
                  </a:ext>
                </a:extLst>
              </a:tr>
              <a:tr h="5190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FINISH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 to Implement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84CB1D-D960-4B0E-A7D0-B8EBDCBAE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34ABEF-E6CB-48AE-A15F-BB0660ADED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8CE7E0E-CDDD-4245-A076-73835646DC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A0173C-C8CC-450F-9EA1-44379676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1" y="1681163"/>
            <a:ext cx="11214100" cy="44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569486" cy="535531"/>
          </a:xfrm>
        </p:spPr>
        <p:txBody>
          <a:bodyPr/>
          <a:lstStyle/>
          <a:p>
            <a:pPr algn="ctr"/>
            <a:r>
              <a:rPr lang="en-US" dirty="0"/>
              <a:t>Greedy Approach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505401" cy="409324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Step 1 </a:t>
            </a:r>
            <a:r>
              <a:rPr lang="en-US" sz="2000" dirty="0">
                <a:sym typeface="Wingdings" panose="05000000000000000000" pitchFamily="2" charset="2"/>
              </a:rPr>
              <a:t>  </a:t>
            </a:r>
            <a:r>
              <a:rPr lang="en-US" sz="2000" dirty="0"/>
              <a:t>Sort the activities according to their finishing time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       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59524C-9384-4A3A-A311-F8AD5C2EA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30164"/>
              </p:ext>
            </p:extLst>
          </p:nvPr>
        </p:nvGraphicFramePr>
        <p:xfrm>
          <a:off x="623944" y="2709346"/>
          <a:ext cx="9606579" cy="1107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38229">
                  <a:extLst>
                    <a:ext uri="{9D8B030D-6E8A-4147-A177-3AD203B41FA5}">
                      <a16:colId xmlns:a16="http://schemas.microsoft.com/office/drawing/2014/main" val="3415789079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1282734689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2664712608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2904914503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1517947464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2084583416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1397738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7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START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0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7503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A050DB-E39D-41C9-A8BC-AF7E9A3F6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91160"/>
              </p:ext>
            </p:extLst>
          </p:nvPr>
        </p:nvGraphicFramePr>
        <p:xfrm>
          <a:off x="623943" y="4678895"/>
          <a:ext cx="9606579" cy="1107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38229">
                  <a:extLst>
                    <a:ext uri="{9D8B030D-6E8A-4147-A177-3AD203B41FA5}">
                      <a16:colId xmlns:a16="http://schemas.microsoft.com/office/drawing/2014/main" val="811157960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3496890712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691909405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1072171807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3763301174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1374271874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2175769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2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START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3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64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33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569486" cy="535531"/>
          </a:xfrm>
        </p:spPr>
        <p:txBody>
          <a:bodyPr/>
          <a:lstStyle/>
          <a:p>
            <a:pPr algn="ctr"/>
            <a:r>
              <a:rPr lang="en-US" dirty="0"/>
              <a:t>Greedy Approach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505401" cy="409324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Step 2 </a:t>
            </a:r>
            <a:r>
              <a:rPr lang="en-US" sz="2000" dirty="0">
                <a:sym typeface="Wingdings" panose="05000000000000000000" pitchFamily="2" charset="2"/>
              </a:rPr>
              <a:t>  </a:t>
            </a:r>
            <a:r>
              <a:rPr lang="en-US" sz="2000" dirty="0"/>
              <a:t>Select the 1</a:t>
            </a:r>
            <a:r>
              <a:rPr lang="en-US" sz="2000" baseline="30000" dirty="0"/>
              <a:t>st</a:t>
            </a:r>
            <a:r>
              <a:rPr lang="en-US" sz="2000" dirty="0"/>
              <a:t> activity from the sorted array and print it.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  Solution </a:t>
            </a:r>
            <a:r>
              <a:rPr lang="en-US" sz="2000" dirty="0">
                <a:sym typeface="Wingdings" panose="05000000000000000000" pitchFamily="2" charset="2"/>
              </a:rPr>
              <a:t> A3</a:t>
            </a:r>
            <a:r>
              <a:rPr lang="en-US" sz="2000" dirty="0"/>
              <a:t>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       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A050DB-E39D-41C9-A8BC-AF7E9A3F6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88387"/>
              </p:ext>
            </p:extLst>
          </p:nvPr>
        </p:nvGraphicFramePr>
        <p:xfrm>
          <a:off x="444499" y="3237370"/>
          <a:ext cx="9606579" cy="1107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38229">
                  <a:extLst>
                    <a:ext uri="{9D8B030D-6E8A-4147-A177-3AD203B41FA5}">
                      <a16:colId xmlns:a16="http://schemas.microsoft.com/office/drawing/2014/main" val="811157960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3496890712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691909405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1072171807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3763301174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1374271874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2175769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2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START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3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64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569486" cy="535531"/>
          </a:xfrm>
        </p:spPr>
        <p:txBody>
          <a:bodyPr/>
          <a:lstStyle/>
          <a:p>
            <a:pPr algn="ctr"/>
            <a:r>
              <a:rPr lang="en-US" dirty="0"/>
              <a:t>Greedy Approach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505401" cy="409324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Step 3 </a:t>
            </a:r>
            <a:r>
              <a:rPr lang="en-US" sz="2000" dirty="0">
                <a:sym typeface="Wingdings" panose="05000000000000000000" pitchFamily="2" charset="2"/>
              </a:rPr>
              <a:t>  If start time of the next activity is greater then or equal to the finish time of previously selected activity then select this activity  and print it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</a:t>
            </a:r>
          </a:p>
          <a:p>
            <a:pPr marL="0" indent="0" algn="just">
              <a:buNone/>
            </a:pPr>
            <a:r>
              <a:rPr lang="en-US" sz="2000" dirty="0"/>
              <a:t>       Solution </a:t>
            </a:r>
            <a:r>
              <a:rPr lang="en-US" sz="2000" dirty="0">
                <a:sym typeface="Wingdings" panose="05000000000000000000" pitchFamily="2" charset="2"/>
              </a:rPr>
              <a:t> A3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A2  A5  A6 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       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A050DB-E39D-41C9-A8BC-AF7E9A3F6148}"/>
              </a:ext>
            </a:extLst>
          </p:cNvPr>
          <p:cNvGraphicFramePr>
            <a:graphicFrameLocks noGrp="1"/>
          </p:cNvGraphicFramePr>
          <p:nvPr/>
        </p:nvGraphicFramePr>
        <p:xfrm>
          <a:off x="444499" y="3237370"/>
          <a:ext cx="9606579" cy="1107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38229">
                  <a:extLst>
                    <a:ext uri="{9D8B030D-6E8A-4147-A177-3AD203B41FA5}">
                      <a16:colId xmlns:a16="http://schemas.microsoft.com/office/drawing/2014/main" val="811157960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3496890712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691909405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1072171807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3763301174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1374271874"/>
                    </a:ext>
                  </a:extLst>
                </a:gridCol>
                <a:gridCol w="1394725">
                  <a:extLst>
                    <a:ext uri="{9D8B030D-6E8A-4147-A177-3AD203B41FA5}">
                      <a16:colId xmlns:a16="http://schemas.microsoft.com/office/drawing/2014/main" val="2175769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2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START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3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64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3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293" y="232068"/>
            <a:ext cx="7781544" cy="859055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273" y="1327791"/>
            <a:ext cx="11345807" cy="3721366"/>
          </a:xfrm>
        </p:spPr>
        <p:txBody>
          <a:bodyPr>
            <a:noAutofit/>
          </a:bodyPr>
          <a:lstStyle/>
          <a:p>
            <a:pPr algn="just"/>
            <a:endParaRPr lang="en-US" sz="5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D5B9D-B003-46C7-BB25-A0E8A706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5" y="1327791"/>
            <a:ext cx="6474305" cy="53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81</TotalTime>
  <Words>343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Office Theme</vt:lpstr>
      <vt:lpstr>Activity Selection Problem</vt:lpstr>
      <vt:lpstr> Greedy Algorithm</vt:lpstr>
      <vt:lpstr>Activity Selection</vt:lpstr>
      <vt:lpstr>Problem Statement</vt:lpstr>
      <vt:lpstr>Steps to Implement</vt:lpstr>
      <vt:lpstr>Greedy Approach</vt:lpstr>
      <vt:lpstr>Greedy Approach</vt:lpstr>
      <vt:lpstr>Greedy Approach</vt:lpstr>
      <vt:lpstr>Implementation</vt:lpstr>
      <vt:lpstr>Implementation</vt:lpstr>
      <vt:lpstr>Time Complexity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 Activity Selection</dc:title>
  <dc:creator>Sneha Ignatious</dc:creator>
  <cp:lastModifiedBy>Sneha Ignatious</cp:lastModifiedBy>
  <cp:revision>13</cp:revision>
  <dcterms:created xsi:type="dcterms:W3CDTF">2023-10-02T13:51:49Z</dcterms:created>
  <dcterms:modified xsi:type="dcterms:W3CDTF">2023-10-02T15:12:54Z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