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8" r:id="rId6"/>
    <p:sldId id="276" r:id="rId7"/>
    <p:sldId id="277" r:id="rId8"/>
    <p:sldId id="278" r:id="rId9"/>
    <p:sldId id="279" r:id="rId10"/>
    <p:sldId id="272" r:id="rId11"/>
    <p:sldId id="274" r:id="rId12"/>
    <p:sldId id="275" r:id="rId13"/>
    <p:sldId id="259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3" d="100"/>
          <a:sy n="63" d="100"/>
        </p:scale>
        <p:origin x="804" y="5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5/3/2021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5/3/2021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5/3/2021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5/3/2021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5/3/2021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5/3/2021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5/3/2021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5/3/2021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5/3/2021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5/3/2021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5/3/2021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5/3/2021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5/3/2021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5/3/2021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6060" y="584200"/>
            <a:ext cx="7434441" cy="2844800"/>
          </a:xfrm>
        </p:spPr>
        <p:txBody>
          <a:bodyPr/>
          <a:lstStyle/>
          <a:p>
            <a:pPr algn="just"/>
            <a:r>
              <a:rPr lang="en-US" dirty="0"/>
              <a:t>      </a:t>
            </a:r>
            <a:r>
              <a:rPr lang="en-US" sz="5800" dirty="0">
                <a:latin typeface="Comic Sans MS" panose="030F0702030302020204" pitchFamily="66" charset="0"/>
              </a:rPr>
              <a:t>SCHEDULING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 flipV="1">
            <a:off x="1625176" y="4368799"/>
            <a:ext cx="8735325" cy="428353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349996" y="2918460"/>
            <a:ext cx="7069519" cy="4111351"/>
          </a:xfrm>
        </p:spPr>
        <p:txBody>
          <a:bodyPr/>
          <a:lstStyle/>
          <a:p>
            <a:r>
              <a:rPr lang="en-US" dirty="0"/>
              <a:t>                      </a:t>
            </a:r>
            <a:r>
              <a:rPr lang="en-US" sz="3800" dirty="0">
                <a:solidFill>
                  <a:schemeClr val="tx1"/>
                </a:solidFill>
                <a:latin typeface="Comic Sans MS" panose="030F0702030302020204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   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Scheduling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917948" y="1844824"/>
            <a:ext cx="10969942" cy="4462272"/>
          </a:xfrm>
        </p:spPr>
        <p:txBody>
          <a:bodyPr/>
          <a:lstStyle/>
          <a:p>
            <a:pPr marL="342900" marR="1852930" lvl="0" indent="-342900">
              <a:lnSpc>
                <a:spcPct val="95000"/>
              </a:lnSpc>
              <a:spcBef>
                <a:spcPts val="1035"/>
              </a:spcBef>
              <a:spcAft>
                <a:spcPts val="0"/>
              </a:spcAft>
              <a:buSzPts val="2050"/>
              <a:buFont typeface="Lucida Sans Unicode" panose="020B0602030504020204" pitchFamily="34" charset="0"/>
              <a:buChar char="•"/>
              <a:tabLst>
                <a:tab pos="842010" algn="l"/>
              </a:tabLst>
            </a:pP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The</a:t>
            </a:r>
            <a:r>
              <a:rPr lang="en-US" sz="2600" spc="2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job</a:t>
            </a:r>
            <a:r>
              <a:rPr lang="en-US" sz="2600" spc="3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of</a:t>
            </a:r>
            <a:r>
              <a:rPr lang="en-US" sz="2600" spc="3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allocating CPU</a:t>
            </a:r>
            <a:r>
              <a:rPr lang="en-US" sz="2600" spc="9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time</a:t>
            </a:r>
            <a:r>
              <a:rPr lang="en-US" sz="2600" spc="3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to</a:t>
            </a:r>
            <a:r>
              <a:rPr lang="en-US" sz="2600" spc="2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different</a:t>
            </a:r>
            <a:r>
              <a:rPr lang="en-US" sz="2600" spc="2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tasks</a:t>
            </a:r>
            <a:r>
              <a:rPr lang="en-US" sz="2600" spc="30" dirty="0"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within</a:t>
            </a:r>
            <a:r>
              <a:rPr lang="en-US" sz="2600" spc="3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an</a:t>
            </a:r>
            <a:r>
              <a:rPr lang="en-US" sz="2600" spc="-55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operating</a:t>
            </a:r>
            <a:r>
              <a:rPr lang="en-US" sz="2600" spc="-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system.</a:t>
            </a:r>
            <a:endParaRPr lang="en-IN" sz="2600" dirty="0">
              <a:effectLst/>
              <a:latin typeface="Arial" panose="020B0604020202020204" pitchFamily="34" charset="0"/>
              <a:ea typeface="Lucida Sans Unicode" panose="020B0602030504020204" pitchFamily="34" charset="0"/>
            </a:endParaRPr>
          </a:p>
          <a:p>
            <a:pPr marL="0" indent="0">
              <a:spcBef>
                <a:spcPts val="25"/>
              </a:spcBef>
              <a:buNone/>
            </a:pP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2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1529080" lvl="0" indent="-342900">
              <a:lnSpc>
                <a:spcPct val="105000"/>
              </a:lnSpc>
              <a:spcBef>
                <a:spcPts val="945"/>
              </a:spcBef>
              <a:spcAft>
                <a:spcPts val="0"/>
              </a:spcAft>
              <a:buSzPts val="2050"/>
              <a:buFont typeface="Lucida Sans Unicode" panose="020B0602030504020204" pitchFamily="34" charset="0"/>
              <a:buChar char="•"/>
              <a:tabLst>
                <a:tab pos="842010" algn="l"/>
              </a:tabLst>
            </a:pP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While</a:t>
            </a:r>
            <a:r>
              <a:rPr lang="en-US" sz="2600" spc="3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scheduling</a:t>
            </a:r>
            <a:r>
              <a:rPr lang="en-US" sz="2600" spc="3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is</a:t>
            </a:r>
            <a:r>
              <a:rPr lang="en-US" sz="2600" spc="4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normally</a:t>
            </a:r>
            <a:r>
              <a:rPr lang="en-US" sz="2600" spc="5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thought</a:t>
            </a:r>
            <a:r>
              <a:rPr lang="en-US" sz="2600" spc="2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of</a:t>
            </a:r>
            <a:r>
              <a:rPr lang="en-US" sz="2600" spc="4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as</a:t>
            </a:r>
            <a:r>
              <a:rPr lang="en-US" sz="2600" spc="3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the</a:t>
            </a:r>
            <a:r>
              <a:rPr lang="en-US" sz="2600" spc="5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running</a:t>
            </a:r>
            <a:r>
              <a:rPr lang="en-US" sz="2600" spc="2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and</a:t>
            </a:r>
            <a:r>
              <a:rPr lang="en-US" sz="2600" spc="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interrupting</a:t>
            </a:r>
            <a:r>
              <a:rPr lang="en-US" sz="2600" spc="4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of</a:t>
            </a:r>
            <a:r>
              <a:rPr lang="en-US" sz="2600" spc="4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processes,</a:t>
            </a:r>
            <a:r>
              <a:rPr lang="en-US" sz="2600" spc="5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in</a:t>
            </a:r>
            <a:r>
              <a:rPr lang="en-US" sz="2600" spc="5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Linux,</a:t>
            </a:r>
            <a:r>
              <a:rPr lang="en-US" sz="2600" spc="4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scheduling</a:t>
            </a:r>
            <a:r>
              <a:rPr lang="en-US" sz="2600" spc="5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also</a:t>
            </a:r>
            <a:r>
              <a:rPr lang="en-US" sz="2600" spc="5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includes</a:t>
            </a:r>
            <a:r>
              <a:rPr lang="en-US" sz="2600" spc="-55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the running of the various</a:t>
            </a:r>
            <a:r>
              <a:rPr lang="en-US" sz="2600" spc="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kernel</a:t>
            </a:r>
            <a:r>
              <a:rPr lang="en-US" sz="2600" spc="-5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tasks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.</a:t>
            </a:r>
            <a:endParaRPr lang="en-IN" sz="2600" dirty="0">
              <a:effectLst/>
              <a:latin typeface="Arial" panose="020B0604020202020204" pitchFamily="34" charset="0"/>
              <a:ea typeface="Lucida Sans Unicode" panose="020B0602030504020204" pitchFamily="34" charset="0"/>
            </a:endParaRPr>
          </a:p>
          <a:p>
            <a:pPr marL="0" indent="0">
              <a:spcBef>
                <a:spcPts val="15"/>
              </a:spcBef>
              <a:buNone/>
            </a:pP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2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2061210" lvl="0" indent="-342900" algn="just">
              <a:lnSpc>
                <a:spcPct val="105000"/>
              </a:lnSpc>
              <a:spcBef>
                <a:spcPts val="5"/>
              </a:spcBef>
              <a:spcAft>
                <a:spcPts val="0"/>
              </a:spcAft>
              <a:buSzPts val="2050"/>
              <a:buFont typeface="Lucida Sans Unicode" panose="020B0602030504020204" pitchFamily="34" charset="0"/>
              <a:buChar char="•"/>
              <a:tabLst>
                <a:tab pos="842010" algn="l"/>
              </a:tabLst>
            </a:pP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Running kernel tasks encompasses both tasks that are</a:t>
            </a:r>
            <a:r>
              <a:rPr lang="en-US" sz="2600" spc="-55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requested by a running process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and tasks that execute</a:t>
            </a:r>
            <a:r>
              <a:rPr lang="en-US" sz="2600" spc="-55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internally on behalf</a:t>
            </a:r>
            <a:r>
              <a:rPr lang="en-US" sz="2600" spc="-5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of</a:t>
            </a:r>
            <a:r>
              <a:rPr lang="en-US" sz="2600" spc="1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a</a:t>
            </a:r>
            <a:r>
              <a:rPr lang="en-US" sz="2600" spc="-5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device</a:t>
            </a:r>
            <a:r>
              <a:rPr lang="en-US" sz="2600" spc="1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driver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.</a:t>
            </a:r>
            <a:endParaRPr lang="en-IN" sz="2600" dirty="0">
              <a:effectLst/>
              <a:latin typeface="Arial" panose="020B0604020202020204" pitchFamily="34" charset="0"/>
              <a:ea typeface="Lucida Sans Unicode" panose="020B0602030504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58F08-4A83-4CAA-9CAD-24ECE9BC7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Process Scheduling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846DD-3EC9-4688-9D77-07AA4A611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498600"/>
            <a:ext cx="12292353" cy="5170759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ts val="855"/>
              </a:spcBef>
              <a:buSzPts val="2050"/>
              <a:buFont typeface="Lucida Sans Unicode" panose="020B0602030504020204" pitchFamily="34" charset="0"/>
              <a:buChar char="•"/>
              <a:tabLst>
                <a:tab pos="842010" algn="l"/>
              </a:tabLst>
            </a:pPr>
            <a:r>
              <a:rPr lang="en-US" sz="24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Linux</a:t>
            </a:r>
            <a:r>
              <a:rPr lang="en-US" sz="2400" spc="7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uses</a:t>
            </a:r>
            <a:r>
              <a:rPr lang="en-US" sz="2400" spc="6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two</a:t>
            </a:r>
            <a:r>
              <a:rPr lang="en-US" sz="2400" spc="8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process-scheduling</a:t>
            </a:r>
            <a:r>
              <a:rPr lang="en-US" sz="2400" spc="6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algorithms:</a:t>
            </a:r>
            <a:endParaRPr lang="en-IN" sz="2400" dirty="0">
              <a:effectLst/>
              <a:latin typeface="Arial" panose="020B0604020202020204" pitchFamily="34" charset="0"/>
              <a:ea typeface="Lucida Sans Unicode" panose="020B0602030504020204" pitchFamily="34" charset="0"/>
            </a:endParaRPr>
          </a:p>
          <a:p>
            <a:pPr marL="742950" marR="1718310" lvl="1" indent="-285750">
              <a:lnSpc>
                <a:spcPct val="113000"/>
              </a:lnSpc>
              <a:spcBef>
                <a:spcPts val="435"/>
              </a:spcBef>
              <a:spcAft>
                <a:spcPts val="0"/>
              </a:spcAft>
              <a:buSzPts val="2050"/>
              <a:buFont typeface="Arial" panose="020B0604020202020204" pitchFamily="34" charset="0"/>
              <a:buChar char="–"/>
              <a:tabLst>
                <a:tab pos="1209040" algn="l"/>
              </a:tabLst>
            </a:pP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US" spc="4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time-sharing</a:t>
            </a:r>
            <a:r>
              <a:rPr lang="en-US" spc="35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algorithm</a:t>
            </a:r>
            <a:r>
              <a:rPr lang="en-US" spc="4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for</a:t>
            </a:r>
            <a:r>
              <a:rPr lang="en-US" spc="3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fair</a:t>
            </a:r>
            <a:r>
              <a:rPr lang="en-US" spc="4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preemptive</a:t>
            </a:r>
            <a:r>
              <a:rPr lang="en-US" spc="4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scheduling </a:t>
            </a:r>
            <a:r>
              <a:rPr lang="en-US" spc="-55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between</a:t>
            </a:r>
            <a:r>
              <a:rPr lang="en-US" spc="-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multiple</a:t>
            </a:r>
            <a:r>
              <a:rPr lang="en-US" spc="1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processes</a:t>
            </a:r>
            <a:endParaRPr lang="en-IN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1215390" lvl="1" indent="-285750">
              <a:lnSpc>
                <a:spcPct val="113000"/>
              </a:lnSpc>
              <a:spcBef>
                <a:spcPts val="630"/>
              </a:spcBef>
              <a:spcAft>
                <a:spcPts val="0"/>
              </a:spcAft>
              <a:buSzPts val="2050"/>
              <a:buFont typeface="Arial" panose="020B0604020202020204" pitchFamily="34" charset="0"/>
              <a:buChar char="–"/>
              <a:tabLst>
                <a:tab pos="1209040" algn="l"/>
              </a:tabLst>
            </a:pP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US" spc="5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real-time</a:t>
            </a:r>
            <a:r>
              <a:rPr lang="en-US" spc="55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algorithm</a:t>
            </a:r>
            <a:r>
              <a:rPr lang="en-US" spc="5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for</a:t>
            </a:r>
            <a:r>
              <a:rPr lang="en-US" spc="4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tasks</a:t>
            </a:r>
            <a:r>
              <a:rPr lang="en-US" spc="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where</a:t>
            </a:r>
            <a:r>
              <a:rPr lang="en-US" spc="5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absolute</a:t>
            </a:r>
            <a:r>
              <a:rPr lang="en-US" spc="4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priorities</a:t>
            </a:r>
            <a:r>
              <a:rPr lang="en-US" spc="4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are </a:t>
            </a:r>
            <a:r>
              <a:rPr lang="en-US" spc="-55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more</a:t>
            </a:r>
            <a:r>
              <a:rPr lang="en-US" spc="1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important</a:t>
            </a:r>
            <a:r>
              <a:rPr lang="en-US" spc="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than</a:t>
            </a:r>
            <a:r>
              <a:rPr lang="en-US" spc="-1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fairness</a:t>
            </a:r>
            <a:endParaRPr lang="en-IN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US" sz="2400" spc="2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process’s</a:t>
            </a:r>
            <a:r>
              <a:rPr lang="en-US" sz="2400" spc="15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scheduling</a:t>
            </a:r>
            <a:r>
              <a:rPr lang="en-US" sz="2400" spc="5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class</a:t>
            </a:r>
            <a:r>
              <a:rPr lang="en-US" sz="2400" spc="15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defines</a:t>
            </a:r>
            <a:r>
              <a:rPr lang="en-US" sz="2400" spc="5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which</a:t>
            </a:r>
            <a:r>
              <a:rPr lang="en-US" sz="2400" spc="2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algorithm</a:t>
            </a:r>
            <a:r>
              <a:rPr lang="en-US" sz="2400" spc="1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en-US" sz="2400" spc="1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apply.</a:t>
            </a:r>
          </a:p>
          <a:p>
            <a:pPr marL="342900" marR="1233170" lvl="0" indent="-342900">
              <a:lnSpc>
                <a:spcPct val="135000"/>
              </a:lnSpc>
              <a:spcBef>
                <a:spcPts val="670"/>
              </a:spcBef>
              <a:spcAft>
                <a:spcPts val="0"/>
              </a:spcAft>
              <a:buSzPts val="2050"/>
              <a:buFont typeface="Lucida Sans Unicode" panose="020B0602030504020204" pitchFamily="34" charset="0"/>
              <a:buChar char="•"/>
              <a:tabLst>
                <a:tab pos="842010" algn="l"/>
              </a:tabLst>
            </a:pPr>
            <a:r>
              <a:rPr lang="en-US" sz="24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For</a:t>
            </a:r>
            <a:r>
              <a:rPr lang="en-US" sz="2400" spc="1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time-sharing</a:t>
            </a:r>
            <a:r>
              <a:rPr lang="en-US" sz="2400" spc="2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processes,</a:t>
            </a:r>
            <a:r>
              <a:rPr lang="en-US" sz="2400" spc="1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Linux</a:t>
            </a:r>
            <a:r>
              <a:rPr lang="en-US" sz="2400" spc="1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uses</a:t>
            </a:r>
            <a:r>
              <a:rPr lang="en-US" sz="2400" spc="1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a</a:t>
            </a:r>
            <a:r>
              <a:rPr lang="en-US" sz="2400" spc="1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prioritized,</a:t>
            </a:r>
            <a:r>
              <a:rPr lang="en-US" sz="2400" spc="-4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400" i="1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credit</a:t>
            </a:r>
            <a:r>
              <a:rPr lang="en-IN" sz="2400" i="1" dirty="0"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based</a:t>
            </a:r>
            <a:r>
              <a:rPr lang="en-US" sz="2400" spc="6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algorithm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 </a:t>
            </a:r>
            <a:r>
              <a:rPr lang="en-US" sz="1800" spc="-5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US" sz="1800" spc="-5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A2254C-13E2-4445-8163-CB5FB706E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805" y="4869160"/>
            <a:ext cx="5904656" cy="170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8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B7182-21DF-4694-B0E5-EDA9C720F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Process Scheduling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1695C-8BC8-4E5F-AEFE-2F9B4D86C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412776"/>
            <a:ext cx="10360501" cy="4824536"/>
          </a:xfrm>
        </p:spPr>
        <p:txBody>
          <a:bodyPr>
            <a:normAutofit fontScale="92500"/>
          </a:bodyPr>
          <a:lstStyle/>
          <a:p>
            <a:pPr marL="342900" marR="1253490" lvl="0" indent="-342900">
              <a:lnSpc>
                <a:spcPct val="105000"/>
              </a:lnSpc>
              <a:spcBef>
                <a:spcPts val="945"/>
              </a:spcBef>
              <a:buSzPts val="2050"/>
              <a:buFont typeface="Lucida Sans Unicode" panose="020B0602030504020204" pitchFamily="34" charset="0"/>
              <a:buChar char="•"/>
              <a:tabLst>
                <a:tab pos="842010" algn="l"/>
              </a:tabLst>
            </a:pP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Linux</a:t>
            </a:r>
            <a:r>
              <a:rPr lang="en-US" sz="2600" spc="1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implements</a:t>
            </a:r>
            <a:r>
              <a:rPr lang="en-US" sz="2600" spc="1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the</a:t>
            </a:r>
            <a:r>
              <a:rPr lang="en-US" sz="2600" spc="-1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FIFO</a:t>
            </a:r>
            <a:r>
              <a:rPr lang="en-US" sz="2600" spc="7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and</a:t>
            </a:r>
            <a:r>
              <a:rPr lang="en-US" sz="2600" spc="1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round-robin</a:t>
            </a:r>
            <a:r>
              <a:rPr lang="en-US" sz="2600" spc="1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real-time</a:t>
            </a:r>
            <a:r>
              <a:rPr lang="en-US" sz="2600" spc="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scheduling</a:t>
            </a:r>
            <a:r>
              <a:rPr lang="en-US" sz="2600" spc="3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classes;</a:t>
            </a:r>
            <a:r>
              <a:rPr lang="en-US" sz="2600" spc="5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in</a:t>
            </a:r>
            <a:r>
              <a:rPr lang="en-US" sz="2600" spc="3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both</a:t>
            </a:r>
            <a:r>
              <a:rPr lang="en-US" sz="2600" spc="4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cases,</a:t>
            </a:r>
            <a:r>
              <a:rPr lang="en-US" sz="2600" spc="5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each</a:t>
            </a:r>
            <a:r>
              <a:rPr lang="en-US" sz="2600" spc="4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process</a:t>
            </a:r>
            <a:r>
              <a:rPr lang="en-US" sz="2600" spc="4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has</a:t>
            </a:r>
            <a:r>
              <a:rPr lang="en-US" sz="2600" spc="4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a</a:t>
            </a:r>
            <a:r>
              <a:rPr lang="en-US" sz="2600" spc="4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priority</a:t>
            </a:r>
            <a:r>
              <a:rPr lang="en-US" sz="2600" spc="-55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in</a:t>
            </a:r>
            <a:r>
              <a:rPr lang="en-US" sz="2600" spc="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addition to its scheduling class.</a:t>
            </a:r>
            <a:endParaRPr lang="en-IN" sz="2600" dirty="0">
              <a:effectLst/>
              <a:latin typeface="Arial" panose="020B0604020202020204" pitchFamily="34" charset="0"/>
              <a:ea typeface="Lucida Sans Unicode" panose="020B0602030504020204" pitchFamily="34" charset="0"/>
            </a:endParaRPr>
          </a:p>
          <a:p>
            <a:pPr marL="742950" marR="1177925" lvl="1" indent="-285750">
              <a:lnSpc>
                <a:spcPct val="115000"/>
              </a:lnSpc>
              <a:spcBef>
                <a:spcPts val="1335"/>
              </a:spcBef>
              <a:spcAft>
                <a:spcPts val="0"/>
              </a:spcAft>
              <a:buSzPts val="2050"/>
              <a:buFont typeface="Arial" panose="020B0604020202020204" pitchFamily="34" charset="0"/>
              <a:buChar char="–"/>
              <a:tabLst>
                <a:tab pos="1209040" algn="l"/>
              </a:tabLst>
            </a:pP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en-US" sz="2600" spc="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scheduler</a:t>
            </a:r>
            <a:r>
              <a:rPr lang="en-US" sz="2600" spc="3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runs</a:t>
            </a:r>
            <a:r>
              <a:rPr lang="en-US" sz="2600" spc="3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en-US" sz="2600" spc="4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process</a:t>
            </a:r>
            <a:r>
              <a:rPr lang="en-US" sz="2600" spc="4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with</a:t>
            </a:r>
            <a:r>
              <a:rPr lang="en-US" sz="2600" spc="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en-US" sz="2600" spc="4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highest</a:t>
            </a:r>
            <a:r>
              <a:rPr lang="en-US" sz="2600" spc="4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priority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;</a:t>
            </a:r>
            <a:r>
              <a:rPr lang="en-US" sz="2600" spc="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for</a:t>
            </a:r>
            <a:r>
              <a:rPr lang="en-US" sz="2600" spc="-55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equal-priority</a:t>
            </a:r>
            <a:r>
              <a:rPr lang="en-US" sz="2600" spc="1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processes,</a:t>
            </a:r>
            <a:r>
              <a:rPr lang="en-US" sz="2600" spc="3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it</a:t>
            </a:r>
            <a:r>
              <a:rPr lang="en-US" sz="2600" spc="3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runs</a:t>
            </a:r>
            <a:r>
              <a:rPr lang="en-US" sz="2600" spc="2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en-US" sz="2600" spc="2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longest-waiting</a:t>
            </a:r>
            <a:r>
              <a:rPr lang="en-US" sz="2600" spc="3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one</a:t>
            </a:r>
            <a:endParaRPr lang="en-IN" sz="2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spcBef>
                <a:spcPts val="640"/>
              </a:spcBef>
              <a:spcAft>
                <a:spcPts val="0"/>
              </a:spcAft>
              <a:buSzPts val="2050"/>
              <a:buFont typeface="Arial" panose="020B0604020202020204" pitchFamily="34" charset="0"/>
              <a:buChar char="–"/>
              <a:tabLst>
                <a:tab pos="1209040" algn="l"/>
              </a:tabLst>
            </a:pP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FIFO</a:t>
            </a:r>
            <a:r>
              <a:rPr lang="en-US" sz="2600" spc="7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processes</a:t>
            </a:r>
            <a:r>
              <a:rPr lang="en-US" sz="2600" spc="1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continue</a:t>
            </a:r>
            <a:r>
              <a:rPr lang="en-US" sz="2600" spc="1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en-US" sz="2600" spc="2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run</a:t>
            </a:r>
            <a:r>
              <a:rPr lang="en-US" sz="2600" spc="1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until</a:t>
            </a:r>
            <a:r>
              <a:rPr lang="en-US" sz="2600" spc="2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they</a:t>
            </a:r>
            <a:r>
              <a:rPr lang="en-US" sz="2600" spc="1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either</a:t>
            </a:r>
            <a:r>
              <a:rPr lang="en-US" sz="2600" spc="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exit</a:t>
            </a:r>
            <a:r>
              <a:rPr lang="en-US" sz="2600" spc="2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or</a:t>
            </a:r>
            <a:r>
              <a:rPr lang="en-US" sz="2600" spc="1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block</a:t>
            </a:r>
            <a:endParaRPr lang="en-IN" sz="2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1354455" lvl="1" indent="-285750">
              <a:lnSpc>
                <a:spcPct val="115000"/>
              </a:lnSpc>
              <a:spcBef>
                <a:spcPts val="1015"/>
              </a:spcBef>
              <a:spcAft>
                <a:spcPts val="0"/>
              </a:spcAft>
              <a:buSzPts val="2050"/>
              <a:buFont typeface="Arial" panose="020B0604020202020204" pitchFamily="34" charset="0"/>
              <a:buChar char="–"/>
              <a:tabLst>
                <a:tab pos="1209040" algn="l"/>
              </a:tabLst>
            </a:pP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US" sz="2600" spc="4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round-robin</a:t>
            </a:r>
            <a:r>
              <a:rPr lang="en-US" sz="2600" spc="3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process</a:t>
            </a:r>
            <a:r>
              <a:rPr lang="en-US" sz="2600" spc="4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will</a:t>
            </a:r>
            <a:r>
              <a:rPr lang="en-US" sz="2600" spc="5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be</a:t>
            </a:r>
            <a:r>
              <a:rPr lang="en-US" sz="2600" spc="3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preempted</a:t>
            </a:r>
            <a:r>
              <a:rPr lang="en-US" sz="2600" spc="3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after</a:t>
            </a:r>
            <a:r>
              <a:rPr lang="en-US" sz="2600" spc="3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US" sz="2600" spc="4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while</a:t>
            </a:r>
            <a:r>
              <a:rPr lang="en-US" sz="2600" spc="4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and</a:t>
            </a:r>
            <a:r>
              <a:rPr lang="en-US" sz="2600" spc="-55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moved</a:t>
            </a:r>
            <a:r>
              <a:rPr lang="en-US" sz="2600" spc="1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en-US" sz="2600" spc="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en-US" sz="2600" spc="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end</a:t>
            </a:r>
            <a:r>
              <a:rPr lang="en-US" sz="2600" spc="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of</a:t>
            </a:r>
            <a:r>
              <a:rPr lang="en-US" sz="2600" spc="1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scheduling</a:t>
            </a:r>
            <a:r>
              <a:rPr lang="en-US" sz="2600" spc="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queue,</a:t>
            </a:r>
            <a:r>
              <a:rPr lang="en-US" sz="2600" spc="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</a:t>
            </a:r>
            <a:r>
              <a:rPr lang="en-US" sz="2600" spc="1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that</a:t>
            </a:r>
            <a:r>
              <a:rPr lang="en-IN" sz="26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round-robin</a:t>
            </a:r>
            <a:r>
              <a:rPr lang="en-US" sz="2600" spc="7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processes</a:t>
            </a:r>
            <a:r>
              <a:rPr lang="en-US" sz="2600" spc="8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of</a:t>
            </a:r>
            <a:r>
              <a:rPr lang="en-US" sz="2600" spc="7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equal</a:t>
            </a:r>
            <a:r>
              <a:rPr lang="en-US" sz="2600" spc="6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priority</a:t>
            </a:r>
            <a:r>
              <a:rPr lang="en-US" sz="2600" spc="8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automatically </a:t>
            </a:r>
            <a:r>
              <a:rPr lang="en-US" sz="2600" spc="-55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time-share</a:t>
            </a:r>
            <a:r>
              <a:rPr lang="en-US" sz="2600" spc="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between themselves.</a:t>
            </a:r>
            <a:endParaRPr lang="en-IN" sz="2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982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8B779-D2A3-49A7-B9B4-0848EC50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Symmetric Multiprocessor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77DCA-5227-48C6-A0C8-6D499F9CB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1351280" lvl="0" indent="-342900">
              <a:lnSpc>
                <a:spcPct val="105000"/>
              </a:lnSpc>
              <a:spcBef>
                <a:spcPts val="945"/>
              </a:spcBef>
              <a:spcAft>
                <a:spcPts val="0"/>
              </a:spcAft>
              <a:buSzPts val="2050"/>
              <a:buFont typeface="Lucida Sans Unicode" panose="020B0602030504020204" pitchFamily="34" charset="0"/>
              <a:buChar char="•"/>
              <a:tabLst>
                <a:tab pos="842010" algn="l"/>
              </a:tabLst>
            </a:pPr>
            <a:endParaRPr lang="en-US" sz="2600" dirty="0">
              <a:effectLst/>
              <a:latin typeface="Arial" panose="020B0604020202020204" pitchFamily="34" charset="0"/>
              <a:ea typeface="Lucida Sans Unicode" panose="020B0602030504020204" pitchFamily="34" charset="0"/>
            </a:endParaRPr>
          </a:p>
          <a:p>
            <a:pPr marL="342900" marR="1351280" lvl="0" indent="-342900">
              <a:lnSpc>
                <a:spcPct val="105000"/>
              </a:lnSpc>
              <a:spcBef>
                <a:spcPts val="945"/>
              </a:spcBef>
              <a:spcAft>
                <a:spcPts val="0"/>
              </a:spcAft>
              <a:buSzPts val="2050"/>
              <a:buFont typeface="Lucida Sans Unicode" panose="020B0602030504020204" pitchFamily="34" charset="0"/>
              <a:buChar char="•"/>
              <a:tabLst>
                <a:tab pos="842010" algn="l"/>
              </a:tabLst>
            </a:pPr>
            <a:endParaRPr lang="en-US" sz="2600" dirty="0">
              <a:latin typeface="Arial" panose="020B0604020202020204" pitchFamily="34" charset="0"/>
              <a:ea typeface="Lucida Sans Unicode" panose="020B0602030504020204" pitchFamily="34" charset="0"/>
            </a:endParaRPr>
          </a:p>
          <a:p>
            <a:pPr marL="342900" marR="1351280" lvl="0" indent="-342900">
              <a:lnSpc>
                <a:spcPct val="105000"/>
              </a:lnSpc>
              <a:spcBef>
                <a:spcPts val="945"/>
              </a:spcBef>
              <a:spcAft>
                <a:spcPts val="0"/>
              </a:spcAft>
              <a:buSzPts val="2050"/>
              <a:buFont typeface="Lucida Sans Unicode" panose="020B0602030504020204" pitchFamily="34" charset="0"/>
              <a:buChar char="•"/>
              <a:tabLst>
                <a:tab pos="842010" algn="l"/>
              </a:tabLst>
            </a:pPr>
            <a:endParaRPr lang="en-US" sz="2600" dirty="0">
              <a:effectLst/>
              <a:latin typeface="Arial" panose="020B0604020202020204" pitchFamily="34" charset="0"/>
              <a:ea typeface="Lucida Sans Unicode" panose="020B0602030504020204" pitchFamily="34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547521-6226-4602-BB15-C282F8ECE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68" y="1844824"/>
            <a:ext cx="6480719" cy="382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72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4446-5FAE-40C6-8DF9-AD6E25E68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Symmetric Multiprocessor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DC5EE-F29D-4046-9A19-B53B5754E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marR="1351280" lvl="0" indent="-342900">
              <a:lnSpc>
                <a:spcPct val="105000"/>
              </a:lnSpc>
              <a:spcBef>
                <a:spcPts val="945"/>
              </a:spcBef>
              <a:spcAft>
                <a:spcPts val="0"/>
              </a:spcAft>
              <a:buSzPts val="2050"/>
              <a:buFont typeface="Lucida Sans Unicode" panose="020B0602030504020204" pitchFamily="34" charset="0"/>
              <a:buChar char="•"/>
              <a:tabLst>
                <a:tab pos="842010" algn="l"/>
              </a:tabLst>
            </a:pPr>
            <a:r>
              <a:rPr lang="en-US" sz="28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Linux</a:t>
            </a:r>
            <a:r>
              <a:rPr lang="en-US" sz="2800" spc="3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8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2.0</a:t>
            </a:r>
            <a:r>
              <a:rPr lang="en-US" sz="2800" spc="2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8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was</a:t>
            </a:r>
            <a:r>
              <a:rPr lang="en-US" sz="2800" spc="3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8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the</a:t>
            </a:r>
            <a:r>
              <a:rPr lang="en-US" sz="2800" spc="2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8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first</a:t>
            </a:r>
            <a:r>
              <a:rPr lang="en-US" sz="2800" spc="4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8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Linux</a:t>
            </a:r>
            <a:r>
              <a:rPr lang="en-US" sz="2800" spc="2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8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kernel</a:t>
            </a:r>
            <a:r>
              <a:rPr lang="en-US" sz="2800" spc="3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8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to</a:t>
            </a:r>
            <a:r>
              <a:rPr lang="en-US" sz="2800" spc="2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8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support SMP</a:t>
            </a:r>
            <a:r>
              <a:rPr lang="en-US" sz="2800" spc="10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8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hardware </a:t>
            </a:r>
            <a:r>
              <a:rPr lang="en-US" sz="2800" spc="-55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8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separate</a:t>
            </a:r>
            <a:r>
              <a:rPr lang="en-US" sz="2800" spc="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8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processes</a:t>
            </a:r>
            <a:r>
              <a:rPr lang="en-US" sz="2800" spc="1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8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or</a:t>
            </a:r>
            <a:r>
              <a:rPr lang="en-US" sz="2800" spc="1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8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threads can</a:t>
            </a:r>
            <a:r>
              <a:rPr lang="en-US" sz="2800" spc="1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8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execute</a:t>
            </a:r>
            <a:r>
              <a:rPr lang="en-US" sz="2800" spc="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8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in</a:t>
            </a:r>
            <a:r>
              <a:rPr lang="en-US" sz="2800" spc="1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8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parallel</a:t>
            </a:r>
            <a:r>
              <a:rPr lang="en-US" sz="2800" spc="2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8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on</a:t>
            </a:r>
            <a:r>
              <a:rPr lang="en-US" sz="2800" spc="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8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separate</a:t>
            </a:r>
            <a:r>
              <a:rPr lang="en-US" sz="2800" spc="-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8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processors.</a:t>
            </a:r>
            <a:endParaRPr lang="en-IN" sz="2800" dirty="0">
              <a:effectLst/>
              <a:latin typeface="Arial" panose="020B0604020202020204" pitchFamily="34" charset="0"/>
              <a:ea typeface="Lucida Sans Unicode" panose="020B0602030504020204" pitchFamily="34" charset="0"/>
            </a:endParaRPr>
          </a:p>
          <a:p>
            <a:pPr marL="0" indent="0">
              <a:spcBef>
                <a:spcPts val="45"/>
              </a:spcBef>
              <a:buNone/>
            </a:pP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2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1300480" lvl="0" indent="-342900">
              <a:lnSpc>
                <a:spcPct val="105000"/>
              </a:lnSpc>
              <a:spcBef>
                <a:spcPts val="945"/>
              </a:spcBef>
              <a:spcAft>
                <a:spcPts val="0"/>
              </a:spcAft>
              <a:buSzPts val="2050"/>
              <a:buFont typeface="Lucida Sans Unicode" panose="020B0602030504020204" pitchFamily="34" charset="0"/>
              <a:buChar char="•"/>
              <a:tabLst>
                <a:tab pos="841375" algn="l"/>
              </a:tabLst>
            </a:pPr>
            <a:r>
              <a:rPr lang="en-US" sz="28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In version 2.2 ,a</a:t>
            </a:r>
            <a:r>
              <a:rPr lang="en-US" sz="2800" spc="5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single</a:t>
            </a:r>
            <a:r>
              <a:rPr lang="en-US" sz="2800" spc="4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kernel</a:t>
            </a:r>
            <a:r>
              <a:rPr lang="en-US" sz="2800" spc="-55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 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spinlock </a:t>
            </a:r>
            <a:r>
              <a:rPr lang="en-US" sz="28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was created to allow multiple process to be active in kernel concurrently.</a:t>
            </a:r>
          </a:p>
          <a:p>
            <a:pPr marL="342900" marR="1300480" lvl="0" indent="-342900">
              <a:lnSpc>
                <a:spcPct val="105000"/>
              </a:lnSpc>
              <a:spcBef>
                <a:spcPts val="945"/>
              </a:spcBef>
              <a:spcAft>
                <a:spcPts val="0"/>
              </a:spcAft>
              <a:buSzPts val="2050"/>
              <a:buFont typeface="Lucida Sans Unicode" panose="020B0602030504020204" pitchFamily="34" charset="0"/>
              <a:buChar char="•"/>
              <a:tabLst>
                <a:tab pos="841375" algn="l"/>
              </a:tabLst>
            </a:pPr>
            <a:endParaRPr lang="en-US" dirty="0">
              <a:latin typeface="Arial" panose="020B0604020202020204" pitchFamily="34" charset="0"/>
              <a:ea typeface="Lucida Sans Unicode" panose="020B0602030504020204" pitchFamily="34" charset="0"/>
            </a:endParaRPr>
          </a:p>
          <a:p>
            <a:pPr marL="342900" marR="1300480" lvl="0" indent="-342900">
              <a:lnSpc>
                <a:spcPct val="105000"/>
              </a:lnSpc>
              <a:spcBef>
                <a:spcPts val="945"/>
              </a:spcBef>
              <a:spcAft>
                <a:spcPts val="0"/>
              </a:spcAft>
              <a:buSzPts val="2050"/>
              <a:buFont typeface="Lucida Sans Unicode" panose="020B0602030504020204" pitchFamily="34" charset="0"/>
              <a:buChar char="•"/>
              <a:tabLst>
                <a:tab pos="841375" algn="l"/>
              </a:tabLst>
            </a:pPr>
            <a:r>
              <a:rPr lang="en-IN" dirty="0">
                <a:latin typeface="Arial" panose="020B0604020202020204" pitchFamily="34" charset="0"/>
                <a:ea typeface="Lucida Sans Unicode" panose="020B0602030504020204" pitchFamily="34" charset="0"/>
              </a:rPr>
              <a:t>Later releases implement more scalability by splitting 1 spinlock into multiple locks ensuring protection</a:t>
            </a:r>
          </a:p>
          <a:p>
            <a:pPr marL="0" marR="1300480" lvl="0" indent="0">
              <a:lnSpc>
                <a:spcPct val="105000"/>
              </a:lnSpc>
              <a:spcBef>
                <a:spcPts val="945"/>
              </a:spcBef>
              <a:spcAft>
                <a:spcPts val="0"/>
              </a:spcAft>
              <a:buSzPts val="2050"/>
              <a:buNone/>
              <a:tabLst>
                <a:tab pos="841375" algn="l"/>
              </a:tabLst>
            </a:pPr>
            <a:endParaRPr lang="en-US" dirty="0">
              <a:latin typeface="Arial" panose="020B0604020202020204" pitchFamily="34" charset="0"/>
              <a:ea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97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B3446-EEAE-41AF-AA01-BA05C8AD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Kernel Synchronization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18782-599C-40BC-ABE8-1DACAB17D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>
              <a:spcBef>
                <a:spcPts val="920"/>
              </a:spcBef>
              <a:buSzPts val="2050"/>
              <a:buFont typeface="Lucida Sans Unicode" panose="020B0602030504020204" pitchFamily="34" charset="0"/>
              <a:buChar char="•"/>
              <a:tabLst>
                <a:tab pos="842010" algn="l"/>
              </a:tabLst>
            </a:pP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A</a:t>
            </a:r>
            <a:r>
              <a:rPr lang="en-US" sz="2600" spc="1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request for kernel-mode</a:t>
            </a:r>
            <a:r>
              <a:rPr lang="en-US" sz="2600" spc="1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execution</a:t>
            </a:r>
            <a:r>
              <a:rPr lang="en-US" sz="2600" spc="-1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can</a:t>
            </a:r>
            <a:r>
              <a:rPr lang="en-US" sz="2600" spc="1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occur</a:t>
            </a:r>
            <a:r>
              <a:rPr lang="en-US" sz="2600" spc="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in</a:t>
            </a:r>
            <a:r>
              <a:rPr lang="en-US" sz="2600" spc="1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two</a:t>
            </a:r>
            <a:r>
              <a:rPr lang="en-US" sz="2600" spc="1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ways:</a:t>
            </a:r>
            <a:endParaRPr lang="en-IN" sz="2600" dirty="0">
              <a:effectLst/>
              <a:latin typeface="Arial" panose="020B0604020202020204" pitchFamily="34" charset="0"/>
              <a:ea typeface="Lucida Sans Unicode" panose="020B0602030504020204" pitchFamily="34" charset="0"/>
            </a:endParaRPr>
          </a:p>
          <a:p>
            <a:pPr marL="742950" marR="1516380" lvl="1" indent="-285750">
              <a:lnSpc>
                <a:spcPct val="115000"/>
              </a:lnSpc>
              <a:spcBef>
                <a:spcPts val="1075"/>
              </a:spcBef>
              <a:spcAft>
                <a:spcPts val="0"/>
              </a:spcAft>
              <a:buSzPts val="2050"/>
              <a:buFont typeface="Arial" panose="020B0604020202020204" pitchFamily="34" charset="0"/>
              <a:buChar char="–"/>
              <a:tabLst>
                <a:tab pos="1209040" algn="l"/>
              </a:tabLst>
            </a:pP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US" sz="2600" spc="2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running program</a:t>
            </a:r>
            <a:r>
              <a:rPr lang="en-US" sz="2600" spc="3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may</a:t>
            </a:r>
            <a:r>
              <a:rPr lang="en-US" sz="2600" spc="15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request</a:t>
            </a:r>
            <a:r>
              <a:rPr lang="en-US" sz="2600" spc="15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</a:t>
            </a:r>
            <a:r>
              <a:rPr lang="en-US" sz="2600" spc="1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operating</a:t>
            </a:r>
            <a:r>
              <a:rPr lang="en-US" sz="2600" spc="15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system</a:t>
            </a:r>
            <a:r>
              <a:rPr lang="en-US" sz="2600" spc="5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service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</a:t>
            </a:r>
            <a:r>
              <a:rPr lang="en-US" sz="2600" spc="2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either</a:t>
            </a:r>
            <a:r>
              <a:rPr lang="en-US" sz="2600" spc="-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explicitly</a:t>
            </a:r>
            <a:r>
              <a:rPr lang="en-US" sz="2600" spc="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</a:t>
            </a:r>
            <a:r>
              <a:rPr lang="en-US" sz="2600" spc="1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or</a:t>
            </a:r>
            <a:r>
              <a:rPr lang="en-US" sz="2600" spc="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implicitly,</a:t>
            </a:r>
            <a:r>
              <a:rPr lang="en-US" sz="2600" spc="2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for</a:t>
            </a:r>
            <a:r>
              <a:rPr lang="en-US" sz="2600" spc="-55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example,</a:t>
            </a:r>
            <a:r>
              <a:rPr lang="en-US" sz="2600" spc="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when</a:t>
            </a:r>
            <a:r>
              <a:rPr lang="en-US" sz="2600" spc="-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US" sz="2600" spc="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page</a:t>
            </a:r>
            <a:r>
              <a:rPr lang="en-US" sz="2600" spc="-1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fault</a:t>
            </a:r>
            <a:r>
              <a:rPr lang="en-US" sz="2600" spc="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occurs.</a:t>
            </a:r>
            <a:endParaRPr lang="en-IN" sz="2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1258570" lvl="1" indent="-285750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2050"/>
              <a:buFont typeface="Arial" panose="020B0604020202020204" pitchFamily="34" charset="0"/>
              <a:buChar char="–"/>
              <a:tabLst>
                <a:tab pos="1209040" algn="l"/>
              </a:tabLst>
            </a:pP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US" sz="2600" spc="1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device driver</a:t>
            </a:r>
            <a:r>
              <a:rPr lang="en-US" sz="2600" spc="1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may</a:t>
            </a:r>
            <a:r>
              <a:rPr lang="en-US" sz="2600" spc="5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deliver a</a:t>
            </a:r>
            <a:r>
              <a:rPr lang="en-US" sz="2600" spc="1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hardware</a:t>
            </a:r>
            <a:r>
              <a:rPr lang="en-US" sz="2600" spc="15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interrupt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that</a:t>
            </a:r>
            <a:r>
              <a:rPr lang="en-US" sz="2600" spc="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causes</a:t>
            </a:r>
            <a:r>
              <a:rPr lang="en-US" sz="2600" spc="2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en-US" sz="2600" spc="4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CPU</a:t>
            </a:r>
            <a:r>
              <a:rPr lang="en-US" sz="2600" spc="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en-US" sz="2600" spc="3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start</a:t>
            </a:r>
            <a:r>
              <a:rPr lang="en-US" sz="2600" spc="4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executing</a:t>
            </a:r>
            <a:r>
              <a:rPr lang="en-US" sz="2600" spc="2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US" sz="2600" spc="4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kernel-defined</a:t>
            </a:r>
            <a:r>
              <a:rPr lang="en-US" sz="2600" spc="2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handler</a:t>
            </a:r>
            <a:r>
              <a:rPr lang="en-US" sz="2600" spc="-55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for that</a:t>
            </a:r>
            <a:r>
              <a:rPr lang="en-US" sz="2600" spc="-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interrupt.</a:t>
            </a:r>
            <a:endParaRPr lang="en-IN" sz="2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1197610" lvl="0" indent="-342900">
              <a:lnSpc>
                <a:spcPct val="105000"/>
              </a:lnSpc>
              <a:spcBef>
                <a:spcPts val="960"/>
              </a:spcBef>
              <a:spcAft>
                <a:spcPts val="0"/>
              </a:spcAft>
              <a:buSzPts val="2050"/>
              <a:buFont typeface="Lucida Sans Unicode" panose="020B0602030504020204" pitchFamily="34" charset="0"/>
              <a:buChar char="•"/>
              <a:tabLst>
                <a:tab pos="842010" algn="l"/>
              </a:tabLst>
            </a:pP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Kernel</a:t>
            </a:r>
            <a:r>
              <a:rPr lang="en-US" sz="2600" spc="3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synchronization</a:t>
            </a:r>
            <a:r>
              <a:rPr lang="en-US" sz="2600" spc="2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requires</a:t>
            </a:r>
            <a:r>
              <a:rPr lang="en-US" sz="2600" spc="3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a</a:t>
            </a:r>
            <a:r>
              <a:rPr lang="en-US" sz="2600" spc="2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framework</a:t>
            </a:r>
            <a:r>
              <a:rPr lang="en-US" sz="2600" spc="35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that</a:t>
            </a:r>
            <a:r>
              <a:rPr lang="en-US" sz="2600" spc="4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will</a:t>
            </a:r>
            <a:r>
              <a:rPr lang="en-US" sz="2600" spc="3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allow</a:t>
            </a:r>
            <a:r>
              <a:rPr lang="en-US" sz="2600" spc="5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the </a:t>
            </a:r>
            <a:r>
              <a:rPr lang="en-US" sz="2600" spc="-55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kernel’s</a:t>
            </a:r>
            <a:r>
              <a:rPr lang="en-US" sz="2600" spc="3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critical</a:t>
            </a:r>
            <a:r>
              <a:rPr lang="en-US" sz="2600" spc="3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sections</a:t>
            </a:r>
            <a:r>
              <a:rPr lang="en-US" sz="2600" spc="3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to</a:t>
            </a:r>
            <a:r>
              <a:rPr lang="en-US" sz="2600" spc="3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run</a:t>
            </a:r>
            <a:r>
              <a:rPr lang="en-US" sz="2600" spc="4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without</a:t>
            </a:r>
            <a:r>
              <a:rPr lang="en-US" sz="2600" spc="2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interruption</a:t>
            </a:r>
            <a:r>
              <a:rPr lang="en-US" sz="2600" spc="3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by</a:t>
            </a:r>
            <a:r>
              <a:rPr lang="en-US" sz="2600" spc="2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another</a:t>
            </a:r>
            <a:r>
              <a:rPr lang="en-US" sz="2600" spc="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critical section.</a:t>
            </a:r>
            <a:endParaRPr lang="en-IN" sz="2600" dirty="0">
              <a:effectLst/>
              <a:latin typeface="Arial" panose="020B0604020202020204" pitchFamily="34" charset="0"/>
              <a:ea typeface="Lucida Sans Unicode" panose="020B0602030504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788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A4BD9-2C2E-46C4-B28C-1DBE799B3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6"/>
            <a:ext cx="10360501" cy="103984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Kernel Synchronization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F2014-9D51-4DE6-B1F6-1DF4635AD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314478"/>
            <a:ext cx="11428257" cy="5314603"/>
          </a:xfrm>
        </p:spPr>
        <p:txBody>
          <a:bodyPr>
            <a:normAutofit lnSpcReduction="10000"/>
          </a:bodyPr>
          <a:lstStyle/>
          <a:p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 avoid performance penalties, Linux’s kernel uses a</a:t>
            </a:r>
            <a:r>
              <a:rPr lang="en-US" spc="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synchronization</a:t>
            </a:r>
            <a:r>
              <a:rPr lang="en-US" spc="4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architecture</a:t>
            </a:r>
            <a:r>
              <a:rPr lang="en-US" spc="45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that</a:t>
            </a:r>
            <a:r>
              <a:rPr lang="en-US" spc="4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allows</a:t>
            </a:r>
            <a:r>
              <a:rPr lang="en-US" spc="6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long</a:t>
            </a:r>
            <a:r>
              <a:rPr lang="en-US" spc="4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critical</a:t>
            </a:r>
            <a:r>
              <a:rPr lang="en-US" spc="6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sections</a:t>
            </a:r>
            <a:r>
              <a:rPr lang="en-US" spc="3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en-US" spc="-5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run</a:t>
            </a:r>
            <a:r>
              <a:rPr lang="en-US" spc="1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without</a:t>
            </a:r>
            <a:r>
              <a:rPr lang="en-US" spc="3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having interrupts</a:t>
            </a:r>
            <a:r>
              <a:rPr lang="en-US" spc="1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disabled</a:t>
            </a:r>
            <a:r>
              <a:rPr lang="en-US" spc="1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for</a:t>
            </a:r>
            <a:r>
              <a:rPr lang="en-US" spc="2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en-US" spc="1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critical</a:t>
            </a:r>
            <a:r>
              <a:rPr lang="en-US" spc="2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section’s</a:t>
            </a:r>
            <a:r>
              <a:rPr lang="en-US" spc="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entire</a:t>
            </a:r>
            <a:r>
              <a:rPr lang="en-US" spc="-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duration</a:t>
            </a:r>
          </a:p>
          <a:p>
            <a:pPr>
              <a:spcBef>
                <a:spcPts val="1215"/>
              </a:spcBef>
            </a:pP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Interrupt</a:t>
            </a:r>
            <a:r>
              <a:rPr lang="en-US" spc="2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service</a:t>
            </a:r>
            <a:r>
              <a:rPr lang="en-US" spc="3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routines</a:t>
            </a:r>
            <a:r>
              <a:rPr lang="en-US" spc="1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are</a:t>
            </a:r>
            <a:r>
              <a:rPr lang="en-US" spc="3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separated</a:t>
            </a:r>
            <a:r>
              <a:rPr lang="en-US" spc="2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into</a:t>
            </a:r>
            <a:r>
              <a:rPr lang="en-US" spc="2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 </a:t>
            </a:r>
            <a:r>
              <a:rPr lang="en-US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top</a:t>
            </a:r>
            <a:r>
              <a:rPr lang="en-US" i="1" spc="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half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and</a:t>
            </a:r>
            <a:r>
              <a:rPr lang="en-US" spc="3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IN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bottom</a:t>
            </a:r>
            <a:r>
              <a:rPr lang="en-US" i="1" spc="-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half</a:t>
            </a:r>
          </a:p>
          <a:p>
            <a:pPr marL="0" marR="1325880" lvl="0" indent="0">
              <a:lnSpc>
                <a:spcPct val="113000"/>
              </a:lnSpc>
              <a:spcBef>
                <a:spcPts val="1485"/>
              </a:spcBef>
              <a:spcAft>
                <a:spcPts val="0"/>
              </a:spcAft>
              <a:buSzPts val="2050"/>
              <a:buNone/>
              <a:tabLst>
                <a:tab pos="1209040" algn="l"/>
              </a:tabLst>
            </a:pP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-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The</a:t>
            </a:r>
            <a:r>
              <a:rPr lang="en-US" spc="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top</a:t>
            </a:r>
            <a:r>
              <a:rPr lang="en-US" spc="4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half</a:t>
            </a:r>
            <a:r>
              <a:rPr lang="en-US" spc="45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is</a:t>
            </a:r>
            <a:r>
              <a:rPr lang="en-US" spc="4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US" spc="5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normal</a:t>
            </a:r>
            <a:r>
              <a:rPr lang="en-US" spc="4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interrupt</a:t>
            </a:r>
            <a:r>
              <a:rPr lang="en-US" spc="4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service</a:t>
            </a:r>
            <a:r>
              <a:rPr lang="en-US" spc="7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routine,</a:t>
            </a:r>
            <a:r>
              <a:rPr lang="en-US" spc="4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and</a:t>
            </a:r>
            <a:r>
              <a:rPr lang="en-US" spc="4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runs</a:t>
            </a:r>
            <a:r>
              <a:rPr lang="en-US" spc="-55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with</a:t>
            </a:r>
            <a:r>
              <a:rPr lang="en-US" spc="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recursive</a:t>
            </a:r>
            <a:r>
              <a:rPr lang="en-US" spc="1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interrupts</a:t>
            </a:r>
            <a:r>
              <a:rPr lang="en-US" spc="-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disabled.</a:t>
            </a:r>
            <a:endParaRPr lang="en-IN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1334770" lvl="0" indent="0">
              <a:lnSpc>
                <a:spcPct val="113000"/>
              </a:lnSpc>
              <a:spcBef>
                <a:spcPts val="625"/>
              </a:spcBef>
              <a:spcAft>
                <a:spcPts val="0"/>
              </a:spcAft>
              <a:buSzPts val="2050"/>
              <a:buNone/>
              <a:tabLst>
                <a:tab pos="1209040" algn="l"/>
              </a:tabLst>
            </a:pP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-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The</a:t>
            </a:r>
            <a:r>
              <a:rPr lang="en-US" spc="2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bottom half</a:t>
            </a:r>
            <a:r>
              <a:rPr lang="en-US" spc="15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is</a:t>
            </a:r>
            <a:r>
              <a:rPr lang="en-US" spc="2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run,</a:t>
            </a:r>
            <a:r>
              <a:rPr lang="en-US" spc="2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with</a:t>
            </a:r>
            <a:r>
              <a:rPr lang="en-US" spc="2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all</a:t>
            </a:r>
            <a:r>
              <a:rPr lang="en-US" spc="2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interrupts</a:t>
            </a:r>
            <a:r>
              <a:rPr lang="en-US" spc="1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enabled, by</a:t>
            </a:r>
            <a:r>
              <a:rPr lang="en-US" spc="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US" spc="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miniature</a:t>
            </a:r>
            <a:r>
              <a:rPr lang="en-US" spc="3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scheduler</a:t>
            </a:r>
            <a:r>
              <a:rPr lang="en-US" spc="2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that</a:t>
            </a:r>
            <a:r>
              <a:rPr lang="en-US" spc="2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ensures</a:t>
            </a:r>
            <a:r>
              <a:rPr lang="en-US" spc="3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that</a:t>
            </a:r>
            <a:r>
              <a:rPr lang="en-US" spc="2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bottom</a:t>
            </a:r>
            <a:r>
              <a:rPr lang="en-US" spc="1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halves</a:t>
            </a:r>
            <a:r>
              <a:rPr lang="en-US" spc="2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never</a:t>
            </a:r>
            <a:r>
              <a:rPr lang="en-US" spc="-55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interrupt</a:t>
            </a:r>
            <a:r>
              <a:rPr lang="en-US" spc="-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themselves.</a:t>
            </a:r>
            <a:endParaRPr lang="en-IN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1138555" lvl="0" indent="0">
              <a:lnSpc>
                <a:spcPct val="113000"/>
              </a:lnSpc>
              <a:spcBef>
                <a:spcPts val="615"/>
              </a:spcBef>
              <a:spcAft>
                <a:spcPts val="0"/>
              </a:spcAft>
              <a:buSzPts val="2050"/>
              <a:buNone/>
              <a:tabLst>
                <a:tab pos="1209040" algn="l"/>
              </a:tabLst>
            </a:pP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endParaRPr lang="en-IN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Bef>
                <a:spcPts val="1215"/>
              </a:spcBef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324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76D39-BF2C-4D1E-8658-C65F5F34B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Interrupt Protection Levels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8F2DA6-3AF6-49A3-9EE8-DCD39BAF6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014334"/>
              </p:ext>
            </p:extLst>
          </p:nvPr>
        </p:nvGraphicFramePr>
        <p:xfrm>
          <a:off x="3502124" y="1772816"/>
          <a:ext cx="4358640" cy="202501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358640">
                  <a:extLst>
                    <a:ext uri="{9D8B030D-6E8A-4147-A177-3AD203B41FA5}">
                      <a16:colId xmlns:a16="http://schemas.microsoft.com/office/drawing/2014/main" val="3993452619"/>
                    </a:ext>
                  </a:extLst>
                </a:gridCol>
              </a:tblGrid>
              <a:tr h="401320">
                <a:tc>
                  <a:txBody>
                    <a:bodyPr/>
                    <a:lstStyle/>
                    <a:p>
                      <a:pPr marL="148590" marR="1320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en-US" sz="2050">
                          <a:effectLst/>
                        </a:rPr>
                        <a:t>top-half</a:t>
                      </a:r>
                      <a:r>
                        <a:rPr lang="en-US" sz="2050" spc="55">
                          <a:effectLst/>
                        </a:rPr>
                        <a:t> </a:t>
                      </a:r>
                      <a:r>
                        <a:rPr lang="en-US" sz="2050">
                          <a:effectLst/>
                        </a:rPr>
                        <a:t>interrupt</a:t>
                      </a:r>
                      <a:r>
                        <a:rPr lang="en-US" sz="2050" spc="60">
                          <a:effectLst/>
                        </a:rPr>
                        <a:t> </a:t>
                      </a:r>
                      <a:r>
                        <a:rPr lang="en-US" sz="2050">
                          <a:effectLst/>
                        </a:rPr>
                        <a:t>handlers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24486614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148590" marR="132715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en-US" sz="2050" dirty="0">
                          <a:effectLst/>
                        </a:rPr>
                        <a:t>bottom-half</a:t>
                      </a:r>
                      <a:r>
                        <a:rPr lang="en-US" sz="2050" spc="65" dirty="0">
                          <a:effectLst/>
                        </a:rPr>
                        <a:t> </a:t>
                      </a:r>
                      <a:r>
                        <a:rPr lang="en-US" sz="2050" dirty="0">
                          <a:effectLst/>
                        </a:rPr>
                        <a:t>interrupt</a:t>
                      </a:r>
                      <a:r>
                        <a:rPr lang="en-US" sz="2050" spc="65" dirty="0">
                          <a:effectLst/>
                        </a:rPr>
                        <a:t> </a:t>
                      </a:r>
                      <a:r>
                        <a:rPr lang="en-US" sz="2050" dirty="0">
                          <a:effectLst/>
                        </a:rPr>
                        <a:t>handlers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31078436"/>
                  </a:ext>
                </a:extLst>
              </a:tr>
              <a:tr h="819150">
                <a:tc>
                  <a:txBody>
                    <a:bodyPr/>
                    <a:lstStyle/>
                    <a:p>
                      <a:pPr marL="146685" marR="13462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en-US" sz="2050">
                          <a:effectLst/>
                        </a:rPr>
                        <a:t>kernel-system</a:t>
                      </a:r>
                      <a:r>
                        <a:rPr lang="en-US" sz="2050" spc="80">
                          <a:effectLst/>
                        </a:rPr>
                        <a:t> </a:t>
                      </a:r>
                      <a:r>
                        <a:rPr lang="en-US" sz="2050">
                          <a:effectLst/>
                        </a:rPr>
                        <a:t>service</a:t>
                      </a:r>
                      <a:r>
                        <a:rPr lang="en-US" sz="2050" spc="105">
                          <a:effectLst/>
                        </a:rPr>
                        <a:t> </a:t>
                      </a:r>
                      <a:r>
                        <a:rPr lang="en-US" sz="2050">
                          <a:effectLst/>
                        </a:rPr>
                        <a:t>routines</a:t>
                      </a:r>
                      <a:endParaRPr lang="en-IN" sz="1100">
                        <a:effectLst/>
                      </a:endParaRPr>
                    </a:p>
                    <a:p>
                      <a:pPr marL="148590" marR="132715" algn="ctr">
                        <a:spcBef>
                          <a:spcPts val="920"/>
                        </a:spcBef>
                        <a:spcAft>
                          <a:spcPts val="0"/>
                        </a:spcAft>
                      </a:pPr>
                      <a:r>
                        <a:rPr lang="en-US" sz="2050">
                          <a:effectLst/>
                        </a:rPr>
                        <a:t>(not</a:t>
                      </a:r>
                      <a:r>
                        <a:rPr lang="en-US" sz="2050" spc="30">
                          <a:effectLst/>
                        </a:rPr>
                        <a:t> </a:t>
                      </a:r>
                      <a:r>
                        <a:rPr lang="en-US" sz="2050">
                          <a:effectLst/>
                        </a:rPr>
                        <a:t>preemptible)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12575840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marL="148590" marR="13462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en-US" sz="2050" dirty="0">
                          <a:effectLst/>
                        </a:rPr>
                        <a:t>user-mode</a:t>
                      </a:r>
                      <a:r>
                        <a:rPr lang="en-US" sz="2050" spc="50" dirty="0">
                          <a:effectLst/>
                        </a:rPr>
                        <a:t> </a:t>
                      </a:r>
                      <a:r>
                        <a:rPr lang="en-US" sz="2050" dirty="0">
                          <a:effectLst/>
                        </a:rPr>
                        <a:t>programs</a:t>
                      </a:r>
                      <a:r>
                        <a:rPr lang="en-US" sz="2050" spc="65" dirty="0">
                          <a:effectLst/>
                        </a:rPr>
                        <a:t> </a:t>
                      </a:r>
                      <a:r>
                        <a:rPr lang="en-US" sz="2050" dirty="0">
                          <a:effectLst/>
                        </a:rPr>
                        <a:t>(preemptible)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7487326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E9386B5-ECDD-4FC4-8C7A-9BF8DDEB911B}"/>
              </a:ext>
            </a:extLst>
          </p:cNvPr>
          <p:cNvSpPr txBox="1"/>
          <p:nvPr/>
        </p:nvSpPr>
        <p:spPr>
          <a:xfrm>
            <a:off x="1341884" y="3933056"/>
            <a:ext cx="10237500" cy="2274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1174750" lvl="0" indent="-342900">
              <a:lnSpc>
                <a:spcPct val="105000"/>
              </a:lnSpc>
              <a:spcBef>
                <a:spcPts val="5"/>
              </a:spcBef>
              <a:spcAft>
                <a:spcPts val="0"/>
              </a:spcAft>
              <a:buSzPts val="2050"/>
              <a:buFont typeface="Lucida Sans Unicode" panose="020B0602030504020204" pitchFamily="34" charset="0"/>
              <a:buChar char="•"/>
              <a:tabLst>
                <a:tab pos="842010" algn="l"/>
              </a:tabLst>
            </a:pP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Each</a:t>
            </a:r>
            <a:r>
              <a:rPr lang="en-US" sz="2600" spc="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level</a:t>
            </a:r>
            <a:r>
              <a:rPr lang="en-US" sz="2600" spc="1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may</a:t>
            </a:r>
            <a:r>
              <a:rPr lang="en-US" sz="2600" spc="1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be</a:t>
            </a:r>
            <a:r>
              <a:rPr lang="en-US" sz="2600" spc="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interrupted by</a:t>
            </a:r>
            <a:r>
              <a:rPr lang="en-US" sz="2600" spc="1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code</a:t>
            </a:r>
            <a:r>
              <a:rPr lang="en-US" sz="2600" spc="1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running</a:t>
            </a:r>
            <a:r>
              <a:rPr lang="en-US" sz="2600" spc="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at</a:t>
            </a:r>
            <a:r>
              <a:rPr lang="en-US" sz="2600" spc="1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a</a:t>
            </a:r>
            <a:r>
              <a:rPr lang="en-US" sz="2600" spc="1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higher</a:t>
            </a:r>
            <a:r>
              <a:rPr lang="en-US" sz="2600" spc="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level,</a:t>
            </a:r>
            <a:r>
              <a:rPr lang="en-US" sz="2600" spc="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but</a:t>
            </a:r>
            <a:r>
              <a:rPr lang="en-US" sz="2600" spc="1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will</a:t>
            </a:r>
            <a:r>
              <a:rPr lang="en-US" sz="2600" spc="3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never</a:t>
            </a:r>
            <a:r>
              <a:rPr lang="en-US" sz="2600" spc="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be</a:t>
            </a:r>
            <a:r>
              <a:rPr lang="en-US" sz="2600" spc="1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interrupted</a:t>
            </a:r>
            <a:r>
              <a:rPr lang="en-US" sz="2600" spc="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by</a:t>
            </a:r>
            <a:r>
              <a:rPr lang="en-US" sz="2600" spc="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code</a:t>
            </a:r>
            <a:r>
              <a:rPr lang="en-US" sz="2600" spc="1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running</a:t>
            </a:r>
            <a:r>
              <a:rPr lang="en-US" sz="2600" spc="1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at</a:t>
            </a:r>
            <a:r>
              <a:rPr lang="en-US" sz="2600" spc="1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the</a:t>
            </a:r>
            <a:r>
              <a:rPr lang="en-US" sz="2600" spc="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same</a:t>
            </a:r>
            <a:r>
              <a:rPr lang="en-US" sz="2600" spc="-55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or</a:t>
            </a:r>
            <a:r>
              <a:rPr lang="en-US" sz="2600" spc="-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a</a:t>
            </a:r>
            <a:r>
              <a:rPr lang="en-US" sz="2600" spc="-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lower</a:t>
            </a:r>
            <a:r>
              <a:rPr lang="en-US" sz="2600" spc="1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level.</a:t>
            </a:r>
            <a:endParaRPr lang="en-IN" sz="2600" dirty="0">
              <a:effectLst/>
              <a:latin typeface="Arial" panose="020B0604020202020204" pitchFamily="34" charset="0"/>
              <a:ea typeface="Lucida Sans Unicode" panose="020B0602030504020204" pitchFamily="34" charset="0"/>
            </a:endParaRPr>
          </a:p>
          <a:p>
            <a:pPr marL="342900" marR="1260475" lvl="0" indent="-342900">
              <a:lnSpc>
                <a:spcPct val="96000"/>
              </a:lnSpc>
              <a:spcBef>
                <a:spcPts val="1210"/>
              </a:spcBef>
              <a:spcAft>
                <a:spcPts val="0"/>
              </a:spcAft>
              <a:buSzPts val="2050"/>
              <a:buFont typeface="Lucida Sans Unicode" panose="020B0602030504020204" pitchFamily="34" charset="0"/>
              <a:buChar char="•"/>
              <a:tabLst>
                <a:tab pos="842010" algn="l"/>
              </a:tabLst>
            </a:pP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User</a:t>
            </a:r>
            <a:r>
              <a:rPr lang="en-US" sz="2600" spc="3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processes</a:t>
            </a:r>
            <a:r>
              <a:rPr lang="en-US" sz="2600" spc="3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can</a:t>
            </a:r>
            <a:r>
              <a:rPr lang="en-US" sz="2600" spc="2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always</a:t>
            </a:r>
            <a:r>
              <a:rPr lang="en-US" sz="2600" spc="5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be</a:t>
            </a:r>
            <a:r>
              <a:rPr lang="en-US" sz="2600" spc="3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preempted</a:t>
            </a:r>
            <a:r>
              <a:rPr lang="en-US" sz="2600" spc="2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by</a:t>
            </a:r>
            <a:r>
              <a:rPr lang="en-US" sz="2600" spc="2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another</a:t>
            </a:r>
            <a:r>
              <a:rPr lang="en-US" sz="2600" spc="2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process</a:t>
            </a:r>
            <a:r>
              <a:rPr lang="en-US" sz="2600" spc="-55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when</a:t>
            </a:r>
            <a:r>
              <a:rPr lang="en-US" sz="2600" spc="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a</a:t>
            </a:r>
            <a:r>
              <a:rPr lang="en-US" sz="2600" spc="2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time-sharing</a:t>
            </a:r>
            <a:r>
              <a:rPr lang="en-US" sz="2600" spc="15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scheduling interrupt</a:t>
            </a:r>
            <a:r>
              <a:rPr lang="en-US" sz="2600" spc="2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ea typeface="Lucida Sans Unicode" panose="020B0602030504020204" pitchFamily="34" charset="0"/>
              </a:rPr>
              <a:t>occurs.</a:t>
            </a:r>
            <a:endParaRPr lang="en-IN" sz="2600" dirty="0">
              <a:effectLst/>
              <a:latin typeface="Arial" panose="020B0604020202020204" pitchFamily="34" charset="0"/>
              <a:ea typeface="Lucida Sans Unicode" panose="020B0602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2B26B3-5A52-4DB0-9B25-1C76C9C1F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60" y="1772816"/>
            <a:ext cx="2108308" cy="3492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D562D3-FC99-489F-9309-C2E4D97FB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720" y="3403600"/>
            <a:ext cx="2171812" cy="33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82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420</TotalTime>
  <Words>520</Words>
  <Application>Microsoft Office PowerPoint</Application>
  <PresentationFormat>Custom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Comic Sans MS</vt:lpstr>
      <vt:lpstr>Lucida Sans Unicode</vt:lpstr>
      <vt:lpstr>Tech 16x9</vt:lpstr>
      <vt:lpstr>      SCHEDULING</vt:lpstr>
      <vt:lpstr>                                        Scheduling</vt:lpstr>
      <vt:lpstr>Process Scheduling</vt:lpstr>
      <vt:lpstr>Process Scheduling </vt:lpstr>
      <vt:lpstr>Symmetric Multiprocessor</vt:lpstr>
      <vt:lpstr>Symmetric Multiprocessor</vt:lpstr>
      <vt:lpstr>  Kernel Synchronization</vt:lpstr>
      <vt:lpstr> Kernel Synchronization</vt:lpstr>
      <vt:lpstr>Interrupt Protection Levels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Scheduling</dc:title>
  <dc:creator>Sneha Ignatious</dc:creator>
  <cp:lastModifiedBy>Sneha Ignatious</cp:lastModifiedBy>
  <cp:revision>18</cp:revision>
  <dcterms:created xsi:type="dcterms:W3CDTF">2021-05-02T05:17:39Z</dcterms:created>
  <dcterms:modified xsi:type="dcterms:W3CDTF">2021-05-03T09:10:14Z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