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66" r:id="rId8"/>
    <p:sldId id="267" r:id="rId9"/>
    <p:sldId id="268" r:id="rId10"/>
    <p:sldId id="269" r:id="rId11"/>
    <p:sldId id="270" r:id="rId12"/>
    <p:sldId id="260" r:id="rId13"/>
    <p:sldId id="259" r:id="rId14"/>
    <p:sldId id="261" r:id="rId15"/>
    <p:sldId id="262" r:id="rId16"/>
    <p:sldId id="263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0407F-191D-44EC-A3C5-69647440BFC9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F2A1D3E-E19F-455D-859F-C40136366B3D}">
      <dgm:prSet custT="1"/>
      <dgm:spPr/>
      <dgm:t>
        <a:bodyPr/>
        <a:lstStyle/>
        <a:p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DA1E0C-46CA-43FE-AD0E-1FF5A487E9EC}" type="parTrans" cxnId="{2DD1656A-1B48-4AFC-A65D-081443F407D0}">
      <dgm:prSet/>
      <dgm:spPr/>
      <dgm:t>
        <a:bodyPr/>
        <a:lstStyle/>
        <a:p>
          <a:endParaRPr lang="en-US"/>
        </a:p>
      </dgm:t>
    </dgm:pt>
    <dgm:pt modelId="{D34FF2C9-9A85-4762-AD7F-0FD4259109E1}" type="sibTrans" cxnId="{2DD1656A-1B48-4AFC-A65D-081443F407D0}">
      <dgm:prSet/>
      <dgm:spPr/>
      <dgm:t>
        <a:bodyPr/>
        <a:lstStyle/>
        <a:p>
          <a:endParaRPr lang="en-US"/>
        </a:p>
      </dgm:t>
    </dgm:pt>
    <dgm:pt modelId="{4A266DF3-F699-481D-952B-06E94865913D}">
      <dgm:prSet custT="1"/>
      <dgm:spPr/>
      <dgm:t>
        <a:bodyPr/>
        <a:lstStyle/>
        <a:p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FC4C72-0240-44CF-8C29-7E4727E8C7E6}" type="parTrans" cxnId="{40A842E7-7BD1-4C4C-BC2D-27ADB1F124AC}">
      <dgm:prSet/>
      <dgm:spPr/>
      <dgm:t>
        <a:bodyPr/>
        <a:lstStyle/>
        <a:p>
          <a:endParaRPr lang="en-US"/>
        </a:p>
      </dgm:t>
    </dgm:pt>
    <dgm:pt modelId="{E43F7441-9245-4528-B8F7-2C400412818E}" type="sibTrans" cxnId="{40A842E7-7BD1-4C4C-BC2D-27ADB1F124AC}">
      <dgm:prSet/>
      <dgm:spPr/>
      <dgm:t>
        <a:bodyPr/>
        <a:lstStyle/>
        <a:p>
          <a:endParaRPr lang="en-US"/>
        </a:p>
      </dgm:t>
    </dgm:pt>
    <dgm:pt modelId="{01C95085-4C2D-4356-A570-C83CCEF090EE}">
      <dgm:prSet custT="1"/>
      <dgm:spPr/>
      <dgm:t>
        <a:bodyPr/>
        <a:lstStyle/>
        <a:p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37DCC7-773C-40E2-8E5C-227CCAB23176}" type="parTrans" cxnId="{E4D79477-D677-4768-9595-5D84F3189B84}">
      <dgm:prSet/>
      <dgm:spPr/>
      <dgm:t>
        <a:bodyPr/>
        <a:lstStyle/>
        <a:p>
          <a:endParaRPr lang="en-US"/>
        </a:p>
      </dgm:t>
    </dgm:pt>
    <dgm:pt modelId="{0B095CAA-79B6-4FBE-87CC-C4771004C1DA}" type="sibTrans" cxnId="{E4D79477-D677-4768-9595-5D84F3189B84}">
      <dgm:prSet/>
      <dgm:spPr/>
      <dgm:t>
        <a:bodyPr/>
        <a:lstStyle/>
        <a:p>
          <a:endParaRPr lang="en-US"/>
        </a:p>
      </dgm:t>
    </dgm:pt>
    <dgm:pt modelId="{0744302F-FE80-4A21-8F48-80AF7C573D05}">
      <dgm:prSet custT="1"/>
      <dgm:spPr/>
      <dgm:t>
        <a:bodyPr/>
        <a:lstStyle/>
        <a:p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2031B4-9D20-48B1-8479-0E7A28243ACD}" type="parTrans" cxnId="{6F54B448-C903-4B1A-B913-000410367ED3}">
      <dgm:prSet/>
      <dgm:spPr/>
      <dgm:t>
        <a:bodyPr/>
        <a:lstStyle/>
        <a:p>
          <a:endParaRPr lang="en-US"/>
        </a:p>
      </dgm:t>
    </dgm:pt>
    <dgm:pt modelId="{15147C7B-1477-4765-85E8-62B7E1ABC25F}" type="sibTrans" cxnId="{6F54B448-C903-4B1A-B913-000410367ED3}">
      <dgm:prSet/>
      <dgm:spPr/>
      <dgm:t>
        <a:bodyPr/>
        <a:lstStyle/>
        <a:p>
          <a:endParaRPr lang="en-US"/>
        </a:p>
      </dgm:t>
    </dgm:pt>
    <dgm:pt modelId="{4FB41823-BC59-46D4-9CBC-E9595939B9BC}">
      <dgm:prSet custT="1"/>
      <dgm:spPr/>
      <dgm:t>
        <a:bodyPr/>
        <a:lstStyle/>
        <a:p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09C466-3CC6-471A-ADC0-471EF5FBA9B7}" type="parTrans" cxnId="{0505B190-7936-490E-9ABF-6141D1B0B273}">
      <dgm:prSet/>
      <dgm:spPr/>
      <dgm:t>
        <a:bodyPr/>
        <a:lstStyle/>
        <a:p>
          <a:endParaRPr lang="en-US"/>
        </a:p>
      </dgm:t>
    </dgm:pt>
    <dgm:pt modelId="{A88136E4-6B4C-4EE8-9E5A-1F016A3C14DC}" type="sibTrans" cxnId="{0505B190-7936-490E-9ABF-6141D1B0B273}">
      <dgm:prSet/>
      <dgm:spPr/>
      <dgm:t>
        <a:bodyPr/>
        <a:lstStyle/>
        <a:p>
          <a:endParaRPr lang="en-US"/>
        </a:p>
      </dgm:t>
    </dgm:pt>
    <dgm:pt modelId="{22B5111B-463D-47D1-954F-127C30012F9F}" type="pres">
      <dgm:prSet presAssocID="{6B10407F-191D-44EC-A3C5-69647440BFC9}" presName="vert0" presStyleCnt="0">
        <dgm:presLayoutVars>
          <dgm:dir/>
          <dgm:animOne val="branch"/>
          <dgm:animLvl val="lvl"/>
        </dgm:presLayoutVars>
      </dgm:prSet>
      <dgm:spPr/>
    </dgm:pt>
    <dgm:pt modelId="{10DA26D8-3205-49AB-9801-7479D75D0B9B}" type="pres">
      <dgm:prSet presAssocID="{4F2A1D3E-E19F-455D-859F-C40136366B3D}" presName="thickLine" presStyleLbl="alignNode1" presStyleIdx="0" presStyleCnt="5"/>
      <dgm:spPr/>
    </dgm:pt>
    <dgm:pt modelId="{678D6ACC-8BEB-4F60-8CD4-9CB2DDE72612}" type="pres">
      <dgm:prSet presAssocID="{4F2A1D3E-E19F-455D-859F-C40136366B3D}" presName="horz1" presStyleCnt="0"/>
      <dgm:spPr/>
    </dgm:pt>
    <dgm:pt modelId="{278D475D-CCFA-4E93-A503-7548BD710D98}" type="pres">
      <dgm:prSet presAssocID="{4F2A1D3E-E19F-455D-859F-C40136366B3D}" presName="tx1" presStyleLbl="revTx" presStyleIdx="0" presStyleCnt="5"/>
      <dgm:spPr/>
    </dgm:pt>
    <dgm:pt modelId="{51866F1A-9654-4DD6-B628-9CEF2A359C7D}" type="pres">
      <dgm:prSet presAssocID="{4F2A1D3E-E19F-455D-859F-C40136366B3D}" presName="vert1" presStyleCnt="0"/>
      <dgm:spPr/>
    </dgm:pt>
    <dgm:pt modelId="{D3985387-25A2-4EB6-99AD-2664D2661A5C}" type="pres">
      <dgm:prSet presAssocID="{4A266DF3-F699-481D-952B-06E94865913D}" presName="thickLine" presStyleLbl="alignNode1" presStyleIdx="1" presStyleCnt="5"/>
      <dgm:spPr/>
    </dgm:pt>
    <dgm:pt modelId="{D93FF54B-7422-4E12-8F54-0440562FEA00}" type="pres">
      <dgm:prSet presAssocID="{4A266DF3-F699-481D-952B-06E94865913D}" presName="horz1" presStyleCnt="0"/>
      <dgm:spPr/>
    </dgm:pt>
    <dgm:pt modelId="{3844A50A-7598-4C44-A3FD-CCE61E6BCEA0}" type="pres">
      <dgm:prSet presAssocID="{4A266DF3-F699-481D-952B-06E94865913D}" presName="tx1" presStyleLbl="revTx" presStyleIdx="1" presStyleCnt="5"/>
      <dgm:spPr/>
    </dgm:pt>
    <dgm:pt modelId="{52264B7A-13F0-4086-9BFF-154C471D9488}" type="pres">
      <dgm:prSet presAssocID="{4A266DF3-F699-481D-952B-06E94865913D}" presName="vert1" presStyleCnt="0"/>
      <dgm:spPr/>
    </dgm:pt>
    <dgm:pt modelId="{0E99E569-0DA0-4A1F-855A-45FE9C2A465F}" type="pres">
      <dgm:prSet presAssocID="{01C95085-4C2D-4356-A570-C83CCEF090EE}" presName="thickLine" presStyleLbl="alignNode1" presStyleIdx="2" presStyleCnt="5"/>
      <dgm:spPr/>
    </dgm:pt>
    <dgm:pt modelId="{E928D5FC-4B8D-4EAC-BECF-2325D3247CB5}" type="pres">
      <dgm:prSet presAssocID="{01C95085-4C2D-4356-A570-C83CCEF090EE}" presName="horz1" presStyleCnt="0"/>
      <dgm:spPr/>
    </dgm:pt>
    <dgm:pt modelId="{A6486D84-853E-4D93-85FB-A93C2AB50F27}" type="pres">
      <dgm:prSet presAssocID="{01C95085-4C2D-4356-A570-C83CCEF090EE}" presName="tx1" presStyleLbl="revTx" presStyleIdx="2" presStyleCnt="5"/>
      <dgm:spPr/>
    </dgm:pt>
    <dgm:pt modelId="{E0FEAD18-8D45-4A8F-BDC5-71384C79ABB6}" type="pres">
      <dgm:prSet presAssocID="{01C95085-4C2D-4356-A570-C83CCEF090EE}" presName="vert1" presStyleCnt="0"/>
      <dgm:spPr/>
    </dgm:pt>
    <dgm:pt modelId="{0E419124-2FCF-43D5-BF44-3E185E381CAF}" type="pres">
      <dgm:prSet presAssocID="{0744302F-FE80-4A21-8F48-80AF7C573D05}" presName="thickLine" presStyleLbl="alignNode1" presStyleIdx="3" presStyleCnt="5"/>
      <dgm:spPr/>
    </dgm:pt>
    <dgm:pt modelId="{016670BC-15F8-43BA-9C8C-10356130B131}" type="pres">
      <dgm:prSet presAssocID="{0744302F-FE80-4A21-8F48-80AF7C573D05}" presName="horz1" presStyleCnt="0"/>
      <dgm:spPr/>
    </dgm:pt>
    <dgm:pt modelId="{193E6818-D85B-45EA-925F-270217CFF92B}" type="pres">
      <dgm:prSet presAssocID="{0744302F-FE80-4A21-8F48-80AF7C573D05}" presName="tx1" presStyleLbl="revTx" presStyleIdx="3" presStyleCnt="5"/>
      <dgm:spPr/>
    </dgm:pt>
    <dgm:pt modelId="{BC68D606-70C8-42B9-94DE-3C2DF7824FEC}" type="pres">
      <dgm:prSet presAssocID="{0744302F-FE80-4A21-8F48-80AF7C573D05}" presName="vert1" presStyleCnt="0"/>
      <dgm:spPr/>
    </dgm:pt>
    <dgm:pt modelId="{B0421C79-5D98-43A9-B899-C8AB3E8CBA2F}" type="pres">
      <dgm:prSet presAssocID="{4FB41823-BC59-46D4-9CBC-E9595939B9BC}" presName="thickLine" presStyleLbl="alignNode1" presStyleIdx="4" presStyleCnt="5"/>
      <dgm:spPr/>
    </dgm:pt>
    <dgm:pt modelId="{E69FFEFD-3FAC-4CFD-A3FD-3BC8B08F6425}" type="pres">
      <dgm:prSet presAssocID="{4FB41823-BC59-46D4-9CBC-E9595939B9BC}" presName="horz1" presStyleCnt="0"/>
      <dgm:spPr/>
    </dgm:pt>
    <dgm:pt modelId="{73421EB2-879A-441E-8FA1-1781101EFA83}" type="pres">
      <dgm:prSet presAssocID="{4FB41823-BC59-46D4-9CBC-E9595939B9BC}" presName="tx1" presStyleLbl="revTx" presStyleIdx="4" presStyleCnt="5"/>
      <dgm:spPr/>
    </dgm:pt>
    <dgm:pt modelId="{6A9A9880-1F62-498C-89F7-71D2BAAAB5C2}" type="pres">
      <dgm:prSet presAssocID="{4FB41823-BC59-46D4-9CBC-E9595939B9BC}" presName="vert1" presStyleCnt="0"/>
      <dgm:spPr/>
    </dgm:pt>
  </dgm:ptLst>
  <dgm:cxnLst>
    <dgm:cxn modelId="{71B14908-DFD0-4B52-A569-796A61CDEA6D}" type="presOf" srcId="{4A266DF3-F699-481D-952B-06E94865913D}" destId="{3844A50A-7598-4C44-A3FD-CCE61E6BCEA0}" srcOrd="0" destOrd="0" presId="urn:microsoft.com/office/officeart/2008/layout/LinedList"/>
    <dgm:cxn modelId="{8BD2321A-3366-4BD9-85BD-7B0534FF2C6F}" type="presOf" srcId="{0744302F-FE80-4A21-8F48-80AF7C573D05}" destId="{193E6818-D85B-45EA-925F-270217CFF92B}" srcOrd="0" destOrd="0" presId="urn:microsoft.com/office/officeart/2008/layout/LinedList"/>
    <dgm:cxn modelId="{CCFDB124-A83D-4064-9873-74E1C8F45FAA}" type="presOf" srcId="{4F2A1D3E-E19F-455D-859F-C40136366B3D}" destId="{278D475D-CCFA-4E93-A503-7548BD710D98}" srcOrd="0" destOrd="0" presId="urn:microsoft.com/office/officeart/2008/layout/LinedList"/>
    <dgm:cxn modelId="{FFED8F60-F3D0-41E6-94FC-E9AB154C2B38}" type="presOf" srcId="{6B10407F-191D-44EC-A3C5-69647440BFC9}" destId="{22B5111B-463D-47D1-954F-127C30012F9F}" srcOrd="0" destOrd="0" presId="urn:microsoft.com/office/officeart/2008/layout/LinedList"/>
    <dgm:cxn modelId="{6F54B448-C903-4B1A-B913-000410367ED3}" srcId="{6B10407F-191D-44EC-A3C5-69647440BFC9}" destId="{0744302F-FE80-4A21-8F48-80AF7C573D05}" srcOrd="3" destOrd="0" parTransId="{F62031B4-9D20-48B1-8479-0E7A28243ACD}" sibTransId="{15147C7B-1477-4765-85E8-62B7E1ABC25F}"/>
    <dgm:cxn modelId="{2DD1656A-1B48-4AFC-A65D-081443F407D0}" srcId="{6B10407F-191D-44EC-A3C5-69647440BFC9}" destId="{4F2A1D3E-E19F-455D-859F-C40136366B3D}" srcOrd="0" destOrd="0" parTransId="{D2DA1E0C-46CA-43FE-AD0E-1FF5A487E9EC}" sibTransId="{D34FF2C9-9A85-4762-AD7F-0FD4259109E1}"/>
    <dgm:cxn modelId="{E4D79477-D677-4768-9595-5D84F3189B84}" srcId="{6B10407F-191D-44EC-A3C5-69647440BFC9}" destId="{01C95085-4C2D-4356-A570-C83CCEF090EE}" srcOrd="2" destOrd="0" parTransId="{1A37DCC7-773C-40E2-8E5C-227CCAB23176}" sibTransId="{0B095CAA-79B6-4FBE-87CC-C4771004C1DA}"/>
    <dgm:cxn modelId="{0505B190-7936-490E-9ABF-6141D1B0B273}" srcId="{6B10407F-191D-44EC-A3C5-69647440BFC9}" destId="{4FB41823-BC59-46D4-9CBC-E9595939B9BC}" srcOrd="4" destOrd="0" parTransId="{7909C466-3CC6-471A-ADC0-471EF5FBA9B7}" sibTransId="{A88136E4-6B4C-4EE8-9E5A-1F016A3C14DC}"/>
    <dgm:cxn modelId="{F20600CB-7D16-4922-9547-D4BD88EB56BA}" type="presOf" srcId="{4FB41823-BC59-46D4-9CBC-E9595939B9BC}" destId="{73421EB2-879A-441E-8FA1-1781101EFA83}" srcOrd="0" destOrd="0" presId="urn:microsoft.com/office/officeart/2008/layout/LinedList"/>
    <dgm:cxn modelId="{FC1581E0-9AF9-452C-B330-AADCD0AC8668}" type="presOf" srcId="{01C95085-4C2D-4356-A570-C83CCEF090EE}" destId="{A6486D84-853E-4D93-85FB-A93C2AB50F27}" srcOrd="0" destOrd="0" presId="urn:microsoft.com/office/officeart/2008/layout/LinedList"/>
    <dgm:cxn modelId="{40A842E7-7BD1-4C4C-BC2D-27ADB1F124AC}" srcId="{6B10407F-191D-44EC-A3C5-69647440BFC9}" destId="{4A266DF3-F699-481D-952B-06E94865913D}" srcOrd="1" destOrd="0" parTransId="{59FC4C72-0240-44CF-8C29-7E4727E8C7E6}" sibTransId="{E43F7441-9245-4528-B8F7-2C400412818E}"/>
    <dgm:cxn modelId="{08CEAF35-5045-4A1B-858A-CF6CAF90FE23}" type="presParOf" srcId="{22B5111B-463D-47D1-954F-127C30012F9F}" destId="{10DA26D8-3205-49AB-9801-7479D75D0B9B}" srcOrd="0" destOrd="0" presId="urn:microsoft.com/office/officeart/2008/layout/LinedList"/>
    <dgm:cxn modelId="{F00F9E27-E394-4EF7-BF81-0BED2A9A8719}" type="presParOf" srcId="{22B5111B-463D-47D1-954F-127C30012F9F}" destId="{678D6ACC-8BEB-4F60-8CD4-9CB2DDE72612}" srcOrd="1" destOrd="0" presId="urn:microsoft.com/office/officeart/2008/layout/LinedList"/>
    <dgm:cxn modelId="{5D03E00A-53A4-48C5-BC20-D2192A849477}" type="presParOf" srcId="{678D6ACC-8BEB-4F60-8CD4-9CB2DDE72612}" destId="{278D475D-CCFA-4E93-A503-7548BD710D98}" srcOrd="0" destOrd="0" presId="urn:microsoft.com/office/officeart/2008/layout/LinedList"/>
    <dgm:cxn modelId="{C3CBB2E8-EA79-4E00-9622-8364B735AA1B}" type="presParOf" srcId="{678D6ACC-8BEB-4F60-8CD4-9CB2DDE72612}" destId="{51866F1A-9654-4DD6-B628-9CEF2A359C7D}" srcOrd="1" destOrd="0" presId="urn:microsoft.com/office/officeart/2008/layout/LinedList"/>
    <dgm:cxn modelId="{3987093D-53E7-4975-A887-090D5D176C22}" type="presParOf" srcId="{22B5111B-463D-47D1-954F-127C30012F9F}" destId="{D3985387-25A2-4EB6-99AD-2664D2661A5C}" srcOrd="2" destOrd="0" presId="urn:microsoft.com/office/officeart/2008/layout/LinedList"/>
    <dgm:cxn modelId="{4F2E58A3-613C-4528-A234-71B5E6437DE8}" type="presParOf" srcId="{22B5111B-463D-47D1-954F-127C30012F9F}" destId="{D93FF54B-7422-4E12-8F54-0440562FEA00}" srcOrd="3" destOrd="0" presId="urn:microsoft.com/office/officeart/2008/layout/LinedList"/>
    <dgm:cxn modelId="{CC4F92C3-0662-4B99-85AE-8CDFF335B722}" type="presParOf" srcId="{D93FF54B-7422-4E12-8F54-0440562FEA00}" destId="{3844A50A-7598-4C44-A3FD-CCE61E6BCEA0}" srcOrd="0" destOrd="0" presId="urn:microsoft.com/office/officeart/2008/layout/LinedList"/>
    <dgm:cxn modelId="{2CC6B806-82C6-41CE-A4CA-41827D2106FA}" type="presParOf" srcId="{D93FF54B-7422-4E12-8F54-0440562FEA00}" destId="{52264B7A-13F0-4086-9BFF-154C471D9488}" srcOrd="1" destOrd="0" presId="urn:microsoft.com/office/officeart/2008/layout/LinedList"/>
    <dgm:cxn modelId="{C7AA6E1D-A88B-4F24-80C9-B9A051379DFC}" type="presParOf" srcId="{22B5111B-463D-47D1-954F-127C30012F9F}" destId="{0E99E569-0DA0-4A1F-855A-45FE9C2A465F}" srcOrd="4" destOrd="0" presId="urn:microsoft.com/office/officeart/2008/layout/LinedList"/>
    <dgm:cxn modelId="{700CBC55-B851-4E9E-BDA5-9A9A40E0B52D}" type="presParOf" srcId="{22B5111B-463D-47D1-954F-127C30012F9F}" destId="{E928D5FC-4B8D-4EAC-BECF-2325D3247CB5}" srcOrd="5" destOrd="0" presId="urn:microsoft.com/office/officeart/2008/layout/LinedList"/>
    <dgm:cxn modelId="{9D83811F-0910-48F8-A286-92F60FA904DE}" type="presParOf" srcId="{E928D5FC-4B8D-4EAC-BECF-2325D3247CB5}" destId="{A6486D84-853E-4D93-85FB-A93C2AB50F27}" srcOrd="0" destOrd="0" presId="urn:microsoft.com/office/officeart/2008/layout/LinedList"/>
    <dgm:cxn modelId="{BF615345-0274-4CA4-B833-7F15C5E43C6A}" type="presParOf" srcId="{E928D5FC-4B8D-4EAC-BECF-2325D3247CB5}" destId="{E0FEAD18-8D45-4A8F-BDC5-71384C79ABB6}" srcOrd="1" destOrd="0" presId="urn:microsoft.com/office/officeart/2008/layout/LinedList"/>
    <dgm:cxn modelId="{E740907B-633E-4E30-B872-FBAC3F50C4AC}" type="presParOf" srcId="{22B5111B-463D-47D1-954F-127C30012F9F}" destId="{0E419124-2FCF-43D5-BF44-3E185E381CAF}" srcOrd="6" destOrd="0" presId="urn:microsoft.com/office/officeart/2008/layout/LinedList"/>
    <dgm:cxn modelId="{30DE51C2-8FC6-4561-8544-DB469E44896A}" type="presParOf" srcId="{22B5111B-463D-47D1-954F-127C30012F9F}" destId="{016670BC-15F8-43BA-9C8C-10356130B131}" srcOrd="7" destOrd="0" presId="urn:microsoft.com/office/officeart/2008/layout/LinedList"/>
    <dgm:cxn modelId="{714D7DAA-1A2C-42D7-9714-CA126D6E0644}" type="presParOf" srcId="{016670BC-15F8-43BA-9C8C-10356130B131}" destId="{193E6818-D85B-45EA-925F-270217CFF92B}" srcOrd="0" destOrd="0" presId="urn:microsoft.com/office/officeart/2008/layout/LinedList"/>
    <dgm:cxn modelId="{E0EFE213-3240-4C2B-BB7D-3A9F227ECFAC}" type="presParOf" srcId="{016670BC-15F8-43BA-9C8C-10356130B131}" destId="{BC68D606-70C8-42B9-94DE-3C2DF7824FEC}" srcOrd="1" destOrd="0" presId="urn:microsoft.com/office/officeart/2008/layout/LinedList"/>
    <dgm:cxn modelId="{FCD51C9A-8D10-4E85-B6C4-81AF9BC53C5E}" type="presParOf" srcId="{22B5111B-463D-47D1-954F-127C30012F9F}" destId="{B0421C79-5D98-43A9-B899-C8AB3E8CBA2F}" srcOrd="8" destOrd="0" presId="urn:microsoft.com/office/officeart/2008/layout/LinedList"/>
    <dgm:cxn modelId="{2025E8B9-27D5-47FA-A361-2FDA57AE78A9}" type="presParOf" srcId="{22B5111B-463D-47D1-954F-127C30012F9F}" destId="{E69FFEFD-3FAC-4CFD-A3FD-3BC8B08F6425}" srcOrd="9" destOrd="0" presId="urn:microsoft.com/office/officeart/2008/layout/LinedList"/>
    <dgm:cxn modelId="{7CFA18D2-8669-435B-A1AF-721605394039}" type="presParOf" srcId="{E69FFEFD-3FAC-4CFD-A3FD-3BC8B08F6425}" destId="{73421EB2-879A-441E-8FA1-1781101EFA83}" srcOrd="0" destOrd="0" presId="urn:microsoft.com/office/officeart/2008/layout/LinedList"/>
    <dgm:cxn modelId="{C357F3ED-418B-4123-8FA1-79A5BEA1D285}" type="presParOf" srcId="{E69FFEFD-3FAC-4CFD-A3FD-3BC8B08F6425}" destId="{6A9A9880-1F62-498C-89F7-71D2BAAAB5C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A26D8-3205-49AB-9801-7479D75D0B9B}">
      <dsp:nvSpPr>
        <dsp:cNvPr id="0" name=""/>
        <dsp:cNvSpPr/>
      </dsp:nvSpPr>
      <dsp:spPr>
        <a:xfrm>
          <a:off x="0" y="680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8D475D-CCFA-4E93-A503-7548BD710D98}">
      <dsp:nvSpPr>
        <dsp:cNvPr id="0" name=""/>
        <dsp:cNvSpPr/>
      </dsp:nvSpPr>
      <dsp:spPr>
        <a:xfrm>
          <a:off x="0" y="680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680"/>
        <a:ext cx="6305550" cy="1114384"/>
      </dsp:txXfrm>
    </dsp:sp>
    <dsp:sp modelId="{D3985387-25A2-4EB6-99AD-2664D2661A5C}">
      <dsp:nvSpPr>
        <dsp:cNvPr id="0" name=""/>
        <dsp:cNvSpPr/>
      </dsp:nvSpPr>
      <dsp:spPr>
        <a:xfrm>
          <a:off x="0" y="1115064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44A50A-7598-4C44-A3FD-CCE61E6BCEA0}">
      <dsp:nvSpPr>
        <dsp:cNvPr id="0" name=""/>
        <dsp:cNvSpPr/>
      </dsp:nvSpPr>
      <dsp:spPr>
        <a:xfrm>
          <a:off x="0" y="1115064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115064"/>
        <a:ext cx="6305550" cy="1114384"/>
      </dsp:txXfrm>
    </dsp:sp>
    <dsp:sp modelId="{0E99E569-0DA0-4A1F-855A-45FE9C2A465F}">
      <dsp:nvSpPr>
        <dsp:cNvPr id="0" name=""/>
        <dsp:cNvSpPr/>
      </dsp:nvSpPr>
      <dsp:spPr>
        <a:xfrm>
          <a:off x="0" y="2229449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486D84-853E-4D93-85FB-A93C2AB50F27}">
      <dsp:nvSpPr>
        <dsp:cNvPr id="0" name=""/>
        <dsp:cNvSpPr/>
      </dsp:nvSpPr>
      <dsp:spPr>
        <a:xfrm>
          <a:off x="0" y="2229449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229449"/>
        <a:ext cx="6305550" cy="1114384"/>
      </dsp:txXfrm>
    </dsp:sp>
    <dsp:sp modelId="{0E419124-2FCF-43D5-BF44-3E185E381CAF}">
      <dsp:nvSpPr>
        <dsp:cNvPr id="0" name=""/>
        <dsp:cNvSpPr/>
      </dsp:nvSpPr>
      <dsp:spPr>
        <a:xfrm>
          <a:off x="0" y="3343834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3E6818-D85B-45EA-925F-270217CFF92B}">
      <dsp:nvSpPr>
        <dsp:cNvPr id="0" name=""/>
        <dsp:cNvSpPr/>
      </dsp:nvSpPr>
      <dsp:spPr>
        <a:xfrm>
          <a:off x="0" y="3343834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343834"/>
        <a:ext cx="6305550" cy="1114384"/>
      </dsp:txXfrm>
    </dsp:sp>
    <dsp:sp modelId="{B0421C79-5D98-43A9-B899-C8AB3E8CBA2F}">
      <dsp:nvSpPr>
        <dsp:cNvPr id="0" name=""/>
        <dsp:cNvSpPr/>
      </dsp:nvSpPr>
      <dsp:spPr>
        <a:xfrm>
          <a:off x="0" y="4458219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421EB2-879A-441E-8FA1-1781101EFA83}">
      <dsp:nvSpPr>
        <dsp:cNvPr id="0" name=""/>
        <dsp:cNvSpPr/>
      </dsp:nvSpPr>
      <dsp:spPr>
        <a:xfrm>
          <a:off x="0" y="4458219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458219"/>
        <a:ext cx="6305550" cy="1114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sz="4800" b="1" dirty="0">
                <a:latin typeface="Bodoni MT" panose="02070603080606020203" pitchFamily="18" charset="0"/>
                <a:cs typeface="Times New Roman" panose="02020603050405020304" pitchFamily="18" charset="0"/>
              </a:rPr>
              <a:t>Risk</a:t>
            </a:r>
            <a:br>
              <a:rPr lang="en-US" sz="4800" b="1" dirty="0">
                <a:latin typeface="Bodoni MT" panose="02070603080606020203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latin typeface="Bodoni MT" panose="02070603080606020203" pitchFamily="18" charset="0"/>
                <a:cs typeface="Times New Roman" panose="02020603050405020304" pitchFamily="18" charset="0"/>
              </a:rPr>
              <a:t>management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4146331" y="6001407"/>
            <a:ext cx="822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C4A3-530D-433A-956F-BDFFF5436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13361"/>
            <a:ext cx="10178322" cy="690879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Bodoni MT" panose="02070603080606020203" pitchFamily="18" charset="0"/>
              </a:rPr>
              <a:t>RISK EXPOSURE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6A7A6-EB46-4CA0-B991-935C9B9C6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904240"/>
            <a:ext cx="10709094" cy="5740399"/>
          </a:xfrm>
        </p:spPr>
        <p:txBody>
          <a:bodyPr>
            <a:normAutofit fontScale="70000" lnSpcReduction="20000"/>
          </a:bodyPr>
          <a:lstStyle/>
          <a:p>
            <a:pPr marL="465138" lvl="1">
              <a:buFont typeface="Arial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cs typeface="Times New Roman" pitchFamily="18" charset="0"/>
              </a:rPr>
              <a:t>The risk exposure can be calculated by following formula:</a:t>
            </a:r>
          </a:p>
          <a:p>
            <a:pPr marL="465138" lvl="1">
              <a:buNone/>
            </a:pPr>
            <a:r>
              <a:rPr lang="en-US" sz="3600" dirty="0">
                <a:solidFill>
                  <a:schemeClr val="tx2"/>
                </a:solidFill>
                <a:cs typeface="Times New Roman" pitchFamily="18" charset="0"/>
              </a:rPr>
              <a:t>		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Risk Exposure = Probability of occurrence of risk x Cost</a:t>
            </a:r>
          </a:p>
          <a:p>
            <a:pPr marL="465138" lvl="1">
              <a:buFont typeface="Arial" pitchFamily="34" charset="0"/>
              <a:buChar char="•"/>
            </a:pPr>
            <a:r>
              <a:rPr lang="en-US" sz="3600" dirty="0" err="1">
                <a:solidFill>
                  <a:schemeClr val="tx2"/>
                </a:solidFill>
                <a:cs typeface="Times New Roman" pitchFamily="18" charset="0"/>
              </a:rPr>
              <a:t>Eg</a:t>
            </a:r>
            <a:r>
              <a:rPr lang="en-US" sz="3600" dirty="0">
                <a:solidFill>
                  <a:schemeClr val="tx2"/>
                </a:solidFill>
                <a:cs typeface="Times New Roman" pitchFamily="18" charset="0"/>
              </a:rPr>
              <a:t>: Consider a software project with 77 percent of risk probability in which 15 components were developed from the scratch. Each component have on an average 500 LOC &amp; each LOC have an average cost of $10. Then the risk exposure can be calculated as,</a:t>
            </a:r>
          </a:p>
          <a:p>
            <a:pPr marL="465138" lvl="1">
              <a:buNone/>
            </a:pPr>
            <a:r>
              <a:rPr lang="en-US" sz="3600" dirty="0">
                <a:solidFill>
                  <a:schemeClr val="tx2"/>
                </a:solidFill>
                <a:cs typeface="Times New Roman" pitchFamily="18" charset="0"/>
              </a:rPr>
              <a:t>           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Cost = Number of components * LOC * cost of each LOC</a:t>
            </a:r>
          </a:p>
          <a:p>
            <a:pPr marL="465138" lvl="1">
              <a:buNone/>
            </a:pPr>
            <a:r>
              <a:rPr lang="en-US" sz="3600" dirty="0">
                <a:solidFill>
                  <a:schemeClr val="tx2"/>
                </a:solidFill>
                <a:cs typeface="Times New Roman" pitchFamily="18" charset="0"/>
              </a:rPr>
              <a:t>				              = 15 * 500 * 10 = $75000</a:t>
            </a:r>
          </a:p>
          <a:p>
            <a:pPr marL="465138" lvl="1">
              <a:buNone/>
            </a:pPr>
            <a:r>
              <a:rPr lang="en-US" sz="3600" dirty="0">
                <a:solidFill>
                  <a:schemeClr val="tx2"/>
                </a:solidFill>
                <a:cs typeface="Times New Roman" pitchFamily="18" charset="0"/>
              </a:rPr>
              <a:t>		   Risk Exposure = Probability of occurrence of risk x cost</a:t>
            </a:r>
          </a:p>
          <a:p>
            <a:pPr marL="465138" lvl="1">
              <a:buNone/>
            </a:pPr>
            <a:r>
              <a:rPr lang="en-US" sz="3600" dirty="0">
                <a:solidFill>
                  <a:schemeClr val="tx2"/>
                </a:solidFill>
                <a:cs typeface="Times New Roman" pitchFamily="18" charset="0"/>
              </a:rPr>
              <a:t>				    = 77 / 100 * 75000</a:t>
            </a:r>
          </a:p>
          <a:p>
            <a:pPr marL="465138" lvl="1">
              <a:buNone/>
            </a:pPr>
            <a:r>
              <a:rPr lang="en-US" sz="3600" dirty="0">
                <a:solidFill>
                  <a:schemeClr val="tx2"/>
                </a:solidFill>
                <a:cs typeface="Times New Roman" pitchFamily="18" charset="0"/>
              </a:rPr>
              <a:t>				    = $57750</a:t>
            </a:r>
          </a:p>
          <a:p>
            <a:pPr marL="465138" lvl="1">
              <a:buFont typeface="Arial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cs typeface="Times New Roman" pitchFamily="18" charset="0"/>
              </a:rPr>
              <a:t>Thus risk exposure for each risk from risk table is calculated. The total risk exposure of all risks helps in determining the final cost of the project.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2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0183-98AF-438D-AC1C-0AF4CC28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latin typeface="Bodoni MT" panose="02070603080606020203" pitchFamily="18" charset="0"/>
              </a:rPr>
              <a:t>RISK REFINEMENT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ED45-72A6-42D8-9A05-3FA6D37BE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56081"/>
            <a:ext cx="10178322" cy="4223512"/>
          </a:xfrm>
        </p:spPr>
        <p:txBody>
          <a:bodyPr>
            <a:normAutofit/>
          </a:bodyPr>
          <a:lstStyle/>
          <a:p>
            <a:pPr marL="465138" lvl="1"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It is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a process of specifying the risk in more detail</a:t>
            </a:r>
            <a:r>
              <a:rPr 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. The risk refinement can be represented using CTC format suggested by </a:t>
            </a:r>
            <a:r>
              <a:rPr lang="en-US" sz="2800" dirty="0" err="1">
                <a:solidFill>
                  <a:schemeClr val="tx2"/>
                </a:solidFill>
                <a:highlight>
                  <a:srgbClr val="FFFF00"/>
                </a:highlight>
                <a:cs typeface="Times New Roman" pitchFamily="18" charset="0"/>
              </a:rPr>
              <a:t>D.P.Gluch</a:t>
            </a:r>
            <a:r>
              <a:rPr lang="en-US" sz="2800" dirty="0">
                <a:solidFill>
                  <a:schemeClr val="tx2"/>
                </a:solidFill>
                <a:highlight>
                  <a:srgbClr val="FFFF00"/>
                </a:highlight>
                <a:cs typeface="Times New Roman" pitchFamily="18" charset="0"/>
              </a:rPr>
              <a:t>.</a:t>
            </a:r>
          </a:p>
          <a:p>
            <a:pPr marL="465138" lvl="1"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The CTC stands for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condition-Transition-consequence</a:t>
            </a:r>
            <a:r>
              <a:rPr 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. The condition is first stated &amp; then based on this condition sub conditions can  be derived.</a:t>
            </a:r>
          </a:p>
          <a:p>
            <a:pPr marL="465138" lvl="1">
              <a:buFont typeface="Arial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This approach makes it easier for the project manager to analyze the risk in greater detail.</a:t>
            </a:r>
          </a:p>
          <a:p>
            <a:pPr marL="465138" lvl="1">
              <a:buFont typeface="Arial" pitchFamily="34" charset="0"/>
              <a:buChar char="•"/>
            </a:pPr>
            <a:endParaRPr lang="en-US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080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2A1A00"/>
                </a:solidFill>
                <a:latin typeface="Bodoni MT" panose="02070603080606020203" pitchFamily="18" charset="0"/>
              </a:rPr>
              <a:t>    </a:t>
            </a:r>
            <a:br>
              <a:rPr lang="en-US" sz="4000" b="1" dirty="0">
                <a:latin typeface="Bodoni MT" panose="02070603080606020203" pitchFamily="18" charset="0"/>
              </a:rPr>
            </a:br>
            <a:br>
              <a:rPr lang="en-US" sz="4000" b="1" dirty="0">
                <a:latin typeface="Bodoni MT" panose="02070603080606020203" pitchFamily="18" charset="0"/>
              </a:rPr>
            </a:br>
            <a:br>
              <a:rPr lang="en-US" sz="4000" b="1" dirty="0">
                <a:latin typeface="Bodoni MT" panose="02070603080606020203" pitchFamily="18" charset="0"/>
              </a:rPr>
            </a:br>
            <a:endParaRPr lang="en-US" sz="4000" b="1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F60-FB9A-4C02-94AC-E5C4C135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568960"/>
            <a:ext cx="4873769" cy="5831839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             </a:t>
            </a:r>
            <a:r>
              <a:rPr lang="en-US" sz="3500" b="1" dirty="0">
                <a:solidFill>
                  <a:schemeClr val="tx2"/>
                </a:solidFill>
                <a:latin typeface="Bodoni MT" panose="02070603080606020203" pitchFamily="18" charset="0"/>
                <a:cs typeface="Times New Roman" panose="02020603050405020304" pitchFamily="18" charset="0"/>
              </a:rPr>
              <a:t>RMMM</a:t>
            </a:r>
          </a:p>
          <a:p>
            <a:pPr marL="0" indent="0">
              <a:buNone/>
            </a:pPr>
            <a:endParaRPr lang="en-US" sz="3500" b="1" dirty="0">
              <a:solidFill>
                <a:schemeClr val="tx2"/>
              </a:solidFill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RMMM stands for risk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Mitigation, Monitoring &amp; Management</a:t>
            </a:r>
            <a:r>
              <a:rPr 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. Three issues in strategy for handling the risk is </a:t>
            </a:r>
          </a:p>
          <a:p>
            <a:pPr marL="0" indent="0">
              <a:buNone/>
            </a:pPr>
            <a:endParaRPr lang="en-US" sz="28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Risk Avoidance (or) Mitigation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         </a:t>
            </a:r>
          </a:p>
          <a:p>
            <a:r>
              <a:rPr 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Risk Monitoring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         </a:t>
            </a:r>
          </a:p>
          <a:p>
            <a:r>
              <a:rPr 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Risk Management</a:t>
            </a:r>
          </a:p>
        </p:txBody>
      </p:sp>
    </p:spTree>
    <p:extLst>
      <p:ext uri="{BB962C8B-B14F-4D97-AF65-F5344CB8AC3E}">
        <p14:creationId xmlns:p14="http://schemas.microsoft.com/office/powerpoint/2010/main" val="2257163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A12E3-E0DD-4573-B106-10742AA3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160" y="-325884"/>
            <a:ext cx="9929622" cy="18397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500" b="1" spc="800" dirty="0">
                <a:latin typeface="Bodoni MT" panose="02070603080606020203" pitchFamily="18" charset="0"/>
              </a:rPr>
              <a:t>RMMM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19D58-BC25-49DA-8347-58B287F90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881" y="997840"/>
            <a:ext cx="10225022" cy="49033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dirty="0">
                <a:solidFill>
                  <a:schemeClr val="tx2"/>
                </a:solidFill>
                <a:cs typeface="Times New Roman" pitchFamily="18" charset="0"/>
              </a:rPr>
              <a:t>A document in which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all the risk analysis activities are described</a:t>
            </a:r>
            <a:r>
              <a:rPr lang="en-US" sz="2800" dirty="0">
                <a:solidFill>
                  <a:schemeClr val="tx2"/>
                </a:solidFill>
                <a:cs typeface="Times New Roman" pitchFamily="18" charset="0"/>
              </a:rPr>
              <a:t>.</a:t>
            </a:r>
            <a:endParaRPr lang="en-US" sz="2800" b="1" cap="all" spc="4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0A7171ED-3212-4A33-8362-4140D03C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5447" y="1709420"/>
            <a:ext cx="5410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0570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28A3E57F-DE9A-45F6-BEF3-EF8EEA07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662" y="756357"/>
            <a:ext cx="8187071" cy="1253066"/>
          </a:xfrm>
        </p:spPr>
        <p:txBody>
          <a:bodyPr/>
          <a:lstStyle/>
          <a:p>
            <a:r>
              <a:rPr lang="en-US" dirty="0"/>
              <a:t>Slide Tite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A1257-66A3-465A-A773-E2D1F421929F}"/>
              </a:ext>
            </a:extLst>
          </p:cNvPr>
          <p:cNvSpPr txBox="1"/>
          <p:nvPr/>
        </p:nvSpPr>
        <p:spPr>
          <a:xfrm>
            <a:off x="3624764" y="2818008"/>
            <a:ext cx="8567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                Thank You!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5934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>
            <a:normAutofit/>
          </a:bodyPr>
          <a:lstStyle/>
          <a:p>
            <a:pPr algn="just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4000" b="1" dirty="0">
                <a:latin typeface="Bodoni MT" panose="02070603080606020203" pitchFamily="18" charset="0"/>
                <a:cs typeface="Times New Roman" pitchFamily="18" charset="0"/>
              </a:rPr>
              <a:t>RISK </a:t>
            </a:r>
            <a:r>
              <a:rPr lang="en-US" sz="4000" b="1" dirty="0" err="1">
                <a:latin typeface="Bodoni MT" panose="02070603080606020203" pitchFamily="18" charset="0"/>
                <a:cs typeface="Times New Roman" pitchFamily="18" charset="0"/>
              </a:rPr>
              <a:t>MANAGEMEnT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73200"/>
            <a:ext cx="10178322" cy="49174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3200" b="0" i="0" dirty="0">
                <a:solidFill>
                  <a:srgbClr val="000000"/>
                </a:solidFill>
                <a:effectLst/>
              </a:rPr>
              <a:t>Risk Management is the system of identifying addressing and eliminating these problems before they can damage the project.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cs typeface="Times New Roman" pitchFamily="18" charset="0"/>
              </a:rPr>
              <a:t>             </a:t>
            </a:r>
            <a:r>
              <a:rPr lang="en-US" sz="3000" dirty="0">
                <a:solidFill>
                  <a:schemeClr val="tx2"/>
                </a:solidFill>
                <a:cs typeface="Times New Roman" pitchFamily="18" charset="0"/>
              </a:rPr>
              <a:t>Various activities that are carried out for risk management are: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000" dirty="0">
                <a:highlight>
                  <a:srgbClr val="FFFF00"/>
                </a:highlight>
                <a:cs typeface="Times New Roman" pitchFamily="18" charset="0"/>
              </a:rPr>
              <a:t>  </a:t>
            </a: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highlight>
                  <a:srgbClr val="FFFF00"/>
                </a:highlight>
                <a:cs typeface="Times New Roman" pitchFamily="18" charset="0"/>
              </a:rPr>
              <a:t>Risk Identification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highlight>
                  <a:srgbClr val="FFFF00"/>
                </a:highlight>
                <a:cs typeface="Times New Roman" pitchFamily="18" charset="0"/>
              </a:rPr>
              <a:t>  Risk Projection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highlight>
                  <a:srgbClr val="FFFF00"/>
                </a:highlight>
                <a:cs typeface="Times New Roman" pitchFamily="18" charset="0"/>
              </a:rPr>
              <a:t>  Risk Refinement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highlight>
                  <a:srgbClr val="FFFF00"/>
                </a:highlight>
                <a:cs typeface="Times New Roman" pitchFamily="18" charset="0"/>
              </a:rPr>
              <a:t>  Risk Mitigation, Monitoring &amp; Management</a:t>
            </a:r>
          </a:p>
          <a:p>
            <a:pPr marL="0" indent="0">
              <a:buNone/>
            </a:pP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0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680720"/>
            <a:ext cx="10178322" cy="1351279"/>
          </a:xfrm>
        </p:spPr>
        <p:txBody>
          <a:bodyPr>
            <a:normAutofit/>
          </a:bodyPr>
          <a:lstStyle/>
          <a:p>
            <a:pPr algn="just"/>
            <a:r>
              <a:rPr lang="en-US" sz="3000" b="1" dirty="0">
                <a:latin typeface="Bodoni MT" panose="02070603080606020203" pitchFamily="18" charset="0"/>
              </a:rPr>
              <a:t>                     </a:t>
            </a:r>
            <a:r>
              <a:rPr lang="en-US" sz="4000" b="1" dirty="0">
                <a:latin typeface="Bodoni MT" panose="02070603080606020203" pitchFamily="18" charset="0"/>
              </a:rPr>
              <a:t>SOFTWARE RISKS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0C1E8-A3C4-4E79-8384-A72C2430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377440"/>
            <a:ext cx="10178322" cy="3942079"/>
          </a:xfrm>
        </p:spPr>
        <p:txBody>
          <a:bodyPr/>
          <a:lstStyle/>
          <a:p>
            <a:pPr marL="0" indent="0" algn="just">
              <a:buNone/>
            </a:pPr>
            <a:r>
              <a:rPr lang="en-US" sz="3000" dirty="0">
                <a:solidFill>
                  <a:schemeClr val="tx2"/>
                </a:solidFill>
                <a:cs typeface="Times New Roman" pitchFamily="18" charset="0"/>
              </a:rPr>
              <a:t>There are </a:t>
            </a:r>
            <a:r>
              <a:rPr lang="en-US" sz="30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two characteristics of the risks </a:t>
            </a:r>
            <a:r>
              <a:rPr lang="en-US" sz="3000" dirty="0">
                <a:solidFill>
                  <a:schemeClr val="tx2"/>
                </a:solidFill>
                <a:cs typeface="Times New Roman" pitchFamily="18" charset="0"/>
              </a:rPr>
              <a:t>are</a:t>
            </a:r>
          </a:p>
          <a:p>
            <a:pPr lvl="1" algn="just"/>
            <a:r>
              <a:rPr lang="en-US" sz="3000" dirty="0">
                <a:solidFill>
                  <a:schemeClr val="tx2"/>
                </a:solidFill>
                <a:cs typeface="Times New Roman" pitchFamily="18" charset="0"/>
              </a:rPr>
              <a:t>Uncertainty of the risks.</a:t>
            </a:r>
          </a:p>
          <a:p>
            <a:pPr lvl="1" algn="just"/>
            <a:r>
              <a:rPr lang="en-US" sz="3000" dirty="0">
                <a:solidFill>
                  <a:schemeClr val="tx2"/>
                </a:solidFill>
                <a:cs typeface="Times New Roman" pitchFamily="18" charset="0"/>
              </a:rPr>
              <a:t>When risks occur, unwanted consequences or losses will occur.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9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B086-C3C9-40D9-8608-2304BB6E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711199"/>
            <a:ext cx="10178322" cy="116331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odoni MT" panose="02070603080606020203" pitchFamily="18" charset="0"/>
              </a:rPr>
              <a:t>TYPES OF RISKS</a:t>
            </a:r>
            <a:endParaRPr lang="en-IN" sz="4000" b="1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8C4B0-281D-4F44-9030-D9B487493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22400"/>
            <a:ext cx="10178322" cy="5069839"/>
          </a:xfrm>
        </p:spPr>
        <p:txBody>
          <a:bodyPr/>
          <a:lstStyle/>
          <a:p>
            <a:r>
              <a:rPr lang="en-US" sz="3000" dirty="0">
                <a:solidFill>
                  <a:schemeClr val="tx2"/>
                </a:solidFill>
              </a:rPr>
              <a:t>Project Risk</a:t>
            </a:r>
          </a:p>
          <a:p>
            <a:r>
              <a:rPr lang="en-US" sz="3000" dirty="0">
                <a:solidFill>
                  <a:schemeClr val="tx2"/>
                </a:solidFill>
              </a:rPr>
              <a:t>Technical Risk</a:t>
            </a:r>
          </a:p>
          <a:p>
            <a:r>
              <a:rPr lang="en-US" sz="3000" dirty="0">
                <a:solidFill>
                  <a:schemeClr val="tx2"/>
                </a:solidFill>
              </a:rPr>
              <a:t>Business Risk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tx2"/>
                </a:solidFill>
              </a:rPr>
              <a:t>     - Market, Strategic, Sales, Management &amp; Budget Risks</a:t>
            </a:r>
          </a:p>
          <a:p>
            <a:r>
              <a:rPr lang="en-US" sz="3000" dirty="0">
                <a:solidFill>
                  <a:schemeClr val="tx2"/>
                </a:solidFill>
              </a:rPr>
              <a:t>Known Risk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tx2"/>
                </a:solidFill>
              </a:rPr>
              <a:t>     - Predictable Risk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tx2"/>
                </a:solidFill>
              </a:rPr>
              <a:t>     - Unpredictable Risk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72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6727E-A527-461A-A9B7-E7C5AAD1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latin typeface="Bodoni MT" panose="02070603080606020203" pitchFamily="18" charset="0"/>
              </a:rPr>
              <a:t>RISK MANAGEMENT</a:t>
            </a:r>
            <a:endParaRPr lang="en-IN" sz="3500" b="1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4A225-2522-4870-A0A6-CFFF6CF8B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78560"/>
            <a:ext cx="10178322" cy="5445760"/>
          </a:xfrm>
        </p:spPr>
        <p:txBody>
          <a:bodyPr>
            <a:noAutofit/>
          </a:bodyPr>
          <a:lstStyle/>
          <a:p>
            <a:r>
              <a:rPr lang="en-US" sz="2500" b="1" dirty="0">
                <a:highlight>
                  <a:srgbClr val="FFFF00"/>
                </a:highlight>
                <a:cs typeface="Times New Roman" pitchFamily="18" charset="0"/>
              </a:rPr>
              <a:t>Reactive Risk Strategy</a:t>
            </a:r>
          </a:p>
          <a:p>
            <a:pPr marL="0" indent="0">
              <a:buNone/>
            </a:pPr>
            <a:r>
              <a:rPr lang="en-US" sz="2500" b="1" dirty="0">
                <a:cs typeface="Times New Roman" pitchFamily="18" charset="0"/>
              </a:rPr>
              <a:t>               - 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Older approach </a:t>
            </a:r>
            <a:r>
              <a:rPr lang="en-US" sz="2500" dirty="0">
                <a:solidFill>
                  <a:schemeClr val="tx2"/>
                </a:solidFill>
                <a:cs typeface="Times New Roman" pitchFamily="18" charset="0"/>
              </a:rPr>
              <a:t>of risk management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tx2"/>
                </a:solidFill>
                <a:cs typeface="Times New Roman" pitchFamily="18" charset="0"/>
              </a:rPr>
              <a:t>               - When project gets into trouble then only corrective action is taken.</a:t>
            </a:r>
          </a:p>
          <a:p>
            <a:pPr marL="457200" lvl="1" indent="0">
              <a:buNone/>
            </a:pPr>
            <a:r>
              <a:rPr lang="en-US" sz="2500" dirty="0">
                <a:solidFill>
                  <a:schemeClr val="tx2"/>
                </a:solidFill>
                <a:cs typeface="Times New Roman" pitchFamily="18" charset="0"/>
              </a:rPr>
              <a:t>         - If the 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risks do not get managed </a:t>
            </a:r>
            <a:r>
              <a:rPr lang="en-US" sz="2500" dirty="0">
                <a:solidFill>
                  <a:schemeClr val="tx2"/>
                </a:solidFill>
                <a:cs typeface="Times New Roman" pitchFamily="18" charset="0"/>
              </a:rPr>
              <a:t>then project is in danger .</a:t>
            </a:r>
          </a:p>
          <a:p>
            <a:pPr marL="457200" lvl="1" indent="0">
              <a:buNone/>
            </a:pPr>
            <a:r>
              <a:rPr lang="en-US" sz="2500" dirty="0">
                <a:solidFill>
                  <a:schemeClr val="tx2"/>
                </a:solidFill>
                <a:cs typeface="Times New Roman" pitchFamily="18" charset="0"/>
              </a:rPr>
              <a:t>         - In this strategy 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no preventive care</a:t>
            </a:r>
            <a:r>
              <a:rPr lang="en-US" sz="2500" dirty="0">
                <a:solidFill>
                  <a:schemeClr val="tx2"/>
                </a:solidFill>
                <a:cs typeface="Times New Roman" pitchFamily="18" charset="0"/>
              </a:rPr>
              <a:t> is taken</a:t>
            </a:r>
            <a:endParaRPr lang="en-US" sz="2500" b="1" dirty="0">
              <a:solidFill>
                <a:schemeClr val="tx2"/>
              </a:solidFill>
              <a:cs typeface="Times New Roman" pitchFamily="18" charset="0"/>
            </a:endParaRPr>
          </a:p>
          <a:p>
            <a:r>
              <a:rPr lang="en-US" sz="2500" b="1" dirty="0">
                <a:highlight>
                  <a:srgbClr val="FFFF00"/>
                </a:highlight>
                <a:cs typeface="Times New Roman" pitchFamily="18" charset="0"/>
              </a:rPr>
              <a:t>Proactive Risk Strategy</a:t>
            </a:r>
          </a:p>
          <a:p>
            <a:pPr marL="457200" lvl="1" indent="0">
              <a:buNone/>
            </a:pPr>
            <a:r>
              <a:rPr lang="en-US" sz="2500" b="1" dirty="0">
                <a:cs typeface="Times New Roman" pitchFamily="18" charset="0"/>
              </a:rPr>
              <a:t>         - </a:t>
            </a:r>
            <a:r>
              <a:rPr lang="en-US" sz="2500" dirty="0">
                <a:solidFill>
                  <a:schemeClr val="tx2"/>
                </a:solidFill>
                <a:cs typeface="Times New Roman" pitchFamily="18" charset="0"/>
              </a:rPr>
              <a:t>Begins 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before the technical activity</a:t>
            </a:r>
            <a:r>
              <a:rPr lang="en-US" sz="2500" dirty="0">
                <a:solidFill>
                  <a:schemeClr val="tx2"/>
                </a:solidFill>
                <a:cs typeface="Times New Roman" pitchFamily="18" charset="0"/>
              </a:rPr>
              <a:t> by considering the probable risk.</a:t>
            </a:r>
          </a:p>
          <a:p>
            <a:pPr marL="457200" lvl="1" indent="0">
              <a:buNone/>
            </a:pPr>
            <a:r>
              <a:rPr lang="en-US" sz="2500" dirty="0">
                <a:solidFill>
                  <a:schemeClr val="tx2"/>
                </a:solidFill>
                <a:cs typeface="Times New Roman" pitchFamily="18" charset="0"/>
              </a:rPr>
              <a:t>         - In this strategy potential risks are identified first then their probability &amp; impact is analyzed. Such risks are then specified according to their priorities</a:t>
            </a:r>
            <a:endParaRPr lang="en-US" sz="2500" b="1" dirty="0">
              <a:solidFill>
                <a:schemeClr val="tx2"/>
              </a:solidFill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500" dirty="0">
                <a:solidFill>
                  <a:schemeClr val="tx2"/>
                </a:solidFill>
              </a:rPr>
              <a:t>               </a:t>
            </a:r>
            <a:endParaRPr lang="en-US" sz="25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44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86E3-0FFF-4EC8-ABE6-D563C99C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96023"/>
          </a:xfrm>
        </p:spPr>
        <p:txBody>
          <a:bodyPr>
            <a:normAutofit/>
          </a:bodyPr>
          <a:lstStyle/>
          <a:p>
            <a:r>
              <a:rPr lang="en-US" sz="3500" b="1" dirty="0">
                <a:latin typeface="Bodoni MT" panose="02070603080606020203" pitchFamily="18" charset="0"/>
              </a:rPr>
              <a:t>RISK IDENTIFICATION</a:t>
            </a:r>
            <a:endParaRPr lang="en-IN" sz="3500" b="1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1BFC4-6EAA-4756-AAFD-CF6B445A9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41120"/>
            <a:ext cx="10178322" cy="5303519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tx2"/>
                </a:solidFill>
                <a:cs typeface="Times New Roman" pitchFamily="18" charset="0"/>
              </a:rPr>
              <a:t>Efforts taken to specify threats to the project plan</a:t>
            </a:r>
          </a:p>
          <a:p>
            <a:pPr algn="just"/>
            <a:r>
              <a:rPr lang="en-US" sz="2500" dirty="0">
                <a:solidFill>
                  <a:schemeClr val="tx2"/>
                </a:solidFill>
                <a:highlight>
                  <a:srgbClr val="FFFF00"/>
                </a:highlight>
                <a:cs typeface="Times New Roman" pitchFamily="18" charset="0"/>
              </a:rPr>
              <a:t>Two approaches:</a:t>
            </a:r>
          </a:p>
          <a:p>
            <a:pPr algn="just"/>
            <a:r>
              <a:rPr lang="en-US" sz="25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Generic Risk Identification               </a:t>
            </a:r>
            <a:r>
              <a:rPr lang="en-US" sz="2500" dirty="0">
                <a:solidFill>
                  <a:schemeClr val="tx2"/>
                </a:solidFill>
                <a:cs typeface="Times New Roman" pitchFamily="18" charset="0"/>
              </a:rPr>
              <a:t>–   potential threat identification to software project.</a:t>
            </a:r>
          </a:p>
          <a:p>
            <a:pPr algn="just"/>
            <a:r>
              <a:rPr lang="en-US" sz="2500" b="1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Product-Specific Risk Identification </a:t>
            </a:r>
            <a:r>
              <a:rPr lang="en-US" sz="2500" dirty="0">
                <a:solidFill>
                  <a:schemeClr val="tx2"/>
                </a:solidFill>
                <a:cs typeface="Times New Roman" pitchFamily="18" charset="0"/>
              </a:rPr>
              <a:t>– product specific threat identification by understanding people, technology &amp; working environment in which the product gets built.</a:t>
            </a:r>
          </a:p>
          <a:p>
            <a:pPr algn="just"/>
            <a:r>
              <a:rPr lang="en-US" sz="2500" dirty="0">
                <a:solidFill>
                  <a:schemeClr val="tx2"/>
                </a:solidFill>
                <a:cs typeface="Times New Roman" pitchFamily="18" charset="0"/>
              </a:rPr>
              <a:t>Normally the risk identification is done by the </a:t>
            </a:r>
            <a:r>
              <a:rPr lang="en-US" sz="2500" dirty="0">
                <a:solidFill>
                  <a:schemeClr val="tx2"/>
                </a:solidFill>
                <a:highlight>
                  <a:srgbClr val="FFFF00"/>
                </a:highlight>
                <a:cs typeface="Times New Roman" pitchFamily="18" charset="0"/>
              </a:rPr>
              <a:t>project manager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814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4282-2FBC-425A-900C-69541BA50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84415"/>
          </a:xfrm>
        </p:spPr>
        <p:txBody>
          <a:bodyPr>
            <a:normAutofit fontScale="90000"/>
          </a:bodyPr>
          <a:lstStyle/>
          <a:p>
            <a:r>
              <a:rPr lang="en-US" sz="3700" b="1" dirty="0">
                <a:latin typeface="Times New Roman" pitchFamily="18" charset="0"/>
                <a:cs typeface="Times New Roman" pitchFamily="18" charset="0"/>
              </a:rPr>
              <a:t>Preparation of risk item check list</a:t>
            </a:r>
            <a:br>
              <a: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000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E102C-D2A7-426D-8EF5-9C89A8F31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59840"/>
            <a:ext cx="10178322" cy="5019040"/>
          </a:xfrm>
        </p:spPr>
        <p:txBody>
          <a:bodyPr>
            <a:normAutofit lnSpcReduction="10000"/>
          </a:bodyPr>
          <a:lstStyle/>
          <a:p>
            <a:pPr marL="457200" lvl="1" indent="0" algn="just">
              <a:buNone/>
            </a:pPr>
            <a:r>
              <a:rPr lang="en-US" sz="2500" dirty="0">
                <a:solidFill>
                  <a:schemeClr val="tx2"/>
                </a:solidFill>
                <a:cs typeface="Times New Roman" pitchFamily="18" charset="0"/>
              </a:rPr>
              <a:t>The risk items can be identified using following known &amp; predictable</a:t>
            </a:r>
          </a:p>
          <a:p>
            <a:pPr marL="457200" lvl="1" indent="0" algn="just">
              <a:buNone/>
            </a:pPr>
            <a:r>
              <a:rPr lang="en-US" sz="2500" dirty="0">
                <a:solidFill>
                  <a:schemeClr val="tx2"/>
                </a:solidFill>
                <a:cs typeface="Times New Roman" pitchFamily="18" charset="0"/>
              </a:rPr>
              <a:t>components,</a:t>
            </a:r>
          </a:p>
          <a:p>
            <a:pPr lvl="1" algn="just"/>
            <a:r>
              <a:rPr lang="en-US" sz="25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Product Size</a:t>
            </a:r>
          </a:p>
          <a:p>
            <a:pPr lvl="1" algn="just"/>
            <a:r>
              <a:rPr lang="en-US" sz="25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Business Impact </a:t>
            </a:r>
          </a:p>
          <a:p>
            <a:pPr lvl="1" algn="just"/>
            <a:r>
              <a:rPr lang="en-US" sz="25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Customer characteristics</a:t>
            </a:r>
          </a:p>
          <a:p>
            <a:pPr lvl="1" algn="just"/>
            <a:r>
              <a:rPr lang="en-US" sz="25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Development Environment</a:t>
            </a:r>
          </a:p>
          <a:p>
            <a:pPr lvl="1" algn="just"/>
            <a:r>
              <a:rPr lang="en-US" sz="25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Staff Size &amp; Experience </a:t>
            </a:r>
          </a:p>
          <a:p>
            <a:pPr lvl="1" algn="just"/>
            <a:r>
              <a:rPr lang="en-US" sz="25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Technology to be built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tx2"/>
                </a:solidFill>
                <a:cs typeface="Times New Roman" pitchFamily="18" charset="0"/>
              </a:rPr>
              <a:t>                    After preparing a risk item checklist a questionnaire is prepared.      These set of questions should be answered &amp; based on these answers the impact or seriousness of particular risk item can be judged.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901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E8216-DE12-4E9B-B785-B9EF36D06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74321"/>
            <a:ext cx="10178322" cy="53848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Bodoni MT" panose="02070603080606020203" pitchFamily="18" charset="0"/>
                <a:cs typeface="Times New Roman" pitchFamily="18" charset="0"/>
              </a:rPr>
              <a:t>Risk Projection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2F2E8-EBCE-4318-918B-FC903B9B7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812801"/>
            <a:ext cx="10178322" cy="5662814"/>
          </a:xfrm>
        </p:spPr>
        <p:txBody>
          <a:bodyPr>
            <a:normAutofit/>
          </a:bodyPr>
          <a:lstStyle/>
          <a:p>
            <a:pPr marL="465138" lvl="1">
              <a:buFont typeface="Arial" pitchFamily="34" charset="0"/>
              <a:buChar char="•"/>
            </a:pPr>
            <a:endParaRPr lang="en-US" sz="2500" dirty="0">
              <a:solidFill>
                <a:schemeClr val="tx2"/>
              </a:solidFill>
              <a:cs typeface="Times New Roman" pitchFamily="18" charset="0"/>
            </a:endParaRPr>
          </a:p>
          <a:p>
            <a:pPr marL="465138" lvl="1">
              <a:buFont typeface="Arial" pitchFamily="34" charset="0"/>
              <a:buChar char="•"/>
            </a:pPr>
            <a:r>
              <a:rPr lang="en-US" sz="2500" dirty="0">
                <a:solidFill>
                  <a:schemeClr val="tx2"/>
                </a:solidFill>
                <a:cs typeface="Times New Roman" pitchFamily="18" charset="0"/>
              </a:rPr>
              <a:t>Also called as </a:t>
            </a:r>
            <a:r>
              <a:rPr lang="en-US" sz="2500" dirty="0">
                <a:solidFill>
                  <a:schemeClr val="tx2"/>
                </a:solidFill>
                <a:highlight>
                  <a:srgbClr val="FFFF00"/>
                </a:highlight>
                <a:cs typeface="Times New Roman" pitchFamily="18" charset="0"/>
              </a:rPr>
              <a:t>Risk Estimation</a:t>
            </a:r>
            <a:r>
              <a:rPr lang="en-US" sz="2500" dirty="0">
                <a:solidFill>
                  <a:schemeClr val="tx2"/>
                </a:solidFill>
                <a:cs typeface="Times New Roman" pitchFamily="18" charset="0"/>
              </a:rPr>
              <a:t>.</a:t>
            </a:r>
          </a:p>
          <a:p>
            <a:pPr marL="465138" lvl="1">
              <a:buFont typeface="Arial" pitchFamily="34" charset="0"/>
              <a:buChar char="•"/>
            </a:pPr>
            <a:r>
              <a:rPr lang="en-US" sz="2500" dirty="0">
                <a:solidFill>
                  <a:schemeClr val="tx2"/>
                </a:solidFill>
                <a:cs typeface="Times New Roman" pitchFamily="18" charset="0"/>
              </a:rPr>
              <a:t>Steps for risk projection</a:t>
            </a:r>
          </a:p>
          <a:p>
            <a:pPr marL="865188" lvl="2"/>
            <a:r>
              <a:rPr lang="en-US" sz="2500" dirty="0">
                <a:solidFill>
                  <a:schemeClr val="tx2"/>
                </a:solidFill>
                <a:cs typeface="Times New Roman" pitchFamily="18" charset="0"/>
              </a:rPr>
              <a:t>Establish a 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scale</a:t>
            </a:r>
            <a:r>
              <a:rPr lang="en-US" sz="2500" dirty="0">
                <a:solidFill>
                  <a:schemeClr val="tx2"/>
                </a:solidFill>
                <a:cs typeface="Times New Roman" pitchFamily="18" charset="0"/>
              </a:rPr>
              <a:t> that indicates 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the probability of risk </a:t>
            </a:r>
            <a:r>
              <a:rPr lang="en-US" sz="2500" dirty="0">
                <a:solidFill>
                  <a:schemeClr val="tx2"/>
                </a:solidFill>
                <a:cs typeface="Times New Roman" pitchFamily="18" charset="0"/>
              </a:rPr>
              <a:t>being real</a:t>
            </a:r>
          </a:p>
          <a:p>
            <a:pPr marL="865188" lvl="2"/>
            <a:r>
              <a:rPr lang="en-US" sz="2500" dirty="0">
                <a:solidFill>
                  <a:schemeClr val="tx2"/>
                </a:solidFill>
                <a:cs typeface="Times New Roman" pitchFamily="18" charset="0"/>
              </a:rPr>
              <a:t>Enlist the 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consequences</a:t>
            </a:r>
            <a:r>
              <a:rPr lang="en-US" sz="2500" dirty="0">
                <a:solidFill>
                  <a:schemeClr val="tx2"/>
                </a:solidFill>
                <a:cs typeface="Times New Roman" pitchFamily="18" charset="0"/>
              </a:rPr>
              <a:t> of the risk</a:t>
            </a:r>
          </a:p>
          <a:p>
            <a:pPr marL="865188" lvl="2"/>
            <a:r>
              <a:rPr lang="en-US" sz="2500" dirty="0">
                <a:solidFill>
                  <a:schemeClr val="tx2"/>
                </a:solidFill>
                <a:cs typeface="Times New Roman" pitchFamily="18" charset="0"/>
              </a:rPr>
              <a:t>Estimate the 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impact of the risk </a:t>
            </a:r>
            <a:r>
              <a:rPr lang="en-US" sz="2500" dirty="0">
                <a:solidFill>
                  <a:schemeClr val="tx2"/>
                </a:solidFill>
                <a:cs typeface="Times New Roman" pitchFamily="18" charset="0"/>
              </a:rPr>
              <a:t>on the project &amp; product</a:t>
            </a:r>
          </a:p>
          <a:p>
            <a:pPr marL="865188" lvl="2"/>
            <a:r>
              <a:rPr lang="en-US" sz="2500" dirty="0">
                <a:solidFill>
                  <a:schemeClr val="tx2"/>
                </a:solidFill>
                <a:cs typeface="Times New Roman" pitchFamily="18" charset="0"/>
              </a:rPr>
              <a:t>Maintain the 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overall accuracy </a:t>
            </a:r>
            <a:r>
              <a:rPr lang="en-US" sz="2500" dirty="0">
                <a:solidFill>
                  <a:schemeClr val="tx2"/>
                </a:solidFill>
                <a:cs typeface="Times New Roman" pitchFamily="18" charset="0"/>
              </a:rPr>
              <a:t>of the risk projection in order to have clear understanding of the software that is to be built.</a:t>
            </a:r>
          </a:p>
          <a:p>
            <a:pPr marL="465138" lvl="1">
              <a:buFont typeface="Arial" pitchFamily="34" charset="0"/>
              <a:buChar char="•"/>
            </a:pPr>
            <a:r>
              <a:rPr lang="en-US" sz="2500" dirty="0">
                <a:solidFill>
                  <a:schemeClr val="tx2"/>
                </a:solidFill>
                <a:cs typeface="Times New Roman" pitchFamily="18" charset="0"/>
              </a:rPr>
              <a:t>These steps helps to prioritize the risks. Once the risks are prioritized then it becomes easy to allocate the resources for handling them.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794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D5F35-4EFC-4B1A-A685-D0FE2F7A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4720" y="660400"/>
            <a:ext cx="3152648" cy="5393546"/>
          </a:xfrm>
        </p:spPr>
        <p:txBody>
          <a:bodyPr anchor="ctr">
            <a:normAutofit fontScale="90000"/>
          </a:bodyPr>
          <a:lstStyle/>
          <a:p>
            <a:r>
              <a:rPr lang="en-US" sz="3300" b="1" dirty="0">
                <a:latin typeface="Bodoni MT" panose="02070603080606020203" pitchFamily="18" charset="0"/>
                <a:cs typeface="Times New Roman" pitchFamily="18" charset="0"/>
              </a:rPr>
              <a:t>Building Risk Table </a:t>
            </a:r>
            <a:br>
              <a:rPr lang="en-US" sz="4000" b="1" dirty="0">
                <a:latin typeface="Bodoni MT" panose="02070603080606020203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latin typeface="Bodoni MT" panose="02070603080606020203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latin typeface="+mn-lt"/>
                <a:cs typeface="Times New Roman" pitchFamily="18" charset="0"/>
              </a:rPr>
              <a:t>Building the risk table is the </a:t>
            </a:r>
            <a:r>
              <a:rPr lang="en-US" sz="2800" cap="none" dirty="0">
                <a:solidFill>
                  <a:schemeClr val="accent5">
                    <a:lumMod val="75000"/>
                  </a:schemeClr>
                </a:solidFill>
                <a:latin typeface="+mn-lt"/>
                <a:cs typeface="Times New Roman" pitchFamily="18" charset="0"/>
              </a:rPr>
              <a:t>simplest &amp; most commonly used technique </a:t>
            </a:r>
            <a:r>
              <a:rPr lang="en-US" sz="2800" cap="none" dirty="0">
                <a:latin typeface="+mn-lt"/>
                <a:cs typeface="Times New Roman" pitchFamily="18" charset="0"/>
              </a:rPr>
              <a:t>adopted by project managers in order to project the risks. The sample risk table</a:t>
            </a:r>
            <a:br>
              <a:rPr lang="en-US" sz="2800" cap="none" dirty="0">
                <a:latin typeface="Times New Roman" pitchFamily="18" charset="0"/>
                <a:cs typeface="Times New Roman" pitchFamily="18" charset="0"/>
              </a:rPr>
            </a:b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latin typeface="Bodoni MT" panose="02070603080606020203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443C2E-3415-4200-BBA0-4478729C1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254935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2ADD3AF-682B-4860-8E9F-D51CCF2023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903" y="1066801"/>
            <a:ext cx="6586093" cy="531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1974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Getting to know your teacher_RVA_v2" id="{9D60EAE5-D0A0-4E9F-AE23-1B333D14ABD6}" vid="{DD8DD7D2-976B-4092-A04B-0CF2FAEFF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A714DE-2D72-4B69-B5D2-B9FD42741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B3E54F-9BB9-4821-81E3-A4EFEC7BD0A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516</TotalTime>
  <Words>751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Bodoni MT</vt:lpstr>
      <vt:lpstr>Calibri</vt:lpstr>
      <vt:lpstr>Gill Sans MT</vt:lpstr>
      <vt:lpstr>Impact</vt:lpstr>
      <vt:lpstr>Times New Roman</vt:lpstr>
      <vt:lpstr>Wingdings</vt:lpstr>
      <vt:lpstr>Badge</vt:lpstr>
      <vt:lpstr>Risk management</vt:lpstr>
      <vt:lpstr>            RISK MANAGEMEnT</vt:lpstr>
      <vt:lpstr>                     SOFTWARE RISKS</vt:lpstr>
      <vt:lpstr>TYPES OF RISKS</vt:lpstr>
      <vt:lpstr>RISK MANAGEMENT</vt:lpstr>
      <vt:lpstr>RISK IDENTIFICATION</vt:lpstr>
      <vt:lpstr>Preparation of risk item check list </vt:lpstr>
      <vt:lpstr>Risk Projection</vt:lpstr>
      <vt:lpstr>Building Risk Table   Building the risk table is the simplest &amp; most commonly used technique adopted by project managers in order to project the risks. The sample risk table   </vt:lpstr>
      <vt:lpstr>RISK EXPOSURE</vt:lpstr>
      <vt:lpstr>RISK REFINEMENT</vt:lpstr>
      <vt:lpstr>       </vt:lpstr>
      <vt:lpstr>RMMM PLAN</vt:lpstr>
      <vt:lpstr>Slide Tite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management</dc:title>
  <dc:creator>Sneha Ignatious</dc:creator>
  <cp:lastModifiedBy>Sneha Ignatious</cp:lastModifiedBy>
  <cp:revision>25</cp:revision>
  <dcterms:created xsi:type="dcterms:W3CDTF">2021-04-28T14:17:40Z</dcterms:created>
  <dcterms:modified xsi:type="dcterms:W3CDTF">2021-04-30T09:31:36Z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