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708" r:id="rId2"/>
    <p:sldMasterId id="2147483720" r:id="rId3"/>
  </p:sldMasterIdLst>
  <p:notesMasterIdLst>
    <p:notesMasterId r:id="rId24"/>
  </p:notesMasterIdLst>
  <p:sldIdLst>
    <p:sldId id="256" r:id="rId4"/>
    <p:sldId id="276" r:id="rId5"/>
    <p:sldId id="299" r:id="rId6"/>
    <p:sldId id="289" r:id="rId7"/>
    <p:sldId id="306" r:id="rId8"/>
    <p:sldId id="307" r:id="rId9"/>
    <p:sldId id="305" r:id="rId10"/>
    <p:sldId id="311" r:id="rId11"/>
    <p:sldId id="309" r:id="rId12"/>
    <p:sldId id="291" r:id="rId13"/>
    <p:sldId id="316" r:id="rId14"/>
    <p:sldId id="317" r:id="rId15"/>
    <p:sldId id="318" r:id="rId16"/>
    <p:sldId id="313" r:id="rId17"/>
    <p:sldId id="314" r:id="rId18"/>
    <p:sldId id="315" r:id="rId19"/>
    <p:sldId id="292" r:id="rId20"/>
    <p:sldId id="308" r:id="rId21"/>
    <p:sldId id="312"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199"/>
    <a:srgbClr val="FDA9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41" autoAdjust="0"/>
    <p:restoredTop sz="94660"/>
  </p:normalViewPr>
  <p:slideViewPr>
    <p:cSldViewPr snapToGrid="0">
      <p:cViewPr varScale="1">
        <p:scale>
          <a:sx n="72" d="100"/>
          <a:sy n="72" d="100"/>
        </p:scale>
        <p:origin x="1162"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pPr/>
              <a:t>16-05-2023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pPr/>
              <a:t>‹#›</a:t>
            </a:fld>
            <a:endParaRPr lang="en-IN"/>
          </a:p>
        </p:txBody>
      </p:sp>
    </p:spTree>
    <p:extLst>
      <p:ext uri="{BB962C8B-B14F-4D97-AF65-F5344CB8AC3E}">
        <p14:creationId xmlns:p14="http://schemas.microsoft.com/office/powerpoint/2010/main" val="252996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FDD4-42DC-4147-839E-3D0E55616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577B6B-6439-4BDA-ABE7-0917FF7F7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E276BE-0C52-49D8-9499-C4461193944A}"/>
              </a:ext>
            </a:extLst>
          </p:cNvPr>
          <p:cNvSpPr>
            <a:spLocks noGrp="1"/>
          </p:cNvSpPr>
          <p:nvPr>
            <p:ph type="dt" sz="half" idx="10"/>
          </p:nvPr>
        </p:nvSpPr>
        <p:spPr/>
        <p:txBody>
          <a:bodyPr/>
          <a:lstStyle/>
          <a:p>
            <a:fld id="{ADA9FA91-9243-475F-902B-D64401A28AB5}" type="datetime1">
              <a:rPr lang="en-IN" smtClean="0"/>
              <a:pPr/>
              <a:t>16-05-2023</a:t>
            </a:fld>
            <a:endParaRPr lang="en-IN"/>
          </a:p>
        </p:txBody>
      </p:sp>
      <p:sp>
        <p:nvSpPr>
          <p:cNvPr id="5" name="Footer Placeholder 4">
            <a:extLst>
              <a:ext uri="{FF2B5EF4-FFF2-40B4-BE49-F238E27FC236}">
                <a16:creationId xmlns:a16="http://schemas.microsoft.com/office/drawing/2014/main" id="{65C5189A-8E51-465D-94CA-2CA37A42C426}"/>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95406158-E79C-4F5D-AAA9-5B9CA2C1374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660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5894-F5B0-4DC6-9ACC-B16DCDD827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FE52A-66E8-49B6-8086-D5932A0C7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73084-824A-452E-8C28-4BF388F89EB7}"/>
              </a:ext>
            </a:extLst>
          </p:cNvPr>
          <p:cNvSpPr>
            <a:spLocks noGrp="1"/>
          </p:cNvSpPr>
          <p:nvPr>
            <p:ph type="dt" sz="half" idx="10"/>
          </p:nvPr>
        </p:nvSpPr>
        <p:spPr/>
        <p:txBody>
          <a:bodyPr/>
          <a:lstStyle/>
          <a:p>
            <a:fld id="{0935CFDE-00B6-4D07-96E4-42CBE2325500}" type="datetime1">
              <a:rPr lang="en-IN" smtClean="0"/>
              <a:pPr/>
              <a:t>16-05-2023</a:t>
            </a:fld>
            <a:endParaRPr lang="en-IN"/>
          </a:p>
        </p:txBody>
      </p:sp>
      <p:sp>
        <p:nvSpPr>
          <p:cNvPr id="5" name="Footer Placeholder 4">
            <a:extLst>
              <a:ext uri="{FF2B5EF4-FFF2-40B4-BE49-F238E27FC236}">
                <a16:creationId xmlns:a16="http://schemas.microsoft.com/office/drawing/2014/main" id="{8B829C58-8F3A-47E6-A96C-78AF0FF7154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D047D55-F182-46DA-ACFC-C3FB48D06D3C}"/>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53621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5C2B2-6CE0-42E7-B9A3-5C3C753F8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C3DB9-23A0-4AE3-A41F-DE498E6C9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D669A-C26C-4D0E-AB60-392C0DD82289}"/>
              </a:ext>
            </a:extLst>
          </p:cNvPr>
          <p:cNvSpPr>
            <a:spLocks noGrp="1"/>
          </p:cNvSpPr>
          <p:nvPr>
            <p:ph type="dt" sz="half" idx="10"/>
          </p:nvPr>
        </p:nvSpPr>
        <p:spPr/>
        <p:txBody>
          <a:bodyPr/>
          <a:lstStyle/>
          <a:p>
            <a:fld id="{BA2B9937-6287-4AF3-8683-8672A37FC69C}" type="datetime1">
              <a:rPr lang="en-IN" smtClean="0"/>
              <a:pPr/>
              <a:t>16-05-2023</a:t>
            </a:fld>
            <a:endParaRPr lang="en-IN"/>
          </a:p>
        </p:txBody>
      </p:sp>
      <p:sp>
        <p:nvSpPr>
          <p:cNvPr id="5" name="Footer Placeholder 4">
            <a:extLst>
              <a:ext uri="{FF2B5EF4-FFF2-40B4-BE49-F238E27FC236}">
                <a16:creationId xmlns:a16="http://schemas.microsoft.com/office/drawing/2014/main" id="{6D7CD807-EBDF-4EB0-ACC5-0AC7E961DA9C}"/>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450E5CB-4B2E-4B99-A933-D83D532F432F}"/>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904758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62C0-539F-4227-B0C4-3E8258922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1AA1B5-7BDA-4B79-9193-0E5034422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8" name="Picture 7" descr="A picture containing drawing&#10;&#10;Description automatically generated">
            <a:extLst>
              <a:ext uri="{FF2B5EF4-FFF2-40B4-BE49-F238E27FC236}">
                <a16:creationId xmlns:a16="http://schemas.microsoft.com/office/drawing/2014/main" id="{3D7CD6C0-7C5B-4926-9575-301139A52155}"/>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1" y="0"/>
            <a:ext cx="12192001" cy="6857999"/>
          </a:xfrm>
          <a:prstGeom prst="rect">
            <a:avLst/>
          </a:prstGeom>
        </p:spPr>
      </p:pic>
      <p:sp>
        <p:nvSpPr>
          <p:cNvPr id="9" name="Date Placeholder 8">
            <a:extLst>
              <a:ext uri="{FF2B5EF4-FFF2-40B4-BE49-F238E27FC236}">
                <a16:creationId xmlns:a16="http://schemas.microsoft.com/office/drawing/2014/main" id="{285D42CE-8321-474C-974D-5B68A90D1120}"/>
              </a:ext>
            </a:extLst>
          </p:cNvPr>
          <p:cNvSpPr>
            <a:spLocks noGrp="1"/>
          </p:cNvSpPr>
          <p:nvPr>
            <p:ph type="dt" sz="half" idx="10"/>
          </p:nvPr>
        </p:nvSpPr>
        <p:spPr>
          <a:xfrm>
            <a:off x="838200" y="6356350"/>
            <a:ext cx="949036" cy="365125"/>
          </a:xfrm>
        </p:spPr>
        <p:txBody>
          <a:bodyPr/>
          <a:lstStyle/>
          <a:p>
            <a:fld id="{ADA9FA91-9243-475F-902B-D64401A28AB5}" type="datetime1">
              <a:rPr lang="en-IN" smtClean="0"/>
              <a:pPr/>
              <a:t>16-05-2023</a:t>
            </a:fld>
            <a:endParaRPr lang="en-IN"/>
          </a:p>
        </p:txBody>
      </p:sp>
      <p:sp>
        <p:nvSpPr>
          <p:cNvPr id="10" name="Footer Placeholder 9">
            <a:extLst>
              <a:ext uri="{FF2B5EF4-FFF2-40B4-BE49-F238E27FC236}">
                <a16:creationId xmlns:a16="http://schemas.microsoft.com/office/drawing/2014/main" id="{3D983015-6388-4E20-AD6F-7E66AB9F2931}"/>
              </a:ext>
            </a:extLst>
          </p:cNvPr>
          <p:cNvSpPr>
            <a:spLocks noGrp="1"/>
          </p:cNvSpPr>
          <p:nvPr>
            <p:ph type="ftr" sz="quarter" idx="11"/>
          </p:nvPr>
        </p:nvSpPr>
        <p:spPr>
          <a:xfrm>
            <a:off x="2625437" y="6356350"/>
            <a:ext cx="5527963" cy="365125"/>
          </a:xfrm>
        </p:spPr>
        <p:txBody>
          <a:bodyPr/>
          <a:lstStyle/>
          <a:p>
            <a:r>
              <a:rPr lang="en-US"/>
              <a:t>PROJECT PHASE -I  ZEROTH REVIEW                                                                                       Department of ECE, KGiSL Institute of Technology, Coimbatore </a:t>
            </a:r>
            <a:endParaRPr lang="en-IN"/>
          </a:p>
        </p:txBody>
      </p:sp>
      <p:sp>
        <p:nvSpPr>
          <p:cNvPr id="11" name="Slide Number Placeholder 10">
            <a:extLst>
              <a:ext uri="{FF2B5EF4-FFF2-40B4-BE49-F238E27FC236}">
                <a16:creationId xmlns:a16="http://schemas.microsoft.com/office/drawing/2014/main" id="{B9704F2A-0C81-4C00-9097-242A7B17E810}"/>
              </a:ext>
            </a:extLst>
          </p:cNvPr>
          <p:cNvSpPr>
            <a:spLocks noGrp="1"/>
          </p:cNvSpPr>
          <p:nvPr>
            <p:ph type="sldNum" sz="quarter" idx="12"/>
          </p:nvPr>
        </p:nvSpPr>
        <p:spPr>
          <a:xfrm>
            <a:off x="10668000" y="6356350"/>
            <a:ext cx="685800" cy="365125"/>
          </a:xfrm>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475101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8D64-C8B7-4EFB-BC7C-85D867F23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76C88-A6E1-4C5F-B467-39F781415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6B9D9-E159-4DFE-AE0D-9C12287D78A6}"/>
              </a:ext>
            </a:extLst>
          </p:cNvPr>
          <p:cNvSpPr>
            <a:spLocks noGrp="1"/>
          </p:cNvSpPr>
          <p:nvPr>
            <p:ph type="dt" sz="half" idx="10"/>
          </p:nvPr>
        </p:nvSpPr>
        <p:spPr/>
        <p:txBody>
          <a:bodyPr/>
          <a:lstStyle/>
          <a:p>
            <a:fld id="{8065F183-FC50-4408-A43E-74FA512A356E}" type="datetime1">
              <a:rPr lang="en-IN" smtClean="0"/>
              <a:pPr/>
              <a:t>16-05-2023</a:t>
            </a:fld>
            <a:endParaRPr lang="en-IN"/>
          </a:p>
        </p:txBody>
      </p:sp>
      <p:sp>
        <p:nvSpPr>
          <p:cNvPr id="5" name="Footer Placeholder 4">
            <a:extLst>
              <a:ext uri="{FF2B5EF4-FFF2-40B4-BE49-F238E27FC236}">
                <a16:creationId xmlns:a16="http://schemas.microsoft.com/office/drawing/2014/main" id="{5204BD19-E756-4AF5-AFB5-771545F4A8FF}"/>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D0EBA90D-BBDD-4D45-91C3-CC47D95A2282}"/>
              </a:ext>
            </a:extLst>
          </p:cNvPr>
          <p:cNvSpPr>
            <a:spLocks noGrp="1"/>
          </p:cNvSpPr>
          <p:nvPr>
            <p:ph type="sldNum" sz="quarter" idx="12"/>
          </p:nvPr>
        </p:nvSpPr>
        <p:spPr/>
        <p:txBody>
          <a:bodyPr/>
          <a:lstStyle/>
          <a:p>
            <a:fld id="{02FF0265-A0BE-47A1-94BD-5CC14F66FAE4}" type="slidenum">
              <a:rPr lang="en-IN" smtClean="0"/>
              <a:pPr/>
              <a:t>‹#›</a:t>
            </a:fld>
            <a:endParaRPr lang="en-IN"/>
          </a:p>
        </p:txBody>
      </p:sp>
      <p:pic>
        <p:nvPicPr>
          <p:cNvPr id="8" name="Picture 7" descr="A picture containing drawing&#10;&#10;Description automatically generated">
            <a:extLst>
              <a:ext uri="{FF2B5EF4-FFF2-40B4-BE49-F238E27FC236}">
                <a16:creationId xmlns:a16="http://schemas.microsoft.com/office/drawing/2014/main" id="{DAE021B3-D150-409B-A747-3A72CBFF1378}"/>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0" y="0"/>
            <a:ext cx="12192000" cy="7010400"/>
          </a:xfrm>
          <a:prstGeom prst="rect">
            <a:avLst/>
          </a:prstGeom>
        </p:spPr>
      </p:pic>
    </p:spTree>
    <p:extLst>
      <p:ext uri="{BB962C8B-B14F-4D97-AF65-F5344CB8AC3E}">
        <p14:creationId xmlns:p14="http://schemas.microsoft.com/office/powerpoint/2010/main" val="2764602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1DF1-32F8-43D7-95B1-E273E325F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E3786E-039F-4476-9162-79F02E332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A1977B-001C-4716-AC31-1779D437CD2B}"/>
              </a:ext>
            </a:extLst>
          </p:cNvPr>
          <p:cNvSpPr>
            <a:spLocks noGrp="1"/>
          </p:cNvSpPr>
          <p:nvPr>
            <p:ph type="dt" sz="half" idx="10"/>
          </p:nvPr>
        </p:nvSpPr>
        <p:spPr/>
        <p:txBody>
          <a:bodyPr/>
          <a:lstStyle/>
          <a:p>
            <a:fld id="{65CDB517-38AD-4C4D-B44C-3EE3E1038D33}" type="datetime1">
              <a:rPr lang="en-IN" smtClean="0"/>
              <a:pPr/>
              <a:t>16-05-2023</a:t>
            </a:fld>
            <a:endParaRPr lang="en-IN"/>
          </a:p>
        </p:txBody>
      </p:sp>
      <p:sp>
        <p:nvSpPr>
          <p:cNvPr id="5" name="Footer Placeholder 4">
            <a:extLst>
              <a:ext uri="{FF2B5EF4-FFF2-40B4-BE49-F238E27FC236}">
                <a16:creationId xmlns:a16="http://schemas.microsoft.com/office/drawing/2014/main" id="{6DB4165C-CC9B-4AA6-8438-D723441BE7C6}"/>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F93169FC-C452-4894-A663-E0DE5BEE1652}"/>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1307002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FC40-A3BE-40E7-97AE-052F891A2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B53AB-3226-428E-80CF-603460B2A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E1CE3-3E37-4559-A344-DAEA85D4C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9D0966-69CF-4D74-AA12-4A17A2346E3B}"/>
              </a:ext>
            </a:extLst>
          </p:cNvPr>
          <p:cNvSpPr>
            <a:spLocks noGrp="1"/>
          </p:cNvSpPr>
          <p:nvPr>
            <p:ph type="dt" sz="half" idx="10"/>
          </p:nvPr>
        </p:nvSpPr>
        <p:spPr/>
        <p:txBody>
          <a:bodyPr/>
          <a:lstStyle/>
          <a:p>
            <a:fld id="{47DA00DF-E3F4-4A2D-AF2B-2FA06925689C}" type="datetime1">
              <a:rPr lang="en-IN" smtClean="0"/>
              <a:pPr/>
              <a:t>16-05-2023</a:t>
            </a:fld>
            <a:endParaRPr lang="en-IN"/>
          </a:p>
        </p:txBody>
      </p:sp>
      <p:sp>
        <p:nvSpPr>
          <p:cNvPr id="6" name="Footer Placeholder 5">
            <a:extLst>
              <a:ext uri="{FF2B5EF4-FFF2-40B4-BE49-F238E27FC236}">
                <a16:creationId xmlns:a16="http://schemas.microsoft.com/office/drawing/2014/main" id="{D56E15CD-F05A-4BB8-B3FC-7E1559287EB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CC8EA62D-0984-42BA-8B9F-3A29EF7035BB}"/>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889213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E962-2A21-49F2-9673-7F2D1470DE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46F90-2BEA-4A07-BB84-6B5178E67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116C0-8974-444E-8565-CE18AADD7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8D5C81-EB40-40F2-8A2C-6E0DD40BB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88C82-6CF9-49B2-8B02-4D5885429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A869E1-F374-4F22-9FBF-E2A40E1A07E6}"/>
              </a:ext>
            </a:extLst>
          </p:cNvPr>
          <p:cNvSpPr>
            <a:spLocks noGrp="1"/>
          </p:cNvSpPr>
          <p:nvPr>
            <p:ph type="dt" sz="half" idx="10"/>
          </p:nvPr>
        </p:nvSpPr>
        <p:spPr/>
        <p:txBody>
          <a:bodyPr/>
          <a:lstStyle/>
          <a:p>
            <a:fld id="{A2FB45D3-C758-473E-B508-55B7FF19FE88}" type="datetime1">
              <a:rPr lang="en-IN" smtClean="0"/>
              <a:pPr/>
              <a:t>16-05-2023</a:t>
            </a:fld>
            <a:endParaRPr lang="en-IN"/>
          </a:p>
        </p:txBody>
      </p:sp>
      <p:sp>
        <p:nvSpPr>
          <p:cNvPr id="8" name="Footer Placeholder 7">
            <a:extLst>
              <a:ext uri="{FF2B5EF4-FFF2-40B4-BE49-F238E27FC236}">
                <a16:creationId xmlns:a16="http://schemas.microsoft.com/office/drawing/2014/main" id="{84AF556A-10AB-43D3-9B95-B14A3B78100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9" name="Slide Number Placeholder 8">
            <a:extLst>
              <a:ext uri="{FF2B5EF4-FFF2-40B4-BE49-F238E27FC236}">
                <a16:creationId xmlns:a16="http://schemas.microsoft.com/office/drawing/2014/main" id="{5E1EEDD7-0213-4CBB-879A-4A19F75F1AC0}"/>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844666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B376-B98D-4128-A966-8F70B54BC9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3BC56F-7F09-4DC1-A8A4-503EF356A7ED}"/>
              </a:ext>
            </a:extLst>
          </p:cNvPr>
          <p:cNvSpPr>
            <a:spLocks noGrp="1"/>
          </p:cNvSpPr>
          <p:nvPr>
            <p:ph type="dt" sz="half" idx="10"/>
          </p:nvPr>
        </p:nvSpPr>
        <p:spPr/>
        <p:txBody>
          <a:bodyPr/>
          <a:lstStyle/>
          <a:p>
            <a:fld id="{C4319865-E327-4619-904B-2AE07A6CD996}" type="datetime1">
              <a:rPr lang="en-IN" smtClean="0"/>
              <a:pPr/>
              <a:t>16-05-2023</a:t>
            </a:fld>
            <a:endParaRPr lang="en-IN"/>
          </a:p>
        </p:txBody>
      </p:sp>
      <p:sp>
        <p:nvSpPr>
          <p:cNvPr id="4" name="Footer Placeholder 3">
            <a:extLst>
              <a:ext uri="{FF2B5EF4-FFF2-40B4-BE49-F238E27FC236}">
                <a16:creationId xmlns:a16="http://schemas.microsoft.com/office/drawing/2014/main" id="{DFB11197-B865-49F2-9966-7E0B2C71A5F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5" name="Slide Number Placeholder 4">
            <a:extLst>
              <a:ext uri="{FF2B5EF4-FFF2-40B4-BE49-F238E27FC236}">
                <a16:creationId xmlns:a16="http://schemas.microsoft.com/office/drawing/2014/main" id="{9B84B202-5F2A-4F0A-957D-EEB442C51606}"/>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8761764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3BE62-14A1-42DF-A641-5CA346372F52}"/>
              </a:ext>
            </a:extLst>
          </p:cNvPr>
          <p:cNvSpPr>
            <a:spLocks noGrp="1"/>
          </p:cNvSpPr>
          <p:nvPr>
            <p:ph type="dt" sz="half" idx="10"/>
          </p:nvPr>
        </p:nvSpPr>
        <p:spPr/>
        <p:txBody>
          <a:bodyPr/>
          <a:lstStyle/>
          <a:p>
            <a:fld id="{6DC38877-0EE7-45ED-91C4-9D074C511212}" type="datetime1">
              <a:rPr lang="en-IN" smtClean="0"/>
              <a:pPr/>
              <a:t>16-05-2023</a:t>
            </a:fld>
            <a:endParaRPr lang="en-IN"/>
          </a:p>
        </p:txBody>
      </p:sp>
      <p:sp>
        <p:nvSpPr>
          <p:cNvPr id="3" name="Footer Placeholder 2">
            <a:extLst>
              <a:ext uri="{FF2B5EF4-FFF2-40B4-BE49-F238E27FC236}">
                <a16:creationId xmlns:a16="http://schemas.microsoft.com/office/drawing/2014/main" id="{9955948F-4DD8-4B7E-B87A-0F879F87F94F}"/>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4" name="Slide Number Placeholder 3">
            <a:extLst>
              <a:ext uri="{FF2B5EF4-FFF2-40B4-BE49-F238E27FC236}">
                <a16:creationId xmlns:a16="http://schemas.microsoft.com/office/drawing/2014/main" id="{135372A1-EBEE-49B1-BE7A-52D79C449576}"/>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4458423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C1B2-DEB8-4A72-89B0-AFB421FCE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2CB4F8-5F43-47A1-8FC6-B19990BBE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1A58BF-B713-4A82-9550-A9E3C4D0C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90CB0-C35F-409B-B4B7-574F87649F11}"/>
              </a:ext>
            </a:extLst>
          </p:cNvPr>
          <p:cNvSpPr>
            <a:spLocks noGrp="1"/>
          </p:cNvSpPr>
          <p:nvPr>
            <p:ph type="dt" sz="half" idx="10"/>
          </p:nvPr>
        </p:nvSpPr>
        <p:spPr/>
        <p:txBody>
          <a:bodyPr/>
          <a:lstStyle/>
          <a:p>
            <a:fld id="{6154717B-E640-4195-848E-AA4648BDE8B5}" type="datetime1">
              <a:rPr lang="en-IN" smtClean="0"/>
              <a:pPr/>
              <a:t>16-05-2023</a:t>
            </a:fld>
            <a:endParaRPr lang="en-IN"/>
          </a:p>
        </p:txBody>
      </p:sp>
      <p:sp>
        <p:nvSpPr>
          <p:cNvPr id="6" name="Footer Placeholder 5">
            <a:extLst>
              <a:ext uri="{FF2B5EF4-FFF2-40B4-BE49-F238E27FC236}">
                <a16:creationId xmlns:a16="http://schemas.microsoft.com/office/drawing/2014/main" id="{7878B58E-3AEF-440D-A10D-F772E49E442A}"/>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1F78DEBC-3998-4DB0-A8E4-EA7AAA2404E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32105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7812-32D9-44CE-831C-755A78920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B9C1E-71DC-484A-8950-6A307309A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C7693-A5EC-4DE7-8C90-8C1A1081C638}"/>
              </a:ext>
            </a:extLst>
          </p:cNvPr>
          <p:cNvSpPr>
            <a:spLocks noGrp="1"/>
          </p:cNvSpPr>
          <p:nvPr>
            <p:ph type="dt" sz="half" idx="10"/>
          </p:nvPr>
        </p:nvSpPr>
        <p:spPr/>
        <p:txBody>
          <a:bodyPr/>
          <a:lstStyle/>
          <a:p>
            <a:fld id="{8065F183-FC50-4408-A43E-74FA512A356E}" type="datetime1">
              <a:rPr lang="en-IN" smtClean="0"/>
              <a:pPr/>
              <a:t>16-05-2023</a:t>
            </a:fld>
            <a:endParaRPr lang="en-IN"/>
          </a:p>
        </p:txBody>
      </p:sp>
      <p:sp>
        <p:nvSpPr>
          <p:cNvPr id="5" name="Footer Placeholder 4">
            <a:extLst>
              <a:ext uri="{FF2B5EF4-FFF2-40B4-BE49-F238E27FC236}">
                <a16:creationId xmlns:a16="http://schemas.microsoft.com/office/drawing/2014/main" id="{E1D61A16-2E13-4EFB-8CDF-FC9CC66F7F5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4AD042D2-12E0-4A7A-BD08-C122432C160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610044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A25F-5331-4EB7-94C5-4EC248AB1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9A243B-6D50-40DC-AD3A-2D5CD5BA1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527C2612-A181-4965-86BB-736112132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48E33-6FCB-4D21-BBB5-54E23125CFC9}"/>
              </a:ext>
            </a:extLst>
          </p:cNvPr>
          <p:cNvSpPr>
            <a:spLocks noGrp="1"/>
          </p:cNvSpPr>
          <p:nvPr>
            <p:ph type="dt" sz="half" idx="10"/>
          </p:nvPr>
        </p:nvSpPr>
        <p:spPr/>
        <p:txBody>
          <a:bodyPr/>
          <a:lstStyle/>
          <a:p>
            <a:fld id="{FF01C6C3-73E8-4058-8FBF-F8AD812F04B6}" type="datetime1">
              <a:rPr lang="en-IN" smtClean="0"/>
              <a:pPr/>
              <a:t>16-05-2023</a:t>
            </a:fld>
            <a:endParaRPr lang="en-IN"/>
          </a:p>
        </p:txBody>
      </p:sp>
      <p:sp>
        <p:nvSpPr>
          <p:cNvPr id="6" name="Footer Placeholder 5">
            <a:extLst>
              <a:ext uri="{FF2B5EF4-FFF2-40B4-BE49-F238E27FC236}">
                <a16:creationId xmlns:a16="http://schemas.microsoft.com/office/drawing/2014/main" id="{CD445D96-C54E-4064-85EC-B034A221A81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FBBDE423-E9F9-497F-8702-226598FBC590}"/>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2160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57A2-3BC7-4C9E-AB05-723723E0AF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945AC7-6DD4-4DD9-B09C-A0B81B502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51051-B65F-4C5D-922C-DD8A92A77D43}"/>
              </a:ext>
            </a:extLst>
          </p:cNvPr>
          <p:cNvSpPr>
            <a:spLocks noGrp="1"/>
          </p:cNvSpPr>
          <p:nvPr>
            <p:ph type="dt" sz="half" idx="10"/>
          </p:nvPr>
        </p:nvSpPr>
        <p:spPr/>
        <p:txBody>
          <a:bodyPr/>
          <a:lstStyle/>
          <a:p>
            <a:fld id="{0935CFDE-00B6-4D07-96E4-42CBE2325500}" type="datetime1">
              <a:rPr lang="en-IN" smtClean="0"/>
              <a:pPr/>
              <a:t>16-05-2023</a:t>
            </a:fld>
            <a:endParaRPr lang="en-IN"/>
          </a:p>
        </p:txBody>
      </p:sp>
      <p:sp>
        <p:nvSpPr>
          <p:cNvPr id="5" name="Footer Placeholder 4">
            <a:extLst>
              <a:ext uri="{FF2B5EF4-FFF2-40B4-BE49-F238E27FC236}">
                <a16:creationId xmlns:a16="http://schemas.microsoft.com/office/drawing/2014/main" id="{9E4DE548-341C-4721-B512-7D5D1C20A6D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B99B5F0A-4EB3-43B6-ABE7-63A3DCE961A4}"/>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18459628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E6AC9-C679-4346-BAAB-EB28C923D6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BE17A-9781-4067-BB12-9525D8571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87457-72FE-4D13-BB25-B90BE2E013C7}"/>
              </a:ext>
            </a:extLst>
          </p:cNvPr>
          <p:cNvSpPr>
            <a:spLocks noGrp="1"/>
          </p:cNvSpPr>
          <p:nvPr>
            <p:ph type="dt" sz="half" idx="10"/>
          </p:nvPr>
        </p:nvSpPr>
        <p:spPr/>
        <p:txBody>
          <a:bodyPr/>
          <a:lstStyle/>
          <a:p>
            <a:fld id="{BA2B9937-6287-4AF3-8683-8672A37FC69C}" type="datetime1">
              <a:rPr lang="en-IN" smtClean="0"/>
              <a:pPr/>
              <a:t>16-05-2023</a:t>
            </a:fld>
            <a:endParaRPr lang="en-IN"/>
          </a:p>
        </p:txBody>
      </p:sp>
      <p:sp>
        <p:nvSpPr>
          <p:cNvPr id="5" name="Footer Placeholder 4">
            <a:extLst>
              <a:ext uri="{FF2B5EF4-FFF2-40B4-BE49-F238E27FC236}">
                <a16:creationId xmlns:a16="http://schemas.microsoft.com/office/drawing/2014/main" id="{8138E296-6B8F-4552-A0A1-1C6E88E121DA}"/>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D6A8E499-550C-4399-A556-D8EEB5CC6D23}"/>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9592241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FDD4-42DC-4147-839E-3D0E55616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577B6B-6439-4BDA-ABE7-0917FF7F7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E276BE-0C52-49D8-9499-C4461193944A}"/>
              </a:ext>
            </a:extLst>
          </p:cNvPr>
          <p:cNvSpPr>
            <a:spLocks noGrp="1"/>
          </p:cNvSpPr>
          <p:nvPr>
            <p:ph type="dt" sz="half" idx="10"/>
          </p:nvPr>
        </p:nvSpPr>
        <p:spPr/>
        <p:txBody>
          <a:bodyPr/>
          <a:lstStyle/>
          <a:p>
            <a:fld id="{ADA9FA91-9243-475F-902B-D64401A28AB5}" type="datetime1">
              <a:rPr lang="en-IN" smtClean="0"/>
              <a:pPr/>
              <a:t>16-05-2023</a:t>
            </a:fld>
            <a:endParaRPr lang="en-IN"/>
          </a:p>
        </p:txBody>
      </p:sp>
      <p:sp>
        <p:nvSpPr>
          <p:cNvPr id="5" name="Footer Placeholder 4">
            <a:extLst>
              <a:ext uri="{FF2B5EF4-FFF2-40B4-BE49-F238E27FC236}">
                <a16:creationId xmlns:a16="http://schemas.microsoft.com/office/drawing/2014/main" id="{65C5189A-8E51-465D-94CA-2CA37A42C426}"/>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95406158-E79C-4F5D-AAA9-5B9CA2C1374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100030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7812-32D9-44CE-831C-755A78920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B9C1E-71DC-484A-8950-6A307309A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C7693-A5EC-4DE7-8C90-8C1A1081C638}"/>
              </a:ext>
            </a:extLst>
          </p:cNvPr>
          <p:cNvSpPr>
            <a:spLocks noGrp="1"/>
          </p:cNvSpPr>
          <p:nvPr>
            <p:ph type="dt" sz="half" idx="10"/>
          </p:nvPr>
        </p:nvSpPr>
        <p:spPr/>
        <p:txBody>
          <a:bodyPr/>
          <a:lstStyle/>
          <a:p>
            <a:fld id="{8065F183-FC50-4408-A43E-74FA512A356E}" type="datetime1">
              <a:rPr lang="en-IN" smtClean="0"/>
              <a:pPr/>
              <a:t>16-05-2023</a:t>
            </a:fld>
            <a:endParaRPr lang="en-IN"/>
          </a:p>
        </p:txBody>
      </p:sp>
      <p:sp>
        <p:nvSpPr>
          <p:cNvPr id="5" name="Footer Placeholder 4">
            <a:extLst>
              <a:ext uri="{FF2B5EF4-FFF2-40B4-BE49-F238E27FC236}">
                <a16:creationId xmlns:a16="http://schemas.microsoft.com/office/drawing/2014/main" id="{E1D61A16-2E13-4EFB-8CDF-FC9CC66F7F5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4AD042D2-12E0-4A7A-BD08-C122432C160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18895562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D78E-D97D-4A55-95F4-5C4B18BC6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CE1DF5-176E-4C43-B343-37617DC5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4D798-2CE6-4451-99A6-4445F8ECD369}"/>
              </a:ext>
            </a:extLst>
          </p:cNvPr>
          <p:cNvSpPr>
            <a:spLocks noGrp="1"/>
          </p:cNvSpPr>
          <p:nvPr>
            <p:ph type="dt" sz="half" idx="10"/>
          </p:nvPr>
        </p:nvSpPr>
        <p:spPr/>
        <p:txBody>
          <a:bodyPr/>
          <a:lstStyle/>
          <a:p>
            <a:fld id="{65CDB517-38AD-4C4D-B44C-3EE3E1038D33}" type="datetime1">
              <a:rPr lang="en-IN" smtClean="0"/>
              <a:pPr/>
              <a:t>16-05-2023</a:t>
            </a:fld>
            <a:endParaRPr lang="en-IN"/>
          </a:p>
        </p:txBody>
      </p:sp>
      <p:sp>
        <p:nvSpPr>
          <p:cNvPr id="5" name="Footer Placeholder 4">
            <a:extLst>
              <a:ext uri="{FF2B5EF4-FFF2-40B4-BE49-F238E27FC236}">
                <a16:creationId xmlns:a16="http://schemas.microsoft.com/office/drawing/2014/main" id="{3D1AD74B-00E1-4F5C-9665-32035BF2C6E0}"/>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26DA828-E741-4CC0-BF73-23AC1DB357A0}"/>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9321232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C9B9-7E6C-42FA-898A-285B51CC2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A1D8E0-A7AA-40AC-AD52-45B774C0B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1BBEBE-5E10-4819-B0C7-72490287C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6AF7BD-27EA-4A85-BD93-D6CA355D3505}"/>
              </a:ext>
            </a:extLst>
          </p:cNvPr>
          <p:cNvSpPr>
            <a:spLocks noGrp="1"/>
          </p:cNvSpPr>
          <p:nvPr>
            <p:ph type="dt" sz="half" idx="10"/>
          </p:nvPr>
        </p:nvSpPr>
        <p:spPr/>
        <p:txBody>
          <a:bodyPr/>
          <a:lstStyle/>
          <a:p>
            <a:fld id="{47DA00DF-E3F4-4A2D-AF2B-2FA06925689C}" type="datetime1">
              <a:rPr lang="en-IN" smtClean="0"/>
              <a:pPr/>
              <a:t>16-05-2023</a:t>
            </a:fld>
            <a:endParaRPr lang="en-IN"/>
          </a:p>
        </p:txBody>
      </p:sp>
      <p:sp>
        <p:nvSpPr>
          <p:cNvPr id="6" name="Footer Placeholder 5">
            <a:extLst>
              <a:ext uri="{FF2B5EF4-FFF2-40B4-BE49-F238E27FC236}">
                <a16:creationId xmlns:a16="http://schemas.microsoft.com/office/drawing/2014/main" id="{8B820B5B-0E13-4972-A392-974907336DF8}"/>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C1DE4968-4BFE-4B0F-B917-18CCCF98A6C1}"/>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13061025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C499-C8C0-4F9E-80E1-B3E2782137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1D440-1AD5-4366-9A0D-3E77F7526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20F06-B01F-43CC-961D-11C60A54A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A129D0-A1A5-4631-B811-744FE25D1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21FBF-9D9D-4122-A54A-5E9FB33C6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4C0E81-79D5-44FC-B043-31280B05FD13}"/>
              </a:ext>
            </a:extLst>
          </p:cNvPr>
          <p:cNvSpPr>
            <a:spLocks noGrp="1"/>
          </p:cNvSpPr>
          <p:nvPr>
            <p:ph type="dt" sz="half" idx="10"/>
          </p:nvPr>
        </p:nvSpPr>
        <p:spPr/>
        <p:txBody>
          <a:bodyPr/>
          <a:lstStyle/>
          <a:p>
            <a:fld id="{A2FB45D3-C758-473E-B508-55B7FF19FE88}" type="datetime1">
              <a:rPr lang="en-IN" smtClean="0"/>
              <a:pPr/>
              <a:t>16-05-2023</a:t>
            </a:fld>
            <a:endParaRPr lang="en-IN"/>
          </a:p>
        </p:txBody>
      </p:sp>
      <p:sp>
        <p:nvSpPr>
          <p:cNvPr id="8" name="Footer Placeholder 7">
            <a:extLst>
              <a:ext uri="{FF2B5EF4-FFF2-40B4-BE49-F238E27FC236}">
                <a16:creationId xmlns:a16="http://schemas.microsoft.com/office/drawing/2014/main" id="{BBFB8047-5328-4D94-89C5-0E45FDCF70C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9" name="Slide Number Placeholder 8">
            <a:extLst>
              <a:ext uri="{FF2B5EF4-FFF2-40B4-BE49-F238E27FC236}">
                <a16:creationId xmlns:a16="http://schemas.microsoft.com/office/drawing/2014/main" id="{6A95F5E1-9321-4BB0-8BA1-5381B74CF0E3}"/>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1041509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CF4-A30C-45AF-8C1B-13453F5852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649C79-F41A-48CD-92EA-C877EBD8787B}"/>
              </a:ext>
            </a:extLst>
          </p:cNvPr>
          <p:cNvSpPr>
            <a:spLocks noGrp="1"/>
          </p:cNvSpPr>
          <p:nvPr>
            <p:ph type="dt" sz="half" idx="10"/>
          </p:nvPr>
        </p:nvSpPr>
        <p:spPr/>
        <p:txBody>
          <a:bodyPr/>
          <a:lstStyle/>
          <a:p>
            <a:fld id="{C4319865-E327-4619-904B-2AE07A6CD996}" type="datetime1">
              <a:rPr lang="en-IN" smtClean="0"/>
              <a:pPr/>
              <a:t>16-05-2023</a:t>
            </a:fld>
            <a:endParaRPr lang="en-IN"/>
          </a:p>
        </p:txBody>
      </p:sp>
      <p:sp>
        <p:nvSpPr>
          <p:cNvPr id="4" name="Footer Placeholder 3">
            <a:extLst>
              <a:ext uri="{FF2B5EF4-FFF2-40B4-BE49-F238E27FC236}">
                <a16:creationId xmlns:a16="http://schemas.microsoft.com/office/drawing/2014/main" id="{4F818F6F-6970-4056-87C0-A889C16D4BE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5" name="Slide Number Placeholder 4">
            <a:extLst>
              <a:ext uri="{FF2B5EF4-FFF2-40B4-BE49-F238E27FC236}">
                <a16:creationId xmlns:a16="http://schemas.microsoft.com/office/drawing/2014/main" id="{3A89FB90-E12B-4FFB-86CE-71B259548459}"/>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1531162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D9110-3F6A-430E-BF43-77942A15F1B1}"/>
              </a:ext>
            </a:extLst>
          </p:cNvPr>
          <p:cNvSpPr>
            <a:spLocks noGrp="1"/>
          </p:cNvSpPr>
          <p:nvPr>
            <p:ph type="dt" sz="half" idx="10"/>
          </p:nvPr>
        </p:nvSpPr>
        <p:spPr/>
        <p:txBody>
          <a:bodyPr/>
          <a:lstStyle/>
          <a:p>
            <a:fld id="{6DC38877-0EE7-45ED-91C4-9D074C511212}" type="datetime1">
              <a:rPr lang="en-IN" smtClean="0"/>
              <a:pPr/>
              <a:t>16-05-2023</a:t>
            </a:fld>
            <a:endParaRPr lang="en-IN"/>
          </a:p>
        </p:txBody>
      </p:sp>
      <p:sp>
        <p:nvSpPr>
          <p:cNvPr id="3" name="Footer Placeholder 2">
            <a:extLst>
              <a:ext uri="{FF2B5EF4-FFF2-40B4-BE49-F238E27FC236}">
                <a16:creationId xmlns:a16="http://schemas.microsoft.com/office/drawing/2014/main" id="{33FF155C-72A0-4CED-806C-BD21698B7138}"/>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4" name="Slide Number Placeholder 3">
            <a:extLst>
              <a:ext uri="{FF2B5EF4-FFF2-40B4-BE49-F238E27FC236}">
                <a16:creationId xmlns:a16="http://schemas.microsoft.com/office/drawing/2014/main" id="{BCFC3F95-B018-4504-9B17-64E186451016}"/>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802012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D78E-D97D-4A55-95F4-5C4B18BC6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CE1DF5-176E-4C43-B343-37617DC5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4D798-2CE6-4451-99A6-4445F8ECD369}"/>
              </a:ext>
            </a:extLst>
          </p:cNvPr>
          <p:cNvSpPr>
            <a:spLocks noGrp="1"/>
          </p:cNvSpPr>
          <p:nvPr>
            <p:ph type="dt" sz="half" idx="10"/>
          </p:nvPr>
        </p:nvSpPr>
        <p:spPr/>
        <p:txBody>
          <a:bodyPr/>
          <a:lstStyle/>
          <a:p>
            <a:fld id="{65CDB517-38AD-4C4D-B44C-3EE3E1038D33}" type="datetime1">
              <a:rPr lang="en-IN" smtClean="0"/>
              <a:pPr/>
              <a:t>16-05-2023</a:t>
            </a:fld>
            <a:endParaRPr lang="en-IN"/>
          </a:p>
        </p:txBody>
      </p:sp>
      <p:sp>
        <p:nvSpPr>
          <p:cNvPr id="5" name="Footer Placeholder 4">
            <a:extLst>
              <a:ext uri="{FF2B5EF4-FFF2-40B4-BE49-F238E27FC236}">
                <a16:creationId xmlns:a16="http://schemas.microsoft.com/office/drawing/2014/main" id="{3D1AD74B-00E1-4F5C-9665-32035BF2C6E0}"/>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26DA828-E741-4CC0-BF73-23AC1DB357A0}"/>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8779494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FD2E-84D9-4474-A876-D9D70A1AB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0D4AC-4EF5-4F42-A740-E912AD81B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D5E941-27FF-43ED-8613-821C6C7B3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B4787-C851-40E4-A6AD-5069F56B1A58}"/>
              </a:ext>
            </a:extLst>
          </p:cNvPr>
          <p:cNvSpPr>
            <a:spLocks noGrp="1"/>
          </p:cNvSpPr>
          <p:nvPr>
            <p:ph type="dt" sz="half" idx="10"/>
          </p:nvPr>
        </p:nvSpPr>
        <p:spPr/>
        <p:txBody>
          <a:bodyPr/>
          <a:lstStyle/>
          <a:p>
            <a:fld id="{6154717B-E640-4195-848E-AA4648BDE8B5}" type="datetime1">
              <a:rPr lang="en-IN" smtClean="0"/>
              <a:pPr/>
              <a:t>16-05-2023</a:t>
            </a:fld>
            <a:endParaRPr lang="en-IN"/>
          </a:p>
        </p:txBody>
      </p:sp>
      <p:sp>
        <p:nvSpPr>
          <p:cNvPr id="6" name="Footer Placeholder 5">
            <a:extLst>
              <a:ext uri="{FF2B5EF4-FFF2-40B4-BE49-F238E27FC236}">
                <a16:creationId xmlns:a16="http://schemas.microsoft.com/office/drawing/2014/main" id="{5C2FDB56-B401-4DC5-BFF9-3C42C9BEE6E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D3FD5393-9A0B-4BFA-AB0C-4EFC48FBD8D7}"/>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389707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6FFD-0A6E-4666-B9EE-340939B84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E51B37-A01D-454D-A0F7-D696E1803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0ADB4D83-C6B3-4E93-ABC7-380AF5B7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0ED9D-2E21-41CA-B0CC-489A4CF6B9D7}"/>
              </a:ext>
            </a:extLst>
          </p:cNvPr>
          <p:cNvSpPr>
            <a:spLocks noGrp="1"/>
          </p:cNvSpPr>
          <p:nvPr>
            <p:ph type="dt" sz="half" idx="10"/>
          </p:nvPr>
        </p:nvSpPr>
        <p:spPr/>
        <p:txBody>
          <a:bodyPr/>
          <a:lstStyle/>
          <a:p>
            <a:fld id="{FF01C6C3-73E8-4058-8FBF-F8AD812F04B6}" type="datetime1">
              <a:rPr lang="en-IN" smtClean="0"/>
              <a:pPr/>
              <a:t>16-05-2023</a:t>
            </a:fld>
            <a:endParaRPr lang="en-IN"/>
          </a:p>
        </p:txBody>
      </p:sp>
      <p:sp>
        <p:nvSpPr>
          <p:cNvPr id="6" name="Footer Placeholder 5">
            <a:extLst>
              <a:ext uri="{FF2B5EF4-FFF2-40B4-BE49-F238E27FC236}">
                <a16:creationId xmlns:a16="http://schemas.microsoft.com/office/drawing/2014/main" id="{DB04BFCC-08B1-47C5-A3BD-97099B748F90}"/>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3444B21B-0A41-4A19-ABCB-54D6C324487B}"/>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7995596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5894-F5B0-4DC6-9ACC-B16DCDD827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FE52A-66E8-49B6-8086-D5932A0C7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73084-824A-452E-8C28-4BF388F89EB7}"/>
              </a:ext>
            </a:extLst>
          </p:cNvPr>
          <p:cNvSpPr>
            <a:spLocks noGrp="1"/>
          </p:cNvSpPr>
          <p:nvPr>
            <p:ph type="dt" sz="half" idx="10"/>
          </p:nvPr>
        </p:nvSpPr>
        <p:spPr/>
        <p:txBody>
          <a:bodyPr/>
          <a:lstStyle/>
          <a:p>
            <a:fld id="{0935CFDE-00B6-4D07-96E4-42CBE2325500}" type="datetime1">
              <a:rPr lang="en-IN" smtClean="0"/>
              <a:pPr/>
              <a:t>16-05-2023</a:t>
            </a:fld>
            <a:endParaRPr lang="en-IN"/>
          </a:p>
        </p:txBody>
      </p:sp>
      <p:sp>
        <p:nvSpPr>
          <p:cNvPr id="5" name="Footer Placeholder 4">
            <a:extLst>
              <a:ext uri="{FF2B5EF4-FFF2-40B4-BE49-F238E27FC236}">
                <a16:creationId xmlns:a16="http://schemas.microsoft.com/office/drawing/2014/main" id="{8B829C58-8F3A-47E6-A96C-78AF0FF7154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D047D55-F182-46DA-ACFC-C3FB48D06D3C}"/>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9830526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5C2B2-6CE0-42E7-B9A3-5C3C753F8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C3DB9-23A0-4AE3-A41F-DE498E6C9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D669A-C26C-4D0E-AB60-392C0DD82289}"/>
              </a:ext>
            </a:extLst>
          </p:cNvPr>
          <p:cNvSpPr>
            <a:spLocks noGrp="1"/>
          </p:cNvSpPr>
          <p:nvPr>
            <p:ph type="dt" sz="half" idx="10"/>
          </p:nvPr>
        </p:nvSpPr>
        <p:spPr/>
        <p:txBody>
          <a:bodyPr/>
          <a:lstStyle/>
          <a:p>
            <a:fld id="{BA2B9937-6287-4AF3-8683-8672A37FC69C}" type="datetime1">
              <a:rPr lang="en-IN" smtClean="0"/>
              <a:pPr/>
              <a:t>16-05-2023</a:t>
            </a:fld>
            <a:endParaRPr lang="en-IN"/>
          </a:p>
        </p:txBody>
      </p:sp>
      <p:sp>
        <p:nvSpPr>
          <p:cNvPr id="5" name="Footer Placeholder 4">
            <a:extLst>
              <a:ext uri="{FF2B5EF4-FFF2-40B4-BE49-F238E27FC236}">
                <a16:creationId xmlns:a16="http://schemas.microsoft.com/office/drawing/2014/main" id="{6D7CD807-EBDF-4EB0-ACC5-0AC7E961DA9C}"/>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450E5CB-4B2E-4B99-A933-D83D532F432F}"/>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1435694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C9B9-7E6C-42FA-898A-285B51CC2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A1D8E0-A7AA-40AC-AD52-45B774C0B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1BBEBE-5E10-4819-B0C7-72490287C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6AF7BD-27EA-4A85-BD93-D6CA355D3505}"/>
              </a:ext>
            </a:extLst>
          </p:cNvPr>
          <p:cNvSpPr>
            <a:spLocks noGrp="1"/>
          </p:cNvSpPr>
          <p:nvPr>
            <p:ph type="dt" sz="half" idx="10"/>
          </p:nvPr>
        </p:nvSpPr>
        <p:spPr/>
        <p:txBody>
          <a:bodyPr/>
          <a:lstStyle/>
          <a:p>
            <a:fld id="{47DA00DF-E3F4-4A2D-AF2B-2FA06925689C}" type="datetime1">
              <a:rPr lang="en-IN" smtClean="0"/>
              <a:pPr/>
              <a:t>16-05-2023</a:t>
            </a:fld>
            <a:endParaRPr lang="en-IN"/>
          </a:p>
        </p:txBody>
      </p:sp>
      <p:sp>
        <p:nvSpPr>
          <p:cNvPr id="6" name="Footer Placeholder 5">
            <a:extLst>
              <a:ext uri="{FF2B5EF4-FFF2-40B4-BE49-F238E27FC236}">
                <a16:creationId xmlns:a16="http://schemas.microsoft.com/office/drawing/2014/main" id="{8B820B5B-0E13-4972-A392-974907336DF8}"/>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C1DE4968-4BFE-4B0F-B917-18CCCF98A6C1}"/>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37366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C499-C8C0-4F9E-80E1-B3E2782137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1D440-1AD5-4366-9A0D-3E77F7526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20F06-B01F-43CC-961D-11C60A54A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A129D0-A1A5-4631-B811-744FE25D1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21FBF-9D9D-4122-A54A-5E9FB33C6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4C0E81-79D5-44FC-B043-31280B05FD13}"/>
              </a:ext>
            </a:extLst>
          </p:cNvPr>
          <p:cNvSpPr>
            <a:spLocks noGrp="1"/>
          </p:cNvSpPr>
          <p:nvPr>
            <p:ph type="dt" sz="half" idx="10"/>
          </p:nvPr>
        </p:nvSpPr>
        <p:spPr/>
        <p:txBody>
          <a:bodyPr/>
          <a:lstStyle/>
          <a:p>
            <a:fld id="{A2FB45D3-C758-473E-B508-55B7FF19FE88}" type="datetime1">
              <a:rPr lang="en-IN" smtClean="0"/>
              <a:pPr/>
              <a:t>16-05-2023</a:t>
            </a:fld>
            <a:endParaRPr lang="en-IN"/>
          </a:p>
        </p:txBody>
      </p:sp>
      <p:sp>
        <p:nvSpPr>
          <p:cNvPr id="8" name="Footer Placeholder 7">
            <a:extLst>
              <a:ext uri="{FF2B5EF4-FFF2-40B4-BE49-F238E27FC236}">
                <a16:creationId xmlns:a16="http://schemas.microsoft.com/office/drawing/2014/main" id="{BBFB8047-5328-4D94-89C5-0E45FDCF70C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9" name="Slide Number Placeholder 8">
            <a:extLst>
              <a:ext uri="{FF2B5EF4-FFF2-40B4-BE49-F238E27FC236}">
                <a16:creationId xmlns:a16="http://schemas.microsoft.com/office/drawing/2014/main" id="{6A95F5E1-9321-4BB0-8BA1-5381B74CF0E3}"/>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147332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CF4-A30C-45AF-8C1B-13453F5852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649C79-F41A-48CD-92EA-C877EBD8787B}"/>
              </a:ext>
            </a:extLst>
          </p:cNvPr>
          <p:cNvSpPr>
            <a:spLocks noGrp="1"/>
          </p:cNvSpPr>
          <p:nvPr>
            <p:ph type="dt" sz="half" idx="10"/>
          </p:nvPr>
        </p:nvSpPr>
        <p:spPr/>
        <p:txBody>
          <a:bodyPr/>
          <a:lstStyle/>
          <a:p>
            <a:fld id="{C4319865-E327-4619-904B-2AE07A6CD996}" type="datetime1">
              <a:rPr lang="en-IN" smtClean="0"/>
              <a:pPr/>
              <a:t>16-05-2023</a:t>
            </a:fld>
            <a:endParaRPr lang="en-IN"/>
          </a:p>
        </p:txBody>
      </p:sp>
      <p:sp>
        <p:nvSpPr>
          <p:cNvPr id="4" name="Footer Placeholder 3">
            <a:extLst>
              <a:ext uri="{FF2B5EF4-FFF2-40B4-BE49-F238E27FC236}">
                <a16:creationId xmlns:a16="http://schemas.microsoft.com/office/drawing/2014/main" id="{4F818F6F-6970-4056-87C0-A889C16D4BE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5" name="Slide Number Placeholder 4">
            <a:extLst>
              <a:ext uri="{FF2B5EF4-FFF2-40B4-BE49-F238E27FC236}">
                <a16:creationId xmlns:a16="http://schemas.microsoft.com/office/drawing/2014/main" id="{3A89FB90-E12B-4FFB-86CE-71B259548459}"/>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408262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D9110-3F6A-430E-BF43-77942A15F1B1}"/>
              </a:ext>
            </a:extLst>
          </p:cNvPr>
          <p:cNvSpPr>
            <a:spLocks noGrp="1"/>
          </p:cNvSpPr>
          <p:nvPr>
            <p:ph type="dt" sz="half" idx="10"/>
          </p:nvPr>
        </p:nvSpPr>
        <p:spPr/>
        <p:txBody>
          <a:bodyPr/>
          <a:lstStyle/>
          <a:p>
            <a:fld id="{6DC38877-0EE7-45ED-91C4-9D074C511212}" type="datetime1">
              <a:rPr lang="en-IN" smtClean="0"/>
              <a:pPr/>
              <a:t>16-05-2023</a:t>
            </a:fld>
            <a:endParaRPr lang="en-IN"/>
          </a:p>
        </p:txBody>
      </p:sp>
      <p:sp>
        <p:nvSpPr>
          <p:cNvPr id="3" name="Footer Placeholder 2">
            <a:extLst>
              <a:ext uri="{FF2B5EF4-FFF2-40B4-BE49-F238E27FC236}">
                <a16:creationId xmlns:a16="http://schemas.microsoft.com/office/drawing/2014/main" id="{33FF155C-72A0-4CED-806C-BD21698B7138}"/>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4" name="Slide Number Placeholder 3">
            <a:extLst>
              <a:ext uri="{FF2B5EF4-FFF2-40B4-BE49-F238E27FC236}">
                <a16:creationId xmlns:a16="http://schemas.microsoft.com/office/drawing/2014/main" id="{BCFC3F95-B018-4504-9B17-64E186451016}"/>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824688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FD2E-84D9-4474-A876-D9D70A1AB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0D4AC-4EF5-4F42-A740-E912AD81B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D5E941-27FF-43ED-8613-821C6C7B3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B4787-C851-40E4-A6AD-5069F56B1A58}"/>
              </a:ext>
            </a:extLst>
          </p:cNvPr>
          <p:cNvSpPr>
            <a:spLocks noGrp="1"/>
          </p:cNvSpPr>
          <p:nvPr>
            <p:ph type="dt" sz="half" idx="10"/>
          </p:nvPr>
        </p:nvSpPr>
        <p:spPr/>
        <p:txBody>
          <a:bodyPr/>
          <a:lstStyle/>
          <a:p>
            <a:fld id="{6154717B-E640-4195-848E-AA4648BDE8B5}" type="datetime1">
              <a:rPr lang="en-IN" smtClean="0"/>
              <a:pPr/>
              <a:t>16-05-2023</a:t>
            </a:fld>
            <a:endParaRPr lang="en-IN"/>
          </a:p>
        </p:txBody>
      </p:sp>
      <p:sp>
        <p:nvSpPr>
          <p:cNvPr id="6" name="Footer Placeholder 5">
            <a:extLst>
              <a:ext uri="{FF2B5EF4-FFF2-40B4-BE49-F238E27FC236}">
                <a16:creationId xmlns:a16="http://schemas.microsoft.com/office/drawing/2014/main" id="{5C2FDB56-B401-4DC5-BFF9-3C42C9BEE6E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D3FD5393-9A0B-4BFA-AB0C-4EFC48FBD8D7}"/>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751810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6FFD-0A6E-4666-B9EE-340939B84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E51B37-A01D-454D-A0F7-D696E1803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DB4D83-C6B3-4E93-ABC7-380AF5B7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0ED9D-2E21-41CA-B0CC-489A4CF6B9D7}"/>
              </a:ext>
            </a:extLst>
          </p:cNvPr>
          <p:cNvSpPr>
            <a:spLocks noGrp="1"/>
          </p:cNvSpPr>
          <p:nvPr>
            <p:ph type="dt" sz="half" idx="10"/>
          </p:nvPr>
        </p:nvSpPr>
        <p:spPr/>
        <p:txBody>
          <a:bodyPr/>
          <a:lstStyle/>
          <a:p>
            <a:fld id="{FF01C6C3-73E8-4058-8FBF-F8AD812F04B6}" type="datetime1">
              <a:rPr lang="en-IN" smtClean="0"/>
              <a:pPr/>
              <a:t>16-05-2023</a:t>
            </a:fld>
            <a:endParaRPr lang="en-IN"/>
          </a:p>
        </p:txBody>
      </p:sp>
      <p:sp>
        <p:nvSpPr>
          <p:cNvPr id="6" name="Footer Placeholder 5">
            <a:extLst>
              <a:ext uri="{FF2B5EF4-FFF2-40B4-BE49-F238E27FC236}">
                <a16:creationId xmlns:a16="http://schemas.microsoft.com/office/drawing/2014/main" id="{DB04BFCC-08B1-47C5-A3BD-97099B748F90}"/>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3444B21B-0A41-4A19-ABCB-54D6C324487B}"/>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0432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CDB5C-1B23-4B82-9519-BDC3E634C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7E6AC-966D-4252-8238-88190FD2D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DA8F0-54DA-4949-B327-266F6E7F8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pPr/>
              <a:t>16-05-2023</a:t>
            </a:fld>
            <a:endParaRPr lang="en-IN"/>
          </a:p>
        </p:txBody>
      </p:sp>
      <p:sp>
        <p:nvSpPr>
          <p:cNvPr id="5" name="Footer Placeholder 4">
            <a:extLst>
              <a:ext uri="{FF2B5EF4-FFF2-40B4-BE49-F238E27FC236}">
                <a16:creationId xmlns:a16="http://schemas.microsoft.com/office/drawing/2014/main" id="{B23CB92D-2B8B-4F40-8A6C-3E7D5086B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180B590-4BFA-4C20-8AC3-A3C28BD5C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pPr/>
              <a:t>‹#›</a:t>
            </a:fld>
            <a:endParaRPr lang="en-IN"/>
          </a:p>
        </p:txBody>
      </p:sp>
    </p:spTree>
    <p:extLst>
      <p:ext uri="{BB962C8B-B14F-4D97-AF65-F5344CB8AC3E}">
        <p14:creationId xmlns:p14="http://schemas.microsoft.com/office/powerpoint/2010/main" val="470166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69880-5A8B-4242-8585-2399F3D5C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1F665-0E92-4088-91CB-F8581A1B16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E0FC9-B3CB-4348-883A-7A40EB3BD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pPr/>
              <a:t>16-05-2023</a:t>
            </a:fld>
            <a:endParaRPr lang="en-IN"/>
          </a:p>
        </p:txBody>
      </p:sp>
      <p:sp>
        <p:nvSpPr>
          <p:cNvPr id="5" name="Footer Placeholder 4">
            <a:extLst>
              <a:ext uri="{FF2B5EF4-FFF2-40B4-BE49-F238E27FC236}">
                <a16:creationId xmlns:a16="http://schemas.microsoft.com/office/drawing/2014/main" id="{F4021BD3-2010-4C03-B16F-0A73B8844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4452FC66-C7EC-4C13-B7A8-CB457DA34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pPr/>
              <a:t>‹#›</a:t>
            </a:fld>
            <a:endParaRPr lang="en-IN"/>
          </a:p>
        </p:txBody>
      </p:sp>
    </p:spTree>
    <p:extLst>
      <p:ext uri="{BB962C8B-B14F-4D97-AF65-F5344CB8AC3E}">
        <p14:creationId xmlns:p14="http://schemas.microsoft.com/office/powerpoint/2010/main" val="234283955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CDB5C-1B23-4B82-9519-BDC3E634C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7E6AC-966D-4252-8238-88190FD2D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DA8F0-54DA-4949-B327-266F6E7F8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pPr/>
              <a:t>16-05-2023</a:t>
            </a:fld>
            <a:endParaRPr lang="en-IN"/>
          </a:p>
        </p:txBody>
      </p:sp>
      <p:sp>
        <p:nvSpPr>
          <p:cNvPr id="5" name="Footer Placeholder 4">
            <a:extLst>
              <a:ext uri="{FF2B5EF4-FFF2-40B4-BE49-F238E27FC236}">
                <a16:creationId xmlns:a16="http://schemas.microsoft.com/office/drawing/2014/main" id="{B23CB92D-2B8B-4F40-8A6C-3E7D5086B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180B590-4BFA-4C20-8AC3-A3C28BD5C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pPr/>
              <a:t>‹#›</a:t>
            </a:fld>
            <a:endParaRPr lang="en-IN"/>
          </a:p>
        </p:txBody>
      </p:sp>
    </p:spTree>
    <p:extLst>
      <p:ext uri="{BB962C8B-B14F-4D97-AF65-F5344CB8AC3E}">
        <p14:creationId xmlns:p14="http://schemas.microsoft.com/office/powerpoint/2010/main" val="339402020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E764CF-DE72-4F49-B545-A4B772FEDFF2}"/>
              </a:ext>
            </a:extLst>
          </p:cNvPr>
          <p:cNvSpPr/>
          <p:nvPr/>
        </p:nvSpPr>
        <p:spPr>
          <a:xfrm>
            <a:off x="1" y="-1437"/>
            <a:ext cx="12192000" cy="6463308"/>
          </a:xfrm>
          <a:prstGeom prst="rect">
            <a:avLst/>
          </a:prstGeom>
        </p:spPr>
        <p:txBody>
          <a:bodyPr wrap="square">
            <a:spAutoFit/>
          </a:bodyPr>
          <a:lstStyle/>
          <a:p>
            <a:pPr algn="ctr"/>
            <a:r>
              <a:rPr lang="en-IN" sz="5000" b="1" dirty="0">
                <a:latin typeface="Angsana New" panose="02020603050405020304" pitchFamily="18" charset="-34"/>
                <a:cs typeface="Angsana New" panose="02020603050405020304" pitchFamily="18" charset="-34"/>
              </a:rPr>
              <a:t>    </a:t>
            </a:r>
            <a:r>
              <a:rPr lang="en-IN" sz="4800" b="1" dirty="0" err="1">
                <a:latin typeface="Times New Roman" panose="02020603050405020304" pitchFamily="18" charset="0"/>
                <a:cs typeface="Times New Roman" panose="02020603050405020304" pitchFamily="18" charset="0"/>
              </a:rPr>
              <a:t>KGiSL</a:t>
            </a:r>
            <a:r>
              <a:rPr lang="en-IN" sz="4800" b="1" dirty="0">
                <a:latin typeface="Times New Roman" panose="02020603050405020304" pitchFamily="18" charset="0"/>
                <a:cs typeface="Times New Roman" panose="02020603050405020304" pitchFamily="18" charset="0"/>
              </a:rPr>
              <a:t> INSTITUTE OF TECHNOLOGY</a:t>
            </a:r>
          </a:p>
          <a:p>
            <a:pPr algn="ctr"/>
            <a:r>
              <a:rPr lang="en-IN" sz="4000" b="1" dirty="0">
                <a:latin typeface="Times New Roman" panose="02020603050405020304" pitchFamily="18" charset="0"/>
                <a:cs typeface="Times New Roman" panose="02020603050405020304" pitchFamily="18" charset="0"/>
              </a:rPr>
              <a:t>COIMBATORE</a:t>
            </a:r>
          </a:p>
          <a:p>
            <a:pPr algn="ctr"/>
            <a:r>
              <a:rPr lang="en-US" sz="3200" b="1" dirty="0">
                <a:solidFill>
                  <a:schemeClr val="accent1">
                    <a:lumMod val="50000"/>
                  </a:schemeClr>
                </a:solidFill>
                <a:latin typeface="Algerian" panose="04020705040A02060702" pitchFamily="82" charset="0"/>
              </a:rPr>
              <a:t>DEPARTMENT OF computer science &amp; engineering</a:t>
            </a:r>
          </a:p>
          <a:p>
            <a:pPr algn="ctr"/>
            <a:r>
              <a:rPr lang="en-US" sz="3200" b="1" dirty="0">
                <a:solidFill>
                  <a:schemeClr val="accent1">
                    <a:lumMod val="50000"/>
                  </a:schemeClr>
                </a:solidFill>
                <a:latin typeface="Algerian" panose="04020705040A02060702" pitchFamily="82" charset="0"/>
              </a:rPr>
              <a:t>Project phase FINAL review</a:t>
            </a:r>
          </a:p>
          <a:p>
            <a:pPr algn="ctr"/>
            <a:r>
              <a:rPr lang="en-US" sz="4000" b="1" dirty="0">
                <a:latin typeface="Times New Roman" panose="02020603050405020304" pitchFamily="18" charset="0"/>
                <a:cs typeface="Times New Roman" panose="02020603050405020304" pitchFamily="18" charset="0"/>
              </a:rPr>
              <a:t>TEXT, IMAGE AND AUDIO STEGANOGRAPHY </a:t>
            </a:r>
          </a:p>
          <a:p>
            <a:r>
              <a:rPr lang="en-IN" sz="2800" b="1" dirty="0">
                <a:latin typeface="Angsana New" panose="02020603050405020304" pitchFamily="18" charset="-34"/>
                <a:cs typeface="Angsana New" panose="02020603050405020304" pitchFamily="18" charset="-34"/>
              </a:rPr>
              <a:t>   </a:t>
            </a:r>
          </a:p>
          <a:p>
            <a:r>
              <a:rPr lang="en-IN" sz="2800" b="1" dirty="0">
                <a:latin typeface="Angsana New" panose="02020603050405020304" pitchFamily="18" charset="-34"/>
                <a:cs typeface="Angsana New" panose="02020603050405020304" pitchFamily="18" charset="-34"/>
              </a:rPr>
              <a:t>    </a:t>
            </a:r>
            <a:r>
              <a:rPr lang="en-IN" sz="2800" b="1" dirty="0">
                <a:latin typeface="Times New Roman" panose="02020603050405020304" pitchFamily="18" charset="0"/>
                <a:cs typeface="Times New Roman" panose="02020603050405020304" pitchFamily="18" charset="0"/>
              </a:rPr>
              <a:t>Team Members:</a:t>
            </a:r>
          </a:p>
          <a:p>
            <a:r>
              <a:rPr lang="en-IN" sz="28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711719104054	</a:t>
            </a:r>
            <a:r>
              <a:rPr lang="en-IN" sz="2400" dirty="0" err="1">
                <a:latin typeface="Times New Roman" panose="02020603050405020304" pitchFamily="18" charset="0"/>
                <a:cs typeface="Times New Roman" panose="02020603050405020304" pitchFamily="18" charset="0"/>
              </a:rPr>
              <a:t>Nandika</a:t>
            </a:r>
            <a:r>
              <a:rPr lang="en-IN" sz="2400" dirty="0">
                <a:latin typeface="Times New Roman" panose="02020603050405020304" pitchFamily="18" charset="0"/>
                <a:cs typeface="Times New Roman" panose="02020603050405020304" pitchFamily="18" charset="0"/>
              </a:rPr>
              <a:t> L R</a:t>
            </a:r>
          </a:p>
          <a:p>
            <a:r>
              <a:rPr lang="en-IN" sz="2400" dirty="0">
                <a:latin typeface="Times New Roman" panose="02020603050405020304" pitchFamily="18" charset="0"/>
                <a:cs typeface="Times New Roman" panose="02020603050405020304" pitchFamily="18" charset="0"/>
              </a:rPr>
              <a:t>			711719104094		</a:t>
            </a:r>
            <a:r>
              <a:rPr lang="en-IN" sz="2400" dirty="0" err="1">
                <a:latin typeface="Times New Roman" panose="02020603050405020304" pitchFamily="18" charset="0"/>
                <a:cs typeface="Times New Roman" panose="02020603050405020304" pitchFamily="18" charset="0"/>
              </a:rPr>
              <a:t>Sneha</a:t>
            </a:r>
            <a:r>
              <a:rPr lang="en-IN" sz="2400" dirty="0">
                <a:latin typeface="Times New Roman" panose="02020603050405020304" pitchFamily="18" charset="0"/>
                <a:cs typeface="Times New Roman" panose="02020603050405020304" pitchFamily="18" charset="0"/>
              </a:rPr>
              <a:t> C I</a:t>
            </a:r>
          </a:p>
          <a:p>
            <a:r>
              <a:rPr lang="en-IN" sz="2400" dirty="0">
                <a:latin typeface="Times New Roman" panose="02020603050405020304" pitchFamily="18" charset="0"/>
                <a:cs typeface="Times New Roman" panose="02020603050405020304" pitchFamily="18" charset="0"/>
              </a:rPr>
              <a:t>			711719104102 	Timothy Jerald Xavier</a:t>
            </a:r>
          </a:p>
          <a:p>
            <a:r>
              <a:rPr lang="en-IN" sz="2400" dirty="0">
                <a:latin typeface="Times New Roman" panose="02020603050405020304" pitchFamily="18" charset="0"/>
                <a:cs typeface="Times New Roman" panose="02020603050405020304" pitchFamily="18" charset="0"/>
              </a:rPr>
              <a:t>			711719104103		</a:t>
            </a:r>
            <a:r>
              <a:rPr lang="en-IN" sz="2400" dirty="0" err="1">
                <a:latin typeface="Times New Roman" panose="02020603050405020304" pitchFamily="18" charset="0"/>
                <a:cs typeface="Times New Roman" panose="02020603050405020304" pitchFamily="18" charset="0"/>
              </a:rPr>
              <a:t>Treesa</a:t>
            </a:r>
            <a:r>
              <a:rPr lang="en-IN" sz="2400" dirty="0">
                <a:latin typeface="Times New Roman" panose="02020603050405020304" pitchFamily="18" charset="0"/>
                <a:cs typeface="Times New Roman" panose="02020603050405020304" pitchFamily="18" charset="0"/>
              </a:rPr>
              <a:t> Mary George</a:t>
            </a:r>
          </a:p>
          <a:p>
            <a:r>
              <a:rPr lang="en-IN" sz="24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Under the guidance of :</a:t>
            </a:r>
          </a:p>
          <a:p>
            <a:r>
              <a:rPr lang="en-IN" sz="36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Ms. </a:t>
            </a:r>
            <a:r>
              <a:rPr lang="en-IN" sz="2400" dirty="0" err="1">
                <a:latin typeface="Times New Roman" panose="02020603050405020304" pitchFamily="18" charset="0"/>
                <a:cs typeface="Times New Roman" panose="02020603050405020304" pitchFamily="18" charset="0"/>
              </a:rPr>
              <a:t>Aruna</a:t>
            </a:r>
            <a:r>
              <a:rPr lang="en-IN" sz="2400" dirty="0">
                <a:latin typeface="Times New Roman" panose="02020603050405020304" pitchFamily="18" charset="0"/>
                <a:cs typeface="Times New Roman" panose="02020603050405020304" pitchFamily="18" charset="0"/>
              </a:rPr>
              <a:t> T N , Asst. Professor, CSE.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870332" cy="1026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395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303628" y="390934"/>
            <a:ext cx="10515600" cy="844697"/>
          </a:xfrm>
        </p:spPr>
        <p:txBody>
          <a:bodyPr>
            <a:noAutofit/>
          </a:bodyPr>
          <a:lstStyle/>
          <a:p>
            <a:r>
              <a:rPr lang="en-US" sz="4200" dirty="0">
                <a:latin typeface="Algerian" panose="04020705040A02060702" pitchFamily="82" charset="0"/>
              </a:rPr>
              <a:t>EXPECTED OUTCOME  </a:t>
            </a:r>
            <a:endParaRPr lang="en-IN" sz="42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712054"/>
            <a:ext cx="10515600" cy="5247249"/>
          </a:xfrm>
        </p:spPr>
        <p:txBody>
          <a:bodyPr>
            <a:normAutofit/>
          </a:bodyPr>
          <a:lstStyle/>
          <a:p>
            <a:pPr marL="84138" indent="0" algn="just">
              <a:buNone/>
            </a:pPr>
            <a:endParaRPr lang="en-US" dirty="0">
              <a:latin typeface="Century Schoolbook" panose="02040604050505020304" pitchFamily="18" charset="0"/>
              <a:ea typeface="Cambria" panose="02040503050406030204" pitchFamily="18" charset="0"/>
            </a:endParaRPr>
          </a:p>
          <a:p>
            <a:pPr marL="534988" indent="-450850" algn="just">
              <a:buFont typeface="Wingdings" panose="05000000000000000000" pitchFamily="2" charset="2"/>
              <a:buChar char="Ø"/>
            </a:pPr>
            <a:r>
              <a:rPr lang="en-US" sz="2500" dirty="0">
                <a:latin typeface="Times New Roman" panose="02020603050405020304" pitchFamily="18" charset="0"/>
                <a:ea typeface="Cambria" panose="02040503050406030204" pitchFamily="18" charset="0"/>
                <a:cs typeface="Times New Roman" panose="02020603050405020304" pitchFamily="18" charset="0"/>
              </a:rPr>
              <a:t>The expected outcome of embedding secret messages in realistic texts, audio, and images is that the messages will be well hidden and difficult to detect by unauthorized parties while being easily retrievable by the intended recipient.</a:t>
            </a:r>
          </a:p>
          <a:p>
            <a:pPr marL="534988" indent="-45085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capacity of advanced algorithms to embed large amounts of data in the text, audio, or image while maintaining the file’s quality can also allow for more information to be transmitted within a single text document, audio, and image file.</a:t>
            </a:r>
          </a:p>
          <a:p>
            <a:pPr marL="534988" indent="-45085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In total, Steganography provides a secure and reliable way to transmit sensitive information while maintaining the integrity of the message passed.</a:t>
            </a:r>
          </a:p>
          <a:p>
            <a:pPr marL="84138" indent="0" algn="just">
              <a:buNone/>
            </a:pPr>
            <a:endParaRPr lang="en-US" dirty="0">
              <a:latin typeface="Cambria" pitchFamily="18" charset="0"/>
            </a:endParaRPr>
          </a:p>
          <a:p>
            <a:pPr marL="534988" indent="-450850" algn="just">
              <a:buFont typeface="Wingdings" panose="05000000000000000000" pitchFamily="2" charset="2"/>
              <a:buChar char="Ø"/>
            </a:pPr>
            <a:endParaRPr lang="en-US" dirty="0">
              <a:latin typeface="Cambria" pitchFamily="18" charset="0"/>
            </a:endParaRPr>
          </a:p>
          <a:p>
            <a:pPr marL="84138" indent="0" algn="just">
              <a:buNone/>
            </a:pPr>
            <a:endParaRPr lang="en-US" dirty="0">
              <a:latin typeface="Cambria" pitchFamily="18" charset="0"/>
            </a:endParaRPr>
          </a:p>
          <a:p>
            <a:pPr marL="534988" indent="-450850">
              <a:buFont typeface="Wingdings" panose="05000000000000000000" pitchFamily="2" charset="2"/>
              <a:buChar char="Ø"/>
            </a:pPr>
            <a:endParaRPr lang="en-IN" dirty="0">
              <a:latin typeface="Century Schoolbook" panose="020406040505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6ED63821-FF59-44DC-9E9F-C1786F488F57}"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10</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790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latin typeface="Algerian" panose="04020705040A02060702" pitchFamily="82" charset="0"/>
              </a:rPr>
              <a:t>Screenshots</a:t>
            </a:r>
            <a:r>
              <a:rPr lang="en-US" dirty="0">
                <a:latin typeface="Algerian" panose="04020705040A02060702" pitchFamily="82" charset="0"/>
              </a:rPr>
              <a:t> </a:t>
            </a:r>
            <a:endParaRPr lang="en-IN" dirty="0"/>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4262" y="1690688"/>
            <a:ext cx="5768878" cy="3244994"/>
          </a:xfrm>
        </p:spPr>
      </p:pic>
      <p:sp>
        <p:nvSpPr>
          <p:cNvPr id="4" name="Date Placeholder 3"/>
          <p:cNvSpPr>
            <a:spLocks noGrp="1"/>
          </p:cNvSpPr>
          <p:nvPr>
            <p:ph type="dt" sz="half" idx="10"/>
          </p:nvPr>
        </p:nvSpPr>
        <p:spPr/>
        <p:txBody>
          <a:bodyPr/>
          <a:lstStyle/>
          <a:p>
            <a:fld id="{76C9C406-4445-4E33-987C-6117DEBA54F9}" type="datetime1">
              <a:rPr lang="en-IN" smtClean="0"/>
              <a:pPr/>
              <a:t>16-05-2023</a:t>
            </a:fld>
            <a:endParaRPr lang="en-IN"/>
          </a:p>
        </p:txBody>
      </p:sp>
      <p:sp>
        <p:nvSpPr>
          <p:cNvPr id="5" name="Footer Placeholder 4"/>
          <p:cNvSpPr>
            <a:spLocks noGrp="1"/>
          </p:cNvSpPr>
          <p:nvPr>
            <p:ph type="ftr" sz="quarter" idx="11"/>
          </p:nvPr>
        </p:nvSpPr>
        <p:spPr/>
        <p:txBody>
          <a:bodyPr/>
          <a:lstStyle/>
          <a:p>
            <a:r>
              <a:rPr lang="en-US" dirty="0"/>
              <a:t>PROJECT PHASE -I </a:t>
            </a:r>
            <a:r>
              <a:rPr lang="en-US" sz="1200" dirty="0"/>
              <a:t>FINAL</a:t>
            </a:r>
            <a:r>
              <a:rPr lang="en-US" dirty="0"/>
              <a:t> REVIEW                                                                                       Department of CSE, </a:t>
            </a:r>
            <a:r>
              <a:rPr lang="en-US" dirty="0" err="1"/>
              <a:t>KGiSL</a:t>
            </a:r>
            <a:r>
              <a:rPr lang="en-US" dirty="0"/>
              <a:t> Institute of Technology, Coimbatore </a:t>
            </a:r>
            <a:endParaRPr lang="en-IN" dirty="0"/>
          </a:p>
        </p:txBody>
      </p:sp>
      <p:sp>
        <p:nvSpPr>
          <p:cNvPr id="6" name="Slide Number Placeholder 5"/>
          <p:cNvSpPr>
            <a:spLocks noGrp="1"/>
          </p:cNvSpPr>
          <p:nvPr>
            <p:ph type="sldNum" sz="quarter" idx="12"/>
          </p:nvPr>
        </p:nvSpPr>
        <p:spPr/>
        <p:txBody>
          <a:bodyPr/>
          <a:lstStyle/>
          <a:p>
            <a:fld id="{370E2DBF-622E-4774-BABA-0B90A0613018}" type="slidenum">
              <a:rPr lang="en-IN" smtClean="0"/>
              <a:pPr/>
              <a:t>11</a:t>
            </a:fld>
            <a:endParaRPr lang="en-IN"/>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8859" y="1690688"/>
            <a:ext cx="5768879" cy="3244994"/>
          </a:xfrm>
          <a:prstGeom prst="rect">
            <a:avLst/>
          </a:prstGeom>
        </p:spPr>
      </p:pic>
    </p:spTree>
    <p:extLst>
      <p:ext uri="{BB962C8B-B14F-4D97-AF65-F5344CB8AC3E}">
        <p14:creationId xmlns:p14="http://schemas.microsoft.com/office/powerpoint/2010/main" val="1663054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latin typeface="Algerian" panose="04020705040A02060702" pitchFamily="82" charset="0"/>
              </a:rPr>
              <a:t>Screenshots</a:t>
            </a:r>
            <a:r>
              <a:rPr lang="en-US" dirty="0">
                <a:latin typeface="Algerian" panose="04020705040A02060702" pitchFamily="82" charset="0"/>
              </a:rPr>
              <a:t> </a:t>
            </a:r>
            <a:endParaRPr lang="en-IN" dirty="0"/>
          </a:p>
        </p:txBody>
      </p:sp>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55326" y="1548245"/>
            <a:ext cx="5768878" cy="3244994"/>
          </a:xfrm>
        </p:spPr>
      </p:pic>
      <p:sp>
        <p:nvSpPr>
          <p:cNvPr id="4" name="Date Placeholder 3"/>
          <p:cNvSpPr>
            <a:spLocks noGrp="1"/>
          </p:cNvSpPr>
          <p:nvPr>
            <p:ph type="dt" sz="half" idx="10"/>
          </p:nvPr>
        </p:nvSpPr>
        <p:spPr/>
        <p:txBody>
          <a:bodyPr/>
          <a:lstStyle/>
          <a:p>
            <a:fld id="{76C9C406-4445-4E33-987C-6117DEBA54F9}" type="datetime1">
              <a:rPr lang="en-IN" smtClean="0"/>
              <a:pPr/>
              <a:t>16-05-2023</a:t>
            </a:fld>
            <a:endParaRPr lang="en-IN"/>
          </a:p>
        </p:txBody>
      </p:sp>
      <p:sp>
        <p:nvSpPr>
          <p:cNvPr id="5" name="Footer Placeholder 4"/>
          <p:cNvSpPr>
            <a:spLocks noGrp="1"/>
          </p:cNvSpPr>
          <p:nvPr>
            <p:ph type="ftr" sz="quarter" idx="11"/>
          </p:nvPr>
        </p:nvSpPr>
        <p:spPr/>
        <p:txBody>
          <a:bodyPr/>
          <a:lstStyle/>
          <a:p>
            <a:r>
              <a:rPr lang="en-US" dirty="0"/>
              <a:t>PROJECT PHASE -I </a:t>
            </a:r>
            <a:r>
              <a:rPr lang="en-US" sz="1200" dirty="0"/>
              <a:t>FINAL</a:t>
            </a:r>
            <a:r>
              <a:rPr lang="en-US" dirty="0"/>
              <a:t> REVIEW                                                                                       Department of CSE, </a:t>
            </a:r>
            <a:r>
              <a:rPr lang="en-US" dirty="0" err="1"/>
              <a:t>KGiSL</a:t>
            </a:r>
            <a:r>
              <a:rPr lang="en-US" dirty="0"/>
              <a:t> Institute of Technology, Coimbatore </a:t>
            </a:r>
            <a:endParaRPr lang="en-IN" dirty="0"/>
          </a:p>
        </p:txBody>
      </p:sp>
      <p:sp>
        <p:nvSpPr>
          <p:cNvPr id="6" name="Slide Number Placeholder 5"/>
          <p:cNvSpPr>
            <a:spLocks noGrp="1"/>
          </p:cNvSpPr>
          <p:nvPr>
            <p:ph type="sldNum" sz="quarter" idx="12"/>
          </p:nvPr>
        </p:nvSpPr>
        <p:spPr/>
        <p:txBody>
          <a:bodyPr/>
          <a:lstStyle/>
          <a:p>
            <a:fld id="{370E2DBF-622E-4774-BABA-0B90A0613018}" type="slidenum">
              <a:rPr lang="en-IN" smtClean="0"/>
              <a:pPr/>
              <a:t>12</a:t>
            </a:fld>
            <a:endParaRPr lang="en-IN"/>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122" y="1548245"/>
            <a:ext cx="5768878" cy="3244994"/>
          </a:xfrm>
          <a:prstGeom prst="rect">
            <a:avLst/>
          </a:prstGeom>
        </p:spPr>
      </p:pic>
    </p:spTree>
    <p:extLst>
      <p:ext uri="{BB962C8B-B14F-4D97-AF65-F5344CB8AC3E}">
        <p14:creationId xmlns:p14="http://schemas.microsoft.com/office/powerpoint/2010/main" val="2373769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latin typeface="Algerian" panose="04020705040A02060702" pitchFamily="82" charset="0"/>
              </a:rPr>
              <a:t>Screenshots </a:t>
            </a:r>
            <a:endParaRPr lang="en-IN" sz="4200"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4193" y="1441594"/>
            <a:ext cx="5899984" cy="3318741"/>
          </a:xfrm>
        </p:spPr>
      </p:pic>
      <p:sp>
        <p:nvSpPr>
          <p:cNvPr id="4" name="Date Placeholder 3"/>
          <p:cNvSpPr>
            <a:spLocks noGrp="1"/>
          </p:cNvSpPr>
          <p:nvPr>
            <p:ph type="dt" sz="half" idx="10"/>
          </p:nvPr>
        </p:nvSpPr>
        <p:spPr/>
        <p:txBody>
          <a:bodyPr/>
          <a:lstStyle/>
          <a:p>
            <a:fld id="{76C9C406-4445-4E33-987C-6117DEBA54F9}" type="datetime1">
              <a:rPr lang="en-IN" smtClean="0"/>
              <a:pPr/>
              <a:t>16-05-2023</a:t>
            </a:fld>
            <a:endParaRPr lang="en-IN"/>
          </a:p>
        </p:txBody>
      </p:sp>
      <p:sp>
        <p:nvSpPr>
          <p:cNvPr id="5" name="Footer Placeholder 4"/>
          <p:cNvSpPr>
            <a:spLocks noGrp="1"/>
          </p:cNvSpPr>
          <p:nvPr>
            <p:ph type="ftr" sz="quarter" idx="11"/>
          </p:nvPr>
        </p:nvSpPr>
        <p:spPr/>
        <p:txBody>
          <a:bodyPr/>
          <a:lstStyle/>
          <a:p>
            <a:r>
              <a:rPr lang="en-US" dirty="0"/>
              <a:t>PROJECT PHASE -I </a:t>
            </a:r>
            <a:r>
              <a:rPr lang="en-US" sz="1200" dirty="0"/>
              <a:t>FINAL</a:t>
            </a:r>
            <a:r>
              <a:rPr lang="en-US" dirty="0"/>
              <a:t> REVIEW                                                                                       Department of CSE, </a:t>
            </a:r>
            <a:r>
              <a:rPr lang="en-US" dirty="0" err="1"/>
              <a:t>KGiSL</a:t>
            </a:r>
            <a:r>
              <a:rPr lang="en-US" dirty="0"/>
              <a:t> Institute of Technology, Coimbatore </a:t>
            </a:r>
            <a:endParaRPr lang="en-IN" dirty="0"/>
          </a:p>
        </p:txBody>
      </p:sp>
      <p:sp>
        <p:nvSpPr>
          <p:cNvPr id="6" name="Slide Number Placeholder 5"/>
          <p:cNvSpPr>
            <a:spLocks noGrp="1"/>
          </p:cNvSpPr>
          <p:nvPr>
            <p:ph type="sldNum" sz="quarter" idx="12"/>
          </p:nvPr>
        </p:nvSpPr>
        <p:spPr/>
        <p:txBody>
          <a:bodyPr/>
          <a:lstStyle/>
          <a:p>
            <a:fld id="{370E2DBF-622E-4774-BABA-0B90A0613018}" type="slidenum">
              <a:rPr lang="en-IN" smtClean="0"/>
              <a:pPr/>
              <a:t>13</a:t>
            </a:fld>
            <a:endParaRPr lang="en-IN"/>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7823" y="1441594"/>
            <a:ext cx="5899984" cy="3318741"/>
          </a:xfrm>
          <a:prstGeom prst="rect">
            <a:avLst/>
          </a:prstGeom>
        </p:spPr>
      </p:pic>
    </p:spTree>
    <p:extLst>
      <p:ext uri="{BB962C8B-B14F-4D97-AF65-F5344CB8AC3E}">
        <p14:creationId xmlns:p14="http://schemas.microsoft.com/office/powerpoint/2010/main" val="3296863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latin typeface="Algerian" panose="04020705040A02060702" pitchFamily="82" charset="0"/>
              </a:rPr>
              <a:t>Screenshots </a:t>
            </a:r>
            <a:endParaRPr lang="en-IN" sz="42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019" y="1690689"/>
            <a:ext cx="5727207" cy="3221554"/>
          </a:xfrm>
        </p:spPr>
      </p:pic>
      <p:sp>
        <p:nvSpPr>
          <p:cNvPr id="4" name="Date Placeholder 3"/>
          <p:cNvSpPr>
            <a:spLocks noGrp="1"/>
          </p:cNvSpPr>
          <p:nvPr>
            <p:ph type="dt" sz="half" idx="10"/>
          </p:nvPr>
        </p:nvSpPr>
        <p:spPr/>
        <p:txBody>
          <a:bodyPr/>
          <a:lstStyle/>
          <a:p>
            <a:fld id="{76C9C406-4445-4E33-987C-6117DEBA54F9}" type="datetime1">
              <a:rPr lang="en-IN" smtClean="0"/>
              <a:pPr/>
              <a:t>16-05-2023</a:t>
            </a:fld>
            <a:endParaRPr lang="en-IN"/>
          </a:p>
        </p:txBody>
      </p:sp>
      <p:sp>
        <p:nvSpPr>
          <p:cNvPr id="5" name="Footer Placeholder 4"/>
          <p:cNvSpPr>
            <a:spLocks noGrp="1"/>
          </p:cNvSpPr>
          <p:nvPr>
            <p:ph type="ftr" sz="quarter" idx="11"/>
          </p:nvPr>
        </p:nvSpPr>
        <p:spPr/>
        <p:txBody>
          <a:bodyPr/>
          <a:lstStyle/>
          <a:p>
            <a:r>
              <a:rPr lang="en-US" dirty="0"/>
              <a:t>PROJECT PHASE -I </a:t>
            </a:r>
            <a:r>
              <a:rPr lang="en-US" sz="1200" dirty="0"/>
              <a:t>FINAL</a:t>
            </a:r>
            <a:r>
              <a:rPr lang="en-US" dirty="0"/>
              <a:t> REVIEW                                                                                       Department of CSE, </a:t>
            </a:r>
            <a:r>
              <a:rPr lang="en-US" dirty="0" err="1"/>
              <a:t>KGiSL</a:t>
            </a:r>
            <a:r>
              <a:rPr lang="en-US" dirty="0"/>
              <a:t> Institute of Technology, Coimbatore </a:t>
            </a:r>
            <a:endParaRPr lang="en-IN" dirty="0"/>
          </a:p>
        </p:txBody>
      </p:sp>
      <p:sp>
        <p:nvSpPr>
          <p:cNvPr id="6" name="Slide Number Placeholder 5"/>
          <p:cNvSpPr>
            <a:spLocks noGrp="1"/>
          </p:cNvSpPr>
          <p:nvPr>
            <p:ph type="sldNum" sz="quarter" idx="12"/>
          </p:nvPr>
        </p:nvSpPr>
        <p:spPr/>
        <p:txBody>
          <a:bodyPr/>
          <a:lstStyle/>
          <a:p>
            <a:fld id="{370E2DBF-622E-4774-BABA-0B90A0613018}" type="slidenum">
              <a:rPr lang="en-IN" smtClean="0"/>
              <a:pPr/>
              <a:t>14</a:t>
            </a:fld>
            <a:endParaRPr lang="en-IN"/>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4860" y="1690688"/>
            <a:ext cx="5727209" cy="3221555"/>
          </a:xfrm>
          <a:prstGeom prst="rect">
            <a:avLst/>
          </a:prstGeom>
        </p:spPr>
      </p:pic>
    </p:spTree>
    <p:extLst>
      <p:ext uri="{BB962C8B-B14F-4D97-AF65-F5344CB8AC3E}">
        <p14:creationId xmlns:p14="http://schemas.microsoft.com/office/powerpoint/2010/main" val="2801101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latin typeface="Algerian" panose="04020705040A02060702" pitchFamily="82" charset="0"/>
              </a:rPr>
              <a:t>Screenshots </a:t>
            </a:r>
            <a:endParaRPr lang="en-IN" sz="42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690688"/>
            <a:ext cx="5746108" cy="3232186"/>
          </a:xfrm>
        </p:spPr>
      </p:pic>
      <p:sp>
        <p:nvSpPr>
          <p:cNvPr id="4" name="Date Placeholder 3"/>
          <p:cNvSpPr>
            <a:spLocks noGrp="1"/>
          </p:cNvSpPr>
          <p:nvPr>
            <p:ph type="dt" sz="half" idx="10"/>
          </p:nvPr>
        </p:nvSpPr>
        <p:spPr/>
        <p:txBody>
          <a:bodyPr/>
          <a:lstStyle/>
          <a:p>
            <a:fld id="{76C9C406-4445-4E33-987C-6117DEBA54F9}" type="datetime1">
              <a:rPr lang="en-IN" smtClean="0">
                <a:solidFill>
                  <a:prstClr val="black">
                    <a:tint val="75000"/>
                  </a:prstClr>
                </a:solidFill>
              </a:rPr>
              <a:pPr/>
              <a:t>16-05-2023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PROJECT PHASE -I </a:t>
            </a:r>
            <a:r>
              <a:rPr lang="en-US" sz="1200" dirty="0"/>
              <a:t>FINAL </a:t>
            </a:r>
            <a:r>
              <a:rPr lang="en-US" dirty="0">
                <a:solidFill>
                  <a:prstClr val="black">
                    <a:tint val="75000"/>
                  </a:prstClr>
                </a:solidFill>
              </a:rPr>
              <a:t>REVIEW                                                                                       Department of CSE, </a:t>
            </a:r>
            <a:r>
              <a:rPr lang="en-US" dirty="0" err="1">
                <a:solidFill>
                  <a:prstClr val="black">
                    <a:tint val="75000"/>
                  </a:prstClr>
                </a:solidFill>
              </a:rPr>
              <a:t>KGiSL</a:t>
            </a:r>
            <a:r>
              <a:rPr lang="en-US" dirty="0">
                <a:solidFill>
                  <a:prstClr val="black">
                    <a:tint val="75000"/>
                  </a:prstClr>
                </a:solidFill>
              </a:rPr>
              <a:t> Institute of Technology, Coimbatore </a:t>
            </a:r>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70E2DBF-622E-4774-BABA-0B90A0613018}" type="slidenum">
              <a:rPr lang="en-IN" smtClean="0">
                <a:solidFill>
                  <a:prstClr val="black">
                    <a:tint val="75000"/>
                  </a:prstClr>
                </a:solidFill>
              </a:rPr>
              <a:pPr/>
              <a:t>15</a:t>
            </a:fld>
            <a:endParaRPr lang="en-IN">
              <a:solidFill>
                <a:prstClr val="black">
                  <a:tint val="75000"/>
                </a:prstClr>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12" y="1680055"/>
            <a:ext cx="5746108" cy="3232186"/>
          </a:xfrm>
          <a:prstGeom prst="rect">
            <a:avLst/>
          </a:prstGeom>
        </p:spPr>
      </p:pic>
    </p:spTree>
    <p:extLst>
      <p:ext uri="{BB962C8B-B14F-4D97-AF65-F5344CB8AC3E}">
        <p14:creationId xmlns:p14="http://schemas.microsoft.com/office/powerpoint/2010/main" val="1956750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latin typeface="Algerian" panose="04020705040A02060702" pitchFamily="82" charset="0"/>
              </a:rPr>
              <a:t>Screenshots </a:t>
            </a:r>
            <a:endParaRPr lang="en-IN" sz="42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658789"/>
            <a:ext cx="7735712" cy="4351338"/>
          </a:xfrm>
          <a:prstGeom prst="rect">
            <a:avLst/>
          </a:prstGeom>
        </p:spPr>
      </p:pic>
      <p:sp>
        <p:nvSpPr>
          <p:cNvPr id="4" name="Date Placeholder 3"/>
          <p:cNvSpPr>
            <a:spLocks noGrp="1"/>
          </p:cNvSpPr>
          <p:nvPr>
            <p:ph type="dt" sz="half" idx="10"/>
          </p:nvPr>
        </p:nvSpPr>
        <p:spPr/>
        <p:txBody>
          <a:bodyPr/>
          <a:lstStyle/>
          <a:p>
            <a:fld id="{76C9C406-4445-4E33-987C-6117DEBA54F9}" type="datetime1">
              <a:rPr lang="en-IN" smtClean="0">
                <a:solidFill>
                  <a:prstClr val="black">
                    <a:tint val="75000"/>
                  </a:prstClr>
                </a:solidFill>
              </a:rPr>
              <a:pPr/>
              <a:t>16-05-2023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PROJECT PHASE -I </a:t>
            </a:r>
            <a:r>
              <a:rPr lang="en-US" sz="1200" dirty="0"/>
              <a:t>FINAL</a:t>
            </a:r>
            <a:r>
              <a:rPr lang="en-US" dirty="0">
                <a:solidFill>
                  <a:prstClr val="black">
                    <a:tint val="75000"/>
                  </a:prstClr>
                </a:solidFill>
              </a:rPr>
              <a:t> REVIEW                                                                                       Department of CSE, </a:t>
            </a:r>
            <a:r>
              <a:rPr lang="en-US" dirty="0" err="1">
                <a:solidFill>
                  <a:prstClr val="black">
                    <a:tint val="75000"/>
                  </a:prstClr>
                </a:solidFill>
              </a:rPr>
              <a:t>KGiSL</a:t>
            </a:r>
            <a:r>
              <a:rPr lang="en-US" dirty="0">
                <a:solidFill>
                  <a:prstClr val="black">
                    <a:tint val="75000"/>
                  </a:prstClr>
                </a:solidFill>
              </a:rPr>
              <a:t> Institute of Technology, Coimbatore </a:t>
            </a:r>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70E2DBF-622E-4774-BABA-0B90A0613018}" type="slidenum">
              <a:rPr lang="en-IN" smtClean="0">
                <a:solidFill>
                  <a:prstClr val="black">
                    <a:tint val="75000"/>
                  </a:prstClr>
                </a:solidFill>
              </a:rPr>
              <a:pPr/>
              <a:t>16</a:t>
            </a:fld>
            <a:endParaRPr lang="en-IN">
              <a:solidFill>
                <a:prstClr val="black">
                  <a:tint val="75000"/>
                </a:prstClr>
              </a:solidFill>
            </a:endParaRPr>
          </a:p>
        </p:txBody>
      </p:sp>
    </p:spTree>
    <p:extLst>
      <p:ext uri="{BB962C8B-B14F-4D97-AF65-F5344CB8AC3E}">
        <p14:creationId xmlns:p14="http://schemas.microsoft.com/office/powerpoint/2010/main" val="3867796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65448" y="359263"/>
            <a:ext cx="10515600" cy="844697"/>
          </a:xfrm>
        </p:spPr>
        <p:txBody>
          <a:bodyPr>
            <a:normAutofit/>
          </a:bodyPr>
          <a:lstStyle/>
          <a:p>
            <a:r>
              <a:rPr lang="en-US" sz="4200" dirty="0">
                <a:latin typeface="Algerian" panose="04020705040A02060702" pitchFamily="82" charset="0"/>
              </a:rPr>
              <a:t>REFERENCE</a:t>
            </a:r>
            <a:endParaRPr lang="en-IN" sz="42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099121"/>
            <a:ext cx="11161540" cy="4659758"/>
          </a:xfrm>
        </p:spPr>
        <p:txBody>
          <a:bodyPr>
            <a:noAutofit/>
          </a:bodyPr>
          <a:lstStyle/>
          <a:p>
            <a:pPr marL="0" indent="0" algn="just">
              <a:lnSpc>
                <a:spcPct val="100000"/>
              </a:lnSpc>
              <a:spcBef>
                <a:spcPts val="0"/>
              </a:spcBef>
              <a:buNone/>
            </a:pPr>
            <a:r>
              <a:rPr lang="en-US" altLang="en-US" sz="2100" dirty="0">
                <a:latin typeface="Times New Roman" panose="02020603050405020304" pitchFamily="18" charset="0"/>
                <a:cs typeface="Times New Roman" panose="02020603050405020304" pitchFamily="18" charset="0"/>
              </a:rPr>
              <a:t>[1] </a:t>
            </a:r>
            <a:r>
              <a:rPr lang="en-US" altLang="en-US" sz="2100" dirty="0" err="1">
                <a:latin typeface="Times New Roman" panose="02020603050405020304" pitchFamily="18" charset="0"/>
                <a:cs typeface="Times New Roman" panose="02020603050405020304" pitchFamily="18" charset="0"/>
              </a:rPr>
              <a:t>Samruddhi</a:t>
            </a:r>
            <a:r>
              <a:rPr lang="en-US" altLang="en-US" sz="2100" dirty="0">
                <a:latin typeface="Times New Roman" panose="02020603050405020304" pitchFamily="18" charset="0"/>
                <a:cs typeface="Times New Roman" panose="02020603050405020304" pitchFamily="18" charset="0"/>
              </a:rPr>
              <a:t> Deshmukh, </a:t>
            </a:r>
            <a:r>
              <a:rPr lang="en-US" altLang="en-US" sz="2100" dirty="0" err="1">
                <a:latin typeface="Times New Roman" panose="02020603050405020304" pitchFamily="18" charset="0"/>
                <a:cs typeface="Times New Roman" panose="02020603050405020304" pitchFamily="18" charset="0"/>
              </a:rPr>
              <a:t>Mitalee</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Manware</a:t>
            </a:r>
            <a:r>
              <a:rPr lang="en-US" altLang="en-US" sz="2100" dirty="0">
                <a:latin typeface="Times New Roman" panose="02020603050405020304" pitchFamily="18" charset="0"/>
                <a:cs typeface="Times New Roman" panose="02020603050405020304" pitchFamily="18" charset="0"/>
              </a:rPr>
              <a:t>, Radhika </a:t>
            </a:r>
            <a:r>
              <a:rPr lang="en-US" altLang="en-US" sz="2100" dirty="0" err="1">
                <a:latin typeface="Times New Roman" panose="02020603050405020304" pitchFamily="18" charset="0"/>
                <a:cs typeface="Times New Roman" panose="02020603050405020304" pitchFamily="18" charset="0"/>
              </a:rPr>
              <a:t>Chhablani</a:t>
            </a:r>
            <a:r>
              <a:rPr lang="en-US" altLang="en-US" sz="2100" dirty="0">
                <a:latin typeface="Times New Roman" panose="02020603050405020304" pitchFamily="18" charset="0"/>
                <a:cs typeface="Times New Roman" panose="02020603050405020304" pitchFamily="18" charset="0"/>
              </a:rPr>
              <a:t>, Shweta </a:t>
            </a:r>
            <a:r>
              <a:rPr lang="en-US" altLang="en-US" sz="2100" dirty="0" err="1">
                <a:latin typeface="Times New Roman" panose="02020603050405020304" pitchFamily="18" charset="0"/>
                <a:cs typeface="Times New Roman" panose="02020603050405020304" pitchFamily="18" charset="0"/>
              </a:rPr>
              <a:t>Meshram</a:t>
            </a:r>
            <a:r>
              <a:rPr lang="en-US" altLang="en-US" sz="2100" dirty="0">
                <a:latin typeface="Times New Roman" panose="02020603050405020304" pitchFamily="18" charset="0"/>
                <a:cs typeface="Times New Roman" panose="02020603050405020304" pitchFamily="18" charset="0"/>
              </a:rPr>
              <a:t> (A Review Paper   on Text steganography - July 2022 International Journal of Research in Engineering and Science)</a:t>
            </a:r>
          </a:p>
          <a:p>
            <a:pPr marL="0" indent="0" algn="just">
              <a:lnSpc>
                <a:spcPct val="100000"/>
              </a:lnSpc>
              <a:spcBef>
                <a:spcPts val="0"/>
              </a:spcBef>
              <a:buNone/>
            </a:pPr>
            <a:endParaRPr lang="en-US" altLang="en-US" sz="2100" dirty="0">
              <a:latin typeface="Times New Roman" panose="02020603050405020304" pitchFamily="18" charset="0"/>
              <a:cs typeface="Times New Roman" panose="02020603050405020304" pitchFamily="18" charset="0"/>
            </a:endParaRPr>
          </a:p>
          <a:p>
            <a:pPr marL="0" indent="-450850" algn="just">
              <a:spcBef>
                <a:spcPts val="0"/>
              </a:spcBef>
              <a:buNone/>
            </a:pPr>
            <a:r>
              <a:rPr lang="en-US" sz="2100" dirty="0">
                <a:latin typeface="Times New Roman" panose="02020603050405020304" pitchFamily="18" charset="0"/>
                <a:cs typeface="Times New Roman" panose="02020603050405020304" pitchFamily="18" charset="0"/>
              </a:rPr>
              <a:t>[2] Muhammad Adnan Aslam, Muhammad Rashid, </a:t>
            </a:r>
            <a:r>
              <a:rPr lang="en-US" sz="2100" dirty="0" err="1">
                <a:latin typeface="Times New Roman" panose="02020603050405020304" pitchFamily="18" charset="0"/>
                <a:cs typeface="Times New Roman" panose="02020603050405020304" pitchFamily="18" charset="0"/>
              </a:rPr>
              <a:t>Farooque</a:t>
            </a:r>
            <a:r>
              <a:rPr lang="en-US" sz="2100" dirty="0">
                <a:latin typeface="Times New Roman" panose="02020603050405020304" pitchFamily="18" charset="0"/>
                <a:cs typeface="Times New Roman" panose="02020603050405020304" pitchFamily="18" charset="0"/>
              </a:rPr>
              <a:t> Azam, Muhammad Abbas, </a:t>
            </a:r>
            <a:r>
              <a:rPr lang="en-US" sz="2100" dirty="0" err="1">
                <a:latin typeface="Times New Roman" panose="02020603050405020304" pitchFamily="18" charset="0"/>
                <a:cs typeface="Times New Roman" panose="02020603050405020304" pitchFamily="18" charset="0"/>
              </a:rPr>
              <a:t>Yawar</a:t>
            </a:r>
            <a:r>
              <a:rPr lang="en-US" sz="2100" dirty="0">
                <a:latin typeface="Times New Roman" panose="02020603050405020304" pitchFamily="18" charset="0"/>
                <a:cs typeface="Times New Roman" panose="02020603050405020304" pitchFamily="18" charset="0"/>
              </a:rPr>
              <a:t> Rasheed, Saud S. Alotaibi, Muhammad Waseem Anwar (Image Steganography using Least Significant Bit (LSB) - A Systematic Literature Review - January 2022 2nd International Conference on Computing and Information Technology)</a:t>
            </a:r>
          </a:p>
          <a:p>
            <a:pPr marL="0" indent="-450850" algn="just">
              <a:spcBef>
                <a:spcPts val="0"/>
              </a:spcBef>
              <a:buNone/>
            </a:pPr>
            <a:endParaRPr lang="en-US" sz="2100" dirty="0">
              <a:latin typeface="Times New Roman" panose="02020603050405020304" pitchFamily="18" charset="0"/>
              <a:cs typeface="Times New Roman" panose="02020603050405020304" pitchFamily="18" charset="0"/>
            </a:endParaRPr>
          </a:p>
          <a:p>
            <a:pPr marL="0" indent="-450850" algn="just">
              <a:spcBef>
                <a:spcPts val="0"/>
              </a:spcBef>
              <a:buNone/>
            </a:pPr>
            <a:r>
              <a:rPr lang="en-US" sz="2100" dirty="0">
                <a:latin typeface="Times New Roman" panose="02020603050405020304" pitchFamily="18" charset="0"/>
                <a:cs typeface="Times New Roman" panose="02020603050405020304" pitchFamily="18" charset="0"/>
              </a:rPr>
              <a:t>[3] </a:t>
            </a:r>
            <a:r>
              <a:rPr lang="en-US" sz="2100" dirty="0" err="1">
                <a:latin typeface="Times New Roman" panose="02020603050405020304" pitchFamily="18" charset="0"/>
                <a:cs typeface="Times New Roman" panose="02020603050405020304" pitchFamily="18" charset="0"/>
              </a:rPr>
              <a:t>Amitava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Podder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Piyal</a:t>
            </a:r>
            <a:r>
              <a:rPr lang="en-US" sz="2100" dirty="0">
                <a:latin typeface="Times New Roman" panose="02020603050405020304" pitchFamily="18" charset="0"/>
                <a:cs typeface="Times New Roman" panose="02020603050405020304" pitchFamily="18" charset="0"/>
              </a:rPr>
              <a:t> Roy, </a:t>
            </a:r>
            <a:r>
              <a:rPr lang="en-US" sz="2100" dirty="0" err="1">
                <a:latin typeface="Times New Roman" panose="02020603050405020304" pitchFamily="18" charset="0"/>
                <a:cs typeface="Times New Roman" panose="02020603050405020304" pitchFamily="18" charset="0"/>
              </a:rPr>
              <a:t>Smaranika</a:t>
            </a:r>
            <a:r>
              <a:rPr lang="en-US" sz="2100" dirty="0">
                <a:latin typeface="Times New Roman" panose="02020603050405020304" pitchFamily="18" charset="0"/>
                <a:cs typeface="Times New Roman" panose="02020603050405020304" pitchFamily="18" charset="0"/>
              </a:rPr>
              <a:t> Roy (Steganography Techniques - An Overview - November 2022 International Journal of Scientific Research in Computer Science Engineering and Information Technology)</a:t>
            </a:r>
          </a:p>
          <a:p>
            <a:pPr marL="0" indent="-450850" algn="just">
              <a:spcBef>
                <a:spcPts val="0"/>
              </a:spcBef>
              <a:buNone/>
            </a:pPr>
            <a:endParaRPr lang="en-US" sz="2100" dirty="0">
              <a:latin typeface="Times New Roman" panose="02020603050405020304" pitchFamily="18" charset="0"/>
              <a:cs typeface="Times New Roman" panose="02020603050405020304" pitchFamily="18" charset="0"/>
            </a:endParaRPr>
          </a:p>
          <a:p>
            <a:pPr marL="0" indent="-450850" algn="just">
              <a:spcBef>
                <a:spcPts val="0"/>
              </a:spcBef>
              <a:buNone/>
            </a:pPr>
            <a:r>
              <a:rPr lang="en-IN" sz="2100" dirty="0">
                <a:latin typeface="Times New Roman" panose="02020603050405020304" pitchFamily="18" charset="0"/>
                <a:cs typeface="Times New Roman" panose="02020603050405020304" pitchFamily="18" charset="0"/>
              </a:rPr>
              <a:t>[4]</a:t>
            </a:r>
            <a:r>
              <a:rPr lang="en-US" sz="2100" dirty="0">
                <a:latin typeface="Times New Roman" panose="02020603050405020304" pitchFamily="18" charset="0"/>
                <a:cs typeface="Times New Roman" panose="02020603050405020304" pitchFamily="18" charset="0"/>
              </a:rPr>
              <a:t> Vivek Sharma S, Monika Raj, Swathi S (A Survey of Text Steganography Methods - May 2021 International Journal of Scientific Research in Science and Technology)</a:t>
            </a:r>
          </a:p>
          <a:p>
            <a:pPr marL="0" indent="-450850" algn="just">
              <a:spcBef>
                <a:spcPts val="0"/>
              </a:spcBef>
              <a:buNone/>
            </a:pPr>
            <a:endParaRPr lang="en-US" sz="2100" dirty="0">
              <a:latin typeface="Times New Roman" panose="02020603050405020304" pitchFamily="18" charset="0"/>
              <a:cs typeface="Times New Roman" panose="02020603050405020304" pitchFamily="18" charset="0"/>
            </a:endParaRPr>
          </a:p>
          <a:p>
            <a:pPr marL="0" indent="-450850" algn="just">
              <a:spcBef>
                <a:spcPts val="0"/>
              </a:spcBef>
              <a:buNone/>
            </a:pPr>
            <a:r>
              <a:rPr lang="en-US" sz="2100" dirty="0">
                <a:latin typeface="Times New Roman" panose="02020603050405020304" pitchFamily="18" charset="0"/>
                <a:cs typeface="Times New Roman" panose="02020603050405020304" pitchFamily="18" charset="0"/>
              </a:rPr>
              <a:t>[5] </a:t>
            </a:r>
            <a:r>
              <a:rPr lang="en-US" sz="2100" dirty="0" err="1">
                <a:latin typeface="Times New Roman" panose="02020603050405020304" pitchFamily="18" charset="0"/>
                <a:cs typeface="Times New Roman" panose="02020603050405020304" pitchFamily="18" charset="0"/>
              </a:rPr>
              <a:t>Rini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Indrayani</a:t>
            </a:r>
            <a:r>
              <a:rPr lang="en-US" sz="2100" dirty="0">
                <a:latin typeface="Times New Roman" panose="02020603050405020304" pitchFamily="18" charset="0"/>
                <a:cs typeface="Times New Roman" panose="02020603050405020304" pitchFamily="18" charset="0"/>
              </a:rPr>
              <a:t> (Modified LSB on Audio Steganography using WAV Format - January 2021 3rd International Conference on Information and Communications Technology)</a:t>
            </a:r>
            <a:endParaRPr lang="en-IN" sz="2400"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74E47D3-1FB3-4698-8DAF-C5C3D116178E}"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17</a:t>
            </a:fld>
            <a:endParaRPr lang="en-IN"/>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2322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65448" y="359263"/>
            <a:ext cx="10515600" cy="844697"/>
          </a:xfrm>
        </p:spPr>
        <p:txBody>
          <a:bodyPr>
            <a:normAutofit/>
          </a:bodyPr>
          <a:lstStyle/>
          <a:p>
            <a:r>
              <a:rPr lang="en-US" sz="4200" dirty="0">
                <a:latin typeface="Algerian" panose="04020705040A02060702" pitchFamily="82" charset="0"/>
              </a:rPr>
              <a:t>REFERENCE</a:t>
            </a:r>
            <a:endParaRPr lang="en-IN" sz="42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099121"/>
            <a:ext cx="11161540" cy="4659758"/>
          </a:xfrm>
        </p:spPr>
        <p:txBody>
          <a:bodyPr>
            <a:noAutofit/>
          </a:bodyPr>
          <a:lstStyle/>
          <a:p>
            <a:pPr marL="0" indent="0" algn="just">
              <a:lnSpc>
                <a:spcPct val="100000"/>
              </a:lnSpc>
              <a:spcBef>
                <a:spcPts val="0"/>
              </a:spcBef>
              <a:buNone/>
            </a:pPr>
            <a:r>
              <a:rPr lang="en-US" altLang="en-US" sz="2100" dirty="0">
                <a:latin typeface="Times New Roman" panose="02020603050405020304" pitchFamily="18" charset="0"/>
                <a:cs typeface="Times New Roman" panose="02020603050405020304" pitchFamily="18" charset="0"/>
              </a:rPr>
              <a:t>[6] R </a:t>
            </a:r>
            <a:r>
              <a:rPr lang="en-US" altLang="en-US" sz="2100" dirty="0" err="1">
                <a:latin typeface="Times New Roman" panose="02020603050405020304" pitchFamily="18" charset="0"/>
                <a:cs typeface="Times New Roman" panose="02020603050405020304" pitchFamily="18" charset="0"/>
              </a:rPr>
              <a:t>Shanthakumari</a:t>
            </a:r>
            <a:r>
              <a:rPr lang="en-US" altLang="en-US" sz="2100" dirty="0">
                <a:latin typeface="Times New Roman" panose="02020603050405020304" pitchFamily="18" charset="0"/>
                <a:cs typeface="Times New Roman" panose="02020603050405020304" pitchFamily="18" charset="0"/>
              </a:rPr>
              <a:t>, E M Roopa Devi, R </a:t>
            </a:r>
            <a:r>
              <a:rPr lang="en-US" altLang="en-US" sz="2100" dirty="0" err="1">
                <a:latin typeface="Times New Roman" panose="02020603050405020304" pitchFamily="18" charset="0"/>
                <a:cs typeface="Times New Roman" panose="02020603050405020304" pitchFamily="18" charset="0"/>
              </a:rPr>
              <a:t>Rajadevi</a:t>
            </a:r>
            <a:r>
              <a:rPr lang="en-US" altLang="en-US" sz="2100" dirty="0">
                <a:latin typeface="Times New Roman" panose="02020603050405020304" pitchFamily="18" charset="0"/>
                <a:cs typeface="Times New Roman" panose="02020603050405020304" pitchFamily="18" charset="0"/>
              </a:rPr>
              <a:t>, B </a:t>
            </a:r>
            <a:r>
              <a:rPr lang="en-US" altLang="en-US" sz="2100" dirty="0" err="1">
                <a:latin typeface="Times New Roman" panose="02020603050405020304" pitchFamily="18" charset="0"/>
                <a:cs typeface="Times New Roman" panose="02020603050405020304" pitchFamily="18" charset="0"/>
              </a:rPr>
              <a:t>Bharaneeshwar</a:t>
            </a:r>
            <a:r>
              <a:rPr lang="en-US" altLang="en-US" sz="2100" dirty="0">
                <a:latin typeface="Times New Roman" panose="02020603050405020304" pitchFamily="18" charset="0"/>
                <a:cs typeface="Times New Roman" panose="02020603050405020304" pitchFamily="18" charset="0"/>
              </a:rPr>
              <a:t> (Information Hiding in Audio Steganography using LSB Matching Revisited - May 2021 Journal of Physics Conference Series)</a:t>
            </a:r>
          </a:p>
          <a:p>
            <a:pPr marL="0" indent="0" algn="just">
              <a:lnSpc>
                <a:spcPct val="100000"/>
              </a:lnSpc>
              <a:spcBef>
                <a:spcPts val="0"/>
              </a:spcBef>
              <a:buNone/>
            </a:pPr>
            <a:endParaRPr lang="en-US" altLang="en-US" sz="2100" dirty="0">
              <a:latin typeface="Times New Roman" panose="02020603050405020304" pitchFamily="18" charset="0"/>
              <a:cs typeface="Times New Roman" panose="02020603050405020304" pitchFamily="18" charset="0"/>
            </a:endParaRPr>
          </a:p>
          <a:p>
            <a:pPr marL="0" indent="-450850" algn="just">
              <a:spcBef>
                <a:spcPts val="0"/>
              </a:spcBef>
              <a:buNone/>
            </a:pPr>
            <a:r>
              <a:rPr lang="en-US" sz="2100" dirty="0">
                <a:latin typeface="Times New Roman" panose="02020603050405020304" pitchFamily="18" charset="0"/>
                <a:cs typeface="Times New Roman" panose="02020603050405020304" pitchFamily="18" charset="0"/>
              </a:rPr>
              <a:t>[7] Nandhini Subramanian, Omar </a:t>
            </a:r>
            <a:r>
              <a:rPr lang="en-US" sz="2100" dirty="0" err="1">
                <a:latin typeface="Times New Roman" panose="02020603050405020304" pitchFamily="18" charset="0"/>
                <a:cs typeface="Times New Roman" panose="02020603050405020304" pitchFamily="18" charset="0"/>
              </a:rPr>
              <a:t>Elharrouss</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Somaya</a:t>
            </a:r>
            <a:r>
              <a:rPr lang="en-US" sz="2100" dirty="0">
                <a:latin typeface="Times New Roman" panose="02020603050405020304" pitchFamily="18" charset="0"/>
                <a:cs typeface="Times New Roman" panose="02020603050405020304" pitchFamily="18" charset="0"/>
              </a:rPr>
              <a:t> Al-</a:t>
            </a:r>
            <a:r>
              <a:rPr lang="en-US" sz="2100" dirty="0" err="1">
                <a:latin typeface="Times New Roman" panose="02020603050405020304" pitchFamily="18" charset="0"/>
                <a:cs typeface="Times New Roman" panose="02020603050405020304" pitchFamily="18" charset="0"/>
              </a:rPr>
              <a:t>Maadeed</a:t>
            </a:r>
            <a:r>
              <a:rPr lang="en-US" sz="2100" dirty="0">
                <a:latin typeface="Times New Roman" panose="02020603050405020304" pitchFamily="18" charset="0"/>
                <a:cs typeface="Times New Roman" panose="02020603050405020304" pitchFamily="18" charset="0"/>
              </a:rPr>
              <a:t>, Ahmed </a:t>
            </a:r>
            <a:r>
              <a:rPr lang="en-US" sz="2100" dirty="0" err="1">
                <a:latin typeface="Times New Roman" panose="02020603050405020304" pitchFamily="18" charset="0"/>
                <a:cs typeface="Times New Roman" panose="02020603050405020304" pitchFamily="18" charset="0"/>
              </a:rPr>
              <a:t>Bouridane</a:t>
            </a:r>
            <a:r>
              <a:rPr lang="en-US" sz="2100" dirty="0">
                <a:latin typeface="Times New Roman" panose="02020603050405020304" pitchFamily="18" charset="0"/>
                <a:cs typeface="Times New Roman" panose="02020603050405020304" pitchFamily="18" charset="0"/>
              </a:rPr>
              <a:t> (Image Steganography: A Review of the Recent Advances - January 2021 IEEE)</a:t>
            </a:r>
          </a:p>
          <a:p>
            <a:pPr marL="0" indent="-450850" algn="just">
              <a:spcBef>
                <a:spcPts val="0"/>
              </a:spcBef>
              <a:buNone/>
            </a:pPr>
            <a:endParaRPr lang="en-US" sz="2100" dirty="0">
              <a:latin typeface="Times New Roman" panose="02020603050405020304" pitchFamily="18" charset="0"/>
              <a:cs typeface="Times New Roman" panose="02020603050405020304" pitchFamily="18" charset="0"/>
            </a:endParaRPr>
          </a:p>
          <a:p>
            <a:pPr marL="0" indent="-450850" algn="just">
              <a:spcBef>
                <a:spcPts val="0"/>
              </a:spcBef>
              <a:buNone/>
            </a:pPr>
            <a:r>
              <a:rPr lang="en-US" sz="2100" dirty="0">
                <a:latin typeface="Times New Roman" panose="02020603050405020304" pitchFamily="18" charset="0"/>
                <a:cs typeface="Times New Roman" panose="02020603050405020304" pitchFamily="18" charset="0"/>
              </a:rPr>
              <a:t>[8] </a:t>
            </a:r>
            <a:r>
              <a:rPr lang="en-US" sz="2100" dirty="0" err="1">
                <a:latin typeface="Times New Roman" panose="02020603050405020304" pitchFamily="18" charset="0"/>
                <a:cs typeface="Times New Roman" panose="02020603050405020304" pitchFamily="18" charset="0"/>
              </a:rPr>
              <a:t>Pranati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Rakshit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Sreeparna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Ganguly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Souvik</a:t>
            </a:r>
            <a:r>
              <a:rPr lang="en-US" sz="2100" dirty="0">
                <a:latin typeface="Times New Roman" panose="02020603050405020304" pitchFamily="18" charset="0"/>
                <a:cs typeface="Times New Roman" panose="02020603050405020304" pitchFamily="18" charset="0"/>
              </a:rPr>
              <a:t> Pal, Ayman A. Aly, </a:t>
            </a:r>
            <a:r>
              <a:rPr lang="en-US" sz="2100" dirty="0" err="1">
                <a:latin typeface="Times New Roman" panose="02020603050405020304" pitchFamily="18" charset="0"/>
                <a:cs typeface="Times New Roman" panose="02020603050405020304" pitchFamily="18" charset="0"/>
              </a:rPr>
              <a:t>Dac-Nhuong</a:t>
            </a:r>
            <a:r>
              <a:rPr lang="en-US" sz="2100" dirty="0">
                <a:latin typeface="Times New Roman" panose="02020603050405020304" pitchFamily="18" charset="0"/>
                <a:cs typeface="Times New Roman" panose="02020603050405020304" pitchFamily="18" charset="0"/>
              </a:rPr>
              <a:t> Le (Securing Technique Using Pattern-Based LSB </a:t>
            </a:r>
            <a:r>
              <a:rPr lang="en-US" sz="2100" dirty="0" err="1">
                <a:latin typeface="Times New Roman" panose="02020603050405020304" pitchFamily="18" charset="0"/>
                <a:cs typeface="Times New Roman" panose="02020603050405020304" pitchFamily="18" charset="0"/>
              </a:rPr>
              <a:t>AudioSteganography</a:t>
            </a:r>
            <a:r>
              <a:rPr lang="en-US" sz="2100" dirty="0">
                <a:latin typeface="Times New Roman" panose="02020603050405020304" pitchFamily="18" charset="0"/>
                <a:cs typeface="Times New Roman" panose="02020603050405020304" pitchFamily="18" charset="0"/>
              </a:rPr>
              <a:t> and Intensity-Based Visual Cryptography - November 2020 Computers, Materials and Continua 67(1):1207-1224)</a:t>
            </a:r>
          </a:p>
          <a:p>
            <a:pPr marL="0" indent="-450850" algn="just">
              <a:spcBef>
                <a:spcPts val="0"/>
              </a:spcBef>
              <a:buNone/>
            </a:pPr>
            <a:endParaRPr lang="en-US" sz="2100" dirty="0">
              <a:latin typeface="Times New Roman" panose="02020603050405020304" pitchFamily="18" charset="0"/>
              <a:cs typeface="Times New Roman" panose="02020603050405020304" pitchFamily="18" charset="0"/>
            </a:endParaRPr>
          </a:p>
          <a:p>
            <a:pPr marL="0" indent="-450850" algn="just">
              <a:spcBef>
                <a:spcPts val="0"/>
              </a:spcBef>
              <a:buNone/>
            </a:pPr>
            <a:r>
              <a:rPr lang="en-IN" sz="2100" dirty="0">
                <a:latin typeface="Times New Roman" panose="02020603050405020304" pitchFamily="18" charset="0"/>
                <a:cs typeface="Times New Roman" panose="02020603050405020304" pitchFamily="18" charset="0"/>
              </a:rPr>
              <a:t>[9] Olawale Timothy </a:t>
            </a:r>
            <a:r>
              <a:rPr lang="en-IN" sz="2100" dirty="0" err="1">
                <a:latin typeface="Times New Roman" panose="02020603050405020304" pitchFamily="18" charset="0"/>
                <a:cs typeface="Times New Roman" panose="02020603050405020304" pitchFamily="18" charset="0"/>
              </a:rPr>
              <a:t>Adeboje</a:t>
            </a:r>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Arome</a:t>
            </a:r>
            <a:r>
              <a:rPr lang="en-IN" sz="2100" dirty="0">
                <a:latin typeface="Times New Roman" panose="02020603050405020304" pitchFamily="18" charset="0"/>
                <a:cs typeface="Times New Roman" panose="02020603050405020304" pitchFamily="18" charset="0"/>
              </a:rPr>
              <a:t> Junior Gabriel, Adebayo Olusola </a:t>
            </a:r>
            <a:r>
              <a:rPr lang="en-IN" sz="2100" dirty="0" err="1">
                <a:latin typeface="Times New Roman" panose="02020603050405020304" pitchFamily="18" charset="0"/>
                <a:cs typeface="Times New Roman" panose="02020603050405020304" pitchFamily="18" charset="0"/>
              </a:rPr>
              <a:t>Adetunmbi</a:t>
            </a:r>
            <a:r>
              <a:rPr lang="en-IN" sz="2100" dirty="0">
                <a:latin typeface="Times New Roman" panose="02020603050405020304" pitchFamily="18" charset="0"/>
                <a:cs typeface="Times New Roman" panose="02020603050405020304" pitchFamily="18" charset="0"/>
              </a:rPr>
              <a:t>  (Development of an Audio Steganography System Using Discrete Cosine Transform and Spread Spectrum Techniques - September 2020 International Conference on Computational Science and Its Applications)</a:t>
            </a:r>
          </a:p>
          <a:p>
            <a:pPr marL="0" indent="-450850" algn="just">
              <a:spcBef>
                <a:spcPts val="0"/>
              </a:spcBef>
              <a:buNone/>
            </a:pPr>
            <a:endParaRPr lang="en-US" sz="2100" dirty="0">
              <a:latin typeface="Times New Roman" panose="02020603050405020304" pitchFamily="18" charset="0"/>
              <a:cs typeface="Times New Roman" panose="02020603050405020304" pitchFamily="18" charset="0"/>
            </a:endParaRPr>
          </a:p>
          <a:p>
            <a:pPr marL="0" indent="-450850" algn="just">
              <a:spcBef>
                <a:spcPts val="0"/>
              </a:spcBef>
              <a:buNone/>
            </a:pPr>
            <a:r>
              <a:rPr lang="en-US" sz="2100" dirty="0">
                <a:latin typeface="Times New Roman" panose="02020603050405020304" pitchFamily="18" charset="0"/>
                <a:cs typeface="Times New Roman" panose="02020603050405020304" pitchFamily="18" charset="0"/>
              </a:rPr>
              <a:t>[10] Sonali K. </a:t>
            </a:r>
            <a:r>
              <a:rPr lang="en-US" sz="2100" dirty="0" err="1">
                <a:latin typeface="Times New Roman" panose="02020603050405020304" pitchFamily="18" charset="0"/>
                <a:cs typeface="Times New Roman" panose="02020603050405020304" pitchFamily="18" charset="0"/>
              </a:rPr>
              <a:t>Powar</a:t>
            </a:r>
            <a:r>
              <a:rPr lang="en-US" sz="2100" dirty="0">
                <a:latin typeface="Times New Roman" panose="02020603050405020304" pitchFamily="18" charset="0"/>
                <a:cs typeface="Times New Roman" panose="02020603050405020304" pitchFamily="18" charset="0"/>
              </a:rPr>
              <a:t>, H.T. </a:t>
            </a:r>
            <a:r>
              <a:rPr lang="en-US" sz="2100" dirty="0" err="1">
                <a:latin typeface="Times New Roman" panose="02020603050405020304" pitchFamily="18" charset="0"/>
                <a:cs typeface="Times New Roman" panose="02020603050405020304" pitchFamily="18" charset="0"/>
              </a:rPr>
              <a:t>Dinde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Radhika.M</a:t>
            </a:r>
            <a:r>
              <a:rPr lang="en-US" sz="2100" dirty="0">
                <a:latin typeface="Times New Roman" panose="02020603050405020304" pitchFamily="18" charset="0"/>
                <a:cs typeface="Times New Roman" panose="02020603050405020304" pitchFamily="18" charset="0"/>
              </a:rPr>
              <a:t>. Patil (A Study and Literature Review on Various Image Steganography Techniques - August 2020 International Research Journal of Engineering and Technology)</a:t>
            </a:r>
          </a:p>
          <a:p>
            <a:pPr marL="450850" indent="-450850" algn="just">
              <a:spcBef>
                <a:spcPts val="1200"/>
              </a:spcBef>
              <a:buNone/>
            </a:pPr>
            <a:endParaRPr lang="en-IN" sz="2400"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74E47D3-1FB3-4698-8DAF-C5C3D116178E}"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18</a:t>
            </a:fld>
            <a:endParaRPr lang="en-IN"/>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8566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TIMELINE</a:t>
            </a:r>
            <a:endParaRPr lang="en-IN" dirty="0"/>
          </a:p>
        </p:txBody>
      </p:sp>
      <p:graphicFrame>
        <p:nvGraphicFramePr>
          <p:cNvPr id="7" name="Content Placeholder 12">
            <a:extLst>
              <a:ext uri="{FF2B5EF4-FFF2-40B4-BE49-F238E27FC236}">
                <a16:creationId xmlns:a16="http://schemas.microsoft.com/office/drawing/2014/main" id="{E6133BA2-69A5-BCF2-8D0A-61EB0AA41B59}"/>
              </a:ext>
            </a:extLst>
          </p:cNvPr>
          <p:cNvGraphicFramePr>
            <a:graphicFrameLocks noGrp="1"/>
          </p:cNvGraphicFramePr>
          <p:nvPr>
            <p:ph idx="1"/>
            <p:extLst>
              <p:ext uri="{D42A27DB-BD31-4B8C-83A1-F6EECF244321}">
                <p14:modId xmlns:p14="http://schemas.microsoft.com/office/powerpoint/2010/main" val="1000414297"/>
              </p:ext>
            </p:extLst>
          </p:nvPr>
        </p:nvGraphicFramePr>
        <p:xfrm>
          <a:off x="405249" y="1373293"/>
          <a:ext cx="10959840" cy="4479334"/>
        </p:xfrm>
        <a:graphic>
          <a:graphicData uri="http://schemas.openxmlformats.org/drawingml/2006/table">
            <a:tbl>
              <a:tblPr/>
              <a:tblGrid>
                <a:gridCol w="894480">
                  <a:extLst>
                    <a:ext uri="{9D8B030D-6E8A-4147-A177-3AD203B41FA5}">
                      <a16:colId xmlns:a16="http://schemas.microsoft.com/office/drawing/2014/main" val="20000"/>
                    </a:ext>
                  </a:extLst>
                </a:gridCol>
                <a:gridCol w="629085">
                  <a:extLst>
                    <a:ext uri="{9D8B030D-6E8A-4147-A177-3AD203B41FA5}">
                      <a16:colId xmlns:a16="http://schemas.microsoft.com/office/drawing/2014/main" val="20001"/>
                    </a:ext>
                  </a:extLst>
                </a:gridCol>
                <a:gridCol w="629085">
                  <a:extLst>
                    <a:ext uri="{9D8B030D-6E8A-4147-A177-3AD203B41FA5}">
                      <a16:colId xmlns:a16="http://schemas.microsoft.com/office/drawing/2014/main" val="20002"/>
                    </a:ext>
                  </a:extLst>
                </a:gridCol>
                <a:gridCol w="629085">
                  <a:extLst>
                    <a:ext uri="{9D8B030D-6E8A-4147-A177-3AD203B41FA5}">
                      <a16:colId xmlns:a16="http://schemas.microsoft.com/office/drawing/2014/main" val="20003"/>
                    </a:ext>
                  </a:extLst>
                </a:gridCol>
                <a:gridCol w="629085">
                  <a:extLst>
                    <a:ext uri="{9D8B030D-6E8A-4147-A177-3AD203B41FA5}">
                      <a16:colId xmlns:a16="http://schemas.microsoft.com/office/drawing/2014/main" val="20004"/>
                    </a:ext>
                  </a:extLst>
                </a:gridCol>
                <a:gridCol w="629085">
                  <a:extLst>
                    <a:ext uri="{9D8B030D-6E8A-4147-A177-3AD203B41FA5}">
                      <a16:colId xmlns:a16="http://schemas.microsoft.com/office/drawing/2014/main" val="20005"/>
                    </a:ext>
                  </a:extLst>
                </a:gridCol>
                <a:gridCol w="629085">
                  <a:extLst>
                    <a:ext uri="{9D8B030D-6E8A-4147-A177-3AD203B41FA5}">
                      <a16:colId xmlns:a16="http://schemas.microsoft.com/office/drawing/2014/main" val="20006"/>
                    </a:ext>
                  </a:extLst>
                </a:gridCol>
                <a:gridCol w="629085">
                  <a:extLst>
                    <a:ext uri="{9D8B030D-6E8A-4147-A177-3AD203B41FA5}">
                      <a16:colId xmlns:a16="http://schemas.microsoft.com/office/drawing/2014/main" val="20007"/>
                    </a:ext>
                  </a:extLst>
                </a:gridCol>
                <a:gridCol w="629085">
                  <a:extLst>
                    <a:ext uri="{9D8B030D-6E8A-4147-A177-3AD203B41FA5}">
                      <a16:colId xmlns:a16="http://schemas.microsoft.com/office/drawing/2014/main" val="20008"/>
                    </a:ext>
                  </a:extLst>
                </a:gridCol>
                <a:gridCol w="629085">
                  <a:extLst>
                    <a:ext uri="{9D8B030D-6E8A-4147-A177-3AD203B41FA5}">
                      <a16:colId xmlns:a16="http://schemas.microsoft.com/office/drawing/2014/main" val="20009"/>
                    </a:ext>
                  </a:extLst>
                </a:gridCol>
                <a:gridCol w="629085">
                  <a:extLst>
                    <a:ext uri="{9D8B030D-6E8A-4147-A177-3AD203B41FA5}">
                      <a16:colId xmlns:a16="http://schemas.microsoft.com/office/drawing/2014/main" val="20010"/>
                    </a:ext>
                  </a:extLst>
                </a:gridCol>
                <a:gridCol w="629085">
                  <a:extLst>
                    <a:ext uri="{9D8B030D-6E8A-4147-A177-3AD203B41FA5}">
                      <a16:colId xmlns:a16="http://schemas.microsoft.com/office/drawing/2014/main" val="20011"/>
                    </a:ext>
                  </a:extLst>
                </a:gridCol>
                <a:gridCol w="629085">
                  <a:extLst>
                    <a:ext uri="{9D8B030D-6E8A-4147-A177-3AD203B41FA5}">
                      <a16:colId xmlns:a16="http://schemas.microsoft.com/office/drawing/2014/main" val="20012"/>
                    </a:ext>
                  </a:extLst>
                </a:gridCol>
                <a:gridCol w="629085">
                  <a:extLst>
                    <a:ext uri="{9D8B030D-6E8A-4147-A177-3AD203B41FA5}">
                      <a16:colId xmlns:a16="http://schemas.microsoft.com/office/drawing/2014/main" val="20013"/>
                    </a:ext>
                  </a:extLst>
                </a:gridCol>
                <a:gridCol w="629085">
                  <a:extLst>
                    <a:ext uri="{9D8B030D-6E8A-4147-A177-3AD203B41FA5}">
                      <a16:colId xmlns:a16="http://schemas.microsoft.com/office/drawing/2014/main" val="20014"/>
                    </a:ext>
                  </a:extLst>
                </a:gridCol>
                <a:gridCol w="629085">
                  <a:extLst>
                    <a:ext uri="{9D8B030D-6E8A-4147-A177-3AD203B41FA5}">
                      <a16:colId xmlns:a16="http://schemas.microsoft.com/office/drawing/2014/main" val="20015"/>
                    </a:ext>
                  </a:extLst>
                </a:gridCol>
                <a:gridCol w="629085">
                  <a:extLst>
                    <a:ext uri="{9D8B030D-6E8A-4147-A177-3AD203B41FA5}">
                      <a16:colId xmlns:a16="http://schemas.microsoft.com/office/drawing/2014/main" val="20016"/>
                    </a:ext>
                  </a:extLst>
                </a:gridCol>
              </a:tblGrid>
              <a:tr h="564064">
                <a:tc>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Particulars                                           </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Feb-23</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Mar-23</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Apr-23</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May-22</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232262">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a:rPr>
                        <a:t>Wk3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Wk4</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a:rPr>
                        <a:t>Wk3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Wk4</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Wk4</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a:rPr>
                        <a:t>Wk4</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9223">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Problem Identification</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9223">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Literature Survey</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0283">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Module 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9223">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Module 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09223">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Module 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09223">
                <a:tc>
                  <a:txBody>
                    <a:bodyPr/>
                    <a:lstStyle/>
                    <a:p>
                      <a:pPr algn="ctr" fontAlgn="b"/>
                      <a:r>
                        <a:rPr lang="en-IN" sz="1100" b="1" i="0" u="none" strike="noStrike" dirty="0">
                          <a:solidFill>
                            <a:srgbClr val="000000"/>
                          </a:solidFill>
                          <a:effectLst/>
                          <a:latin typeface="Times New Roman" panose="02020603050405020304" pitchFamily="18" charset="0"/>
                          <a:cs typeface="Times New Roman" panose="02020603050405020304" pitchFamily="18" charset="0"/>
                        </a:rPr>
                        <a:t>Testing</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1100" b="1" i="0" u="none" strike="noStrike">
                        <a:solidFill>
                          <a:srgbClr val="000000"/>
                        </a:solidFill>
                        <a:effectLst/>
                        <a:latin typeface="Calibri"/>
                      </a:endParaRP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9223">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Thesis Draft</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98164">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Final Thesis</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09223">
                <a:tc>
                  <a:txBody>
                    <a:bodyPr/>
                    <a:lstStyle/>
                    <a:p>
                      <a:pPr algn="ctr" fontAlgn="b"/>
                      <a:r>
                        <a:rPr lang="en-IN" sz="1100" b="1" i="0" u="none" strike="noStrike" dirty="0">
                          <a:solidFill>
                            <a:srgbClr val="000000"/>
                          </a:solidFill>
                          <a:effectLst/>
                          <a:latin typeface="Times New Roman" panose="02020603050405020304" pitchFamily="18" charset="0"/>
                          <a:cs typeface="Times New Roman" panose="02020603050405020304" pitchFamily="18" charset="0"/>
                        </a:rPr>
                        <a:t>Viva</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FEBE16B2-E13B-4312-A195-1F5E7F455DC2}" type="datetime1">
              <a:rPr lang="en-IN" sz="1600" smtClean="0"/>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19</a:t>
            </a:fld>
            <a:endParaRPr lang="en-IN"/>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690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06859" y="344566"/>
            <a:ext cx="10515600" cy="844697"/>
          </a:xfrm>
        </p:spPr>
        <p:txBody>
          <a:bodyPr>
            <a:normAutofit/>
          </a:bodyPr>
          <a:lstStyle/>
          <a:p>
            <a:r>
              <a:rPr lang="en-US" sz="4200" dirty="0">
                <a:latin typeface="Algerian" panose="04020705040A02060702" pitchFamily="82" charset="0"/>
              </a:rPr>
              <a:t>agenda</a:t>
            </a:r>
            <a:r>
              <a:rPr lang="en-US" sz="4800" dirty="0">
                <a:latin typeface="Algerian" panose="04020705040A02060702" pitchFamily="82" charset="0"/>
              </a:rPr>
              <a:t> </a:t>
            </a:r>
            <a:endParaRPr lang="en-IN" sz="48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533400" y="1116162"/>
            <a:ext cx="10515600" cy="5247249"/>
          </a:xfrm>
        </p:spPr>
        <p:txBody>
          <a:bodyPr>
            <a:normAutofit/>
          </a:bodyPr>
          <a:lstStyle/>
          <a:p>
            <a:pPr marL="534988" indent="-4508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Existing System</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Literature Survey</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Proposed System</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Architectural Diagram</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Module </a:t>
            </a:r>
            <a:r>
              <a:rPr lang="en-IN" dirty="0" err="1">
                <a:latin typeface="Times New Roman" panose="02020603050405020304" pitchFamily="18" charset="0"/>
                <a:cs typeface="Times New Roman" panose="02020603050405020304" pitchFamily="18" charset="0"/>
              </a:rPr>
              <a:t>Splitup</a:t>
            </a:r>
            <a:endParaRPr lang="en-IN" dirty="0">
              <a:latin typeface="Times New Roman" panose="02020603050405020304" pitchFamily="18" charset="0"/>
              <a:cs typeface="Times New Roman" panose="02020603050405020304" pitchFamily="18" charset="0"/>
            </a:endParaRP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Expected Outcome</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Screenshots</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Reference</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Timeline </a:t>
            </a: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BCCE143-9681-4919-B8A5-0D977F0AD9D1}"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2</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206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764343" y="2801550"/>
            <a:ext cx="10515600" cy="1289307"/>
          </a:xfrm>
        </p:spPr>
        <p:txBody>
          <a:bodyPr>
            <a:normAutofit fontScale="90000"/>
          </a:bodyPr>
          <a:lstStyle/>
          <a:p>
            <a:pPr algn="ctr"/>
            <a:r>
              <a:rPr lang="en-US" sz="7800" dirty="0">
                <a:latin typeface="Algerian" panose="04020705040A02060702" pitchFamily="82" charset="0"/>
              </a:rPr>
              <a:t>THANK YOU</a:t>
            </a:r>
            <a:br>
              <a:rPr lang="en-US" sz="6000" dirty="0">
                <a:latin typeface="Algerian" panose="04020705040A02060702" pitchFamily="82" charset="0"/>
              </a:rPr>
            </a:br>
            <a:endParaRPr lang="en-IN" sz="6000"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8FE16CDF-AFC5-48BD-80C6-F3A75BA44BB5}"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20</a:t>
            </a:fld>
            <a:endParaRPr lang="en-IN"/>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772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07119"/>
            <a:ext cx="10515600" cy="844697"/>
          </a:xfrm>
        </p:spPr>
        <p:txBody>
          <a:bodyPr>
            <a:normAutofit fontScale="90000"/>
          </a:bodyPr>
          <a:lstStyle/>
          <a:p>
            <a:br>
              <a:rPr lang="en-US" sz="4800" dirty="0">
                <a:latin typeface="Algerian" panose="04020705040A02060702" pitchFamily="82" charset="0"/>
              </a:rPr>
            </a:br>
            <a:r>
              <a:rPr lang="en-US" sz="4700" dirty="0">
                <a:latin typeface="Algerian" panose="04020705040A02060702" pitchFamily="82" charset="0"/>
              </a:rPr>
              <a:t>abstract</a:t>
            </a:r>
            <a:r>
              <a:rPr lang="en-US" sz="5300" dirty="0">
                <a:latin typeface="Algerian" panose="04020705040A02060702" pitchFamily="82" charset="0"/>
              </a:rPr>
              <a:t> </a:t>
            </a:r>
            <a:endParaRPr lang="en-IN" sz="53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539766" y="1168839"/>
            <a:ext cx="10509234" cy="4999892"/>
          </a:xfrm>
        </p:spPr>
        <p:txBody>
          <a:bodyPr>
            <a:no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Steganography refers to the concealment of confidential data within a common medium, like a text, image, or audio file, without altering its original appearance, in order to evade detection. This method is used for several purposes, including protecting data privacy, preventing unauthorized access to data, and ensuring safe information transmission over insecure networks. While steganography can be used for legitimate purposes such as by military, law enforcement, and journalism, it can also be employed for malicious activities like cybercrime and terrorism. The least significant bit (LSB) of each letter in text &amp; audio and the LSB of each pixel in images are altered in steganography to make the alterations invisible. Advanced steganography algorithms like Masking &amp; Filtering and Encrypt &amp; Scatter have improved security against steganalysis assaults while producing higher-quality </a:t>
            </a:r>
            <a:r>
              <a:rPr lang="en-US" sz="2400" dirty="0" err="1">
                <a:latin typeface="Times New Roman" panose="02020603050405020304" pitchFamily="18" charset="0"/>
                <a:cs typeface="Times New Roman" panose="02020603050405020304" pitchFamily="18" charset="0"/>
              </a:rPr>
              <a:t>stego</a:t>
            </a:r>
            <a:r>
              <a:rPr lang="en-US" sz="2400" dirty="0">
                <a:latin typeface="Times New Roman" panose="02020603050405020304" pitchFamily="18" charset="0"/>
                <a:cs typeface="Times New Roman" panose="02020603050405020304" pitchFamily="18" charset="0"/>
              </a:rPr>
              <a:t> images. The method’s capability for concealing text with an unlimited hidden text size in text, audio, and images will be employed in the outcome.</a:t>
            </a:r>
          </a:p>
          <a:p>
            <a:pPr marL="0" indent="0" algn="just">
              <a:lnSpc>
                <a:spcPct val="150000"/>
              </a:lnSpc>
              <a:buNone/>
            </a:pPr>
            <a:endParaRPr lang="en-US" sz="205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5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5B08DAD9-5E7D-4871-B1F9-8D63A57B7CD8}"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3</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830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0" y="451630"/>
            <a:ext cx="10515600" cy="844697"/>
          </a:xfrm>
        </p:spPr>
        <p:txBody>
          <a:bodyPr>
            <a:noAutofit/>
          </a:bodyPr>
          <a:lstStyle/>
          <a:p>
            <a:r>
              <a:rPr lang="en-US" sz="4200" dirty="0">
                <a:latin typeface="Algerian" panose="04020705040A02060702" pitchFamily="82" charset="0"/>
              </a:rPr>
              <a:t>  EXISTING SYSTEM  </a:t>
            </a:r>
            <a:endParaRPr lang="en-IN" sz="42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203960"/>
            <a:ext cx="10577688" cy="5454553"/>
          </a:xfrm>
        </p:spPr>
        <p:txBody>
          <a:bodyPr>
            <a:normAutofit/>
          </a:bodyPr>
          <a:lstStyle/>
          <a:p>
            <a:pPr marL="534988" indent="-45085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existing system consists of traditional steganography techniques that use the LSB method to embed secret messages in text, audio, and images. </a:t>
            </a:r>
          </a:p>
          <a:p>
            <a:pPr marL="534988" indent="-45085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existing system includes the encryption of the hidden message, before embedding it to the cover image or text or audio to enhance the security in the steganography.</a:t>
            </a:r>
          </a:p>
          <a:p>
            <a:pPr marL="84138" indent="0" algn="just">
              <a:buNone/>
            </a:pPr>
            <a:r>
              <a:rPr lang="en-US" sz="2500" dirty="0">
                <a:latin typeface="Times New Roman" panose="02020603050405020304" pitchFamily="18" charset="0"/>
                <a:cs typeface="Times New Roman" panose="02020603050405020304" pitchFamily="18" charset="0"/>
              </a:rPr>
              <a:t> </a:t>
            </a:r>
          </a:p>
          <a:p>
            <a:pPr marL="84138" indent="0" algn="just">
              <a:buNone/>
            </a:pPr>
            <a:r>
              <a:rPr lang="en-US" sz="4200" dirty="0">
                <a:latin typeface="Algerian" panose="04020705040A02060702" pitchFamily="82" charset="0"/>
              </a:rPr>
              <a:t>DRAWBACKS </a:t>
            </a:r>
          </a:p>
          <a:p>
            <a:pPr marL="534988" indent="-450850" algn="just">
              <a:buFont typeface="Wingdings" panose="05000000000000000000" pitchFamily="2" charset="2"/>
              <a:buChar char="Ø"/>
            </a:pPr>
            <a:r>
              <a:rPr lang="en-US" sz="2500" dirty="0">
                <a:latin typeface="Times New Roman" pitchFamily="18" charset="0"/>
                <a:cs typeface="Times New Roman" pitchFamily="18" charset="0"/>
              </a:rPr>
              <a:t>The traditional LSB method is vulnerable to steganalysis attacks, which can be used to detect the presence of hidden information.</a:t>
            </a:r>
          </a:p>
          <a:p>
            <a:pPr marL="534988" indent="-450850" algn="just">
              <a:buFont typeface="Wingdings" panose="05000000000000000000" pitchFamily="2" charset="2"/>
              <a:buChar char="Ø"/>
            </a:pPr>
            <a:r>
              <a:rPr lang="en-US" sz="2500" dirty="0">
                <a:latin typeface="Times New Roman" pitchFamily="18" charset="0"/>
                <a:cs typeface="Times New Roman" pitchFamily="18" charset="0"/>
              </a:rPr>
              <a:t>The amount of text that can be embedded is limited by the capacity of the text, audio, and image, which is determined by factors such as size and resolution.</a:t>
            </a:r>
            <a:endParaRPr lang="en-US" sz="2500"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4</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83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919" y="234474"/>
            <a:ext cx="10515600" cy="1325563"/>
          </a:xfrm>
        </p:spPr>
        <p:txBody>
          <a:bodyPr>
            <a:normAutofit/>
          </a:bodyPr>
          <a:lstStyle/>
          <a:p>
            <a:r>
              <a:rPr lang="en-US" sz="4200" dirty="0">
                <a:latin typeface="Algerian" pitchFamily="82" charset="0"/>
              </a:rPr>
              <a:t>LITERATURE SURVEY</a:t>
            </a:r>
            <a:endParaRPr lang="en-IN" sz="4200" dirty="0">
              <a:latin typeface="Algerian" pitchFamily="82"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138753363"/>
              </p:ext>
            </p:extLst>
          </p:nvPr>
        </p:nvGraphicFramePr>
        <p:xfrm>
          <a:off x="444491" y="1113790"/>
          <a:ext cx="11089339" cy="5242560"/>
        </p:xfrm>
        <a:graphic>
          <a:graphicData uri="http://schemas.openxmlformats.org/drawingml/2006/table">
            <a:tbl>
              <a:tblPr firstRow="1" bandRow="1">
                <a:tableStyleId>{5C22544A-7EE6-4342-B048-85BDC9FD1C3A}</a:tableStyleId>
              </a:tblPr>
              <a:tblGrid>
                <a:gridCol w="2053273">
                  <a:extLst>
                    <a:ext uri="{9D8B030D-6E8A-4147-A177-3AD203B41FA5}">
                      <a16:colId xmlns:a16="http://schemas.microsoft.com/office/drawing/2014/main" val="20000"/>
                    </a:ext>
                  </a:extLst>
                </a:gridCol>
                <a:gridCol w="1176769">
                  <a:extLst>
                    <a:ext uri="{9D8B030D-6E8A-4147-A177-3AD203B41FA5}">
                      <a16:colId xmlns:a16="http://schemas.microsoft.com/office/drawing/2014/main" val="20001"/>
                    </a:ext>
                  </a:extLst>
                </a:gridCol>
                <a:gridCol w="2746895">
                  <a:extLst>
                    <a:ext uri="{9D8B030D-6E8A-4147-A177-3AD203B41FA5}">
                      <a16:colId xmlns:a16="http://schemas.microsoft.com/office/drawing/2014/main" val="20002"/>
                    </a:ext>
                  </a:extLst>
                </a:gridCol>
                <a:gridCol w="5112402">
                  <a:extLst>
                    <a:ext uri="{9D8B030D-6E8A-4147-A177-3AD203B41FA5}">
                      <a16:colId xmlns:a16="http://schemas.microsoft.com/office/drawing/2014/main" val="20003"/>
                    </a:ext>
                  </a:extLst>
                </a:gridCol>
              </a:tblGrid>
              <a:tr h="370840">
                <a:tc>
                  <a:txBody>
                    <a:bodyPr/>
                    <a:lstStyle/>
                    <a:p>
                      <a:pPr algn="ctr"/>
                      <a:r>
                        <a:rPr lang="en-US" sz="1400" dirty="0">
                          <a:latin typeface="Times New Roman" panose="02020603050405020304" pitchFamily="18" charset="0"/>
                          <a:cs typeface="Times New Roman" panose="02020603050405020304" pitchFamily="18" charset="0"/>
                        </a:rPr>
                        <a:t>TITLE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PUBLICATION</a:t>
                      </a:r>
                      <a:r>
                        <a:rPr lang="en-US" sz="1400" baseline="0" dirty="0">
                          <a:latin typeface="Times New Roman" panose="02020603050405020304" pitchFamily="18" charset="0"/>
                          <a:cs typeface="Times New Roman" panose="02020603050405020304" pitchFamily="18" charset="0"/>
                        </a:rPr>
                        <a:t> YEAR</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AUTHOR</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DESCRIPTION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US" altLang="en-US" sz="1400" dirty="0">
                          <a:latin typeface="Times New Roman" panose="02020603050405020304" pitchFamily="18" charset="0"/>
                          <a:cs typeface="Times New Roman" panose="02020603050405020304" pitchFamily="18" charset="0"/>
                        </a:rPr>
                        <a:t>A Review Paper   on Text steganography</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altLang="en-US" sz="1400" dirty="0">
                          <a:latin typeface="Times New Roman" panose="02020603050405020304" pitchFamily="18" charset="0"/>
                          <a:cs typeface="Times New Roman" panose="02020603050405020304" pitchFamily="18" charset="0"/>
                        </a:rPr>
                        <a:t>2022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altLang="en-US" sz="1400" dirty="0" err="1">
                          <a:latin typeface="Times New Roman" panose="02020603050405020304" pitchFamily="18" charset="0"/>
                          <a:cs typeface="Times New Roman" panose="02020603050405020304" pitchFamily="18" charset="0"/>
                        </a:rPr>
                        <a:t>Samruddhi</a:t>
                      </a:r>
                      <a:r>
                        <a:rPr lang="en-US" altLang="en-US" sz="1400" dirty="0">
                          <a:latin typeface="Times New Roman" panose="02020603050405020304" pitchFamily="18" charset="0"/>
                          <a:cs typeface="Times New Roman" panose="02020603050405020304" pitchFamily="18" charset="0"/>
                        </a:rPr>
                        <a:t> Deshmukh, </a:t>
                      </a:r>
                      <a:r>
                        <a:rPr lang="en-US" altLang="en-US" sz="1400" dirty="0" err="1">
                          <a:latin typeface="Times New Roman" panose="02020603050405020304" pitchFamily="18" charset="0"/>
                          <a:cs typeface="Times New Roman" panose="02020603050405020304" pitchFamily="18" charset="0"/>
                        </a:rPr>
                        <a:t>Mitalee</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Manware</a:t>
                      </a:r>
                      <a:r>
                        <a:rPr lang="en-US" altLang="en-US" sz="1400" dirty="0">
                          <a:latin typeface="Times New Roman" panose="02020603050405020304" pitchFamily="18" charset="0"/>
                          <a:cs typeface="Times New Roman" panose="02020603050405020304" pitchFamily="18" charset="0"/>
                        </a:rPr>
                        <a:t>, Radhika </a:t>
                      </a:r>
                      <a:r>
                        <a:rPr lang="en-US" altLang="en-US" sz="1400" dirty="0" err="1">
                          <a:latin typeface="Times New Roman" panose="02020603050405020304" pitchFamily="18" charset="0"/>
                          <a:cs typeface="Times New Roman" panose="02020603050405020304" pitchFamily="18" charset="0"/>
                        </a:rPr>
                        <a:t>Chhablani</a:t>
                      </a:r>
                      <a:r>
                        <a:rPr lang="en-US" altLang="en-US" sz="1400" dirty="0">
                          <a:latin typeface="Times New Roman" panose="02020603050405020304" pitchFamily="18" charset="0"/>
                          <a:cs typeface="Times New Roman" panose="02020603050405020304" pitchFamily="18" charset="0"/>
                        </a:rPr>
                        <a:t>, Shweta </a:t>
                      </a:r>
                      <a:r>
                        <a:rPr lang="en-US" altLang="en-US" sz="1400" dirty="0" err="1">
                          <a:latin typeface="Times New Roman" panose="02020603050405020304" pitchFamily="18" charset="0"/>
                          <a:cs typeface="Times New Roman" panose="02020603050405020304" pitchFamily="18" charset="0"/>
                        </a:rPr>
                        <a:t>Meshram</a:t>
                      </a:r>
                      <a:r>
                        <a:rPr lang="en-US" alt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Provides the study of various techniques on text steganography and improvement in each method is described</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sz="1400" dirty="0">
                          <a:latin typeface="Times New Roman" panose="02020603050405020304" pitchFamily="18" charset="0"/>
                          <a:cs typeface="Times New Roman" panose="02020603050405020304" pitchFamily="18" charset="0"/>
                        </a:rPr>
                        <a:t>Image Steganography using Least Significant Bit (LSB) - A Systematic Literature Review</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2022</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Muhammad Adnan Aslam, Muhammad Rashid, </a:t>
                      </a:r>
                      <a:r>
                        <a:rPr lang="en-US" sz="1400" dirty="0" err="1">
                          <a:latin typeface="Times New Roman" panose="02020603050405020304" pitchFamily="18" charset="0"/>
                          <a:cs typeface="Times New Roman" panose="02020603050405020304" pitchFamily="18" charset="0"/>
                        </a:rPr>
                        <a:t>Farooque</a:t>
                      </a:r>
                      <a:r>
                        <a:rPr lang="en-US" sz="1400" dirty="0">
                          <a:latin typeface="Times New Roman" panose="02020603050405020304" pitchFamily="18" charset="0"/>
                          <a:cs typeface="Times New Roman" panose="02020603050405020304" pitchFamily="18" charset="0"/>
                        </a:rPr>
                        <a:t> Azam, Muhammad Abbas, </a:t>
                      </a:r>
                      <a:r>
                        <a:rPr lang="en-US" sz="1400" dirty="0" err="1">
                          <a:latin typeface="Times New Roman" panose="02020603050405020304" pitchFamily="18" charset="0"/>
                          <a:cs typeface="Times New Roman" panose="02020603050405020304" pitchFamily="18" charset="0"/>
                        </a:rPr>
                        <a:t>Yawar</a:t>
                      </a:r>
                      <a:r>
                        <a:rPr lang="en-US" sz="1400" dirty="0">
                          <a:latin typeface="Times New Roman" panose="02020603050405020304" pitchFamily="18" charset="0"/>
                          <a:cs typeface="Times New Roman" panose="02020603050405020304" pitchFamily="18" charset="0"/>
                        </a:rPr>
                        <a:t> Rasheed, Saud S. Alotaibi, Muhammad Waseem Anwar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Least Significant Bit (LSB) in the last bit of each pixel is modified and replaced with the secret message’s data bit.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ctr"/>
                      <a:r>
                        <a:rPr lang="en-US" sz="1400" dirty="0">
                          <a:latin typeface="Times New Roman" panose="02020603050405020304" pitchFamily="18" charset="0"/>
                          <a:cs typeface="Times New Roman" panose="02020603050405020304" pitchFamily="18" charset="0"/>
                        </a:rPr>
                        <a:t>Steganography Techniques - An Overview</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2022</a:t>
                      </a:r>
                      <a:endParaRPr lang="en-IN" sz="1400" dirty="0">
                        <a:latin typeface="Times New Roman" panose="02020603050405020304" pitchFamily="18" charset="0"/>
                        <a:cs typeface="Times New Roman" panose="02020603050405020304" pitchFamily="18" charset="0"/>
                      </a:endParaRPr>
                    </a:p>
                  </a:txBody>
                  <a:tcPr/>
                </a:tc>
                <a:tc>
                  <a:txBody>
                    <a:bodyPr/>
                    <a:lstStyle/>
                    <a:p>
                      <a:pPr marL="0" indent="-450850" algn="ctr">
                        <a:spcBef>
                          <a:spcPts val="0"/>
                        </a:spcBef>
                        <a:buNone/>
                      </a:pPr>
                      <a:r>
                        <a:rPr lang="en-US" sz="1400" dirty="0" err="1">
                          <a:latin typeface="Times New Roman" panose="02020603050405020304" pitchFamily="18" charset="0"/>
                          <a:cs typeface="Times New Roman" panose="02020603050405020304" pitchFamily="18" charset="0"/>
                        </a:rPr>
                        <a:t>Amitava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Podder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Piyal</a:t>
                      </a:r>
                      <a:r>
                        <a:rPr lang="en-US" sz="1400" dirty="0">
                          <a:latin typeface="Times New Roman" panose="02020603050405020304" pitchFamily="18" charset="0"/>
                          <a:cs typeface="Times New Roman" panose="02020603050405020304" pitchFamily="18" charset="0"/>
                        </a:rPr>
                        <a:t> Roy, </a:t>
                      </a:r>
                      <a:r>
                        <a:rPr lang="en-US" sz="1400" dirty="0" err="1">
                          <a:latin typeface="Times New Roman" panose="02020603050405020304" pitchFamily="18" charset="0"/>
                          <a:cs typeface="Times New Roman" panose="02020603050405020304" pitchFamily="18" charset="0"/>
                        </a:rPr>
                        <a:t>Smaranika</a:t>
                      </a:r>
                      <a:r>
                        <a:rPr lang="en-US" sz="1400" dirty="0">
                          <a:latin typeface="Times New Roman" panose="02020603050405020304" pitchFamily="18" charset="0"/>
                          <a:cs typeface="Times New Roman" panose="02020603050405020304" pitchFamily="18" charset="0"/>
                        </a:rPr>
                        <a:t> Roy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Steganography is an intriguing and successful method of data hiding that has been utilized for centuries. This type of data hiding is also used for many legitimate reasons, such as secured storage techniques.</a:t>
                      </a:r>
                    </a:p>
                  </a:txBody>
                  <a:tcPr/>
                </a:tc>
                <a:extLst>
                  <a:ext uri="{0D108BD9-81ED-4DB2-BD59-A6C34878D82A}">
                    <a16:rowId xmlns:a16="http://schemas.microsoft.com/office/drawing/2014/main" val="10003"/>
                  </a:ext>
                </a:extLst>
              </a:tr>
              <a:tr h="370840">
                <a:tc>
                  <a:txBody>
                    <a:bodyPr/>
                    <a:lstStyle/>
                    <a:p>
                      <a:pPr marL="0" indent="-450850" algn="ctr">
                        <a:spcBef>
                          <a:spcPts val="0"/>
                        </a:spcBef>
                        <a:buNone/>
                      </a:pPr>
                      <a:r>
                        <a:rPr lang="en-US" sz="1400" dirty="0">
                          <a:latin typeface="Times New Roman" panose="02020603050405020304" pitchFamily="18" charset="0"/>
                          <a:cs typeface="Times New Roman" panose="02020603050405020304" pitchFamily="18" charset="0"/>
                        </a:rPr>
                        <a:t>A Survey of Text Steganography Methods</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2021</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Vivek Sharma S, Monika Raj, Swathi S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ea typeface="Cambria" panose="02040503050406030204" pitchFamily="18" charset="0"/>
                          <a:cs typeface="Times New Roman" panose="02020603050405020304" pitchFamily="18" charset="0"/>
                        </a:rPr>
                        <a:t>Text steganography is  the most difficult  kind  of steganography because  a text file  lacks  a large-scale redundancy  of information  in  comparison to  other   digital medium  like  image,  audio and  video.</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pPr algn="ctr"/>
                      <a:r>
                        <a:rPr lang="en-US" sz="1400" dirty="0">
                          <a:latin typeface="Times New Roman" panose="02020603050405020304" pitchFamily="18" charset="0"/>
                          <a:cs typeface="Times New Roman" panose="02020603050405020304" pitchFamily="18" charset="0"/>
                        </a:rPr>
                        <a:t>Modified LSB on Audio Steganography using WAV Format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2021</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err="1">
                          <a:latin typeface="Times New Roman" panose="02020603050405020304" pitchFamily="18" charset="0"/>
                          <a:cs typeface="Times New Roman" panose="02020603050405020304" pitchFamily="18" charset="0"/>
                        </a:rPr>
                        <a:t>Rini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Indrayani</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Steganography on the WAV format audio cover media</a:t>
                      </a:r>
                    </a:p>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using the methods of LSB, LSB + 1, LSB + 2, LSB + 3, LSB</a:t>
                      </a:r>
                    </a:p>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+ 4, LSB + 5, LSB + 6, and LSB + 7 has been successfully</a:t>
                      </a:r>
                    </a:p>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carried out with various evaluations.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fld id="{76C9C406-4445-4E33-987C-6117DEBA54F9}" type="datetime1">
              <a:rPr lang="en-IN" smtClean="0"/>
              <a:pPr/>
              <a:t>16-05-2023</a:t>
            </a:fld>
            <a:endParaRPr lang="en-IN"/>
          </a:p>
        </p:txBody>
      </p:sp>
      <p:sp>
        <p:nvSpPr>
          <p:cNvPr id="5" name="Footer Placeholder 4"/>
          <p:cNvSpPr>
            <a:spLocks noGrp="1"/>
          </p:cNvSpPr>
          <p:nvPr>
            <p:ph type="ftr" sz="quarter" idx="11"/>
          </p:nvPr>
        </p:nvSpPr>
        <p:spPr/>
        <p:txBody>
          <a:bodyPr/>
          <a:lstStyle/>
          <a:p>
            <a:r>
              <a:rPr lang="en-US" dirty="0"/>
              <a:t>PROJECT PHASE -I </a:t>
            </a:r>
            <a:r>
              <a:rPr lang="en-US" sz="1200" dirty="0"/>
              <a:t>FINAL  </a:t>
            </a:r>
            <a:r>
              <a:rPr lang="en-US" dirty="0"/>
              <a:t>REVIEW                                                                                       Department of CSE, </a:t>
            </a:r>
            <a:r>
              <a:rPr lang="en-US" dirty="0" err="1"/>
              <a:t>KGiSL</a:t>
            </a:r>
            <a:r>
              <a:rPr lang="en-US" dirty="0"/>
              <a:t> Institute of Technology, Coimbatore </a:t>
            </a:r>
            <a:endParaRPr lang="en-IN" dirty="0"/>
          </a:p>
        </p:txBody>
      </p:sp>
      <p:sp>
        <p:nvSpPr>
          <p:cNvPr id="6" name="Slide Number Placeholder 5"/>
          <p:cNvSpPr>
            <a:spLocks noGrp="1"/>
          </p:cNvSpPr>
          <p:nvPr>
            <p:ph type="sldNum" sz="quarter" idx="12"/>
          </p:nvPr>
        </p:nvSpPr>
        <p:spPr/>
        <p:txBody>
          <a:bodyPr/>
          <a:lstStyle/>
          <a:p>
            <a:fld id="{370E2DBF-622E-4774-BABA-0B90A0613018}" type="slidenum">
              <a:rPr lang="en-IN" smtClean="0"/>
              <a:pPr/>
              <a:t>5</a:t>
            </a:fld>
            <a:endParaRPr lang="en-IN"/>
          </a:p>
        </p:txBody>
      </p:sp>
      <p:pic>
        <p:nvPicPr>
          <p:cNvPr id="7" name="Picture 2">
            <a:extLst>
              <a:ext uri="{FF2B5EF4-FFF2-40B4-BE49-F238E27FC236}">
                <a16:creationId xmlns:a16="http://schemas.microsoft.com/office/drawing/2014/main" id="{B65B3167-6B1A-450D-A733-1D9210660B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5045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919" y="234474"/>
            <a:ext cx="10515600" cy="1325563"/>
          </a:xfrm>
        </p:spPr>
        <p:txBody>
          <a:bodyPr>
            <a:normAutofit/>
          </a:bodyPr>
          <a:lstStyle/>
          <a:p>
            <a:r>
              <a:rPr lang="en-US" sz="4200" dirty="0">
                <a:latin typeface="Algerian" pitchFamily="82" charset="0"/>
              </a:rPr>
              <a:t>LITERATURE SURVEY</a:t>
            </a:r>
            <a:endParaRPr lang="en-IN" sz="4200" dirty="0">
              <a:latin typeface="Algerian" pitchFamily="82"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102882533"/>
              </p:ext>
            </p:extLst>
          </p:nvPr>
        </p:nvGraphicFramePr>
        <p:xfrm>
          <a:off x="427558" y="1082992"/>
          <a:ext cx="11222575" cy="5242560"/>
        </p:xfrm>
        <a:graphic>
          <a:graphicData uri="http://schemas.openxmlformats.org/drawingml/2006/table">
            <a:tbl>
              <a:tblPr firstRow="1" bandRow="1">
                <a:tableStyleId>{5C22544A-7EE6-4342-B048-85BDC9FD1C3A}</a:tableStyleId>
              </a:tblPr>
              <a:tblGrid>
                <a:gridCol w="2264842">
                  <a:extLst>
                    <a:ext uri="{9D8B030D-6E8A-4147-A177-3AD203B41FA5}">
                      <a16:colId xmlns:a16="http://schemas.microsoft.com/office/drawing/2014/main" val="20000"/>
                    </a:ext>
                  </a:extLst>
                </a:gridCol>
                <a:gridCol w="931333">
                  <a:extLst>
                    <a:ext uri="{9D8B030D-6E8A-4147-A177-3AD203B41FA5}">
                      <a16:colId xmlns:a16="http://schemas.microsoft.com/office/drawing/2014/main" val="20001"/>
                    </a:ext>
                  </a:extLst>
                </a:gridCol>
                <a:gridCol w="2852574">
                  <a:extLst>
                    <a:ext uri="{9D8B030D-6E8A-4147-A177-3AD203B41FA5}">
                      <a16:colId xmlns:a16="http://schemas.microsoft.com/office/drawing/2014/main" val="20002"/>
                    </a:ext>
                  </a:extLst>
                </a:gridCol>
                <a:gridCol w="5173826">
                  <a:extLst>
                    <a:ext uri="{9D8B030D-6E8A-4147-A177-3AD203B41FA5}">
                      <a16:colId xmlns:a16="http://schemas.microsoft.com/office/drawing/2014/main" val="20003"/>
                    </a:ext>
                  </a:extLst>
                </a:gridCol>
              </a:tblGrid>
              <a:tr h="370840">
                <a:tc>
                  <a:txBody>
                    <a:bodyPr/>
                    <a:lstStyle/>
                    <a:p>
                      <a:pPr algn="ctr"/>
                      <a:r>
                        <a:rPr lang="en-US" sz="1400" dirty="0">
                          <a:latin typeface="Times New Roman" panose="02020603050405020304" pitchFamily="18" charset="0"/>
                          <a:cs typeface="Times New Roman" panose="02020603050405020304" pitchFamily="18" charset="0"/>
                        </a:rPr>
                        <a:t>TITLE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PUBLICATION</a:t>
                      </a:r>
                      <a:r>
                        <a:rPr lang="en-US" sz="1400" baseline="0" dirty="0">
                          <a:latin typeface="Times New Roman" panose="02020603050405020304" pitchFamily="18" charset="0"/>
                          <a:cs typeface="Times New Roman" panose="02020603050405020304" pitchFamily="18" charset="0"/>
                        </a:rPr>
                        <a:t> YEAR</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AUTHOR</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DESCRIPTION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US" altLang="en-US" sz="1400" dirty="0">
                          <a:latin typeface="Times New Roman" panose="02020603050405020304" pitchFamily="18" charset="0"/>
                          <a:cs typeface="Times New Roman" panose="02020603050405020304" pitchFamily="18" charset="0"/>
                        </a:rPr>
                        <a:t>Information Hiding in Audio Steganography using LSB Matching Revisited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altLang="en-US" sz="1400" dirty="0">
                          <a:latin typeface="Times New Roman" panose="02020603050405020304" pitchFamily="18" charset="0"/>
                          <a:cs typeface="Times New Roman" panose="02020603050405020304" pitchFamily="18" charset="0"/>
                        </a:rPr>
                        <a:t>2021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altLang="en-US" sz="1400" dirty="0">
                          <a:latin typeface="Times New Roman" panose="02020603050405020304" pitchFamily="18" charset="0"/>
                          <a:cs typeface="Times New Roman" panose="02020603050405020304" pitchFamily="18" charset="0"/>
                        </a:rPr>
                        <a:t>R </a:t>
                      </a:r>
                      <a:r>
                        <a:rPr lang="en-US" altLang="en-US" sz="1400" dirty="0" err="1">
                          <a:latin typeface="Times New Roman" panose="02020603050405020304" pitchFamily="18" charset="0"/>
                          <a:cs typeface="Times New Roman" panose="02020603050405020304" pitchFamily="18" charset="0"/>
                        </a:rPr>
                        <a:t>Shanthakumari</a:t>
                      </a:r>
                      <a:r>
                        <a:rPr lang="en-US" altLang="en-US" sz="1400" dirty="0">
                          <a:latin typeface="Times New Roman" panose="02020603050405020304" pitchFamily="18" charset="0"/>
                          <a:cs typeface="Times New Roman" panose="02020603050405020304" pitchFamily="18" charset="0"/>
                        </a:rPr>
                        <a:t>, E M Roopa Devi, R </a:t>
                      </a:r>
                      <a:r>
                        <a:rPr lang="en-US" altLang="en-US" sz="1400" dirty="0" err="1">
                          <a:latin typeface="Times New Roman" panose="02020603050405020304" pitchFamily="18" charset="0"/>
                          <a:cs typeface="Times New Roman" panose="02020603050405020304" pitchFamily="18" charset="0"/>
                        </a:rPr>
                        <a:t>Rajadevi</a:t>
                      </a:r>
                      <a:r>
                        <a:rPr lang="en-US" altLang="en-US" sz="1400" dirty="0">
                          <a:latin typeface="Times New Roman" panose="02020603050405020304" pitchFamily="18" charset="0"/>
                          <a:cs typeface="Times New Roman" panose="02020603050405020304" pitchFamily="18" charset="0"/>
                        </a:rPr>
                        <a:t>, B </a:t>
                      </a:r>
                      <a:r>
                        <a:rPr lang="en-US" altLang="en-US" sz="1400" dirty="0" err="1">
                          <a:latin typeface="Times New Roman" panose="02020603050405020304" pitchFamily="18" charset="0"/>
                          <a:cs typeface="Times New Roman" panose="02020603050405020304" pitchFamily="18" charset="0"/>
                        </a:rPr>
                        <a:t>Bharaneeshwar</a:t>
                      </a:r>
                      <a:r>
                        <a:rPr lang="en-US" alt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Audio steganography scheme based on LSB matching revisited algorithm is applied to embed concealed information into audio without inventing perceptible distortions.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sz="1400" dirty="0">
                          <a:latin typeface="Times New Roman" panose="02020603050405020304" pitchFamily="18" charset="0"/>
                          <a:cs typeface="Times New Roman" panose="02020603050405020304" pitchFamily="18" charset="0"/>
                        </a:rPr>
                        <a:t>Image Steganography: A Review of the Recent Advances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2021</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Nandhini Subramanian, Omar </a:t>
                      </a:r>
                      <a:r>
                        <a:rPr lang="en-US" sz="1400" dirty="0" err="1">
                          <a:latin typeface="Times New Roman" panose="02020603050405020304" pitchFamily="18" charset="0"/>
                          <a:cs typeface="Times New Roman" panose="02020603050405020304" pitchFamily="18" charset="0"/>
                        </a:rPr>
                        <a:t>Elharrouss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Somaya</a:t>
                      </a:r>
                      <a:r>
                        <a:rPr lang="en-US" sz="1400" dirty="0">
                          <a:latin typeface="Times New Roman" panose="02020603050405020304" pitchFamily="18" charset="0"/>
                          <a:cs typeface="Times New Roman" panose="02020603050405020304" pitchFamily="18" charset="0"/>
                        </a:rPr>
                        <a:t> Al-</a:t>
                      </a:r>
                      <a:r>
                        <a:rPr lang="en-US" sz="1400" dirty="0" err="1">
                          <a:latin typeface="Times New Roman" panose="02020603050405020304" pitchFamily="18" charset="0"/>
                          <a:cs typeface="Times New Roman" panose="02020603050405020304" pitchFamily="18" charset="0"/>
                        </a:rPr>
                        <a:t>Maadeed</a:t>
                      </a:r>
                      <a:r>
                        <a:rPr lang="en-US" sz="1400" dirty="0">
                          <a:latin typeface="Times New Roman" panose="02020603050405020304" pitchFamily="18" charset="0"/>
                          <a:cs typeface="Times New Roman" panose="02020603050405020304" pitchFamily="18" charset="0"/>
                        </a:rPr>
                        <a:t>, Ahmed </a:t>
                      </a:r>
                      <a:r>
                        <a:rPr lang="en-US" sz="1400" dirty="0" err="1">
                          <a:latin typeface="Times New Roman" panose="02020603050405020304" pitchFamily="18" charset="0"/>
                          <a:cs typeface="Times New Roman" panose="02020603050405020304" pitchFamily="18" charset="0"/>
                        </a:rPr>
                        <a:t>Bouridane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secret data is converted into binary bits and the cover image is manipulated statistically to embed the secret binary bits.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ctr"/>
                      <a:r>
                        <a:rPr lang="en-US" sz="1400" dirty="0">
                          <a:latin typeface="Times New Roman" panose="02020603050405020304" pitchFamily="18" charset="0"/>
                          <a:cs typeface="Times New Roman" panose="02020603050405020304" pitchFamily="18" charset="0"/>
                        </a:rPr>
                        <a:t>Securing Technique Using Pattern-Based LSB </a:t>
                      </a:r>
                      <a:r>
                        <a:rPr lang="en-US" sz="1400" dirty="0" err="1">
                          <a:latin typeface="Times New Roman" panose="02020603050405020304" pitchFamily="18" charset="0"/>
                          <a:cs typeface="Times New Roman" panose="02020603050405020304" pitchFamily="18" charset="0"/>
                        </a:rPr>
                        <a:t>AudioSteganography</a:t>
                      </a:r>
                      <a:r>
                        <a:rPr lang="en-US" sz="1400" dirty="0">
                          <a:latin typeface="Times New Roman" panose="02020603050405020304" pitchFamily="18" charset="0"/>
                          <a:cs typeface="Times New Roman" panose="02020603050405020304" pitchFamily="18" charset="0"/>
                        </a:rPr>
                        <a:t> and Intensity-Based Visual Cryptography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2020</a:t>
                      </a:r>
                      <a:endParaRPr lang="en-IN" sz="1400" dirty="0">
                        <a:latin typeface="Times New Roman" panose="02020603050405020304" pitchFamily="18" charset="0"/>
                        <a:cs typeface="Times New Roman" panose="02020603050405020304" pitchFamily="18" charset="0"/>
                      </a:endParaRPr>
                    </a:p>
                  </a:txBody>
                  <a:tcPr/>
                </a:tc>
                <a:tc>
                  <a:txBody>
                    <a:bodyPr/>
                    <a:lstStyle/>
                    <a:p>
                      <a:pPr marL="0" indent="-450850" algn="ctr">
                        <a:spcBef>
                          <a:spcPts val="0"/>
                        </a:spcBef>
                        <a:buNone/>
                      </a:pPr>
                      <a:r>
                        <a:rPr lang="en-US" sz="1400" dirty="0" err="1">
                          <a:latin typeface="Times New Roman" panose="02020603050405020304" pitchFamily="18" charset="0"/>
                          <a:cs typeface="Times New Roman" panose="02020603050405020304" pitchFamily="18" charset="0"/>
                        </a:rPr>
                        <a:t>Pranati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Rakshit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Sreeparna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Ganguly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Souvik</a:t>
                      </a:r>
                      <a:r>
                        <a:rPr lang="en-US" sz="1400" dirty="0">
                          <a:latin typeface="Times New Roman" panose="02020603050405020304" pitchFamily="18" charset="0"/>
                          <a:cs typeface="Times New Roman" panose="02020603050405020304" pitchFamily="18" charset="0"/>
                        </a:rPr>
                        <a:t> Pal, Ayman A. Aly, </a:t>
                      </a:r>
                      <a:r>
                        <a:rPr lang="en-US" sz="1400" dirty="0" err="1">
                          <a:latin typeface="Times New Roman" panose="02020603050405020304" pitchFamily="18" charset="0"/>
                          <a:cs typeface="Times New Roman" panose="02020603050405020304" pitchFamily="18" charset="0"/>
                        </a:rPr>
                        <a:t>Dac-Nhuong</a:t>
                      </a:r>
                      <a:r>
                        <a:rPr lang="en-US" sz="1400" dirty="0">
                          <a:latin typeface="Times New Roman" panose="02020603050405020304" pitchFamily="18" charset="0"/>
                          <a:cs typeface="Times New Roman" panose="02020603050405020304" pitchFamily="18" charset="0"/>
                        </a:rPr>
                        <a:t> Le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An intensity-based visual cryptography scheme is used along with an additional layer of audio steganography in the time domain. Here, the intensity of the secret image pixel is distributed among several basis matrices</a:t>
                      </a:r>
                    </a:p>
                  </a:txBody>
                  <a:tcPr/>
                </a:tc>
                <a:extLst>
                  <a:ext uri="{0D108BD9-81ED-4DB2-BD59-A6C34878D82A}">
                    <a16:rowId xmlns:a16="http://schemas.microsoft.com/office/drawing/2014/main" val="10003"/>
                  </a:ext>
                </a:extLst>
              </a:tr>
              <a:tr h="370840">
                <a:tc>
                  <a:txBody>
                    <a:bodyPr/>
                    <a:lstStyle/>
                    <a:p>
                      <a:pPr marL="0" indent="-450850" algn="ctr">
                        <a:spcBef>
                          <a:spcPts val="0"/>
                        </a:spcBef>
                        <a:buNone/>
                      </a:pPr>
                      <a:r>
                        <a:rPr lang="en-IN" sz="1400" dirty="0">
                          <a:latin typeface="Times New Roman" panose="02020603050405020304" pitchFamily="18" charset="0"/>
                          <a:cs typeface="Times New Roman" panose="02020603050405020304" pitchFamily="18" charset="0"/>
                        </a:rPr>
                        <a:t>Development of an Audio Steganography System Using Discrete Cosine Transform and Spread Spectrum Techniques </a:t>
                      </a:r>
                    </a:p>
                  </a:txBody>
                  <a:tcPr/>
                </a:tc>
                <a:tc>
                  <a:txBody>
                    <a:bodyPr/>
                    <a:lstStyle/>
                    <a:p>
                      <a:pPr algn="ctr"/>
                      <a:r>
                        <a:rPr lang="en-US" sz="1400" dirty="0">
                          <a:latin typeface="Times New Roman" panose="02020603050405020304" pitchFamily="18" charset="0"/>
                          <a:cs typeface="Times New Roman" panose="02020603050405020304" pitchFamily="18" charset="0"/>
                        </a:rPr>
                        <a:t>2020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latin typeface="Times New Roman" panose="02020603050405020304" pitchFamily="18" charset="0"/>
                          <a:cs typeface="Times New Roman" panose="02020603050405020304" pitchFamily="18" charset="0"/>
                        </a:rPr>
                        <a:t> Olawale Timothy </a:t>
                      </a:r>
                      <a:r>
                        <a:rPr lang="en-IN" sz="1400" dirty="0" err="1">
                          <a:latin typeface="Times New Roman" panose="02020603050405020304" pitchFamily="18" charset="0"/>
                          <a:cs typeface="Times New Roman" panose="02020603050405020304" pitchFamily="18" charset="0"/>
                        </a:rPr>
                        <a:t>Adeboje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Arome</a:t>
                      </a:r>
                      <a:r>
                        <a:rPr lang="en-IN" sz="1400" dirty="0">
                          <a:latin typeface="Times New Roman" panose="02020603050405020304" pitchFamily="18" charset="0"/>
                          <a:cs typeface="Times New Roman" panose="02020603050405020304" pitchFamily="18" charset="0"/>
                        </a:rPr>
                        <a:t> Junior Gabriel, Adebayo Olusola </a:t>
                      </a:r>
                      <a:r>
                        <a:rPr lang="en-IN" sz="1400" dirty="0" err="1">
                          <a:latin typeface="Times New Roman" panose="02020603050405020304" pitchFamily="18" charset="0"/>
                          <a:cs typeface="Times New Roman" panose="02020603050405020304" pitchFamily="18" charset="0"/>
                        </a:rPr>
                        <a:t>Adetunmbi</a:t>
                      </a:r>
                      <a:r>
                        <a:rPr lang="en-IN" sz="1400" dirty="0">
                          <a:latin typeface="Times New Roman" panose="02020603050405020304" pitchFamily="18" charset="0"/>
                          <a:cs typeface="Times New Roman" panose="02020603050405020304" pitchFamily="18" charset="0"/>
                        </a:rPr>
                        <a:t> </a:t>
                      </a:r>
                    </a:p>
                  </a:txBody>
                  <a:tcPr/>
                </a:tc>
                <a:tc>
                  <a:txBody>
                    <a:bodyPr/>
                    <a:lstStyle/>
                    <a:p>
                      <a:r>
                        <a:rPr lang="en-US" sz="1400" dirty="0">
                          <a:latin typeface="Times New Roman" panose="02020603050405020304" pitchFamily="18" charset="0"/>
                          <a:ea typeface="Cambria" panose="02040503050406030204" pitchFamily="18" charset="0"/>
                          <a:cs typeface="Times New Roman" panose="02020603050405020304" pitchFamily="18" charset="0"/>
                        </a:rPr>
                        <a:t>Development of an efficient and robust audio steganography system for the security of information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pPr algn="ctr"/>
                      <a:r>
                        <a:rPr lang="en-US" sz="1400" dirty="0">
                          <a:latin typeface="Times New Roman" panose="02020603050405020304" pitchFamily="18" charset="0"/>
                          <a:cs typeface="Times New Roman" panose="02020603050405020304" pitchFamily="18" charset="0"/>
                        </a:rPr>
                        <a:t>A Study and Literature Review on Various Image Steganography Techniques</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2020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Sonali K. </a:t>
                      </a:r>
                      <a:r>
                        <a:rPr lang="en-US" sz="1400" dirty="0" err="1">
                          <a:latin typeface="Times New Roman" panose="02020603050405020304" pitchFamily="18" charset="0"/>
                          <a:cs typeface="Times New Roman" panose="02020603050405020304" pitchFamily="18" charset="0"/>
                        </a:rPr>
                        <a:t>Powar</a:t>
                      </a:r>
                      <a:r>
                        <a:rPr lang="en-US" sz="1400" dirty="0">
                          <a:latin typeface="Times New Roman" panose="02020603050405020304" pitchFamily="18" charset="0"/>
                          <a:cs typeface="Times New Roman" panose="02020603050405020304" pitchFamily="18" charset="0"/>
                        </a:rPr>
                        <a:t>, H.T. </a:t>
                      </a:r>
                      <a:r>
                        <a:rPr lang="en-US" sz="1400" dirty="0" err="1">
                          <a:latin typeface="Times New Roman" panose="02020603050405020304" pitchFamily="18" charset="0"/>
                          <a:cs typeface="Times New Roman" panose="02020603050405020304" pitchFamily="18" charset="0"/>
                        </a:rPr>
                        <a:t>Dinde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Radhika.M</a:t>
                      </a:r>
                      <a:r>
                        <a:rPr lang="en-US" sz="1400" dirty="0">
                          <a:latin typeface="Times New Roman" panose="02020603050405020304" pitchFamily="18" charset="0"/>
                          <a:cs typeface="Times New Roman" panose="02020603050405020304" pitchFamily="18" charset="0"/>
                        </a:rPr>
                        <a:t>. Patil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Contains different steganography techniques used to transmit secret information securely through the internet.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fld id="{76C9C406-4445-4E33-987C-6117DEBA54F9}" type="datetime1">
              <a:rPr lang="en-IN" smtClean="0"/>
              <a:pPr/>
              <a:t>16-05-2023</a:t>
            </a:fld>
            <a:endParaRPr lang="en-IN"/>
          </a:p>
        </p:txBody>
      </p:sp>
      <p:sp>
        <p:nvSpPr>
          <p:cNvPr id="5" name="Footer Placeholder 4"/>
          <p:cNvSpPr>
            <a:spLocks noGrp="1"/>
          </p:cNvSpPr>
          <p:nvPr>
            <p:ph type="ftr" sz="quarter" idx="11"/>
          </p:nvPr>
        </p:nvSpPr>
        <p:spPr/>
        <p:txBody>
          <a:bodyPr/>
          <a:lstStyle/>
          <a:p>
            <a:r>
              <a:rPr lang="en-US" dirty="0"/>
              <a:t>PROJECT PHASE -I </a:t>
            </a:r>
            <a:r>
              <a:rPr lang="en-US" sz="1200" dirty="0"/>
              <a:t>FINAL</a:t>
            </a:r>
            <a:r>
              <a:rPr lang="en-US" dirty="0"/>
              <a:t> REVIEW                                                                                       Department of CSE, </a:t>
            </a:r>
            <a:r>
              <a:rPr lang="en-US" dirty="0" err="1"/>
              <a:t>KGiSL</a:t>
            </a:r>
            <a:r>
              <a:rPr lang="en-US" dirty="0"/>
              <a:t> Institute of Technology, Coimbatore </a:t>
            </a:r>
            <a:endParaRPr lang="en-IN" dirty="0"/>
          </a:p>
        </p:txBody>
      </p:sp>
      <p:sp>
        <p:nvSpPr>
          <p:cNvPr id="6" name="Slide Number Placeholder 5"/>
          <p:cNvSpPr>
            <a:spLocks noGrp="1"/>
          </p:cNvSpPr>
          <p:nvPr>
            <p:ph type="sldNum" sz="quarter" idx="12"/>
          </p:nvPr>
        </p:nvSpPr>
        <p:spPr/>
        <p:txBody>
          <a:bodyPr/>
          <a:lstStyle/>
          <a:p>
            <a:fld id="{370E2DBF-622E-4774-BABA-0B90A0613018}" type="slidenum">
              <a:rPr lang="en-IN" smtClean="0"/>
              <a:pPr/>
              <a:t>6</a:t>
            </a:fld>
            <a:endParaRPr lang="en-IN"/>
          </a:p>
        </p:txBody>
      </p:sp>
      <p:pic>
        <p:nvPicPr>
          <p:cNvPr id="7" name="Picture 2">
            <a:extLst>
              <a:ext uri="{FF2B5EF4-FFF2-40B4-BE49-F238E27FC236}">
                <a16:creationId xmlns:a16="http://schemas.microsoft.com/office/drawing/2014/main" id="{B65B3167-6B1A-450D-A733-1D9210660B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8758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73856" y="359263"/>
            <a:ext cx="10515600" cy="844697"/>
          </a:xfrm>
        </p:spPr>
        <p:txBody>
          <a:bodyPr>
            <a:noAutofit/>
          </a:bodyPr>
          <a:lstStyle/>
          <a:p>
            <a:r>
              <a:rPr lang="en-US" sz="4200" dirty="0">
                <a:latin typeface="Algerian" panose="04020705040A02060702" pitchFamily="82" charset="0"/>
              </a:rPr>
              <a:t>  PROPOSED SYSTEM  </a:t>
            </a:r>
            <a:endParaRPr lang="en-IN" sz="42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203960"/>
            <a:ext cx="10515600" cy="5815663"/>
          </a:xfrm>
        </p:spPr>
        <p:txBody>
          <a:bodyPr>
            <a:normAutofit/>
          </a:bodyPr>
          <a:lstStyle/>
          <a:p>
            <a:pPr marL="534988" indent="-45085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proposed technique focuses on embedding secret messages in realistic images using masking &amp; filtering and Encrypt &amp; scatter.</a:t>
            </a:r>
          </a:p>
          <a:p>
            <a:pPr marL="534988" indent="-45085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proposed system prioritizes providing secure communication, digital watermarking, and copyright protection to effectuate Steganography.</a:t>
            </a:r>
          </a:p>
          <a:p>
            <a:pPr marL="84138" indent="0" algn="just">
              <a:buNone/>
            </a:pPr>
            <a:endParaRPr lang="en-US" sz="2500" dirty="0">
              <a:latin typeface="Algerian" panose="04020705040A02060702" pitchFamily="82" charset="0"/>
            </a:endParaRPr>
          </a:p>
          <a:p>
            <a:pPr marL="84138" indent="0" algn="just">
              <a:buNone/>
            </a:pPr>
            <a:r>
              <a:rPr lang="en-US" sz="4200" dirty="0">
                <a:latin typeface="Algerian" panose="04020705040A02060702" pitchFamily="82" charset="0"/>
              </a:rPr>
              <a:t>ADVANTAGES</a:t>
            </a:r>
            <a:endParaRPr lang="en-US" sz="4200" dirty="0">
              <a:latin typeface="Times New Roman" panose="02020603050405020304" pitchFamily="18" charset="0"/>
              <a:cs typeface="Times New Roman" panose="02020603050405020304" pitchFamily="18" charset="0"/>
            </a:endParaRPr>
          </a:p>
          <a:p>
            <a:pPr marL="534988" indent="-45085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model utilizes masking &amp; filtering and Encrypt &amp; scatter to embed a large amount of data in the image while maintaining the image's quality.</a:t>
            </a:r>
          </a:p>
          <a:p>
            <a:pPr marL="534988" indent="-45085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This secured system is highly robust against steganalysis attacks and provides high-quality </a:t>
            </a:r>
            <a:r>
              <a:rPr lang="en-US" sz="2500" dirty="0" err="1">
                <a:latin typeface="Times New Roman" panose="02020603050405020304" pitchFamily="18" charset="0"/>
                <a:cs typeface="Times New Roman" panose="02020603050405020304" pitchFamily="18" charset="0"/>
              </a:rPr>
              <a:t>stego</a:t>
            </a:r>
            <a:r>
              <a:rPr lang="en-US" sz="2500" dirty="0">
                <a:latin typeface="Times New Roman" panose="02020603050405020304" pitchFamily="18" charset="0"/>
                <a:cs typeface="Times New Roman" panose="02020603050405020304" pitchFamily="18" charset="0"/>
              </a:rPr>
              <a:t> text, audio, and images. </a:t>
            </a: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D188D83-44BF-4254-944D-40739CF68FAE}"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7</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0908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163868"/>
            <a:ext cx="11146766" cy="1233612"/>
          </a:xfrm>
          <a:solidFill>
            <a:schemeClr val="bg1"/>
          </a:solidFill>
        </p:spPr>
        <p:txBody>
          <a:bodyPr/>
          <a:lstStyle/>
          <a:p>
            <a:r>
              <a:rPr lang="en-US" dirty="0">
                <a:latin typeface="Algerian" panose="04020705040A02060702" pitchFamily="82" charset="0"/>
              </a:rPr>
              <a:t> Architectural diagram </a:t>
            </a:r>
            <a:endParaRPr lang="en-IN" sz="42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51469817-26B3-B495-590F-CEE46835879F}"/>
              </a:ext>
            </a:extLst>
          </p:cNvPr>
          <p:cNvSpPr>
            <a:spLocks noGrp="1"/>
          </p:cNvSpPr>
          <p:nvPr>
            <p:ph type="dt" sz="half" idx="10"/>
          </p:nvPr>
        </p:nvSpPr>
        <p:spPr>
          <a:solidFill>
            <a:schemeClr val="bg1"/>
          </a:solidFill>
        </p:spPr>
        <p:txBody>
          <a:bodyPr/>
          <a:lstStyle/>
          <a:p>
            <a:fld id="{3F179F1B-5D8F-4789-B8C4-213671C9F813}" type="datetime1">
              <a:rPr lang="en-IN" sz="1600" smtClean="0">
                <a:latin typeface="Times New Roman" panose="02020603050405020304" pitchFamily="18" charset="0"/>
                <a:cs typeface="Times New Roman" panose="02020603050405020304" pitchFamily="18" charset="0"/>
              </a:rPr>
              <a:t>16-05-2023</a:t>
            </a:fld>
            <a:endParaRPr lang="en-IN" sz="160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DDE7229C-AD7F-22DB-7CC0-70103D8951A4}"/>
              </a:ext>
            </a:extLst>
          </p:cNvPr>
          <p:cNvSpPr>
            <a:spLocks noGrp="1"/>
          </p:cNvSpPr>
          <p:nvPr>
            <p:ph type="ftr" sz="quarter" idx="11"/>
          </p:nvPr>
        </p:nvSpPr>
        <p:spPr>
          <a:xfrm>
            <a:off x="2931736" y="6326710"/>
            <a:ext cx="5835192" cy="394765"/>
          </a:xfrm>
          <a:solidFill>
            <a:schemeClr val="bg1"/>
          </a:solidFill>
        </p:spPr>
        <p:txBody>
          <a:bodyPr/>
          <a:lstStyle/>
          <a:p>
            <a:r>
              <a:rPr lang="en-US" sz="1600" dirty="0">
                <a:latin typeface="Times New Roman" panose="02020603050405020304" pitchFamily="18" charset="0"/>
                <a:cs typeface="Times New Roman" panose="02020603050405020304" pitchFamily="18" charset="0"/>
              </a:rPr>
              <a:t>PROJECT PHASE -I </a:t>
            </a:r>
            <a:r>
              <a:rPr lang="en-US" sz="1600" dirty="0"/>
              <a:t>FINAL</a:t>
            </a:r>
            <a:r>
              <a:rPr lang="en-US" sz="1600" dirty="0">
                <a:latin typeface="Times New Roman" panose="02020603050405020304" pitchFamily="18" charset="0"/>
                <a:cs typeface="Times New Roman" panose="02020603050405020304" pitchFamily="18" charset="0"/>
              </a:rPr>
              <a:t> REVIEW                                                                                       Department of CSE, </a:t>
            </a:r>
            <a:r>
              <a:rPr lang="en-US" sz="1600" dirty="0" err="1">
                <a:latin typeface="Times New Roman" panose="02020603050405020304" pitchFamily="18" charset="0"/>
                <a:cs typeface="Times New Roman" panose="02020603050405020304" pitchFamily="18" charset="0"/>
              </a:rPr>
              <a:t>KGiSL</a:t>
            </a:r>
            <a:r>
              <a:rPr lang="en-US" sz="1600" dirty="0">
                <a:latin typeface="Times New Roman" panose="02020603050405020304" pitchFamily="18" charset="0"/>
                <a:cs typeface="Times New Roman" panose="02020603050405020304" pitchFamily="18" charset="0"/>
              </a:rPr>
              <a:t> Institute of Technology, Coimbatore </a:t>
            </a: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8832D1D2-BE95-414D-7C5C-E8796615C0BD}"/>
              </a:ext>
            </a:extLst>
          </p:cNvPr>
          <p:cNvSpPr>
            <a:spLocks noGrp="1"/>
          </p:cNvSpPr>
          <p:nvPr>
            <p:ph type="sldNum" sz="quarter" idx="12"/>
          </p:nvPr>
        </p:nvSpPr>
        <p:spPr>
          <a:solidFill>
            <a:schemeClr val="bg1"/>
          </a:solidFill>
        </p:spPr>
        <p:txBody>
          <a:bodyPr/>
          <a:lstStyle/>
          <a:p>
            <a:fld id="{370E2DBF-622E-4774-BABA-0B90A0613018}" type="slidenum">
              <a:rPr lang="en-IN" smtClean="0">
                <a:latin typeface="Times New Roman" panose="02020603050405020304" pitchFamily="18" charset="0"/>
                <a:cs typeface="Times New Roman" panose="02020603050405020304" pitchFamily="18" charset="0"/>
              </a:rPr>
              <a:pPr/>
              <a:t>8</a:t>
            </a:fld>
            <a:endParaRPr lang="en-IN">
              <a:latin typeface="Times New Roman" panose="02020603050405020304" pitchFamily="18" charset="0"/>
              <a:cs typeface="Times New Roman" panose="02020603050405020304" pitchFamily="18" charset="0"/>
            </a:endParaRPr>
          </a:p>
        </p:txBody>
      </p:sp>
      <p:sp>
        <p:nvSpPr>
          <p:cNvPr id="4" name="Rectangle 3"/>
          <p:cNvSpPr/>
          <p:nvPr/>
        </p:nvSpPr>
        <p:spPr>
          <a:xfrm>
            <a:off x="360809" y="2357834"/>
            <a:ext cx="1070829" cy="235467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USER</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1967858" y="2119616"/>
            <a:ext cx="1627587" cy="710683"/>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ENCODING</a:t>
            </a:r>
            <a:endParaRPr lang="en-IN" dirty="0">
              <a:latin typeface="Times New Roman" panose="02020603050405020304" pitchFamily="18" charset="0"/>
              <a:cs typeface="Times New Roman" panose="02020603050405020304" pitchFamily="18" charset="0"/>
            </a:endParaRPr>
          </a:p>
        </p:txBody>
      </p:sp>
      <p:cxnSp>
        <p:nvCxnSpPr>
          <p:cNvPr id="6" name="Straight Arrow Connector 5"/>
          <p:cNvCxnSpPr>
            <a:cxnSpLocks/>
            <a:stCxn id="4" idx="3"/>
            <a:endCxn id="5" idx="1"/>
          </p:cNvCxnSpPr>
          <p:nvPr/>
        </p:nvCxnSpPr>
        <p:spPr>
          <a:xfrm flipV="1">
            <a:off x="1431638" y="2474958"/>
            <a:ext cx="536220" cy="1060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5" idx="3"/>
            <a:endCxn id="51" idx="2"/>
          </p:cNvCxnSpPr>
          <p:nvPr/>
        </p:nvCxnSpPr>
        <p:spPr>
          <a:xfrm flipV="1">
            <a:off x="3595445" y="1728331"/>
            <a:ext cx="687934" cy="746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8923892" y="2113589"/>
            <a:ext cx="1857522" cy="57454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solidFill>
                  <a:schemeClr val="tx1"/>
                </a:solidFill>
                <a:latin typeface="Times New Roman" panose="02020603050405020304" pitchFamily="18" charset="0"/>
                <a:cs typeface="Times New Roman" panose="02020603050405020304" pitchFamily="18" charset="0"/>
              </a:rPr>
              <a:t>Stego</a:t>
            </a:r>
            <a:r>
              <a:rPr lang="en-IN" b="1" dirty="0">
                <a:solidFill>
                  <a:schemeClr val="tx1"/>
                </a:solidFill>
                <a:latin typeface="Times New Roman" panose="02020603050405020304" pitchFamily="18" charset="0"/>
                <a:cs typeface="Times New Roman" panose="02020603050405020304" pitchFamily="18" charset="0"/>
              </a:rPr>
              <a:t> Text/ Audio/ Image </a:t>
            </a:r>
          </a:p>
        </p:txBody>
      </p:sp>
      <p:cxnSp>
        <p:nvCxnSpPr>
          <p:cNvPr id="15" name="Straight Arrow Connector 14">
            <a:extLst>
              <a:ext uri="{FF2B5EF4-FFF2-40B4-BE49-F238E27FC236}">
                <a16:creationId xmlns:a16="http://schemas.microsoft.com/office/drawing/2014/main" id="{B364E74B-6B06-B2C5-0A2F-5D4C61AE0F4C}"/>
              </a:ext>
            </a:extLst>
          </p:cNvPr>
          <p:cNvCxnSpPr>
            <a:cxnSpLocks/>
            <a:stCxn id="4" idx="3"/>
            <a:endCxn id="37" idx="1"/>
          </p:cNvCxnSpPr>
          <p:nvPr/>
        </p:nvCxnSpPr>
        <p:spPr>
          <a:xfrm>
            <a:off x="1431638" y="3535173"/>
            <a:ext cx="536220" cy="1162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4">
            <a:extLst>
              <a:ext uri="{FF2B5EF4-FFF2-40B4-BE49-F238E27FC236}">
                <a16:creationId xmlns:a16="http://schemas.microsoft.com/office/drawing/2014/main" id="{16250E0F-6FF7-315E-A430-E88BFF64E246}"/>
              </a:ext>
            </a:extLst>
          </p:cNvPr>
          <p:cNvSpPr/>
          <p:nvPr/>
        </p:nvSpPr>
        <p:spPr>
          <a:xfrm>
            <a:off x="1967858" y="4389104"/>
            <a:ext cx="1661911" cy="61615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DECODING</a:t>
            </a:r>
            <a:endParaRPr lang="en-IN" dirty="0">
              <a:latin typeface="Times New Roman" panose="02020603050405020304" pitchFamily="18" charset="0"/>
              <a:cs typeface="Times New Roman" panose="02020603050405020304" pitchFamily="18" charset="0"/>
            </a:endParaRPr>
          </a:p>
        </p:txBody>
      </p:sp>
      <p:sp>
        <p:nvSpPr>
          <p:cNvPr id="50" name="Oval 49">
            <a:extLst>
              <a:ext uri="{FF2B5EF4-FFF2-40B4-BE49-F238E27FC236}">
                <a16:creationId xmlns:a16="http://schemas.microsoft.com/office/drawing/2014/main" id="{71A2FE09-9985-963E-2CD6-BCBCB9DA2423}"/>
              </a:ext>
            </a:extLst>
          </p:cNvPr>
          <p:cNvSpPr/>
          <p:nvPr/>
        </p:nvSpPr>
        <p:spPr>
          <a:xfrm>
            <a:off x="4062271" y="2820948"/>
            <a:ext cx="2046938" cy="955335"/>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Times New Roman" panose="02020603050405020304" pitchFamily="18" charset="0"/>
              <a:cs typeface="Times New Roman" panose="02020603050405020304" pitchFamily="18" charset="0"/>
            </a:endParaRPr>
          </a:p>
          <a:p>
            <a:pPr algn="ctr"/>
            <a:r>
              <a:rPr lang="en-US" b="1" dirty="0">
                <a:solidFill>
                  <a:schemeClr val="tx1"/>
                </a:solidFill>
                <a:latin typeface="Times New Roman" panose="02020603050405020304" pitchFamily="18" charset="0"/>
                <a:cs typeface="Times New Roman" panose="02020603050405020304" pitchFamily="18" charset="0"/>
              </a:rPr>
              <a:t>Cover Text/ Audio/     Image</a:t>
            </a:r>
            <a:endParaRPr lang="en-IN" b="1" dirty="0">
              <a:solidFill>
                <a:schemeClr val="tx1"/>
              </a:solidFill>
              <a:latin typeface="Times New Roman" panose="02020603050405020304" pitchFamily="18" charset="0"/>
              <a:cs typeface="Times New Roman" panose="02020603050405020304" pitchFamily="18" charset="0"/>
            </a:endParaRPr>
          </a:p>
          <a:p>
            <a:pPr algn="ct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1" name="Oval 50">
            <a:extLst>
              <a:ext uri="{FF2B5EF4-FFF2-40B4-BE49-F238E27FC236}">
                <a16:creationId xmlns:a16="http://schemas.microsoft.com/office/drawing/2014/main" id="{1917BD0B-144D-9B66-3AFE-FBDA057E93B3}"/>
              </a:ext>
            </a:extLst>
          </p:cNvPr>
          <p:cNvSpPr/>
          <p:nvPr/>
        </p:nvSpPr>
        <p:spPr>
          <a:xfrm>
            <a:off x="4283379" y="1312375"/>
            <a:ext cx="1604722" cy="83191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Secret Message</a:t>
            </a:r>
            <a:endParaRPr lang="en-IN" b="1" dirty="0">
              <a:solidFill>
                <a:schemeClr val="tx1"/>
              </a:solidFill>
              <a:latin typeface="Times New Roman" panose="02020603050405020304" pitchFamily="18" charset="0"/>
              <a:cs typeface="Times New Roman" panose="02020603050405020304" pitchFamily="18" charset="0"/>
            </a:endParaRPr>
          </a:p>
        </p:txBody>
      </p:sp>
      <p:cxnSp>
        <p:nvCxnSpPr>
          <p:cNvPr id="76" name="Straight Arrow Connector 75">
            <a:extLst>
              <a:ext uri="{FF2B5EF4-FFF2-40B4-BE49-F238E27FC236}">
                <a16:creationId xmlns:a16="http://schemas.microsoft.com/office/drawing/2014/main" id="{323BBCFF-4C61-2700-B0D4-9C7B31315085}"/>
              </a:ext>
            </a:extLst>
          </p:cNvPr>
          <p:cNvCxnSpPr>
            <a:cxnSpLocks/>
            <a:stCxn id="5" idx="3"/>
            <a:endCxn id="50" idx="2"/>
          </p:cNvCxnSpPr>
          <p:nvPr/>
        </p:nvCxnSpPr>
        <p:spPr>
          <a:xfrm>
            <a:off x="3595445" y="2474958"/>
            <a:ext cx="466826" cy="82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Rounded Rectangle 8">
            <a:extLst>
              <a:ext uri="{FF2B5EF4-FFF2-40B4-BE49-F238E27FC236}">
                <a16:creationId xmlns:a16="http://schemas.microsoft.com/office/drawing/2014/main" id="{DA1ABB9E-C8A7-FBD4-4067-EF4BB9E72A7E}"/>
              </a:ext>
            </a:extLst>
          </p:cNvPr>
          <p:cNvSpPr/>
          <p:nvPr/>
        </p:nvSpPr>
        <p:spPr>
          <a:xfrm>
            <a:off x="6608371" y="2085677"/>
            <a:ext cx="1469811" cy="602453"/>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Encryption</a:t>
            </a:r>
          </a:p>
        </p:txBody>
      </p:sp>
      <p:cxnSp>
        <p:nvCxnSpPr>
          <p:cNvPr id="94" name="Straight Arrow Connector 93">
            <a:extLst>
              <a:ext uri="{FF2B5EF4-FFF2-40B4-BE49-F238E27FC236}">
                <a16:creationId xmlns:a16="http://schemas.microsoft.com/office/drawing/2014/main" id="{808B6885-4637-231E-7A18-8C892989D708}"/>
              </a:ext>
            </a:extLst>
          </p:cNvPr>
          <p:cNvCxnSpPr>
            <a:cxnSpLocks/>
            <a:stCxn id="51" idx="6"/>
            <a:endCxn id="87" idx="1"/>
          </p:cNvCxnSpPr>
          <p:nvPr/>
        </p:nvCxnSpPr>
        <p:spPr>
          <a:xfrm>
            <a:off x="5888101" y="1728331"/>
            <a:ext cx="720270" cy="658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88F0D0C-EA3D-8DE7-7924-C1E25107DC9E}"/>
              </a:ext>
            </a:extLst>
          </p:cNvPr>
          <p:cNvCxnSpPr>
            <a:cxnSpLocks/>
            <a:stCxn id="50" idx="6"/>
            <a:endCxn id="87" idx="1"/>
          </p:cNvCxnSpPr>
          <p:nvPr/>
        </p:nvCxnSpPr>
        <p:spPr>
          <a:xfrm flipV="1">
            <a:off x="6109209" y="2386904"/>
            <a:ext cx="499162" cy="911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FD3057E-7039-8D7D-CB45-03B93607277B}"/>
              </a:ext>
            </a:extLst>
          </p:cNvPr>
          <p:cNvCxnSpPr>
            <a:cxnSpLocks/>
            <a:stCxn id="87" idx="3"/>
            <a:endCxn id="39" idx="1"/>
          </p:cNvCxnSpPr>
          <p:nvPr/>
        </p:nvCxnSpPr>
        <p:spPr>
          <a:xfrm>
            <a:off x="8078182" y="2386904"/>
            <a:ext cx="845710" cy="13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Rounded Rectangle 38">
            <a:extLst>
              <a:ext uri="{FF2B5EF4-FFF2-40B4-BE49-F238E27FC236}">
                <a16:creationId xmlns:a16="http://schemas.microsoft.com/office/drawing/2014/main" id="{68C1CEC0-7636-0E0B-BAF0-2AE31C5FC3AB}"/>
              </a:ext>
            </a:extLst>
          </p:cNvPr>
          <p:cNvSpPr/>
          <p:nvPr/>
        </p:nvSpPr>
        <p:spPr>
          <a:xfrm>
            <a:off x="4283380" y="4394334"/>
            <a:ext cx="1649022" cy="60245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solidFill>
                  <a:schemeClr val="tx1"/>
                </a:solidFill>
                <a:latin typeface="Times New Roman" panose="02020603050405020304" pitchFamily="18" charset="0"/>
                <a:cs typeface="Times New Roman" panose="02020603050405020304" pitchFamily="18" charset="0"/>
              </a:rPr>
              <a:t>Stego</a:t>
            </a:r>
            <a:r>
              <a:rPr lang="en-IN" b="1" dirty="0">
                <a:solidFill>
                  <a:schemeClr val="tx1"/>
                </a:solidFill>
                <a:latin typeface="Times New Roman" panose="02020603050405020304" pitchFamily="18" charset="0"/>
                <a:cs typeface="Times New Roman" panose="02020603050405020304" pitchFamily="18" charset="0"/>
              </a:rPr>
              <a:t> Text/ Audio/ Image </a:t>
            </a:r>
          </a:p>
        </p:txBody>
      </p:sp>
      <p:sp>
        <p:nvSpPr>
          <p:cNvPr id="125" name="Rounded Rectangle 8">
            <a:extLst>
              <a:ext uri="{FF2B5EF4-FFF2-40B4-BE49-F238E27FC236}">
                <a16:creationId xmlns:a16="http://schemas.microsoft.com/office/drawing/2014/main" id="{44ECFD81-4061-A42C-6675-638E21B7BD38}"/>
              </a:ext>
            </a:extLst>
          </p:cNvPr>
          <p:cNvSpPr/>
          <p:nvPr/>
        </p:nvSpPr>
        <p:spPr>
          <a:xfrm>
            <a:off x="6612569" y="4402808"/>
            <a:ext cx="1469811" cy="602453"/>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Encryption</a:t>
            </a:r>
          </a:p>
        </p:txBody>
      </p:sp>
      <p:sp>
        <p:nvSpPr>
          <p:cNvPr id="128" name="Oval 127">
            <a:extLst>
              <a:ext uri="{FF2B5EF4-FFF2-40B4-BE49-F238E27FC236}">
                <a16:creationId xmlns:a16="http://schemas.microsoft.com/office/drawing/2014/main" id="{B3B2A867-D55C-4ECC-7A5F-67EB73EAC21C}"/>
              </a:ext>
            </a:extLst>
          </p:cNvPr>
          <p:cNvSpPr/>
          <p:nvPr/>
        </p:nvSpPr>
        <p:spPr>
          <a:xfrm>
            <a:off x="8886541" y="3491354"/>
            <a:ext cx="1604722" cy="911454"/>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Secret Message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31" name="Oval 130">
            <a:extLst>
              <a:ext uri="{FF2B5EF4-FFF2-40B4-BE49-F238E27FC236}">
                <a16:creationId xmlns:a16="http://schemas.microsoft.com/office/drawing/2014/main" id="{131DDAF7-065C-AFB9-08F4-50E6FC51B6DF}"/>
              </a:ext>
            </a:extLst>
          </p:cNvPr>
          <p:cNvSpPr/>
          <p:nvPr/>
        </p:nvSpPr>
        <p:spPr>
          <a:xfrm>
            <a:off x="8766928" y="5178121"/>
            <a:ext cx="2014486" cy="877002"/>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Times New Roman" panose="02020603050405020304" pitchFamily="18" charset="0"/>
              <a:cs typeface="Times New Roman" panose="02020603050405020304" pitchFamily="18" charset="0"/>
            </a:endParaRPr>
          </a:p>
          <a:p>
            <a:pPr algn="ctr"/>
            <a:r>
              <a:rPr lang="en-US" b="1" dirty="0">
                <a:solidFill>
                  <a:schemeClr val="tx1"/>
                </a:solidFill>
                <a:latin typeface="Times New Roman" panose="02020603050405020304" pitchFamily="18" charset="0"/>
                <a:cs typeface="Times New Roman" panose="02020603050405020304" pitchFamily="18" charset="0"/>
              </a:rPr>
              <a:t>Cover Text/ Audio/ Image</a:t>
            </a:r>
            <a:endParaRPr lang="en-IN" b="1" dirty="0">
              <a:solidFill>
                <a:schemeClr val="tx1"/>
              </a:solidFill>
              <a:latin typeface="Times New Roman" panose="02020603050405020304" pitchFamily="18" charset="0"/>
              <a:cs typeface="Times New Roman" panose="02020603050405020304" pitchFamily="18" charset="0"/>
            </a:endParaRPr>
          </a:p>
          <a:p>
            <a:pPr algn="ctr"/>
            <a:endParaRPr lang="en-IN" b="1" dirty="0">
              <a:solidFill>
                <a:schemeClr val="tx1"/>
              </a:solidFill>
              <a:latin typeface="Times New Roman" panose="02020603050405020304" pitchFamily="18" charset="0"/>
              <a:cs typeface="Times New Roman" panose="02020603050405020304" pitchFamily="18" charset="0"/>
            </a:endParaRPr>
          </a:p>
        </p:txBody>
      </p:sp>
      <p:cxnSp>
        <p:nvCxnSpPr>
          <p:cNvPr id="133" name="Straight Arrow Connector 132">
            <a:extLst>
              <a:ext uri="{FF2B5EF4-FFF2-40B4-BE49-F238E27FC236}">
                <a16:creationId xmlns:a16="http://schemas.microsoft.com/office/drawing/2014/main" id="{BBA96AE0-FAC3-C7DC-4214-CF181A39262C}"/>
              </a:ext>
            </a:extLst>
          </p:cNvPr>
          <p:cNvCxnSpPr>
            <a:cxnSpLocks/>
            <a:stCxn id="125" idx="3"/>
            <a:endCxn id="131" idx="2"/>
          </p:cNvCxnSpPr>
          <p:nvPr/>
        </p:nvCxnSpPr>
        <p:spPr>
          <a:xfrm>
            <a:off x="8082380" y="4704035"/>
            <a:ext cx="684548" cy="9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1B454FB6-4ADE-7AE0-C705-43BC5FAF8DB6}"/>
              </a:ext>
            </a:extLst>
          </p:cNvPr>
          <p:cNvCxnSpPr>
            <a:cxnSpLocks/>
            <a:stCxn id="125" idx="3"/>
            <a:endCxn id="128" idx="2"/>
          </p:cNvCxnSpPr>
          <p:nvPr/>
        </p:nvCxnSpPr>
        <p:spPr>
          <a:xfrm flipV="1">
            <a:off x="8082380" y="3947081"/>
            <a:ext cx="804161" cy="756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CE16C231-0AD9-88F7-4A29-8AA19BAC54D9}"/>
              </a:ext>
            </a:extLst>
          </p:cNvPr>
          <p:cNvCxnSpPr>
            <a:cxnSpLocks/>
            <a:stCxn id="121" idx="3"/>
            <a:endCxn id="125" idx="1"/>
          </p:cNvCxnSpPr>
          <p:nvPr/>
        </p:nvCxnSpPr>
        <p:spPr>
          <a:xfrm>
            <a:off x="5932402" y="4695561"/>
            <a:ext cx="680167" cy="8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64209C6D-3C04-CC10-C1BF-F9905DD33CB2}"/>
              </a:ext>
            </a:extLst>
          </p:cNvPr>
          <p:cNvCxnSpPr>
            <a:cxnSpLocks/>
            <a:stCxn id="37" idx="3"/>
            <a:endCxn id="121" idx="1"/>
          </p:cNvCxnSpPr>
          <p:nvPr/>
        </p:nvCxnSpPr>
        <p:spPr>
          <a:xfrm flipV="1">
            <a:off x="3629769" y="4695561"/>
            <a:ext cx="653611" cy="1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72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latin typeface="Algerian" panose="04020705040A02060702" pitchFamily="82" charset="0"/>
              </a:rPr>
              <a:t>Module split up </a:t>
            </a:r>
            <a:endParaRPr lang="en-IN" sz="4200" dirty="0">
              <a:latin typeface="Times New Roman" panose="02020603050405020304" pitchFamily="18" charset="0"/>
              <a:cs typeface="Times New Roman" panose="02020603050405020304" pitchFamily="18"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17142619"/>
              </p:ext>
            </p:extLst>
          </p:nvPr>
        </p:nvGraphicFramePr>
        <p:xfrm>
          <a:off x="748144" y="1825623"/>
          <a:ext cx="10605656" cy="3413760"/>
        </p:xfrm>
        <a:graphic>
          <a:graphicData uri="http://schemas.openxmlformats.org/drawingml/2006/table">
            <a:tbl>
              <a:tblPr firstRow="1" bandRow="1">
                <a:tableStyleId>{22838BEF-8BB2-4498-84A7-C5851F593DF1}</a:tableStyleId>
              </a:tblPr>
              <a:tblGrid>
                <a:gridCol w="5302828">
                  <a:extLst>
                    <a:ext uri="{9D8B030D-6E8A-4147-A177-3AD203B41FA5}">
                      <a16:colId xmlns:a16="http://schemas.microsoft.com/office/drawing/2014/main" val="20000"/>
                    </a:ext>
                  </a:extLst>
                </a:gridCol>
                <a:gridCol w="5302828">
                  <a:extLst>
                    <a:ext uri="{9D8B030D-6E8A-4147-A177-3AD203B41FA5}">
                      <a16:colId xmlns:a16="http://schemas.microsoft.com/office/drawing/2014/main" val="20001"/>
                    </a:ext>
                  </a:extLst>
                </a:gridCol>
              </a:tblGrid>
              <a:tr h="772319">
                <a:tc>
                  <a:txBody>
                    <a:bodyPr/>
                    <a:lstStyle/>
                    <a:p>
                      <a:pPr algn="ctr"/>
                      <a:endParaRPr lang="en-US" sz="2500" b="1" dirty="0">
                        <a:latin typeface="Times New Roman" panose="02020603050405020304" pitchFamily="18" charset="0"/>
                        <a:cs typeface="Times New Roman" panose="02020603050405020304" pitchFamily="18" charset="0"/>
                      </a:endParaRPr>
                    </a:p>
                    <a:p>
                      <a:pPr algn="ctr"/>
                      <a:r>
                        <a:rPr lang="en-US" sz="2500" b="1" dirty="0">
                          <a:latin typeface="Times New Roman" panose="02020603050405020304" pitchFamily="18" charset="0"/>
                          <a:cs typeface="Times New Roman" panose="02020603050405020304" pitchFamily="18" charset="0"/>
                        </a:rPr>
                        <a:t>Module 1</a:t>
                      </a:r>
                      <a:endParaRPr lang="en-IN" sz="2500" b="1" dirty="0">
                        <a:latin typeface="Times New Roman" panose="02020603050405020304" pitchFamily="18" charset="0"/>
                        <a:cs typeface="Times New Roman" panose="02020603050405020304" pitchFamily="18" charset="0"/>
                      </a:endParaRPr>
                    </a:p>
                  </a:txBody>
                  <a:tcPr/>
                </a:tc>
                <a:tc>
                  <a:txBody>
                    <a:bodyPr/>
                    <a:lstStyle/>
                    <a:p>
                      <a:pPr algn="ctr"/>
                      <a:endParaRPr lang="en-US" sz="2500" b="0" dirty="0">
                        <a:latin typeface="Times New Roman" panose="02020603050405020304" pitchFamily="18" charset="0"/>
                        <a:cs typeface="Times New Roman" panose="02020603050405020304" pitchFamily="18" charset="0"/>
                      </a:endParaRPr>
                    </a:p>
                    <a:p>
                      <a:pPr algn="ctr"/>
                      <a:r>
                        <a:rPr lang="en-US" sz="2500" b="0" dirty="0">
                          <a:latin typeface="Times New Roman" panose="02020603050405020304" pitchFamily="18" charset="0"/>
                          <a:cs typeface="Times New Roman" panose="02020603050405020304" pitchFamily="18" charset="0"/>
                        </a:rPr>
                        <a:t>Text</a:t>
                      </a:r>
                      <a:r>
                        <a:rPr lang="en-US" sz="2500" b="0" baseline="0" dirty="0">
                          <a:latin typeface="Times New Roman" panose="02020603050405020304" pitchFamily="18" charset="0"/>
                          <a:cs typeface="Times New Roman" panose="02020603050405020304" pitchFamily="18" charset="0"/>
                        </a:rPr>
                        <a:t> Steganography</a:t>
                      </a:r>
                      <a:endParaRPr lang="en-IN" sz="25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772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500" b="1" dirty="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500" b="1" dirty="0">
                          <a:latin typeface="Times New Roman" panose="02020603050405020304" pitchFamily="18" charset="0"/>
                          <a:cs typeface="Times New Roman" panose="02020603050405020304" pitchFamily="18" charset="0"/>
                        </a:rPr>
                        <a:t>Module 2</a:t>
                      </a:r>
                      <a:endParaRPr lang="en-IN" sz="2500" b="1" dirty="0">
                        <a:latin typeface="Times New Roman" panose="02020603050405020304" pitchFamily="18" charset="0"/>
                        <a:cs typeface="Times New Roman" panose="02020603050405020304" pitchFamily="18" charset="0"/>
                      </a:endParaRPr>
                    </a:p>
                  </a:txBody>
                  <a:tcPr/>
                </a:tc>
                <a:tc>
                  <a:txBody>
                    <a:bodyPr/>
                    <a:lstStyle/>
                    <a:p>
                      <a:pPr algn="ctr"/>
                      <a:endParaRPr lang="en-US" sz="2500" b="0" dirty="0">
                        <a:latin typeface="Times New Roman" panose="02020603050405020304" pitchFamily="18" charset="0"/>
                        <a:cs typeface="Times New Roman" panose="02020603050405020304" pitchFamily="18" charset="0"/>
                      </a:endParaRPr>
                    </a:p>
                    <a:p>
                      <a:pPr algn="ctr"/>
                      <a:r>
                        <a:rPr lang="en-US" sz="2500" b="0" dirty="0">
                          <a:latin typeface="Times New Roman" panose="02020603050405020304" pitchFamily="18" charset="0"/>
                          <a:cs typeface="Times New Roman" panose="02020603050405020304" pitchFamily="18" charset="0"/>
                        </a:rPr>
                        <a:t>Audio</a:t>
                      </a:r>
                      <a:r>
                        <a:rPr lang="en-US" sz="2500" b="0" baseline="0" dirty="0">
                          <a:latin typeface="Times New Roman" panose="02020603050405020304" pitchFamily="18" charset="0"/>
                          <a:cs typeface="Times New Roman" panose="02020603050405020304" pitchFamily="18" charset="0"/>
                        </a:rPr>
                        <a:t> Steganography</a:t>
                      </a:r>
                      <a:endParaRPr lang="en-IN" sz="25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772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500" b="1" dirty="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500" b="1" dirty="0">
                          <a:latin typeface="Times New Roman" panose="02020603050405020304" pitchFamily="18" charset="0"/>
                          <a:cs typeface="Times New Roman" panose="02020603050405020304" pitchFamily="18" charset="0"/>
                        </a:rPr>
                        <a:t>Module 3</a:t>
                      </a:r>
                      <a:endParaRPr lang="en-IN" sz="2500" b="1" dirty="0">
                        <a:latin typeface="Times New Roman" panose="02020603050405020304" pitchFamily="18" charset="0"/>
                        <a:cs typeface="Times New Roman" panose="02020603050405020304" pitchFamily="18" charset="0"/>
                      </a:endParaRPr>
                    </a:p>
                  </a:txBody>
                  <a:tcPr/>
                </a:tc>
                <a:tc>
                  <a:txBody>
                    <a:bodyPr/>
                    <a:lstStyle/>
                    <a:p>
                      <a:pPr algn="ctr"/>
                      <a:endParaRPr lang="en-US" sz="2500" b="0" dirty="0">
                        <a:latin typeface="Times New Roman" panose="02020603050405020304" pitchFamily="18" charset="0"/>
                        <a:cs typeface="Times New Roman" panose="02020603050405020304" pitchFamily="18" charset="0"/>
                      </a:endParaRPr>
                    </a:p>
                    <a:p>
                      <a:pPr algn="ctr"/>
                      <a:r>
                        <a:rPr lang="en-US" sz="2500" b="0" dirty="0">
                          <a:latin typeface="Times New Roman" panose="02020603050405020304" pitchFamily="18" charset="0"/>
                          <a:cs typeface="Times New Roman" panose="02020603050405020304" pitchFamily="18" charset="0"/>
                        </a:rPr>
                        <a:t>Image Steganography</a:t>
                      </a:r>
                      <a:endParaRPr lang="en-IN" sz="25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772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br>
                        <a:rPr lang="en-US" sz="2500" b="1" dirty="0">
                          <a:latin typeface="Times New Roman" panose="02020603050405020304" pitchFamily="18" charset="0"/>
                          <a:cs typeface="Times New Roman" panose="02020603050405020304" pitchFamily="18" charset="0"/>
                        </a:rPr>
                      </a:br>
                      <a:r>
                        <a:rPr lang="en-US" sz="2500" b="1" dirty="0">
                          <a:latin typeface="Times New Roman" panose="02020603050405020304" pitchFamily="18" charset="0"/>
                          <a:cs typeface="Times New Roman" panose="02020603050405020304" pitchFamily="18" charset="0"/>
                        </a:rPr>
                        <a:t>Module 4</a:t>
                      </a:r>
                      <a:endParaRPr lang="en-IN" sz="2500" b="1" dirty="0">
                        <a:latin typeface="Times New Roman" panose="02020603050405020304" pitchFamily="18" charset="0"/>
                        <a:cs typeface="Times New Roman" panose="02020603050405020304" pitchFamily="18" charset="0"/>
                      </a:endParaRPr>
                    </a:p>
                  </a:txBody>
                  <a:tcPr/>
                </a:tc>
                <a:tc>
                  <a:txBody>
                    <a:bodyPr/>
                    <a:lstStyle/>
                    <a:p>
                      <a:pPr algn="ctr"/>
                      <a:endParaRPr lang="en-US" sz="2500" b="0" dirty="0">
                        <a:latin typeface="Times New Roman" panose="02020603050405020304" pitchFamily="18" charset="0"/>
                        <a:cs typeface="Times New Roman" panose="02020603050405020304" pitchFamily="18" charset="0"/>
                      </a:endParaRPr>
                    </a:p>
                    <a:p>
                      <a:pPr algn="ctr"/>
                      <a:r>
                        <a:rPr lang="en-US" sz="2500" b="0" dirty="0">
                          <a:latin typeface="Times New Roman" panose="02020603050405020304" pitchFamily="18" charset="0"/>
                          <a:cs typeface="Times New Roman" panose="02020603050405020304" pitchFamily="18" charset="0"/>
                        </a:rPr>
                        <a:t>Masking and Filtering</a:t>
                      </a:r>
                      <a:endParaRPr lang="en-IN" sz="25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fld id="{76C9C406-4445-4E33-987C-6117DEBA54F9}" type="datetime1">
              <a:rPr lang="en-IN" smtClean="0"/>
              <a:pPr/>
              <a:t>16-05-2023</a:t>
            </a:fld>
            <a:endParaRPr lang="en-IN"/>
          </a:p>
        </p:txBody>
      </p:sp>
      <p:sp>
        <p:nvSpPr>
          <p:cNvPr id="5" name="Footer Placeholder 4"/>
          <p:cNvSpPr>
            <a:spLocks noGrp="1"/>
          </p:cNvSpPr>
          <p:nvPr>
            <p:ph type="ftr" sz="quarter" idx="11"/>
          </p:nvPr>
        </p:nvSpPr>
        <p:spPr/>
        <p:txBody>
          <a:bodyPr/>
          <a:lstStyle/>
          <a:p>
            <a:r>
              <a:rPr lang="en-US" dirty="0"/>
              <a:t>PROJECT PHASE -I </a:t>
            </a:r>
            <a:r>
              <a:rPr lang="en-US" sz="1200" dirty="0"/>
              <a:t>FINAL</a:t>
            </a:r>
            <a:r>
              <a:rPr lang="en-US" dirty="0"/>
              <a:t> REVIEW                                                                                       Department of CSE, </a:t>
            </a:r>
            <a:r>
              <a:rPr lang="en-US" dirty="0" err="1"/>
              <a:t>KGiSL</a:t>
            </a:r>
            <a:r>
              <a:rPr lang="en-US" dirty="0"/>
              <a:t> Institute of Technology, Coimbatore </a:t>
            </a:r>
            <a:endParaRPr lang="en-IN" dirty="0"/>
          </a:p>
        </p:txBody>
      </p:sp>
      <p:sp>
        <p:nvSpPr>
          <p:cNvPr id="6" name="Slide Number Placeholder 5"/>
          <p:cNvSpPr>
            <a:spLocks noGrp="1"/>
          </p:cNvSpPr>
          <p:nvPr>
            <p:ph type="sldNum" sz="quarter" idx="12"/>
          </p:nvPr>
        </p:nvSpPr>
        <p:spPr/>
        <p:txBody>
          <a:bodyPr/>
          <a:lstStyle/>
          <a:p>
            <a:fld id="{370E2DBF-622E-4774-BABA-0B90A0613018}" type="slidenum">
              <a:rPr lang="en-IN" smtClean="0"/>
              <a:pPr/>
              <a:t>9</a:t>
            </a:fld>
            <a:endParaRPr lang="en-IN"/>
          </a:p>
        </p:txBody>
      </p:sp>
    </p:spTree>
    <p:extLst>
      <p:ext uri="{BB962C8B-B14F-4D97-AF65-F5344CB8AC3E}">
        <p14:creationId xmlns:p14="http://schemas.microsoft.com/office/powerpoint/2010/main" val="387952791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mg Ste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6816</TotalTime>
  <Words>2050</Words>
  <Application>Microsoft Office PowerPoint</Application>
  <PresentationFormat>Widescreen</PresentationFormat>
  <Paragraphs>392</Paragraphs>
  <Slides>20</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Algerian</vt:lpstr>
      <vt:lpstr>Angsana New</vt:lpstr>
      <vt:lpstr>Arial</vt:lpstr>
      <vt:lpstr>Calibri</vt:lpstr>
      <vt:lpstr>Calibri Light</vt:lpstr>
      <vt:lpstr>Cambria</vt:lpstr>
      <vt:lpstr>Century Schoolbook</vt:lpstr>
      <vt:lpstr>Times New Roman</vt:lpstr>
      <vt:lpstr>Wingdings</vt:lpstr>
      <vt:lpstr>Custom Design</vt:lpstr>
      <vt:lpstr>Img Steg</vt:lpstr>
      <vt:lpstr>1_Custom Design</vt:lpstr>
      <vt:lpstr>PowerPoint Presentation</vt:lpstr>
      <vt:lpstr>agenda </vt:lpstr>
      <vt:lpstr> abstract </vt:lpstr>
      <vt:lpstr>  EXISTING SYSTEM  </vt:lpstr>
      <vt:lpstr>LITERATURE SURVEY</vt:lpstr>
      <vt:lpstr>LITERATURE SURVEY</vt:lpstr>
      <vt:lpstr>  PROPOSED SYSTEM  </vt:lpstr>
      <vt:lpstr> Architectural diagram </vt:lpstr>
      <vt:lpstr>Module split up </vt:lpstr>
      <vt:lpstr>EXPECTED OUTCOME  </vt:lpstr>
      <vt:lpstr>Screenshots </vt:lpstr>
      <vt:lpstr>Screenshots </vt:lpstr>
      <vt:lpstr>Screenshots </vt:lpstr>
      <vt:lpstr>Screenshots </vt:lpstr>
      <vt:lpstr>Screenshots </vt:lpstr>
      <vt:lpstr>Screenshots </vt:lpstr>
      <vt:lpstr>REFERENCE</vt:lpstr>
      <vt:lpstr>REFERENCE</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Sneha Ignatious</cp:lastModifiedBy>
  <cp:revision>260</cp:revision>
  <dcterms:created xsi:type="dcterms:W3CDTF">2020-07-26T14:56:46Z</dcterms:created>
  <dcterms:modified xsi:type="dcterms:W3CDTF">2023-05-16T10:17:26Z</dcterms:modified>
</cp:coreProperties>
</file>