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4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68E5E-CACE-43B8-BAD4-3897183B33E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6D6A9-ABC8-462A-A754-D3782B8960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 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C4F847-6521-4082-BB13-AA6B5D0FFF95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909-0546-42B6-B28A-86060FA1CAA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D5E6094-72CF-4B1C-828E-7D5D89ADDF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909-0546-42B6-B28A-86060FA1CAA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6094-72CF-4B1C-828E-7D5D89ADDF8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D5E6094-72CF-4B1C-828E-7D5D89ADDF8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909-0546-42B6-B28A-86060FA1CAA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909-0546-42B6-B28A-86060FA1CAA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D5E6094-72CF-4B1C-828E-7D5D89ADDF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909-0546-42B6-B28A-86060FA1CAA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D5E6094-72CF-4B1C-828E-7D5D89ADDF8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0CC2909-0546-42B6-B28A-86060FA1CAA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6094-72CF-4B1C-828E-7D5D89ADDF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909-0546-42B6-B28A-86060FA1CAA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D5E6094-72CF-4B1C-828E-7D5D89ADDF8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909-0546-42B6-B28A-86060FA1CAA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D5E6094-72CF-4B1C-828E-7D5D89ADDF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909-0546-42B6-B28A-86060FA1CAA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5E6094-72CF-4B1C-828E-7D5D89ADDF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D5E6094-72CF-4B1C-828E-7D5D89ADDF8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909-0546-42B6-B28A-86060FA1CAA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D5E6094-72CF-4B1C-828E-7D5D89ADDF8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0CC2909-0546-42B6-B28A-86060FA1CAA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0CC2909-0546-42B6-B28A-86060FA1CAA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D5E6094-72CF-4B1C-828E-7D5D89ADDF8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Sneha</a:t>
            </a:r>
            <a:r>
              <a:rPr lang="en-US" dirty="0" smtClean="0"/>
              <a:t> </a:t>
            </a:r>
            <a:r>
              <a:rPr lang="en-US" dirty="0" err="1" smtClean="0"/>
              <a:t>Deo</a:t>
            </a:r>
            <a:endParaRPr lang="en-US" dirty="0" smtClean="0"/>
          </a:p>
          <a:p>
            <a:r>
              <a:rPr lang="en-US" dirty="0" smtClean="0"/>
              <a:t>NBN </a:t>
            </a:r>
            <a:r>
              <a:rPr lang="en-US" dirty="0" err="1" smtClean="0"/>
              <a:t>Sinhgad</a:t>
            </a:r>
            <a:r>
              <a:rPr lang="en-US" dirty="0" smtClean="0"/>
              <a:t> School Of Engineering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Microcontroller </a:t>
            </a:r>
            <a:br>
              <a:rPr lang="en-US" dirty="0" smtClean="0"/>
            </a:br>
            <a:r>
              <a:rPr lang="en-US" dirty="0" smtClean="0"/>
              <a:t>Assignment no 7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6769100" cy="1143000"/>
          </a:xfrm>
        </p:spPr>
        <p:txBody>
          <a:bodyPr anchor="t">
            <a:normAutofit/>
          </a:bodyPr>
          <a:lstStyle/>
          <a:p>
            <a:r>
              <a:rPr lang="en-US" altLang="en-US" smtClean="0"/>
              <a:t>Assignment – </a:t>
            </a:r>
            <a:br>
              <a:rPr lang="en-US" altLang="en-US" smtClean="0"/>
            </a:br>
            <a:r>
              <a:rPr lang="en-US" altLang="en-US" smtClean="0"/>
              <a:t>16 bit x 8 bit  Multiplication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57313"/>
            <a:ext cx="7772400" cy="48910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b="1" dirty="0" smtClean="0"/>
              <a:t>Logic</a:t>
            </a:r>
            <a:r>
              <a:rPr lang="en-US" altLang="en-US" sz="2400" dirty="0" smtClean="0"/>
              <a:t>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400" dirty="0" smtClean="0"/>
              <a:t>16 bit number		= </a:t>
            </a:r>
            <a:r>
              <a:rPr lang="en-US" altLang="en-US" sz="2400" dirty="0" smtClean="0"/>
              <a:t>1234H</a:t>
            </a: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400" dirty="0" smtClean="0"/>
              <a:t>8 bit number		= </a:t>
            </a:r>
            <a:r>
              <a:rPr lang="en-US" altLang="en-US" sz="2400" dirty="0" smtClean="0"/>
              <a:t>10H</a:t>
            </a: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400" dirty="0" smtClean="0"/>
              <a:t>Multiplication of 	</a:t>
            </a:r>
            <a:r>
              <a:rPr lang="en-US" altLang="en-US" sz="2400" dirty="0" smtClean="0"/>
              <a:t>1234×10</a:t>
            </a: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400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2400" dirty="0" smtClean="0"/>
              <a:t>Step 1: </a:t>
            </a:r>
            <a:r>
              <a:rPr lang="en-US" altLang="en-US" sz="2400" dirty="0" smtClean="0"/>
              <a:t>34 </a:t>
            </a:r>
            <a:r>
              <a:rPr lang="en-US" altLang="en-US" sz="2400" dirty="0" smtClean="0"/>
              <a:t>x </a:t>
            </a:r>
            <a:r>
              <a:rPr lang="en-US" altLang="en-US" sz="2400" dirty="0" smtClean="0"/>
              <a:t>10= 0340H</a:t>
            </a:r>
            <a:endParaRPr lang="en-US" altLang="en-US" sz="24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Keep </a:t>
            </a:r>
            <a:r>
              <a:rPr lang="en-US" altLang="en-US" sz="2400" dirty="0" smtClean="0"/>
              <a:t>03 </a:t>
            </a:r>
            <a:r>
              <a:rPr lang="en-US" altLang="en-US" sz="2400" dirty="0" smtClean="0"/>
              <a:t>as carry and </a:t>
            </a:r>
            <a:r>
              <a:rPr lang="en-US" altLang="en-US" sz="2400" dirty="0" smtClean="0"/>
              <a:t>40 </a:t>
            </a:r>
            <a:r>
              <a:rPr lang="en-US" altLang="en-US" sz="2400" dirty="0" smtClean="0"/>
              <a:t>as the lower byte of the answer.</a:t>
            </a:r>
            <a:endParaRPr lang="en-US" altLang="en-US" sz="2400" dirty="0" smtClean="0"/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en-US" sz="2400" dirty="0" smtClean="0"/>
              <a:t>Step 2: </a:t>
            </a:r>
            <a:r>
              <a:rPr lang="en-US" altLang="en-US" sz="2400" dirty="0" smtClean="0"/>
              <a:t>12 </a:t>
            </a:r>
            <a:r>
              <a:rPr lang="en-US" altLang="en-US" sz="2400" dirty="0" smtClean="0"/>
              <a:t>x </a:t>
            </a:r>
            <a:r>
              <a:rPr lang="en-US" altLang="en-US" sz="2400" dirty="0" smtClean="0"/>
              <a:t>10= 0120H </a:t>
            </a:r>
            <a:endParaRPr lang="en-US" altLang="en-US" sz="2400" dirty="0" smtClean="0"/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en-US" sz="2400" dirty="0" smtClean="0"/>
              <a:t>Step 3: Add the carry </a:t>
            </a:r>
            <a:r>
              <a:rPr lang="en-US" altLang="en-US" sz="2400" dirty="0" smtClean="0"/>
              <a:t>0120+ 03=0123</a:t>
            </a:r>
            <a:endParaRPr lang="en-US" altLang="en-US" sz="24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 smtClean="0"/>
              <a:t>Therefore the answer is </a:t>
            </a:r>
            <a:r>
              <a:rPr lang="en-US" altLang="en-US" sz="2400" b="1" dirty="0" smtClean="0"/>
              <a:t>012340</a:t>
            </a:r>
            <a:endParaRPr lang="en-US" altLang="en-US" sz="2400" b="1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Explained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17526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17526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95600" y="17526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05000" y="17526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71800" y="34290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62400" y="34290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</a:p>
        </p:txBody>
      </p:sp>
      <p:cxnSp>
        <p:nvCxnSpPr>
          <p:cNvPr id="15" name="Straight Arrow Connector 14"/>
          <p:cNvCxnSpPr>
            <a:stCxn id="13" idx="0"/>
            <a:endCxn id="9" idx="2"/>
          </p:cNvCxnSpPr>
          <p:nvPr/>
        </p:nvCxnSpPr>
        <p:spPr>
          <a:xfrm rot="16200000" flipV="1">
            <a:off x="4038600" y="3009900"/>
            <a:ext cx="762000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0"/>
            <a:endCxn id="10" idx="2"/>
          </p:cNvCxnSpPr>
          <p:nvPr/>
        </p:nvCxnSpPr>
        <p:spPr>
          <a:xfrm rot="16200000" flipV="1">
            <a:off x="3048000" y="3009900"/>
            <a:ext cx="762000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000" y="21336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0340</a:t>
            </a:r>
            <a:endParaRPr 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6248400" y="35814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03-Carry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172200" y="29718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40-Answer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67400" y="14478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16 Bit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0" y="44958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 Bit</a:t>
            </a:r>
            <a:endParaRPr lang="en-US" sz="3200" dirty="0"/>
          </a:p>
        </p:txBody>
      </p:sp>
      <p:cxnSp>
        <p:nvCxnSpPr>
          <p:cNvPr id="28" name="Straight Arrow Connector 27"/>
          <p:cNvCxnSpPr>
            <a:stCxn id="12" idx="1"/>
            <a:endCxn id="8" idx="2"/>
          </p:cNvCxnSpPr>
          <p:nvPr/>
        </p:nvCxnSpPr>
        <p:spPr>
          <a:xfrm rot="10800000">
            <a:off x="1409700" y="2667000"/>
            <a:ext cx="1562100" cy="1219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0"/>
            <a:endCxn id="11" idx="2"/>
          </p:cNvCxnSpPr>
          <p:nvPr/>
        </p:nvCxnSpPr>
        <p:spPr>
          <a:xfrm rot="16200000" flipV="1">
            <a:off x="2552700" y="2514600"/>
            <a:ext cx="762000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5800" y="510540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0120 +</a:t>
            </a:r>
            <a:endParaRPr lang="en-US" sz="4000" dirty="0"/>
          </a:p>
        </p:txBody>
      </p:sp>
      <p:sp>
        <p:nvSpPr>
          <p:cNvPr id="33" name="TextBox 32"/>
          <p:cNvSpPr txBox="1"/>
          <p:nvPr/>
        </p:nvSpPr>
        <p:spPr>
          <a:xfrm>
            <a:off x="685800" y="58674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=0123 +40 (From Previous Multi.) =</a:t>
            </a:r>
            <a:r>
              <a:rPr lang="en-US" sz="2400" b="1" dirty="0" smtClean="0"/>
              <a:t>12340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724400" y="510540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=0123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40833 0.23958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" y="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/>
      <p:bldP spid="19" grpId="0"/>
      <p:bldP spid="19" grpId="1"/>
      <p:bldP spid="21" grpId="0"/>
      <p:bldP spid="22" grpId="0"/>
      <p:bldP spid="24" grpId="0"/>
      <p:bldP spid="31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422275" y="1524000"/>
            <a:ext cx="8253413" cy="5257800"/>
          </a:xfrm>
        </p:spPr>
        <p:txBody>
          <a:bodyPr/>
          <a:lstStyle/>
          <a:p>
            <a:r>
              <a:rPr lang="en-US" altLang="en-US" smtClean="0"/>
              <a:t>Algorithm</a:t>
            </a:r>
          </a:p>
          <a:p>
            <a:pPr>
              <a:buFont typeface="Calibri" pitchFamily="34" charset="0"/>
              <a:buAutoNum type="arabicPeriod"/>
            </a:pPr>
            <a:r>
              <a:rPr lang="en-US" altLang="en-US" sz="1800" smtClean="0"/>
              <a:t>Load the lower byte of the 16 bit multiplier into accumulator A and 8 bit multiplicand into register B</a:t>
            </a:r>
          </a:p>
          <a:p>
            <a:pPr>
              <a:buFont typeface="Calibri" pitchFamily="34" charset="0"/>
              <a:buAutoNum type="arabicPeriod"/>
            </a:pPr>
            <a:r>
              <a:rPr lang="en-US" altLang="en-US" sz="1800" smtClean="0"/>
              <a:t>Multiply them using instruction MUL AB</a:t>
            </a:r>
          </a:p>
          <a:p>
            <a:pPr>
              <a:buFont typeface="Calibri" pitchFamily="34" charset="0"/>
              <a:buAutoNum type="arabicPeriod"/>
            </a:pPr>
            <a:r>
              <a:rPr lang="en-US" altLang="en-US" sz="1800" smtClean="0"/>
              <a:t>Store lower byte of product in internal register (R0)</a:t>
            </a:r>
          </a:p>
          <a:p>
            <a:pPr>
              <a:buFont typeface="Calibri" pitchFamily="34" charset="0"/>
              <a:buAutoNum type="arabicPeriod"/>
            </a:pPr>
            <a:r>
              <a:rPr lang="en-US" altLang="en-US" sz="1800" smtClean="0"/>
              <a:t>Store the higher byte of product in one of general purpose register (R1)</a:t>
            </a:r>
          </a:p>
          <a:p>
            <a:pPr>
              <a:buFont typeface="Calibri" pitchFamily="34" charset="0"/>
              <a:buAutoNum type="arabicPeriod"/>
            </a:pPr>
            <a:r>
              <a:rPr lang="en-US" altLang="en-US" sz="1800" smtClean="0"/>
              <a:t>Get higher byte of 16 bit multiplier into accumulator and 8 bit multiplicand into register B</a:t>
            </a:r>
          </a:p>
          <a:p>
            <a:pPr>
              <a:buFont typeface="Calibri" pitchFamily="34" charset="0"/>
              <a:buAutoNum type="arabicPeriod"/>
            </a:pPr>
            <a:r>
              <a:rPr lang="en-US" altLang="en-US" sz="1800" smtClean="0"/>
              <a:t>Multiply them using instruction MUL AB.</a:t>
            </a:r>
          </a:p>
          <a:p>
            <a:pPr>
              <a:buFont typeface="Calibri" pitchFamily="34" charset="0"/>
              <a:buAutoNum type="arabicPeriod"/>
            </a:pPr>
            <a:r>
              <a:rPr lang="en-US" altLang="en-US" sz="1800" smtClean="0"/>
              <a:t>Add lower byte of the product with higher byte of result (R1) produced after first  multiplication.</a:t>
            </a:r>
          </a:p>
          <a:p>
            <a:pPr>
              <a:buFont typeface="Calibri" pitchFamily="34" charset="0"/>
              <a:buAutoNum type="arabicPeriod"/>
            </a:pPr>
            <a:r>
              <a:rPr lang="en-US" altLang="en-US" sz="1800" smtClean="0"/>
              <a:t> Store the second byte of result into internal register (R2).</a:t>
            </a:r>
          </a:p>
          <a:p>
            <a:pPr>
              <a:buFont typeface="Calibri" pitchFamily="34" charset="0"/>
              <a:buAutoNum type="arabicPeriod"/>
            </a:pPr>
            <a:r>
              <a:rPr lang="en-US" altLang="en-US" sz="1800" smtClean="0"/>
              <a:t> Add carry with the higher byte of result generated after second multiplication and store it as first (Most Significant) byte of product into register (b) .</a:t>
            </a:r>
          </a:p>
          <a:p>
            <a:endParaRPr lang="en-US" altLang="en-US" smtClean="0"/>
          </a:p>
        </p:txBody>
      </p:sp>
      <p:sp>
        <p:nvSpPr>
          <p:cNvPr id="18435" name="Title 1"/>
          <p:cNvSpPr txBox="1">
            <a:spLocks/>
          </p:cNvSpPr>
          <p:nvPr/>
        </p:nvSpPr>
        <p:spPr bwMode="auto">
          <a:xfrm>
            <a:off x="1908175" y="-30163"/>
            <a:ext cx="6767513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3200">
                <a:latin typeface="Calibri" pitchFamily="34" charset="0"/>
              </a:rPr>
              <a:t>Assignment – </a:t>
            </a:r>
            <a:br>
              <a:rPr lang="en-US" altLang="en-US" sz="3200">
                <a:latin typeface="Calibri" pitchFamily="34" charset="0"/>
              </a:rPr>
            </a:br>
            <a:r>
              <a:rPr lang="en-US" altLang="en-US" sz="3200">
                <a:latin typeface="Calibri" pitchFamily="34" charset="0"/>
              </a:rPr>
              <a:t>16 bit x 8 bit  Multiplication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</TotalTime>
  <Words>186</Words>
  <Application>Microsoft Office PowerPoint</Application>
  <PresentationFormat>On-screen Show (4:3)</PresentationFormat>
  <Paragraphs>42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Civic</vt:lpstr>
      <vt:lpstr>Microcontroller  Assignment no 7 </vt:lpstr>
      <vt:lpstr>Assignment –  16 bit x 8 bit  Multiplication</vt:lpstr>
      <vt:lpstr>Example Explained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 Assignment no 7 </dc:title>
  <dc:creator>Parag Kulkarni</dc:creator>
  <cp:lastModifiedBy>Parag Kulkarni</cp:lastModifiedBy>
  <cp:revision>6</cp:revision>
  <dcterms:created xsi:type="dcterms:W3CDTF">2020-03-18T12:32:06Z</dcterms:created>
  <dcterms:modified xsi:type="dcterms:W3CDTF">2020-03-18T12:59:04Z</dcterms:modified>
</cp:coreProperties>
</file>