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matic SC"/>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AmaticSC-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AmaticS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87b32587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87b32587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87b32587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87b32587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87b32587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87b32587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87b32587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87b32587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88d36d46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88d36d46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891a2f70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891a2f70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88d36d46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88d36d46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88d36d46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88d36d46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851c657c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851c657c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887b32587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87b32587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87b32587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87b32587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87b32587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87b32587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87b32587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87b32587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87b32587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87b32587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87b32587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87b32587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504001" y="0"/>
            <a:ext cx="5640000" cy="5143500"/>
          </a:xfrm>
          <a:prstGeom prst="rect">
            <a:avLst/>
          </a:prstGeom>
          <a:noFill/>
          <a:ln>
            <a:noFill/>
          </a:ln>
        </p:spPr>
      </p:pic>
      <p:sp>
        <p:nvSpPr>
          <p:cNvPr id="55" name="Google Shape;55;p13"/>
          <p:cNvSpPr txBox="1"/>
          <p:nvPr/>
        </p:nvSpPr>
        <p:spPr>
          <a:xfrm>
            <a:off x="42875" y="1446575"/>
            <a:ext cx="3407700" cy="846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b="1" lang="en" sz="3200">
                <a:solidFill>
                  <a:schemeClr val="accent4"/>
                </a:solidFill>
                <a:latin typeface="Amatic SC"/>
                <a:ea typeface="Amatic SC"/>
                <a:cs typeface="Amatic SC"/>
                <a:sym typeface="Amatic SC"/>
              </a:rPr>
              <a:t>Heart disease classification</a:t>
            </a:r>
            <a:endParaRPr b="1" sz="3200">
              <a:solidFill>
                <a:schemeClr val="accent4"/>
              </a:solidFill>
              <a:latin typeface="Amatic SC"/>
              <a:ea typeface="Amatic SC"/>
              <a:cs typeface="Amatic SC"/>
              <a:sym typeface="Amatic SC"/>
            </a:endParaRPr>
          </a:p>
          <a:p>
            <a:pPr indent="0" lvl="0" marL="0" rtl="0" algn="l">
              <a:spcBef>
                <a:spcPts val="1200"/>
              </a:spcBef>
              <a:spcAft>
                <a:spcPts val="0"/>
              </a:spcAft>
              <a:buNone/>
            </a:pPr>
            <a:r>
              <a:t/>
            </a:r>
            <a:endParaRPr/>
          </a:p>
        </p:txBody>
      </p:sp>
      <p:sp>
        <p:nvSpPr>
          <p:cNvPr id="56" name="Google Shape;56;p13"/>
          <p:cNvSpPr txBox="1"/>
          <p:nvPr/>
        </p:nvSpPr>
        <p:spPr>
          <a:xfrm>
            <a:off x="171475" y="921575"/>
            <a:ext cx="24432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B7B7B7"/>
                </a:solidFill>
                <a:latin typeface="Amatic SC"/>
                <a:ea typeface="Amatic SC"/>
                <a:cs typeface="Amatic SC"/>
                <a:sym typeface="Amatic SC"/>
              </a:rPr>
              <a:t>Project- 2</a:t>
            </a:r>
            <a:endParaRPr b="1" sz="3200">
              <a:solidFill>
                <a:srgbClr val="B7B7B7"/>
              </a:solidFill>
              <a:latin typeface="Amatic SC"/>
              <a:ea typeface="Amatic SC"/>
              <a:cs typeface="Amatic SC"/>
              <a:sym typeface="Amatic SC"/>
            </a:endParaRPr>
          </a:p>
        </p:txBody>
      </p:sp>
      <p:sp>
        <p:nvSpPr>
          <p:cNvPr id="57" name="Google Shape;57;p13"/>
          <p:cNvSpPr txBox="1"/>
          <p:nvPr/>
        </p:nvSpPr>
        <p:spPr>
          <a:xfrm>
            <a:off x="332175" y="2786075"/>
            <a:ext cx="2496900" cy="5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B7B7B7"/>
                </a:solidFill>
                <a:latin typeface="Amatic SC"/>
                <a:ea typeface="Amatic SC"/>
                <a:cs typeface="Amatic SC"/>
                <a:sym typeface="Amatic SC"/>
              </a:rPr>
              <a:t>Presented by-</a:t>
            </a:r>
            <a:endParaRPr b="1" sz="1900">
              <a:solidFill>
                <a:srgbClr val="B7B7B7"/>
              </a:solidFill>
              <a:latin typeface="Amatic SC"/>
              <a:ea typeface="Amatic SC"/>
              <a:cs typeface="Amatic SC"/>
              <a:sym typeface="Amatic SC"/>
            </a:endParaRPr>
          </a:p>
        </p:txBody>
      </p:sp>
      <p:sp>
        <p:nvSpPr>
          <p:cNvPr id="58" name="Google Shape;58;p13"/>
          <p:cNvSpPr txBox="1"/>
          <p:nvPr/>
        </p:nvSpPr>
        <p:spPr>
          <a:xfrm>
            <a:off x="332175" y="3600475"/>
            <a:ext cx="2496900" cy="7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700">
                <a:solidFill>
                  <a:schemeClr val="lt2"/>
                </a:solidFill>
                <a:latin typeface="Amatic SC"/>
                <a:ea typeface="Amatic SC"/>
                <a:cs typeface="Amatic SC"/>
                <a:sym typeface="Amatic SC"/>
              </a:rPr>
              <a:t>Sneha Dey</a:t>
            </a:r>
            <a:endParaRPr b="1" sz="3700">
              <a:solidFill>
                <a:schemeClr val="lt2"/>
              </a:solidFill>
              <a:latin typeface="Amatic SC"/>
              <a:ea typeface="Amatic SC"/>
              <a:cs typeface="Amatic SC"/>
              <a:sym typeface="Amatic SC"/>
            </a:endParaRPr>
          </a:p>
        </p:txBody>
      </p:sp>
      <p:sp>
        <p:nvSpPr>
          <p:cNvPr id="59" name="Google Shape;59;p13"/>
          <p:cNvSpPr txBox="1"/>
          <p:nvPr/>
        </p:nvSpPr>
        <p:spPr>
          <a:xfrm>
            <a:off x="337625" y="4318375"/>
            <a:ext cx="28182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B7B7B7"/>
                </a:solidFill>
                <a:latin typeface="Amatic SC"/>
                <a:ea typeface="Amatic SC"/>
                <a:cs typeface="Amatic SC"/>
                <a:sym typeface="Amatic SC"/>
              </a:rPr>
              <a:t>(</a:t>
            </a:r>
            <a:r>
              <a:rPr b="1" lang="en" sz="2100">
                <a:solidFill>
                  <a:srgbClr val="B7B7B7"/>
                </a:solidFill>
                <a:latin typeface="Amatic SC"/>
                <a:ea typeface="Amatic SC"/>
                <a:cs typeface="Amatic SC"/>
                <a:sym typeface="Amatic SC"/>
              </a:rPr>
              <a:t>Seacom Engineering College)</a:t>
            </a:r>
            <a:endParaRPr b="1" sz="2100">
              <a:solidFill>
                <a:srgbClr val="B7B7B7"/>
              </a:solidFill>
              <a:latin typeface="Amatic SC"/>
              <a:ea typeface="Amatic SC"/>
              <a:cs typeface="Amatic SC"/>
              <a:sym typeface="Amatic SC"/>
            </a:endParaRPr>
          </a:p>
        </p:txBody>
      </p:sp>
      <p:sp>
        <p:nvSpPr>
          <p:cNvPr id="60" name="Google Shape;60;p13"/>
          <p:cNvSpPr txBox="1"/>
          <p:nvPr/>
        </p:nvSpPr>
        <p:spPr>
          <a:xfrm>
            <a:off x="417875" y="3230888"/>
            <a:ext cx="1436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CCCCCC"/>
                </a:solidFill>
                <a:latin typeface="Amatic SC"/>
                <a:ea typeface="Amatic SC"/>
                <a:cs typeface="Amatic SC"/>
                <a:sym typeface="Amatic SC"/>
              </a:rPr>
              <a:t>Team 24</a:t>
            </a:r>
            <a:endParaRPr b="1" sz="2400">
              <a:solidFill>
                <a:srgbClr val="CCCCCC"/>
              </a:solidFill>
              <a:latin typeface="Amatic SC"/>
              <a:ea typeface="Amatic SC"/>
              <a:cs typeface="Amatic SC"/>
              <a:sym typeface="Amatic S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10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sz="2500">
                <a:solidFill>
                  <a:schemeClr val="accent4"/>
                </a:solidFill>
                <a:latin typeface="Amatic SC"/>
                <a:ea typeface="Amatic SC"/>
                <a:cs typeface="Amatic SC"/>
                <a:sym typeface="Amatic SC"/>
              </a:rPr>
              <a:t>Support Vector Machine</a:t>
            </a:r>
            <a:endParaRPr b="1" sz="2500">
              <a:solidFill>
                <a:schemeClr val="accent4"/>
              </a:solidFill>
              <a:latin typeface="Amatic SC"/>
              <a:ea typeface="Amatic SC"/>
              <a:cs typeface="Amatic SC"/>
              <a:sym typeface="Amatic SC"/>
            </a:endParaRPr>
          </a:p>
          <a:p>
            <a:pPr indent="0" lvl="0" marL="0" rtl="0" algn="l">
              <a:spcBef>
                <a:spcPts val="0"/>
              </a:spcBef>
              <a:spcAft>
                <a:spcPts val="0"/>
              </a:spcAft>
              <a:buNone/>
            </a:pPr>
            <a:r>
              <a:t/>
            </a:r>
            <a:endParaRPr b="1" sz="2500">
              <a:solidFill>
                <a:srgbClr val="FF9900"/>
              </a:solidFill>
              <a:latin typeface="Amatic SC"/>
              <a:ea typeface="Amatic SC"/>
              <a:cs typeface="Amatic SC"/>
              <a:sym typeface="Amatic SC"/>
            </a:endParaRPr>
          </a:p>
        </p:txBody>
      </p:sp>
      <p:sp>
        <p:nvSpPr>
          <p:cNvPr id="134" name="Google Shape;134;p22"/>
          <p:cNvSpPr txBox="1"/>
          <p:nvPr>
            <p:ph idx="1" type="body"/>
          </p:nvPr>
        </p:nvSpPr>
        <p:spPr>
          <a:xfrm>
            <a:off x="311700" y="653650"/>
            <a:ext cx="8520600" cy="39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Georgia"/>
                <a:ea typeface="Georgia"/>
                <a:cs typeface="Georgia"/>
                <a:sym typeface="Georgia"/>
              </a:rPr>
              <a:t>I will run the model on the train and test set using SVC( Support Vector Classifier) and then use the test set to see what kind of prediction results we get using the test data set.This classifier aims at forming a hyperplane that can separate the classes as much as possible by adjusting the distance between the data points and the hyperplane. There are several kernels based on which the hyperplane is decided. I tried four kernels namely, </a:t>
            </a:r>
            <a:r>
              <a:rPr i="1" lang="en" sz="1200">
                <a:solidFill>
                  <a:srgbClr val="FFFFFF"/>
                </a:solidFill>
                <a:latin typeface="Georgia"/>
                <a:ea typeface="Georgia"/>
                <a:cs typeface="Georgia"/>
                <a:sym typeface="Georgia"/>
              </a:rPr>
              <a:t>linear</a:t>
            </a:r>
            <a:r>
              <a:rPr lang="en" sz="1200">
                <a:solidFill>
                  <a:srgbClr val="FFFFFF"/>
                </a:solidFill>
                <a:latin typeface="Georgia"/>
                <a:ea typeface="Georgia"/>
                <a:cs typeface="Georgia"/>
                <a:sym typeface="Georgia"/>
              </a:rPr>
              <a:t>, </a:t>
            </a:r>
            <a:r>
              <a:rPr i="1" lang="en" sz="1200">
                <a:solidFill>
                  <a:srgbClr val="FFFFFF"/>
                </a:solidFill>
                <a:latin typeface="Georgia"/>
                <a:ea typeface="Georgia"/>
                <a:cs typeface="Georgia"/>
                <a:sym typeface="Georgia"/>
              </a:rPr>
              <a:t>poly</a:t>
            </a:r>
            <a:r>
              <a:rPr lang="en" sz="1200">
                <a:solidFill>
                  <a:srgbClr val="FFFFFF"/>
                </a:solidFill>
                <a:latin typeface="Georgia"/>
                <a:ea typeface="Georgia"/>
                <a:cs typeface="Georgia"/>
                <a:sym typeface="Georgia"/>
              </a:rPr>
              <a:t>, </a:t>
            </a:r>
            <a:r>
              <a:rPr i="1" lang="en" sz="1200">
                <a:solidFill>
                  <a:srgbClr val="FFFFFF"/>
                </a:solidFill>
                <a:latin typeface="Georgia"/>
                <a:ea typeface="Georgia"/>
                <a:cs typeface="Georgia"/>
                <a:sym typeface="Georgia"/>
              </a:rPr>
              <a:t>rbf</a:t>
            </a:r>
            <a:r>
              <a:rPr lang="en" sz="1200">
                <a:solidFill>
                  <a:srgbClr val="FFFFFF"/>
                </a:solidFill>
                <a:latin typeface="Georgia"/>
                <a:ea typeface="Georgia"/>
                <a:cs typeface="Georgia"/>
                <a:sym typeface="Georgia"/>
              </a:rPr>
              <a:t>, and </a:t>
            </a:r>
            <a:r>
              <a:rPr i="1" lang="en" sz="1200">
                <a:solidFill>
                  <a:srgbClr val="FFFFFF"/>
                </a:solidFill>
                <a:latin typeface="Georgia"/>
                <a:ea typeface="Georgia"/>
                <a:cs typeface="Georgia"/>
                <a:sym typeface="Georgia"/>
              </a:rPr>
              <a:t>sigmoid</a:t>
            </a:r>
            <a:r>
              <a:rPr lang="en" sz="1200">
                <a:solidFill>
                  <a:srgbClr val="FFFFFF"/>
                </a:solidFill>
                <a:latin typeface="Georgia"/>
                <a:ea typeface="Georgia"/>
                <a:cs typeface="Georgia"/>
                <a:sym typeface="Georgia"/>
              </a:rPr>
              <a:t>.</a:t>
            </a:r>
            <a:endParaRPr sz="1200">
              <a:solidFill>
                <a:srgbClr val="FFFFFF"/>
              </a:solidFill>
              <a:latin typeface="Georgia"/>
              <a:ea typeface="Georgia"/>
              <a:cs typeface="Georgia"/>
              <a:sym typeface="Georgia"/>
            </a:endParaRPr>
          </a:p>
          <a:p>
            <a:pPr indent="0" lvl="0" marL="0" rtl="0" algn="l">
              <a:spcBef>
                <a:spcPts val="1600"/>
              </a:spcBef>
              <a:spcAft>
                <a:spcPts val="1600"/>
              </a:spcAft>
              <a:buNone/>
            </a:pPr>
            <a:r>
              <a:rPr lang="en" sz="1200">
                <a:solidFill>
                  <a:srgbClr val="FFFFFF"/>
                </a:solidFill>
                <a:latin typeface="Georgia"/>
                <a:ea typeface="Georgia"/>
                <a:cs typeface="Georgia"/>
                <a:sym typeface="Georgia"/>
              </a:rPr>
              <a:t>Once I had the scores for each, I used the rainbow method to select different colors for each bar and plot a bar graph of the scores achieved by each.</a:t>
            </a:r>
            <a:endParaRPr sz="1200">
              <a:solidFill>
                <a:srgbClr val="FFFFFF"/>
              </a:solidFill>
              <a:latin typeface="Georgia"/>
              <a:ea typeface="Georgia"/>
              <a:cs typeface="Georgia"/>
              <a:sym typeface="Georgia"/>
            </a:endParaRPr>
          </a:p>
        </p:txBody>
      </p:sp>
      <p:pic>
        <p:nvPicPr>
          <p:cNvPr id="135" name="Google Shape;135;p22"/>
          <p:cNvPicPr preferRelativeResize="0"/>
          <p:nvPr/>
        </p:nvPicPr>
        <p:blipFill>
          <a:blip r:embed="rId3">
            <a:alphaModFix/>
          </a:blip>
          <a:stretch>
            <a:fillRect/>
          </a:stretch>
        </p:blipFill>
        <p:spPr>
          <a:xfrm>
            <a:off x="1201100" y="2413550"/>
            <a:ext cx="3192299" cy="2376350"/>
          </a:xfrm>
          <a:prstGeom prst="rect">
            <a:avLst/>
          </a:prstGeom>
          <a:noFill/>
          <a:ln>
            <a:noFill/>
          </a:ln>
        </p:spPr>
      </p:pic>
      <p:sp>
        <p:nvSpPr>
          <p:cNvPr id="136" name="Google Shape;136;p22"/>
          <p:cNvSpPr txBox="1"/>
          <p:nvPr/>
        </p:nvSpPr>
        <p:spPr>
          <a:xfrm>
            <a:off x="4918500" y="3139550"/>
            <a:ext cx="3804000" cy="1018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highlight>
                  <a:srgbClr val="FFFFFF"/>
                </a:highlight>
                <a:latin typeface="Georgia"/>
                <a:ea typeface="Georgia"/>
                <a:cs typeface="Georgia"/>
                <a:sym typeface="Georgia"/>
              </a:rPr>
              <a:t>As can be seen from the plot above, the linear kernel performed the best for this dataset and achieved a score of 83%</a:t>
            </a:r>
            <a:endParaRPr>
              <a:highlight>
                <a:srgbClr val="FFFFFF"/>
              </a:highlight>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123575"/>
            <a:ext cx="8520600" cy="572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sz="2500">
                <a:solidFill>
                  <a:schemeClr val="accent4"/>
                </a:solidFill>
                <a:latin typeface="Amatic SC"/>
                <a:ea typeface="Amatic SC"/>
                <a:cs typeface="Amatic SC"/>
                <a:sym typeface="Amatic SC"/>
              </a:rPr>
              <a:t>K – nearest neighbor classifier</a:t>
            </a:r>
            <a:endParaRPr b="1" sz="2500">
              <a:solidFill>
                <a:schemeClr val="accent4"/>
              </a:solidFill>
              <a:latin typeface="Amatic SC"/>
              <a:ea typeface="Amatic SC"/>
              <a:cs typeface="Amatic SC"/>
              <a:sym typeface="Amatic SC"/>
            </a:endParaRPr>
          </a:p>
          <a:p>
            <a:pPr indent="0" lvl="0" marL="0" rtl="0" algn="l">
              <a:spcBef>
                <a:spcPts val="0"/>
              </a:spcBef>
              <a:spcAft>
                <a:spcPts val="0"/>
              </a:spcAft>
              <a:buNone/>
            </a:pPr>
            <a:r>
              <a:t/>
            </a:r>
            <a:endParaRPr/>
          </a:p>
        </p:txBody>
      </p:sp>
      <p:sp>
        <p:nvSpPr>
          <p:cNvPr id="142" name="Google Shape;142;p23"/>
          <p:cNvSpPr txBox="1"/>
          <p:nvPr>
            <p:ph idx="1" type="body"/>
          </p:nvPr>
        </p:nvSpPr>
        <p:spPr>
          <a:xfrm>
            <a:off x="311700" y="1060850"/>
            <a:ext cx="8520600" cy="350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FFFFFF"/>
                </a:solidFill>
                <a:latin typeface="Georgia"/>
                <a:ea typeface="Georgia"/>
                <a:cs typeface="Georgia"/>
                <a:sym typeface="Georgia"/>
              </a:rPr>
              <a:t>This classifier looks for the classes of K nearest neighbors of a given data point and based on the majority class, it assigns a class to this data point. However, the number of neighbors can be varied. I varied them from 1 to 20 neighbors and calculated the test score in each case.Then, I plot a line graph of the number of neighbors and the test score achieved in each case.</a:t>
            </a:r>
            <a:endParaRPr sz="1200">
              <a:solidFill>
                <a:srgbClr val="FFFFFF"/>
              </a:solidFill>
              <a:latin typeface="Georgia"/>
              <a:ea typeface="Georgia"/>
              <a:cs typeface="Georgia"/>
              <a:sym typeface="Georgia"/>
            </a:endParaRPr>
          </a:p>
        </p:txBody>
      </p:sp>
      <p:pic>
        <p:nvPicPr>
          <p:cNvPr id="143" name="Google Shape;143;p23"/>
          <p:cNvPicPr preferRelativeResize="0"/>
          <p:nvPr/>
        </p:nvPicPr>
        <p:blipFill>
          <a:blip r:embed="rId3">
            <a:alphaModFix/>
          </a:blip>
          <a:stretch>
            <a:fillRect/>
          </a:stretch>
        </p:blipFill>
        <p:spPr>
          <a:xfrm>
            <a:off x="579575" y="2250276"/>
            <a:ext cx="3435325" cy="2599025"/>
          </a:xfrm>
          <a:prstGeom prst="rect">
            <a:avLst/>
          </a:prstGeom>
          <a:noFill/>
          <a:ln>
            <a:noFill/>
          </a:ln>
        </p:spPr>
      </p:pic>
      <p:sp>
        <p:nvSpPr>
          <p:cNvPr id="144" name="Google Shape;144;p23"/>
          <p:cNvSpPr txBox="1"/>
          <p:nvPr/>
        </p:nvSpPr>
        <p:spPr>
          <a:xfrm>
            <a:off x="4221950" y="2773350"/>
            <a:ext cx="4610400" cy="2196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highlight>
                  <a:srgbClr val="FFFFFF"/>
                </a:highlight>
                <a:latin typeface="Georgia"/>
                <a:ea typeface="Georgia"/>
                <a:cs typeface="Georgia"/>
                <a:sym typeface="Georgia"/>
              </a:rPr>
              <a:t>As you can see, we achieved the maximum score of 87% when the number of neighbors was chosen to be 8.</a:t>
            </a:r>
            <a:endParaRPr>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123550"/>
            <a:ext cx="8520600" cy="572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sz="2500">
                <a:solidFill>
                  <a:schemeClr val="accent4"/>
                </a:solidFill>
                <a:latin typeface="Amatic SC"/>
                <a:ea typeface="Amatic SC"/>
                <a:cs typeface="Amatic SC"/>
                <a:sym typeface="Amatic SC"/>
              </a:rPr>
              <a:t>SVM with PCA</a:t>
            </a:r>
            <a:endParaRPr b="1" sz="2500">
              <a:solidFill>
                <a:schemeClr val="accent4"/>
              </a:solidFill>
              <a:latin typeface="Amatic SC"/>
              <a:ea typeface="Amatic SC"/>
              <a:cs typeface="Amatic SC"/>
              <a:sym typeface="Amatic SC"/>
            </a:endParaRPr>
          </a:p>
          <a:p>
            <a:pPr indent="0" lvl="0" marL="0" rtl="0" algn="l">
              <a:spcBef>
                <a:spcPts val="0"/>
              </a:spcBef>
              <a:spcAft>
                <a:spcPts val="0"/>
              </a:spcAft>
              <a:buNone/>
            </a:pPr>
            <a:r>
              <a:t/>
            </a:r>
            <a:endParaRPr/>
          </a:p>
        </p:txBody>
      </p:sp>
      <p:sp>
        <p:nvSpPr>
          <p:cNvPr id="150" name="Google Shape;150;p24"/>
          <p:cNvSpPr txBox="1"/>
          <p:nvPr>
            <p:ph idx="1" type="body"/>
          </p:nvPr>
        </p:nvSpPr>
        <p:spPr>
          <a:xfrm>
            <a:off x="311700" y="1007275"/>
            <a:ext cx="8520600" cy="356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FFFFFF"/>
                </a:solidFill>
                <a:latin typeface="Georgia"/>
                <a:ea typeface="Georgia"/>
                <a:cs typeface="Georgia"/>
                <a:sym typeface="Georgia"/>
              </a:rPr>
              <a:t>The </a:t>
            </a:r>
            <a:r>
              <a:rPr b="1" lang="en" sz="1200">
                <a:solidFill>
                  <a:srgbClr val="FFFFFF"/>
                </a:solidFill>
                <a:latin typeface="Georgia"/>
                <a:ea typeface="Georgia"/>
                <a:cs typeface="Georgia"/>
                <a:sym typeface="Georgia"/>
              </a:rPr>
              <a:t>PCA</a:t>
            </a:r>
            <a:r>
              <a:rPr lang="en" sz="1200">
                <a:solidFill>
                  <a:srgbClr val="FFFFFF"/>
                </a:solidFill>
                <a:latin typeface="Georgia"/>
                <a:ea typeface="Georgia"/>
                <a:cs typeface="Georgia"/>
                <a:sym typeface="Georgia"/>
              </a:rPr>
              <a:t>/</a:t>
            </a:r>
            <a:r>
              <a:rPr b="1" lang="en" sz="1200">
                <a:solidFill>
                  <a:srgbClr val="FFFFFF"/>
                </a:solidFill>
                <a:latin typeface="Georgia"/>
                <a:ea typeface="Georgia"/>
                <a:cs typeface="Georgia"/>
                <a:sym typeface="Georgia"/>
              </a:rPr>
              <a:t>SVM</a:t>
            </a:r>
            <a:r>
              <a:rPr lang="en" sz="1200">
                <a:solidFill>
                  <a:srgbClr val="FFFFFF"/>
                </a:solidFill>
                <a:latin typeface="Georgia"/>
                <a:ea typeface="Georgia"/>
                <a:cs typeface="Georgia"/>
                <a:sym typeface="Georgia"/>
              </a:rPr>
              <a:t>-based method involves </a:t>
            </a:r>
            <a:r>
              <a:rPr b="1" lang="en" sz="1200">
                <a:solidFill>
                  <a:srgbClr val="FFFFFF"/>
                </a:solidFill>
                <a:latin typeface="Georgia"/>
                <a:ea typeface="Georgia"/>
                <a:cs typeface="Georgia"/>
                <a:sym typeface="Georgia"/>
              </a:rPr>
              <a:t>PCA</a:t>
            </a:r>
            <a:r>
              <a:rPr lang="en" sz="1200">
                <a:solidFill>
                  <a:srgbClr val="FFFFFF"/>
                </a:solidFill>
                <a:latin typeface="Georgia"/>
                <a:ea typeface="Georgia"/>
                <a:cs typeface="Georgia"/>
                <a:sym typeface="Georgia"/>
              </a:rPr>
              <a:t>-based data selection and image feature extraction for </a:t>
            </a:r>
            <a:r>
              <a:rPr b="1" lang="en" sz="1200">
                <a:solidFill>
                  <a:srgbClr val="FFFFFF"/>
                </a:solidFill>
                <a:latin typeface="Georgia"/>
                <a:ea typeface="Georgia"/>
                <a:cs typeface="Georgia"/>
                <a:sym typeface="Georgia"/>
              </a:rPr>
              <a:t>SVM</a:t>
            </a:r>
            <a:r>
              <a:rPr lang="en" sz="1200">
                <a:solidFill>
                  <a:srgbClr val="FFFFFF"/>
                </a:solidFill>
                <a:latin typeface="Georgia"/>
                <a:ea typeface="Georgia"/>
                <a:cs typeface="Georgia"/>
                <a:sym typeface="Georgia"/>
              </a:rPr>
              <a:t> classification; this method can be used to solve the detection problems inherent in imprecise, uncertain, and incoherent data from multiple sensors.</a:t>
            </a:r>
            <a:endParaRPr>
              <a:solidFill>
                <a:srgbClr val="FFFFFF"/>
              </a:solidFill>
              <a:latin typeface="Georgia"/>
              <a:ea typeface="Georgia"/>
              <a:cs typeface="Georgia"/>
              <a:sym typeface="Georgia"/>
            </a:endParaRPr>
          </a:p>
        </p:txBody>
      </p:sp>
      <p:pic>
        <p:nvPicPr>
          <p:cNvPr id="151" name="Google Shape;151;p24"/>
          <p:cNvPicPr preferRelativeResize="0"/>
          <p:nvPr/>
        </p:nvPicPr>
        <p:blipFill>
          <a:blip r:embed="rId3">
            <a:alphaModFix/>
          </a:blip>
          <a:stretch>
            <a:fillRect/>
          </a:stretch>
        </p:blipFill>
        <p:spPr>
          <a:xfrm>
            <a:off x="1072525" y="2059550"/>
            <a:ext cx="3106575" cy="2429100"/>
          </a:xfrm>
          <a:prstGeom prst="rect">
            <a:avLst/>
          </a:prstGeom>
          <a:noFill/>
          <a:ln>
            <a:noFill/>
          </a:ln>
        </p:spPr>
      </p:pic>
      <p:sp>
        <p:nvSpPr>
          <p:cNvPr id="152" name="Google Shape;152;p24"/>
          <p:cNvSpPr txBox="1"/>
          <p:nvPr/>
        </p:nvSpPr>
        <p:spPr>
          <a:xfrm>
            <a:off x="4682750" y="2704375"/>
            <a:ext cx="4007700" cy="1864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highlight>
                  <a:schemeClr val="dk1"/>
                </a:highlight>
                <a:latin typeface="Georgia"/>
                <a:ea typeface="Georgia"/>
                <a:cs typeface="Georgia"/>
                <a:sym typeface="Georgia"/>
              </a:rPr>
              <a:t>As you can see, we achieved the maximum score of 80% </a:t>
            </a:r>
            <a:r>
              <a:rPr lang="en">
                <a:highlight>
                  <a:srgbClr val="FFFFFF"/>
                </a:highlight>
                <a:latin typeface="Georgia"/>
                <a:ea typeface="Georgia"/>
                <a:cs typeface="Georgia"/>
                <a:sym typeface="Georgia"/>
              </a:rPr>
              <a:t>the best for this dataset as per accuracy check.</a:t>
            </a:r>
            <a:endParaRPr>
              <a:highlight>
                <a:srgbClr val="FFFFFF"/>
              </a:highlight>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70000"/>
            <a:ext cx="8520600" cy="572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sz="2500">
                <a:solidFill>
                  <a:schemeClr val="accent4"/>
                </a:solidFill>
                <a:latin typeface="Amatic SC"/>
                <a:ea typeface="Amatic SC"/>
                <a:cs typeface="Amatic SC"/>
                <a:sym typeface="Amatic SC"/>
              </a:rPr>
              <a:t>KNN with PCA</a:t>
            </a:r>
            <a:endParaRPr b="1" sz="2500">
              <a:solidFill>
                <a:schemeClr val="accent4"/>
              </a:solidFill>
              <a:latin typeface="Amatic SC"/>
              <a:ea typeface="Amatic SC"/>
              <a:cs typeface="Amatic SC"/>
              <a:sym typeface="Amatic SC"/>
            </a:endParaRPr>
          </a:p>
          <a:p>
            <a:pPr indent="0" lvl="0" marL="0" rtl="0" algn="l">
              <a:spcBef>
                <a:spcPts val="0"/>
              </a:spcBef>
              <a:spcAft>
                <a:spcPts val="0"/>
              </a:spcAft>
              <a:buNone/>
            </a:pPr>
            <a:r>
              <a:t/>
            </a:r>
            <a:endParaRPr/>
          </a:p>
        </p:txBody>
      </p:sp>
      <p:sp>
        <p:nvSpPr>
          <p:cNvPr id="158" name="Google Shape;158;p25"/>
          <p:cNvSpPr txBox="1"/>
          <p:nvPr>
            <p:ph idx="1" type="body"/>
          </p:nvPr>
        </p:nvSpPr>
        <p:spPr>
          <a:xfrm>
            <a:off x="311700" y="932250"/>
            <a:ext cx="8520600" cy="3636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200">
                <a:solidFill>
                  <a:srgbClr val="FFFFFF"/>
                </a:solidFill>
                <a:latin typeface="Georgia"/>
                <a:ea typeface="Georgia"/>
                <a:cs typeface="Georgia"/>
                <a:sym typeface="Georgia"/>
              </a:rPr>
              <a:t>I am </a:t>
            </a:r>
            <a:r>
              <a:rPr b="1" lang="en" sz="1200">
                <a:solidFill>
                  <a:srgbClr val="FFFFFF"/>
                </a:solidFill>
                <a:latin typeface="Georgia"/>
                <a:ea typeface="Georgia"/>
                <a:cs typeface="Georgia"/>
                <a:sym typeface="Georgia"/>
              </a:rPr>
              <a:t>using KNN</a:t>
            </a:r>
            <a:r>
              <a:rPr lang="en" sz="1200">
                <a:solidFill>
                  <a:srgbClr val="FFFFFF"/>
                </a:solidFill>
                <a:latin typeface="Georgia"/>
                <a:ea typeface="Georgia"/>
                <a:cs typeface="Georgia"/>
                <a:sym typeface="Georgia"/>
              </a:rPr>
              <a:t> to classify and I also now have implemented </a:t>
            </a:r>
            <a:r>
              <a:rPr b="1" lang="en" sz="1200">
                <a:solidFill>
                  <a:srgbClr val="FFFFFF"/>
                </a:solidFill>
                <a:latin typeface="Georgia"/>
                <a:ea typeface="Georgia"/>
                <a:cs typeface="Georgia"/>
                <a:sym typeface="Georgia"/>
              </a:rPr>
              <a:t>PCA</a:t>
            </a:r>
            <a:r>
              <a:rPr lang="en" sz="1200">
                <a:solidFill>
                  <a:srgbClr val="FFFFFF"/>
                </a:solidFill>
                <a:latin typeface="Georgia"/>
                <a:ea typeface="Georgia"/>
                <a:cs typeface="Georgia"/>
                <a:sym typeface="Georgia"/>
              </a:rPr>
              <a:t> to reduce the dimensionality.As one closest neighbor is red circle. Basically, </a:t>
            </a:r>
            <a:r>
              <a:rPr b="1" lang="en" sz="1200">
                <a:solidFill>
                  <a:srgbClr val="FFFFFF"/>
                </a:solidFill>
                <a:latin typeface="Georgia"/>
                <a:ea typeface="Georgia"/>
                <a:cs typeface="Georgia"/>
                <a:sym typeface="Georgia"/>
              </a:rPr>
              <a:t>with</a:t>
            </a:r>
            <a:r>
              <a:rPr lang="en" sz="1200">
                <a:solidFill>
                  <a:srgbClr val="FFFFFF"/>
                </a:solidFill>
                <a:latin typeface="Georgia"/>
                <a:ea typeface="Georgia"/>
                <a:cs typeface="Georgia"/>
                <a:sym typeface="Georgia"/>
              </a:rPr>
              <a:t> lower K value, - </a:t>
            </a:r>
            <a:r>
              <a:rPr b="1" lang="en" sz="1200">
                <a:solidFill>
                  <a:srgbClr val="FFFFFF"/>
                </a:solidFill>
                <a:latin typeface="Georgia"/>
                <a:ea typeface="Georgia"/>
                <a:cs typeface="Georgia"/>
                <a:sym typeface="Georgia"/>
              </a:rPr>
              <a:t>KNN</a:t>
            </a:r>
            <a:r>
              <a:rPr lang="en" sz="1200">
                <a:solidFill>
                  <a:srgbClr val="FFFFFF"/>
                </a:solidFill>
                <a:latin typeface="Georgia"/>
                <a:ea typeface="Georgia"/>
                <a:cs typeface="Georgia"/>
                <a:sym typeface="Georgia"/>
              </a:rPr>
              <a:t> model is trying to fit the model to data very closely and trying to find.</a:t>
            </a:r>
            <a:endParaRPr sz="1200">
              <a:solidFill>
                <a:srgbClr val="FFFFFF"/>
              </a:solidFill>
              <a:latin typeface="Georgia"/>
              <a:ea typeface="Georgia"/>
              <a:cs typeface="Georgia"/>
              <a:sym typeface="Georgia"/>
            </a:endParaRPr>
          </a:p>
        </p:txBody>
      </p:sp>
      <p:pic>
        <p:nvPicPr>
          <p:cNvPr id="159" name="Google Shape;159;p25"/>
          <p:cNvPicPr preferRelativeResize="0"/>
          <p:nvPr/>
        </p:nvPicPr>
        <p:blipFill>
          <a:blip r:embed="rId3">
            <a:alphaModFix/>
          </a:blip>
          <a:stretch>
            <a:fillRect/>
          </a:stretch>
        </p:blipFill>
        <p:spPr>
          <a:xfrm>
            <a:off x="515300" y="1923475"/>
            <a:ext cx="3695950" cy="2891850"/>
          </a:xfrm>
          <a:prstGeom prst="rect">
            <a:avLst/>
          </a:prstGeom>
          <a:noFill/>
          <a:ln>
            <a:noFill/>
          </a:ln>
        </p:spPr>
      </p:pic>
      <p:sp>
        <p:nvSpPr>
          <p:cNvPr id="160" name="Google Shape;160;p25"/>
          <p:cNvSpPr txBox="1"/>
          <p:nvPr/>
        </p:nvSpPr>
        <p:spPr>
          <a:xfrm>
            <a:off x="4800600" y="2882500"/>
            <a:ext cx="3857700" cy="1103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highlight>
                  <a:srgbClr val="FFFFFF"/>
                </a:highlight>
                <a:latin typeface="Georgia"/>
                <a:ea typeface="Georgia"/>
                <a:cs typeface="Georgia"/>
                <a:sym typeface="Georgia"/>
              </a:rPr>
              <a:t>As you can see, we achieved the maximum score of 56% when the number of neighbors was chosen to be 20.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432900" y="0"/>
            <a:ext cx="8520600" cy="572700"/>
          </a:xfrm>
          <a:prstGeom prst="rect">
            <a:avLst/>
          </a:prstGeom>
        </p:spPr>
        <p:txBody>
          <a:bodyPr anchorCtr="0" anchor="t" bIns="91425" lIns="91425" spcFirstLastPara="1" rIns="91425" wrap="square" tIns="91425">
            <a:noAutofit/>
          </a:bodyPr>
          <a:lstStyle/>
          <a:p>
            <a:pPr indent="0" lvl="0" marL="0" rtl="0" algn="l">
              <a:lnSpc>
                <a:spcPct val="218181"/>
              </a:lnSpc>
              <a:spcBef>
                <a:spcPts val="2400"/>
              </a:spcBef>
              <a:spcAft>
                <a:spcPts val="0"/>
              </a:spcAft>
              <a:buNone/>
            </a:pPr>
            <a:r>
              <a:rPr b="1" lang="en" sz="2500">
                <a:solidFill>
                  <a:schemeClr val="accent4"/>
                </a:solidFill>
                <a:latin typeface="Amatic SC"/>
                <a:ea typeface="Amatic SC"/>
                <a:cs typeface="Amatic SC"/>
                <a:sym typeface="Amatic SC"/>
              </a:rPr>
              <a:t>ACCURACY   </a:t>
            </a:r>
            <a:endParaRPr b="1" sz="2500">
              <a:solidFill>
                <a:schemeClr val="accent4"/>
              </a:solidFill>
              <a:latin typeface="Amatic SC"/>
              <a:ea typeface="Amatic SC"/>
              <a:cs typeface="Amatic SC"/>
              <a:sym typeface="Amatic SC"/>
            </a:endParaRPr>
          </a:p>
          <a:p>
            <a:pPr indent="0" lvl="0" marL="0" rtl="0" algn="l">
              <a:spcBef>
                <a:spcPts val="0"/>
              </a:spcBef>
              <a:spcAft>
                <a:spcPts val="0"/>
              </a:spcAft>
              <a:buNone/>
            </a:pPr>
            <a:r>
              <a:t/>
            </a:r>
            <a:endParaRPr/>
          </a:p>
        </p:txBody>
      </p:sp>
      <p:sp>
        <p:nvSpPr>
          <p:cNvPr id="166" name="Google Shape;166;p26"/>
          <p:cNvSpPr txBox="1"/>
          <p:nvPr>
            <p:ph idx="1" type="body"/>
          </p:nvPr>
        </p:nvSpPr>
        <p:spPr>
          <a:xfrm>
            <a:off x="0" y="926850"/>
            <a:ext cx="8520600" cy="3289800"/>
          </a:xfrm>
          <a:prstGeom prst="rect">
            <a:avLst/>
          </a:prstGeom>
        </p:spPr>
        <p:txBody>
          <a:bodyPr anchorCtr="0" anchor="t" bIns="91425" lIns="91425" spcFirstLastPara="1" rIns="91425" wrap="square" tIns="91425">
            <a:noAutofit/>
          </a:bodyPr>
          <a:lstStyle/>
          <a:p>
            <a:pPr indent="-228600" lvl="0" marL="673100" rtl="0" algn="l">
              <a:lnSpc>
                <a:spcPct val="218181"/>
              </a:lnSpc>
              <a:spcBef>
                <a:spcPts val="2400"/>
              </a:spcBef>
              <a:spcAft>
                <a:spcPts val="0"/>
              </a:spcAft>
              <a:buNone/>
            </a:pPr>
            <a:r>
              <a:rPr lang="en" sz="1400">
                <a:solidFill>
                  <a:srgbClr val="FFFFFF"/>
                </a:solidFill>
                <a:latin typeface="Georgia"/>
                <a:ea typeface="Georgia"/>
                <a:cs typeface="Georgia"/>
                <a:sym typeface="Georgia"/>
              </a:rPr>
              <a:t>1. 	</a:t>
            </a:r>
            <a:r>
              <a:rPr lang="en" sz="1200">
                <a:solidFill>
                  <a:srgbClr val="FFFFFF"/>
                </a:solidFill>
                <a:latin typeface="Georgia"/>
                <a:ea typeface="Georgia"/>
                <a:cs typeface="Georgia"/>
                <a:sym typeface="Georgia"/>
              </a:rPr>
              <a:t>Support Vector Classifier:  </a:t>
            </a:r>
            <a:r>
              <a:rPr b="1" lang="en" sz="1200">
                <a:solidFill>
                  <a:srgbClr val="FFFFFF"/>
                </a:solidFill>
                <a:latin typeface="Georgia"/>
                <a:ea typeface="Georgia"/>
                <a:cs typeface="Georgia"/>
                <a:sym typeface="Georgia"/>
              </a:rPr>
              <a:t>83%</a:t>
            </a:r>
            <a:endParaRPr b="1" sz="1200">
              <a:solidFill>
                <a:srgbClr val="FFFFFF"/>
              </a:solidFill>
              <a:latin typeface="Georgia"/>
              <a:ea typeface="Georgia"/>
              <a:cs typeface="Georgia"/>
              <a:sym typeface="Georgia"/>
            </a:endParaRPr>
          </a:p>
          <a:p>
            <a:pPr indent="-228600" lvl="0" marL="673100" rtl="0" algn="l">
              <a:lnSpc>
                <a:spcPct val="218181"/>
              </a:lnSpc>
              <a:spcBef>
                <a:spcPts val="2400"/>
              </a:spcBef>
              <a:spcAft>
                <a:spcPts val="0"/>
              </a:spcAft>
              <a:buNone/>
            </a:pPr>
            <a:r>
              <a:rPr lang="en" sz="1200">
                <a:solidFill>
                  <a:srgbClr val="FFFFFF"/>
                </a:solidFill>
                <a:latin typeface="Georgia"/>
                <a:ea typeface="Georgia"/>
                <a:cs typeface="Georgia"/>
                <a:sym typeface="Georgia"/>
              </a:rPr>
              <a:t>2. 	K Neighbours Classifier:  </a:t>
            </a:r>
            <a:r>
              <a:rPr b="1" lang="en" sz="1200">
                <a:solidFill>
                  <a:srgbClr val="FFFFFF"/>
                </a:solidFill>
                <a:latin typeface="Georgia"/>
                <a:ea typeface="Georgia"/>
                <a:cs typeface="Georgia"/>
                <a:sym typeface="Georgia"/>
              </a:rPr>
              <a:t>87%</a:t>
            </a:r>
            <a:endParaRPr b="1" sz="1200">
              <a:solidFill>
                <a:srgbClr val="FFFFFF"/>
              </a:solidFill>
              <a:latin typeface="Georgia"/>
              <a:ea typeface="Georgia"/>
              <a:cs typeface="Georgia"/>
              <a:sym typeface="Georgia"/>
            </a:endParaRPr>
          </a:p>
          <a:p>
            <a:pPr indent="-228600" lvl="0" marL="673100" rtl="0" algn="l">
              <a:lnSpc>
                <a:spcPct val="218181"/>
              </a:lnSpc>
              <a:spcBef>
                <a:spcPts val="2400"/>
              </a:spcBef>
              <a:spcAft>
                <a:spcPts val="0"/>
              </a:spcAft>
              <a:buNone/>
            </a:pPr>
            <a:r>
              <a:rPr lang="en" sz="1200">
                <a:solidFill>
                  <a:srgbClr val="FFFFFF"/>
                </a:solidFill>
                <a:latin typeface="Georgia"/>
                <a:ea typeface="Georgia"/>
                <a:cs typeface="Georgia"/>
                <a:sym typeface="Georgia"/>
              </a:rPr>
              <a:t>3. 	SVM with PCA:  </a:t>
            </a:r>
            <a:r>
              <a:rPr b="1" lang="en" sz="1200">
                <a:solidFill>
                  <a:srgbClr val="FFFFFF"/>
                </a:solidFill>
                <a:latin typeface="Georgia"/>
                <a:ea typeface="Georgia"/>
                <a:cs typeface="Georgia"/>
                <a:sym typeface="Georgia"/>
              </a:rPr>
              <a:t>80%</a:t>
            </a:r>
            <a:endParaRPr b="1" sz="1200">
              <a:solidFill>
                <a:srgbClr val="FFFFFF"/>
              </a:solidFill>
              <a:latin typeface="Georgia"/>
              <a:ea typeface="Georgia"/>
              <a:cs typeface="Georgia"/>
              <a:sym typeface="Georgia"/>
            </a:endParaRPr>
          </a:p>
          <a:p>
            <a:pPr indent="-228600" lvl="0" marL="673100" rtl="0" algn="l">
              <a:lnSpc>
                <a:spcPct val="218181"/>
              </a:lnSpc>
              <a:spcBef>
                <a:spcPts val="2400"/>
              </a:spcBef>
              <a:spcAft>
                <a:spcPts val="0"/>
              </a:spcAft>
              <a:buNone/>
            </a:pPr>
            <a:r>
              <a:rPr lang="en" sz="1200">
                <a:solidFill>
                  <a:srgbClr val="FFFFFF"/>
                </a:solidFill>
                <a:latin typeface="Georgia"/>
                <a:ea typeface="Georgia"/>
                <a:cs typeface="Georgia"/>
                <a:sym typeface="Georgia"/>
              </a:rPr>
              <a:t>4. 	KNN with PCA:  </a:t>
            </a:r>
            <a:r>
              <a:rPr b="1" lang="en" sz="1200">
                <a:solidFill>
                  <a:srgbClr val="FFFFFF"/>
                </a:solidFill>
                <a:latin typeface="Georgia"/>
                <a:ea typeface="Georgia"/>
                <a:cs typeface="Georgia"/>
                <a:sym typeface="Georgia"/>
              </a:rPr>
              <a:t>56%</a:t>
            </a:r>
            <a:endParaRPr b="1" sz="1200">
              <a:solidFill>
                <a:srgbClr val="FFFFFF"/>
              </a:solidFill>
              <a:latin typeface="Georgia"/>
              <a:ea typeface="Georgia"/>
              <a:cs typeface="Georgia"/>
              <a:sym typeface="Georgia"/>
            </a:endParaRPr>
          </a:p>
          <a:p>
            <a:pPr indent="0" lvl="0" marL="0" rtl="0" algn="l">
              <a:lnSpc>
                <a:spcPct val="218181"/>
              </a:lnSpc>
              <a:spcBef>
                <a:spcPts val="2400"/>
              </a:spcBef>
              <a:spcAft>
                <a:spcPts val="0"/>
              </a:spcAft>
              <a:buNone/>
            </a:pPr>
            <a:r>
              <a:t/>
            </a:r>
            <a:endParaRPr sz="1400">
              <a:solidFill>
                <a:srgbClr val="000000"/>
              </a:solidFill>
              <a:highlight>
                <a:srgbClr val="FFFFFF"/>
              </a:highlight>
            </a:endParaRPr>
          </a:p>
          <a:p>
            <a:pPr indent="0" lvl="0" marL="0" rtl="0" algn="l">
              <a:spcBef>
                <a:spcPts val="0"/>
              </a:spcBef>
              <a:spcAft>
                <a:spcPts val="1600"/>
              </a:spcAft>
              <a:buNone/>
            </a:pPr>
            <a:r>
              <a:t/>
            </a:r>
            <a:endParaRPr/>
          </a:p>
        </p:txBody>
      </p:sp>
      <p:sp>
        <p:nvSpPr>
          <p:cNvPr id="167" name="Google Shape;167;p26"/>
          <p:cNvSpPr txBox="1"/>
          <p:nvPr/>
        </p:nvSpPr>
        <p:spPr>
          <a:xfrm>
            <a:off x="3636550" y="2250375"/>
            <a:ext cx="5553600" cy="8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highlight>
                  <a:srgbClr val="FFFFFF"/>
                </a:highlight>
                <a:latin typeface="Georgia"/>
                <a:ea typeface="Georgia"/>
                <a:cs typeface="Georgia"/>
                <a:sym typeface="Georgia"/>
              </a:rPr>
              <a:t>K Neighbours Classifier </a:t>
            </a:r>
            <a:r>
              <a:rPr lang="en" sz="1600">
                <a:highlight>
                  <a:srgbClr val="FFFFFF"/>
                </a:highlight>
                <a:latin typeface="Georgia"/>
                <a:ea typeface="Georgia"/>
                <a:cs typeface="Georgia"/>
                <a:sym typeface="Georgia"/>
              </a:rPr>
              <a:t>scored</a:t>
            </a:r>
            <a:r>
              <a:rPr lang="en" sz="1600">
                <a:highlight>
                  <a:srgbClr val="FFFFFF"/>
                </a:highlight>
                <a:latin typeface="Georgia"/>
                <a:ea typeface="Georgia"/>
                <a:cs typeface="Georgia"/>
                <a:sym typeface="Georgia"/>
              </a:rPr>
              <a:t> the best score of </a:t>
            </a:r>
            <a:r>
              <a:rPr b="1" lang="en" sz="1600">
                <a:highlight>
                  <a:srgbClr val="FFFFFF"/>
                </a:highlight>
                <a:latin typeface="Georgia"/>
                <a:ea typeface="Georgia"/>
                <a:cs typeface="Georgia"/>
                <a:sym typeface="Georgia"/>
              </a:rPr>
              <a:t>87%</a:t>
            </a:r>
            <a:endParaRPr b="1" sz="1600">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194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accent4"/>
                </a:solidFill>
                <a:latin typeface="Amatic SC"/>
                <a:ea typeface="Amatic SC"/>
                <a:cs typeface="Amatic SC"/>
                <a:sym typeface="Amatic SC"/>
              </a:rPr>
              <a:t>inference</a:t>
            </a:r>
            <a:endParaRPr b="1" sz="2500">
              <a:solidFill>
                <a:schemeClr val="accent4"/>
              </a:solidFill>
              <a:latin typeface="Amatic SC"/>
              <a:ea typeface="Amatic SC"/>
              <a:cs typeface="Amatic SC"/>
              <a:sym typeface="Amatic SC"/>
            </a:endParaRPr>
          </a:p>
        </p:txBody>
      </p:sp>
      <p:sp>
        <p:nvSpPr>
          <p:cNvPr id="173" name="Google Shape;173;p27"/>
          <p:cNvSpPr txBox="1"/>
          <p:nvPr>
            <p:ph idx="1" type="body"/>
          </p:nvPr>
        </p:nvSpPr>
        <p:spPr>
          <a:xfrm>
            <a:off x="311700" y="946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700">
                <a:solidFill>
                  <a:srgbClr val="FFFFFF"/>
                </a:solidFill>
                <a:latin typeface="Georgia"/>
                <a:ea typeface="Georgia"/>
                <a:cs typeface="Georgia"/>
                <a:sym typeface="Georgia"/>
              </a:rPr>
              <a:t>K-Neighbours Classifier</a:t>
            </a:r>
            <a:r>
              <a:rPr lang="en" sz="1200">
                <a:solidFill>
                  <a:srgbClr val="FFFFFF"/>
                </a:solidFill>
                <a:latin typeface="Georgia"/>
                <a:ea typeface="Georgia"/>
                <a:cs typeface="Georgia"/>
                <a:sym typeface="Georgia"/>
              </a:rPr>
              <a:t> is amongst the most popular </a:t>
            </a:r>
            <a:r>
              <a:rPr b="1" lang="en" sz="1200">
                <a:solidFill>
                  <a:srgbClr val="FFFFFF"/>
                </a:solidFill>
                <a:latin typeface="Georgia"/>
                <a:ea typeface="Georgia"/>
                <a:cs typeface="Georgia"/>
                <a:sym typeface="Georgia"/>
              </a:rPr>
              <a:t>learning</a:t>
            </a:r>
            <a:r>
              <a:rPr lang="en" sz="1200">
                <a:solidFill>
                  <a:srgbClr val="FFFFFF"/>
                </a:solidFill>
                <a:latin typeface="Georgia"/>
                <a:ea typeface="Georgia"/>
                <a:cs typeface="Georgia"/>
                <a:sym typeface="Georgia"/>
              </a:rPr>
              <a:t> method grouped by similarities to build machine learning models particularly for Heart disease prediction and document classification.</a:t>
            </a:r>
            <a:endParaRPr sz="1200">
              <a:solidFill>
                <a:srgbClr val="FFFFFF"/>
              </a:solidFill>
              <a:latin typeface="Georgia"/>
              <a:ea typeface="Georgia"/>
              <a:cs typeface="Georgia"/>
              <a:sym typeface="Georgia"/>
            </a:endParaRPr>
          </a:p>
        </p:txBody>
      </p:sp>
      <p:pic>
        <p:nvPicPr>
          <p:cNvPr id="174" name="Google Shape;174;p27"/>
          <p:cNvPicPr preferRelativeResize="0"/>
          <p:nvPr/>
        </p:nvPicPr>
        <p:blipFill>
          <a:blip r:embed="rId3">
            <a:alphaModFix/>
          </a:blip>
          <a:stretch>
            <a:fillRect/>
          </a:stretch>
        </p:blipFill>
        <p:spPr>
          <a:xfrm>
            <a:off x="815701" y="1774025"/>
            <a:ext cx="7512601" cy="2890075"/>
          </a:xfrm>
          <a:prstGeom prst="rect">
            <a:avLst/>
          </a:prstGeom>
          <a:noFill/>
          <a:ln>
            <a:noFill/>
          </a:ln>
        </p:spPr>
      </p:pic>
      <p:sp>
        <p:nvSpPr>
          <p:cNvPr id="175" name="Google Shape;175;p27"/>
          <p:cNvSpPr txBox="1"/>
          <p:nvPr/>
        </p:nvSpPr>
        <p:spPr>
          <a:xfrm>
            <a:off x="623400" y="3804075"/>
            <a:ext cx="1275000" cy="803700"/>
          </a:xfrm>
          <a:prstGeom prst="rect">
            <a:avLst/>
          </a:prstGeom>
          <a:noFill/>
          <a:ln>
            <a:noFill/>
          </a:ln>
        </p:spPr>
        <p:txBody>
          <a:bodyPr anchorCtr="0" anchor="t" bIns="91425" lIns="91425" spcFirstLastPara="1" rIns="91425" wrap="square" tIns="91425">
            <a:noAutofit/>
          </a:bodyPr>
          <a:lstStyle/>
          <a:p>
            <a:pPr indent="0" lvl="0" marL="0" rtl="0" algn="l">
              <a:lnSpc>
                <a:spcPct val="218181"/>
              </a:lnSpc>
              <a:spcBef>
                <a:spcPts val="24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1000"/>
                                        <p:tgtEl>
                                          <p:spTgt spid="17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377700" y="1999050"/>
            <a:ext cx="2388600" cy="93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5500">
                <a:solidFill>
                  <a:schemeClr val="accent4"/>
                </a:solidFill>
                <a:latin typeface="Amatic SC"/>
                <a:ea typeface="Amatic SC"/>
                <a:cs typeface="Amatic SC"/>
                <a:sym typeface="Amatic SC"/>
              </a:rPr>
              <a:t>THANK YOU</a:t>
            </a:r>
            <a:endParaRPr b="1" sz="5500">
              <a:solidFill>
                <a:schemeClr val="accent4"/>
              </a:solidFill>
              <a:latin typeface="Amatic SC"/>
              <a:ea typeface="Amatic SC"/>
              <a:cs typeface="Amatic SC"/>
              <a:sym typeface="Amatic S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1000"/>
                                        <p:tgtEl>
                                          <p:spTgt spid="180"/>
                                        </p:tgtEl>
                                        <p:attrNameLst>
                                          <p:attrName>ppt_w</p:attrName>
                                        </p:attrNameLst>
                                      </p:cBhvr>
                                      <p:tavLst>
                                        <p:tav fmla="" tm="0">
                                          <p:val>
                                            <p:strVal val="0"/>
                                          </p:val>
                                        </p:tav>
                                        <p:tav fmla="" tm="100000">
                                          <p:val>
                                            <p:strVal val="#ppt_w"/>
                                          </p:val>
                                        </p:tav>
                                      </p:tavLst>
                                    </p:anim>
                                    <p:anim calcmode="lin" valueType="num">
                                      <p:cBhvr additive="base">
                                        <p:cTn dur="1000"/>
                                        <p:tgtEl>
                                          <p:spTgt spid="18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247400" y="25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accent4"/>
                </a:solidFill>
                <a:latin typeface="Amatic SC"/>
                <a:ea typeface="Amatic SC"/>
                <a:cs typeface="Amatic SC"/>
                <a:sym typeface="Amatic SC"/>
              </a:rPr>
              <a:t>ABOUT THE PROJECT</a:t>
            </a:r>
            <a:endParaRPr b="1" sz="2500">
              <a:solidFill>
                <a:schemeClr val="accent4"/>
              </a:solidFill>
              <a:latin typeface="Amatic SC"/>
              <a:ea typeface="Amatic SC"/>
              <a:cs typeface="Amatic SC"/>
              <a:sym typeface="Amatic SC"/>
            </a:endParaRPr>
          </a:p>
        </p:txBody>
      </p:sp>
      <p:sp>
        <p:nvSpPr>
          <p:cNvPr id="66" name="Google Shape;66;p14"/>
          <p:cNvSpPr txBox="1"/>
          <p:nvPr>
            <p:ph idx="1" type="body"/>
          </p:nvPr>
        </p:nvSpPr>
        <p:spPr>
          <a:xfrm>
            <a:off x="330475" y="867975"/>
            <a:ext cx="8520600" cy="405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FFFFFF"/>
                </a:solidFill>
                <a:latin typeface="Georgia"/>
                <a:ea typeface="Georgia"/>
                <a:cs typeface="Georgia"/>
                <a:sym typeface="Georgia"/>
              </a:rPr>
              <a:t>Machine Learning is used across many spheres around the world. The healthcare industry is no exception. Machine Learning can play an essential role in predicting presence/absence of Locomotor disorders, Heart diseases and more. Such information, if predicted well in advance, can provide important insights to doctors who can then adapt their diagnosis and treatment per patient basis.</a:t>
            </a:r>
            <a:endParaRPr sz="1200">
              <a:solidFill>
                <a:srgbClr val="FFFFFF"/>
              </a:solidFill>
              <a:latin typeface="Georgia"/>
              <a:ea typeface="Georgia"/>
              <a:cs typeface="Georgia"/>
              <a:sym typeface="Georgia"/>
            </a:endParaRPr>
          </a:p>
          <a:p>
            <a:pPr indent="0" lvl="0" marL="0" rtl="0" algn="just">
              <a:spcBef>
                <a:spcPts val="1600"/>
              </a:spcBef>
              <a:spcAft>
                <a:spcPts val="0"/>
              </a:spcAft>
              <a:buNone/>
            </a:pPr>
            <a:r>
              <a:rPr lang="en" sz="1200">
                <a:solidFill>
                  <a:srgbClr val="FFFFFF"/>
                </a:solidFill>
                <a:latin typeface="Georgia"/>
                <a:ea typeface="Georgia"/>
                <a:cs typeface="Georgia"/>
                <a:sym typeface="Georgia"/>
              </a:rPr>
              <a:t>In this project, I’ll discuss where I worked on predicting potential Heart Diseases in people using Machine Learning algorithms. The algorithms included </a:t>
            </a:r>
            <a:r>
              <a:rPr b="1" lang="en" sz="1200">
                <a:solidFill>
                  <a:srgbClr val="FFFFFF"/>
                </a:solidFill>
                <a:latin typeface="Georgia"/>
                <a:ea typeface="Georgia"/>
                <a:cs typeface="Georgia"/>
                <a:sym typeface="Georgia"/>
              </a:rPr>
              <a:t>K Neighbors Classifier</a:t>
            </a:r>
            <a:r>
              <a:rPr lang="en" sz="1200">
                <a:solidFill>
                  <a:srgbClr val="FFFFFF"/>
                </a:solidFill>
                <a:latin typeface="Georgia"/>
                <a:ea typeface="Georgia"/>
                <a:cs typeface="Georgia"/>
                <a:sym typeface="Georgia"/>
              </a:rPr>
              <a:t> and </a:t>
            </a:r>
            <a:r>
              <a:rPr b="1" lang="en" sz="1200">
                <a:solidFill>
                  <a:srgbClr val="FFFFFF"/>
                </a:solidFill>
                <a:latin typeface="Georgia"/>
                <a:ea typeface="Georgia"/>
                <a:cs typeface="Georgia"/>
                <a:sym typeface="Georgia"/>
              </a:rPr>
              <a:t>Support Vector Classifier </a:t>
            </a:r>
            <a:r>
              <a:rPr lang="en" sz="1200">
                <a:solidFill>
                  <a:srgbClr val="FFFFFF"/>
                </a:solidFill>
                <a:latin typeface="Georgia"/>
                <a:ea typeface="Georgia"/>
                <a:cs typeface="Georgia"/>
                <a:sym typeface="Georgia"/>
              </a:rPr>
              <a:t>and applying </a:t>
            </a:r>
            <a:r>
              <a:rPr b="1" lang="en" sz="1200">
                <a:solidFill>
                  <a:srgbClr val="FFFFFF"/>
                </a:solidFill>
                <a:latin typeface="Georgia"/>
                <a:ea typeface="Georgia"/>
                <a:cs typeface="Georgia"/>
                <a:sym typeface="Georgia"/>
              </a:rPr>
              <a:t>PCA</a:t>
            </a:r>
            <a:r>
              <a:rPr lang="en" sz="1200">
                <a:solidFill>
                  <a:srgbClr val="FFFFFF"/>
                </a:solidFill>
                <a:latin typeface="Georgia"/>
                <a:ea typeface="Georgia"/>
                <a:cs typeface="Georgia"/>
                <a:sym typeface="Georgia"/>
              </a:rPr>
              <a:t> on these 2 models.</a:t>
            </a:r>
            <a:endParaRPr sz="1200">
              <a:solidFill>
                <a:srgbClr val="FFFFFF"/>
              </a:solidFill>
              <a:latin typeface="Georgia"/>
              <a:ea typeface="Georgia"/>
              <a:cs typeface="Georgia"/>
              <a:sym typeface="Georgia"/>
            </a:endParaRPr>
          </a:p>
          <a:p>
            <a:pPr indent="0" lvl="0" marL="0" rtl="0" algn="l">
              <a:lnSpc>
                <a:spcPct val="100000"/>
              </a:lnSpc>
              <a:spcBef>
                <a:spcPts val="1600"/>
              </a:spcBef>
              <a:spcAft>
                <a:spcPts val="0"/>
              </a:spcAft>
              <a:buNone/>
            </a:pPr>
            <a:r>
              <a:t/>
            </a:r>
            <a:endParaRPr sz="1400">
              <a:solidFill>
                <a:srgbClr val="000000"/>
              </a:solidFill>
              <a:highlight>
                <a:srgbClr val="FFFFFF"/>
              </a:highlight>
              <a:latin typeface="Times New Roman"/>
              <a:ea typeface="Times New Roman"/>
              <a:cs typeface="Times New Roman"/>
              <a:sym typeface="Times New Roman"/>
            </a:endParaRPr>
          </a:p>
          <a:p>
            <a:pPr indent="0" lvl="0" marL="457200" rtl="0" algn="just">
              <a:spcBef>
                <a:spcPts val="1200"/>
              </a:spcBef>
              <a:spcAft>
                <a:spcPts val="1200"/>
              </a:spcAft>
              <a:buNone/>
            </a:pPr>
            <a:r>
              <a:t/>
            </a:r>
            <a:endParaRPr sz="1200">
              <a:solidFill>
                <a:srgbClr val="FFFFFF"/>
              </a:solidFill>
              <a:highlight>
                <a:srgbClr val="FFFFFF"/>
              </a:highlight>
              <a:latin typeface="Georgia"/>
              <a:ea typeface="Georgia"/>
              <a:cs typeface="Georgia"/>
              <a:sym typeface="Georgia"/>
            </a:endParaRPr>
          </a:p>
        </p:txBody>
      </p:sp>
      <p:sp>
        <p:nvSpPr>
          <p:cNvPr id="67" name="Google Shape;67;p14"/>
          <p:cNvSpPr txBox="1"/>
          <p:nvPr/>
        </p:nvSpPr>
        <p:spPr>
          <a:xfrm>
            <a:off x="3600450" y="428625"/>
            <a:ext cx="4982700" cy="1221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t/>
            </a:r>
            <a:endParaRPr/>
          </a:p>
        </p:txBody>
      </p:sp>
      <p:sp>
        <p:nvSpPr>
          <p:cNvPr id="68" name="Google Shape;68;p14"/>
          <p:cNvSpPr txBox="1"/>
          <p:nvPr/>
        </p:nvSpPr>
        <p:spPr>
          <a:xfrm>
            <a:off x="751050" y="2678875"/>
            <a:ext cx="7832100" cy="21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500">
              <a:solidFill>
                <a:schemeClr val="accent4"/>
              </a:solidFill>
              <a:latin typeface="Amatic SC"/>
              <a:ea typeface="Amatic SC"/>
              <a:cs typeface="Amatic SC"/>
              <a:sym typeface="Amatic SC"/>
            </a:endParaRPr>
          </a:p>
          <a:p>
            <a:pPr indent="0" lvl="0" marL="0" rtl="0" algn="l">
              <a:spcBef>
                <a:spcPts val="0"/>
              </a:spcBef>
              <a:spcAft>
                <a:spcPts val="0"/>
              </a:spcAft>
              <a:buNone/>
            </a:pPr>
            <a:r>
              <a:rPr b="1" lang="en" sz="2500">
                <a:solidFill>
                  <a:schemeClr val="accent4"/>
                </a:solidFill>
                <a:latin typeface="Amatic SC"/>
                <a:ea typeface="Amatic SC"/>
                <a:cs typeface="Amatic SC"/>
                <a:sym typeface="Amatic SC"/>
              </a:rPr>
              <a:t>O</a:t>
            </a:r>
            <a:r>
              <a:rPr b="1" lang="en" sz="2500">
                <a:solidFill>
                  <a:schemeClr val="accent4"/>
                </a:solidFill>
                <a:latin typeface="Amatic SC"/>
                <a:ea typeface="Amatic SC"/>
                <a:cs typeface="Amatic SC"/>
                <a:sym typeface="Amatic SC"/>
              </a:rPr>
              <a:t>bjective</a:t>
            </a:r>
            <a:endParaRPr b="1" sz="2500">
              <a:solidFill>
                <a:schemeClr val="accent4"/>
              </a:solidFill>
              <a:latin typeface="Amatic SC"/>
              <a:ea typeface="Amatic SC"/>
              <a:cs typeface="Amatic SC"/>
              <a:sym typeface="Amatic SC"/>
            </a:endParaRPr>
          </a:p>
          <a:p>
            <a:pPr indent="0" lvl="0" marL="0" rtl="0" algn="just">
              <a:lnSpc>
                <a:spcPct val="115000"/>
              </a:lnSpc>
              <a:spcBef>
                <a:spcPts val="1200"/>
              </a:spcBef>
              <a:spcAft>
                <a:spcPts val="0"/>
              </a:spcAft>
              <a:buNone/>
            </a:pPr>
            <a:r>
              <a:rPr lang="en">
                <a:highlight>
                  <a:schemeClr val="dk1"/>
                </a:highlight>
                <a:latin typeface="Georgia"/>
                <a:ea typeface="Georgia"/>
                <a:cs typeface="Georgia"/>
                <a:sym typeface="Georgia"/>
              </a:rPr>
              <a:t>Improve cardiovascular health and quality of life through prevention, detection, and treatment.</a:t>
            </a:r>
            <a:endParaRPr>
              <a:highlight>
                <a:schemeClr val="dk1"/>
              </a:highlight>
              <a:latin typeface="Georgia"/>
              <a:ea typeface="Georgia"/>
              <a:cs typeface="Georgia"/>
              <a:sym typeface="Georgia"/>
            </a:endParaRPr>
          </a:p>
          <a:p>
            <a:pPr indent="0" lvl="0" marL="0" rtl="0" algn="just">
              <a:lnSpc>
                <a:spcPct val="115000"/>
              </a:lnSpc>
              <a:spcBef>
                <a:spcPts val="1200"/>
              </a:spcBef>
              <a:spcAft>
                <a:spcPts val="0"/>
              </a:spcAft>
              <a:buNone/>
            </a:pPr>
            <a:r>
              <a:rPr lang="en">
                <a:highlight>
                  <a:schemeClr val="dk1"/>
                </a:highlight>
                <a:latin typeface="Georgia"/>
                <a:ea typeface="Georgia"/>
                <a:cs typeface="Georgia"/>
                <a:sym typeface="Georgia"/>
              </a:rPr>
              <a:t>Early identification and treatment of heart attacks and strokes.</a:t>
            </a:r>
            <a:endParaRPr>
              <a:highlight>
                <a:schemeClr val="dk1"/>
              </a:highlight>
              <a:latin typeface="Georgia"/>
              <a:ea typeface="Georgia"/>
              <a:cs typeface="Georgia"/>
              <a:sym typeface="Georgia"/>
            </a:endParaRPr>
          </a:p>
          <a:p>
            <a:pPr indent="0" lvl="0" marL="0" rtl="0" algn="just">
              <a:lnSpc>
                <a:spcPct val="115000"/>
              </a:lnSpc>
              <a:spcBef>
                <a:spcPts val="1200"/>
              </a:spcBef>
              <a:spcAft>
                <a:spcPts val="1200"/>
              </a:spcAft>
              <a:buNone/>
            </a:pPr>
            <a:r>
              <a:rPr lang="en">
                <a:highlight>
                  <a:schemeClr val="dk1"/>
                </a:highlight>
                <a:latin typeface="Georgia"/>
                <a:ea typeface="Georgia"/>
                <a:cs typeface="Georgia"/>
                <a:sym typeface="Georgia"/>
              </a:rPr>
              <a:t>Prevention of repeat cardiovascular events and reduction in deaths from cardiovascular disease.</a:t>
            </a:r>
            <a:endParaRPr>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486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500">
                <a:solidFill>
                  <a:schemeClr val="accent4"/>
                </a:solidFill>
                <a:latin typeface="Amatic SC"/>
                <a:ea typeface="Amatic SC"/>
                <a:cs typeface="Amatic SC"/>
                <a:sym typeface="Amatic SC"/>
              </a:rPr>
              <a:t>IMPORTING LIBRARIES AND DATASET</a:t>
            </a:r>
            <a:endParaRPr b="1" sz="3500">
              <a:solidFill>
                <a:schemeClr val="accent4"/>
              </a:solidFill>
              <a:latin typeface="Amatic SC"/>
              <a:ea typeface="Amatic SC"/>
              <a:cs typeface="Amatic SC"/>
              <a:sym typeface="Amatic SC"/>
            </a:endParaRPr>
          </a:p>
        </p:txBody>
      </p:sp>
      <p:sp>
        <p:nvSpPr>
          <p:cNvPr id="74" name="Google Shape;74;p15"/>
          <p:cNvSpPr txBox="1"/>
          <p:nvPr>
            <p:ph idx="1" type="body"/>
          </p:nvPr>
        </p:nvSpPr>
        <p:spPr>
          <a:xfrm>
            <a:off x="311700" y="1017725"/>
            <a:ext cx="8520600" cy="3416400"/>
          </a:xfrm>
          <a:prstGeom prst="rect">
            <a:avLst/>
          </a:prstGeom>
          <a:noFill/>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FFFFFF"/>
                </a:solidFill>
                <a:latin typeface="Georgia"/>
                <a:ea typeface="Georgia"/>
                <a:cs typeface="Georgia"/>
                <a:sym typeface="Georgia"/>
              </a:rPr>
              <a:t>I imported several libraries for the project and all the necessary Machine Learning algorithms.</a:t>
            </a:r>
            <a:endParaRPr sz="1200">
              <a:solidFill>
                <a:srgbClr val="FFFFFF"/>
              </a:solidFill>
              <a:latin typeface="Georgia"/>
              <a:ea typeface="Georgia"/>
              <a:cs typeface="Georgia"/>
              <a:sym typeface="Georgia"/>
            </a:endParaRPr>
          </a:p>
          <a:p>
            <a:pPr indent="0" lvl="0" marL="0" rtl="0" algn="just">
              <a:spcBef>
                <a:spcPts val="1600"/>
              </a:spcBef>
              <a:spcAft>
                <a:spcPts val="0"/>
              </a:spcAft>
              <a:buNone/>
            </a:pPr>
            <a:r>
              <a:rPr lang="en" sz="1200">
                <a:solidFill>
                  <a:srgbClr val="FFFFFF"/>
                </a:solidFill>
                <a:latin typeface="Georgia"/>
                <a:ea typeface="Georgia"/>
                <a:cs typeface="Georgia"/>
                <a:sym typeface="Georgia"/>
              </a:rPr>
              <a:t>In the dataset,there are a total of 13 features and 1 target variable. Also, there are no missing values so we don’t need to take care of any null values. Next, I used </a:t>
            </a:r>
            <a:r>
              <a:rPr lang="en" sz="1200">
                <a:solidFill>
                  <a:srgbClr val="FFFFFF"/>
                </a:solidFill>
                <a:latin typeface="Courier New"/>
                <a:ea typeface="Courier New"/>
                <a:cs typeface="Courier New"/>
                <a:sym typeface="Courier New"/>
              </a:rPr>
              <a:t>describe()</a:t>
            </a:r>
            <a:r>
              <a:rPr lang="en" sz="1200">
                <a:solidFill>
                  <a:srgbClr val="FFFFFF"/>
                </a:solidFill>
                <a:latin typeface="Georgia"/>
                <a:ea typeface="Georgia"/>
                <a:cs typeface="Georgia"/>
                <a:sym typeface="Georgia"/>
              </a:rPr>
              <a:t> method.</a:t>
            </a:r>
            <a:endParaRPr sz="1200">
              <a:solidFill>
                <a:srgbClr val="FFFFFF"/>
              </a:solidFill>
              <a:latin typeface="Georgia"/>
              <a:ea typeface="Georgia"/>
              <a:cs typeface="Georgia"/>
              <a:sym typeface="Georgia"/>
            </a:endParaRPr>
          </a:p>
          <a:p>
            <a:pPr indent="0" lvl="0" marL="0" rtl="0" algn="l">
              <a:spcBef>
                <a:spcPts val="1600"/>
              </a:spcBef>
              <a:spcAft>
                <a:spcPts val="0"/>
              </a:spcAft>
              <a:buNone/>
            </a:pPr>
            <a:r>
              <a:rPr lang="en" sz="1300">
                <a:solidFill>
                  <a:srgbClr val="FFFFFF"/>
                </a:solidFill>
              </a:rPr>
              <a:t> </a:t>
            </a:r>
            <a:endParaRPr sz="1300">
              <a:solidFill>
                <a:srgbClr val="FFFFFF"/>
              </a:solidFill>
            </a:endParaRPr>
          </a:p>
          <a:p>
            <a:pPr indent="0" lvl="0" marL="0" rtl="0" algn="l">
              <a:spcBef>
                <a:spcPts val="1600"/>
              </a:spcBef>
              <a:spcAft>
                <a:spcPts val="0"/>
              </a:spcAft>
              <a:buNone/>
            </a:pPr>
            <a:r>
              <a:rPr lang="en" sz="1300">
                <a:solidFill>
                  <a:srgbClr val="FFFFFF"/>
                </a:solidFill>
              </a:rPr>
              <a:t> </a:t>
            </a:r>
            <a:r>
              <a:rPr lang="en" sz="1300">
                <a:solidFill>
                  <a:srgbClr val="FFFFFF"/>
                </a:solidFill>
                <a:latin typeface="Georgia"/>
                <a:ea typeface="Georgia"/>
                <a:cs typeface="Georgia"/>
                <a:sym typeface="Georgia"/>
              </a:rPr>
              <a:t>dataset.describe()</a:t>
            </a:r>
            <a:endParaRPr sz="1300">
              <a:solidFill>
                <a:srgbClr val="FFFFFF"/>
              </a:solidFill>
              <a:latin typeface="Georgia"/>
              <a:ea typeface="Georgia"/>
              <a:cs typeface="Georgia"/>
              <a:sym typeface="Georgia"/>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just">
              <a:spcBef>
                <a:spcPts val="1600"/>
              </a:spcBef>
              <a:spcAft>
                <a:spcPts val="1600"/>
              </a:spcAft>
              <a:buNone/>
            </a:pPr>
            <a:r>
              <a:t/>
            </a:r>
            <a:endParaRPr sz="1700">
              <a:solidFill>
                <a:srgbClr val="000000"/>
              </a:solidFill>
              <a:highlight>
                <a:srgbClr val="FFFFFF"/>
              </a:highlight>
            </a:endParaRPr>
          </a:p>
        </p:txBody>
      </p:sp>
      <p:pic>
        <p:nvPicPr>
          <p:cNvPr id="75" name="Google Shape;75;p15"/>
          <p:cNvPicPr preferRelativeResize="0"/>
          <p:nvPr/>
        </p:nvPicPr>
        <p:blipFill>
          <a:blip r:embed="rId3">
            <a:alphaModFix/>
          </a:blip>
          <a:stretch>
            <a:fillRect/>
          </a:stretch>
        </p:blipFill>
        <p:spPr>
          <a:xfrm>
            <a:off x="428625" y="2919650"/>
            <a:ext cx="4143375" cy="1514475"/>
          </a:xfrm>
          <a:prstGeom prst="rect">
            <a:avLst/>
          </a:prstGeom>
          <a:noFill/>
          <a:ln>
            <a:noFill/>
          </a:ln>
        </p:spPr>
      </p:pic>
      <p:pic>
        <p:nvPicPr>
          <p:cNvPr id="76" name="Google Shape;76;p15"/>
          <p:cNvPicPr preferRelativeResize="0"/>
          <p:nvPr/>
        </p:nvPicPr>
        <p:blipFill>
          <a:blip r:embed="rId4">
            <a:alphaModFix/>
          </a:blip>
          <a:stretch>
            <a:fillRect/>
          </a:stretch>
        </p:blipFill>
        <p:spPr>
          <a:xfrm>
            <a:off x="4572000" y="2919650"/>
            <a:ext cx="1533525" cy="1514475"/>
          </a:xfrm>
          <a:prstGeom prst="rect">
            <a:avLst/>
          </a:prstGeom>
          <a:noFill/>
          <a:ln>
            <a:noFill/>
          </a:ln>
        </p:spPr>
      </p:pic>
      <p:sp>
        <p:nvSpPr>
          <p:cNvPr id="77" name="Google Shape;77;p15"/>
          <p:cNvSpPr txBox="1"/>
          <p:nvPr/>
        </p:nvSpPr>
        <p:spPr>
          <a:xfrm>
            <a:off x="6667800" y="2630300"/>
            <a:ext cx="2164500" cy="2786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a:highlight>
                  <a:srgbClr val="FFFFFF"/>
                </a:highlight>
                <a:latin typeface="Georgia"/>
                <a:ea typeface="Georgia"/>
                <a:cs typeface="Georgia"/>
                <a:sym typeface="Georgia"/>
              </a:rPr>
              <a:t>The method revealed that the range of each variable is different. The maximum value of </a:t>
            </a:r>
            <a:r>
              <a:rPr lang="en">
                <a:highlight>
                  <a:srgbClr val="FFFFFF"/>
                </a:highlight>
              </a:rPr>
              <a:t>age</a:t>
            </a:r>
            <a:r>
              <a:rPr lang="en">
                <a:highlight>
                  <a:srgbClr val="FFFFFF"/>
                </a:highlight>
                <a:latin typeface="Georgia"/>
                <a:ea typeface="Georgia"/>
                <a:cs typeface="Georgia"/>
                <a:sym typeface="Georgia"/>
              </a:rPr>
              <a:t> is 77  but for </a:t>
            </a:r>
            <a:r>
              <a:rPr lang="en">
                <a:highlight>
                  <a:srgbClr val="FFFFFF"/>
                </a:highlight>
              </a:rPr>
              <a:t>chol</a:t>
            </a:r>
            <a:r>
              <a:rPr lang="en">
                <a:highlight>
                  <a:srgbClr val="FFFFFF"/>
                </a:highlight>
                <a:latin typeface="Georgia"/>
                <a:ea typeface="Georgia"/>
                <a:cs typeface="Georgia"/>
                <a:sym typeface="Georgia"/>
              </a:rPr>
              <a:t> it is 564. Thus, feature scaling must be performed on the dataset.</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177125"/>
            <a:ext cx="8520600" cy="572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sz="2500">
                <a:solidFill>
                  <a:schemeClr val="accent4"/>
                </a:solidFill>
                <a:latin typeface="Amatic SC"/>
                <a:ea typeface="Amatic SC"/>
                <a:cs typeface="Amatic SC"/>
                <a:sym typeface="Amatic SC"/>
              </a:rPr>
              <a:t>Confusion Matrix</a:t>
            </a:r>
            <a:endParaRPr b="1" sz="2500">
              <a:solidFill>
                <a:schemeClr val="accent4"/>
              </a:solidFill>
              <a:latin typeface="Amatic SC"/>
              <a:ea typeface="Amatic SC"/>
              <a:cs typeface="Amatic SC"/>
              <a:sym typeface="Amatic SC"/>
            </a:endParaRPr>
          </a:p>
          <a:p>
            <a:pPr indent="0" lvl="0" marL="0" rtl="0" algn="l">
              <a:spcBef>
                <a:spcPts val="0"/>
              </a:spcBef>
              <a:spcAft>
                <a:spcPts val="0"/>
              </a:spcAft>
              <a:buNone/>
            </a:pPr>
            <a:r>
              <a:t/>
            </a:r>
            <a:endParaRPr/>
          </a:p>
        </p:txBody>
      </p:sp>
      <p:sp>
        <p:nvSpPr>
          <p:cNvPr id="83" name="Google Shape;83;p16"/>
          <p:cNvSpPr txBox="1"/>
          <p:nvPr>
            <p:ph idx="1" type="body"/>
          </p:nvPr>
        </p:nvSpPr>
        <p:spPr>
          <a:xfrm>
            <a:off x="311700" y="953700"/>
            <a:ext cx="8520600" cy="36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Georgia"/>
                <a:ea typeface="Georgia"/>
                <a:cs typeface="Georgia"/>
                <a:sym typeface="Georgia"/>
              </a:rPr>
              <a:t>To begin with, let’s see the correlation matrix of features and try to analyse it. The figure size is defined to 12 x 8 by using </a:t>
            </a:r>
            <a:r>
              <a:rPr lang="en" sz="1100">
                <a:solidFill>
                  <a:srgbClr val="FFFFFF"/>
                </a:solidFill>
                <a:latin typeface="Courier New"/>
                <a:ea typeface="Courier New"/>
                <a:cs typeface="Courier New"/>
                <a:sym typeface="Courier New"/>
              </a:rPr>
              <a:t>rcParams</a:t>
            </a:r>
            <a:r>
              <a:rPr lang="en" sz="1200">
                <a:solidFill>
                  <a:srgbClr val="FFFFFF"/>
                </a:solidFill>
                <a:latin typeface="Georgia"/>
                <a:ea typeface="Georgia"/>
                <a:cs typeface="Georgia"/>
                <a:sym typeface="Georgia"/>
              </a:rPr>
              <a:t>. Then, I used pyplot to show the correlation matrix. Using </a:t>
            </a:r>
            <a:r>
              <a:rPr lang="en" sz="1100">
                <a:solidFill>
                  <a:srgbClr val="FFFFFF"/>
                </a:solidFill>
                <a:latin typeface="Courier New"/>
                <a:ea typeface="Courier New"/>
                <a:cs typeface="Courier New"/>
                <a:sym typeface="Courier New"/>
              </a:rPr>
              <a:t>xticks</a:t>
            </a:r>
            <a:r>
              <a:rPr lang="en" sz="1500">
                <a:solidFill>
                  <a:srgbClr val="FFFFFF"/>
                </a:solidFill>
                <a:latin typeface="Georgia"/>
                <a:ea typeface="Georgia"/>
                <a:cs typeface="Georgia"/>
                <a:sym typeface="Georgia"/>
              </a:rPr>
              <a:t> </a:t>
            </a:r>
            <a:r>
              <a:rPr lang="en" sz="1200">
                <a:solidFill>
                  <a:srgbClr val="FFFFFF"/>
                </a:solidFill>
                <a:latin typeface="Georgia"/>
                <a:ea typeface="Georgia"/>
                <a:cs typeface="Georgia"/>
                <a:sym typeface="Georgia"/>
              </a:rPr>
              <a:t>and </a:t>
            </a:r>
            <a:r>
              <a:rPr lang="en" sz="1100">
                <a:solidFill>
                  <a:srgbClr val="FFFFFF"/>
                </a:solidFill>
                <a:latin typeface="Courier New"/>
                <a:ea typeface="Courier New"/>
                <a:cs typeface="Courier New"/>
                <a:sym typeface="Courier New"/>
              </a:rPr>
              <a:t>yticks</a:t>
            </a:r>
            <a:r>
              <a:rPr lang="en" sz="1200">
                <a:solidFill>
                  <a:srgbClr val="FFFFFF"/>
                </a:solidFill>
                <a:latin typeface="Georgia"/>
                <a:ea typeface="Georgia"/>
                <a:cs typeface="Georgia"/>
                <a:sym typeface="Georgia"/>
              </a:rPr>
              <a:t>, I’ve added names to the correlation matrix. </a:t>
            </a:r>
            <a:r>
              <a:rPr lang="en" sz="1100">
                <a:solidFill>
                  <a:srgbClr val="FFFFFF"/>
                </a:solidFill>
                <a:latin typeface="Courier New"/>
                <a:ea typeface="Courier New"/>
                <a:cs typeface="Courier New"/>
                <a:sym typeface="Courier New"/>
              </a:rPr>
              <a:t>colorbar()</a:t>
            </a:r>
            <a:r>
              <a:rPr lang="en" sz="1500">
                <a:solidFill>
                  <a:srgbClr val="FFFFFF"/>
                </a:solidFill>
                <a:latin typeface="Georgia"/>
                <a:ea typeface="Georgia"/>
                <a:cs typeface="Georgia"/>
                <a:sym typeface="Georgia"/>
              </a:rPr>
              <a:t> </a:t>
            </a:r>
            <a:r>
              <a:rPr lang="en" sz="1200">
                <a:solidFill>
                  <a:srgbClr val="FFFFFF"/>
                </a:solidFill>
                <a:latin typeface="Georgia"/>
                <a:ea typeface="Georgia"/>
                <a:cs typeface="Georgia"/>
                <a:sym typeface="Georgia"/>
              </a:rPr>
              <a:t>shows the colorbar for the matrix.</a:t>
            </a:r>
            <a:endParaRPr sz="1200">
              <a:solidFill>
                <a:srgbClr val="FFFFFF"/>
              </a:solidFill>
              <a:latin typeface="Georgia"/>
              <a:ea typeface="Georgia"/>
              <a:cs typeface="Georgia"/>
              <a:sym typeface="Georgia"/>
            </a:endParaRPr>
          </a:p>
          <a:p>
            <a:pPr indent="0" lvl="0" marL="0" rtl="0" algn="l">
              <a:spcBef>
                <a:spcPts val="1600"/>
              </a:spcBef>
              <a:spcAft>
                <a:spcPts val="0"/>
              </a:spcAft>
              <a:buNone/>
            </a:pPr>
            <a:r>
              <a:t/>
            </a:r>
            <a:endParaRPr sz="1200">
              <a:solidFill>
                <a:srgbClr val="FFFFFF"/>
              </a:solidFill>
              <a:latin typeface="Georgia"/>
              <a:ea typeface="Georgia"/>
              <a:cs typeface="Georgia"/>
              <a:sym typeface="Georgia"/>
            </a:endParaRPr>
          </a:p>
          <a:p>
            <a:pPr indent="0" lvl="0" marL="0" rtl="0" algn="l">
              <a:spcBef>
                <a:spcPts val="1600"/>
              </a:spcBef>
              <a:spcAft>
                <a:spcPts val="1600"/>
              </a:spcAft>
              <a:buNone/>
            </a:pPr>
            <a:r>
              <a:t/>
            </a:r>
            <a:endParaRPr sz="1100">
              <a:solidFill>
                <a:srgbClr val="FFFFFF"/>
              </a:solidFill>
              <a:latin typeface="Georgia"/>
              <a:ea typeface="Georgia"/>
              <a:cs typeface="Georgia"/>
              <a:sym typeface="Georgia"/>
            </a:endParaRPr>
          </a:p>
        </p:txBody>
      </p:sp>
      <p:pic>
        <p:nvPicPr>
          <p:cNvPr id="84" name="Google Shape;84;p16"/>
          <p:cNvPicPr preferRelativeResize="0"/>
          <p:nvPr/>
        </p:nvPicPr>
        <p:blipFill>
          <a:blip r:embed="rId3">
            <a:alphaModFix/>
          </a:blip>
          <a:stretch>
            <a:fillRect/>
          </a:stretch>
        </p:blipFill>
        <p:spPr>
          <a:xfrm>
            <a:off x="1069375" y="1968950"/>
            <a:ext cx="2863251" cy="2810250"/>
          </a:xfrm>
          <a:prstGeom prst="rect">
            <a:avLst/>
          </a:prstGeom>
          <a:noFill/>
          <a:ln>
            <a:noFill/>
          </a:ln>
        </p:spPr>
      </p:pic>
      <p:sp>
        <p:nvSpPr>
          <p:cNvPr id="85" name="Google Shape;85;p16"/>
          <p:cNvSpPr txBox="1"/>
          <p:nvPr/>
        </p:nvSpPr>
        <p:spPr>
          <a:xfrm>
            <a:off x="4572000" y="2303850"/>
            <a:ext cx="3879000" cy="2314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a:highlight>
                  <a:srgbClr val="FFFFFF"/>
                </a:highlight>
                <a:latin typeface="Georgia"/>
                <a:ea typeface="Georgia"/>
                <a:cs typeface="Georgia"/>
                <a:sym typeface="Georgia"/>
              </a:rPr>
              <a:t>It’s easy to see that there is no single feature that has a very high correlation with our target value. Also, some of the features have a negative correlation with the target value and some have positive.</a:t>
            </a:r>
            <a:endParaRPr>
              <a:highlight>
                <a:srgbClr val="FFFFFF"/>
              </a:highlight>
              <a:latin typeface="Georgia"/>
              <a:ea typeface="Georgia"/>
              <a:cs typeface="Georgia"/>
              <a:sym typeface="Georgia"/>
            </a:endParaRPr>
          </a:p>
          <a:p>
            <a:pPr indent="0" lvl="0" marL="0" rtl="0" algn="l">
              <a:spcBef>
                <a:spcPts val="12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139325"/>
            <a:ext cx="8520600" cy="572700"/>
          </a:xfrm>
          <a:prstGeom prst="rect">
            <a:avLst/>
          </a:prstGeom>
        </p:spPr>
        <p:txBody>
          <a:bodyPr anchorCtr="0" anchor="t" bIns="91425" lIns="91425" spcFirstLastPara="1" rIns="91425" wrap="square" tIns="91425">
            <a:noAutofit/>
          </a:bodyPr>
          <a:lstStyle/>
          <a:p>
            <a:pPr indent="0" lvl="0" marL="0" rtl="0" algn="l">
              <a:lnSpc>
                <a:spcPct val="118000"/>
              </a:lnSpc>
              <a:spcBef>
                <a:spcPts val="2900"/>
              </a:spcBef>
              <a:spcAft>
                <a:spcPts val="0"/>
              </a:spcAft>
              <a:buNone/>
            </a:pPr>
            <a:r>
              <a:rPr b="1" lang="en" sz="2500">
                <a:solidFill>
                  <a:schemeClr val="accent4"/>
                </a:solidFill>
                <a:latin typeface="Amatic SC"/>
                <a:ea typeface="Amatic SC"/>
                <a:cs typeface="Amatic SC"/>
                <a:sym typeface="Amatic SC"/>
              </a:rPr>
              <a:t>Histogram</a:t>
            </a:r>
            <a:endParaRPr b="1" sz="2500">
              <a:solidFill>
                <a:schemeClr val="accent4"/>
              </a:solidFill>
              <a:latin typeface="Amatic SC"/>
              <a:ea typeface="Amatic SC"/>
              <a:cs typeface="Amatic SC"/>
              <a:sym typeface="Amatic SC"/>
            </a:endParaRPr>
          </a:p>
          <a:p>
            <a:pPr indent="0" lvl="0" marL="0" rtl="0" algn="l">
              <a:lnSpc>
                <a:spcPct val="118000"/>
              </a:lnSpc>
              <a:spcBef>
                <a:spcPts val="2900"/>
              </a:spcBef>
              <a:spcAft>
                <a:spcPts val="0"/>
              </a:spcAft>
              <a:buNone/>
            </a:pPr>
            <a:r>
              <a:t/>
            </a:r>
            <a:endParaRPr/>
          </a:p>
        </p:txBody>
      </p:sp>
      <p:sp>
        <p:nvSpPr>
          <p:cNvPr id="91" name="Google Shape;91;p17"/>
          <p:cNvSpPr txBox="1"/>
          <p:nvPr>
            <p:ph idx="1" type="body"/>
          </p:nvPr>
        </p:nvSpPr>
        <p:spPr>
          <a:xfrm>
            <a:off x="311700" y="910825"/>
            <a:ext cx="8520600" cy="36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Georgia"/>
                <a:ea typeface="Georgia"/>
                <a:cs typeface="Georgia"/>
                <a:sym typeface="Georgia"/>
              </a:rPr>
              <a:t>The best part about this type of plot is that it just takes a single command to draw the plots and it provides so much information in return. Just use </a:t>
            </a:r>
            <a:r>
              <a:rPr lang="en" sz="1200">
                <a:solidFill>
                  <a:srgbClr val="FFFFFF"/>
                </a:solidFill>
                <a:latin typeface="Courier New"/>
                <a:ea typeface="Courier New"/>
                <a:cs typeface="Courier New"/>
                <a:sym typeface="Courier New"/>
              </a:rPr>
              <a:t>dataset.hist()</a:t>
            </a:r>
            <a:r>
              <a:rPr lang="en" sz="1200">
                <a:solidFill>
                  <a:srgbClr val="FFFFFF"/>
                </a:solidFill>
                <a:latin typeface="Georgia"/>
                <a:ea typeface="Georgia"/>
                <a:cs typeface="Georgia"/>
                <a:sym typeface="Georgia"/>
              </a:rPr>
              <a:t>.</a:t>
            </a:r>
            <a:endParaRPr sz="1200">
              <a:solidFill>
                <a:srgbClr val="FFFFFF"/>
              </a:solidFill>
              <a:latin typeface="Georgia"/>
              <a:ea typeface="Georgia"/>
              <a:cs typeface="Georgia"/>
              <a:sym typeface="Georgia"/>
            </a:endParaRPr>
          </a:p>
          <a:p>
            <a:pPr indent="0" lvl="0" marL="0" rtl="0" algn="l">
              <a:spcBef>
                <a:spcPts val="1600"/>
              </a:spcBef>
              <a:spcAft>
                <a:spcPts val="1600"/>
              </a:spcAft>
              <a:buNone/>
            </a:pPr>
            <a:r>
              <a:t/>
            </a:r>
            <a:endParaRPr sz="1600">
              <a:solidFill>
                <a:srgbClr val="000000"/>
              </a:solidFill>
              <a:highlight>
                <a:srgbClr val="FFFFFF"/>
              </a:highlight>
              <a:latin typeface="Georgia"/>
              <a:ea typeface="Georgia"/>
              <a:cs typeface="Georgia"/>
              <a:sym typeface="Georgia"/>
            </a:endParaRPr>
          </a:p>
        </p:txBody>
      </p:sp>
      <p:pic>
        <p:nvPicPr>
          <p:cNvPr id="92" name="Google Shape;92;p17"/>
          <p:cNvPicPr preferRelativeResize="0"/>
          <p:nvPr/>
        </p:nvPicPr>
        <p:blipFill>
          <a:blip r:embed="rId3">
            <a:alphaModFix/>
          </a:blip>
          <a:stretch>
            <a:fillRect/>
          </a:stretch>
        </p:blipFill>
        <p:spPr>
          <a:xfrm>
            <a:off x="475728" y="1607350"/>
            <a:ext cx="4387949" cy="3032524"/>
          </a:xfrm>
          <a:prstGeom prst="rect">
            <a:avLst/>
          </a:prstGeom>
          <a:noFill/>
          <a:ln>
            <a:noFill/>
          </a:ln>
        </p:spPr>
      </p:pic>
      <p:sp>
        <p:nvSpPr>
          <p:cNvPr id="93" name="Google Shape;93;p17"/>
          <p:cNvSpPr txBox="1"/>
          <p:nvPr/>
        </p:nvSpPr>
        <p:spPr>
          <a:xfrm>
            <a:off x="5379250" y="2003825"/>
            <a:ext cx="3289800" cy="2700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highlight>
                  <a:srgbClr val="FFFFFF"/>
                </a:highlight>
                <a:latin typeface="Georgia"/>
                <a:ea typeface="Georgia"/>
                <a:cs typeface="Georgia"/>
                <a:sym typeface="Georgia"/>
              </a:rPr>
              <a:t>Let’s take a look at the plots. It shows how each feature and label is distributed along different ranges, which further confirms the need for scaling. Next, wherever you see discrete bars, it basically means that each of these is actually a categorical variable. We will need to handle these categorical variables before applying Machine Learning. Our target labels have two classes, 0 for no disease and 1 for disease.</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268825" y="59250"/>
            <a:ext cx="8520600" cy="572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sz="2500">
                <a:solidFill>
                  <a:schemeClr val="accent4"/>
                </a:solidFill>
                <a:latin typeface="Amatic SC"/>
                <a:ea typeface="Amatic SC"/>
                <a:cs typeface="Amatic SC"/>
                <a:sym typeface="Amatic SC"/>
              </a:rPr>
              <a:t>Predict the Target class</a:t>
            </a:r>
            <a:endParaRPr b="1" sz="2500">
              <a:solidFill>
                <a:schemeClr val="accent4"/>
              </a:solidFill>
              <a:latin typeface="Amatic SC"/>
              <a:ea typeface="Amatic SC"/>
              <a:cs typeface="Amatic SC"/>
              <a:sym typeface="Amatic SC"/>
            </a:endParaRPr>
          </a:p>
          <a:p>
            <a:pPr indent="0" lvl="0" marL="0" rtl="0" algn="l">
              <a:spcBef>
                <a:spcPts val="0"/>
              </a:spcBef>
              <a:spcAft>
                <a:spcPts val="0"/>
              </a:spcAft>
              <a:buNone/>
            </a:pPr>
            <a:r>
              <a:t/>
            </a:r>
            <a:endParaRPr/>
          </a:p>
        </p:txBody>
      </p:sp>
      <p:sp>
        <p:nvSpPr>
          <p:cNvPr id="99" name="Google Shape;99;p18"/>
          <p:cNvSpPr txBox="1"/>
          <p:nvPr>
            <p:ph idx="1" type="body"/>
          </p:nvPr>
        </p:nvSpPr>
        <p:spPr>
          <a:xfrm>
            <a:off x="268825" y="863550"/>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200">
                <a:solidFill>
                  <a:srgbClr val="FFFFFF"/>
                </a:solidFill>
                <a:latin typeface="Georgia"/>
                <a:ea typeface="Georgia"/>
                <a:cs typeface="Georgia"/>
                <a:sym typeface="Georgia"/>
              </a:rPr>
              <a:t>It’s really essential that the dataset we are working on should be approximately balanced. An extremely imbalanced dataset can render the whole model training useless and thus, will be of no use. </a:t>
            </a:r>
            <a:endParaRPr sz="1300">
              <a:solidFill>
                <a:srgbClr val="000000"/>
              </a:solidFill>
              <a:highlight>
                <a:srgbClr val="FFFFFF"/>
              </a:highlight>
              <a:latin typeface="Georgia"/>
              <a:ea typeface="Georgia"/>
              <a:cs typeface="Georgia"/>
              <a:sym typeface="Georgia"/>
            </a:endParaRPr>
          </a:p>
        </p:txBody>
      </p:sp>
      <p:pic>
        <p:nvPicPr>
          <p:cNvPr id="100" name="Google Shape;100;p18"/>
          <p:cNvPicPr preferRelativeResize="0"/>
          <p:nvPr/>
        </p:nvPicPr>
        <p:blipFill>
          <a:blip r:embed="rId3">
            <a:alphaModFix/>
          </a:blip>
          <a:stretch>
            <a:fillRect/>
          </a:stretch>
        </p:blipFill>
        <p:spPr>
          <a:xfrm>
            <a:off x="462000" y="1563288"/>
            <a:ext cx="2561358" cy="1949075"/>
          </a:xfrm>
          <a:prstGeom prst="rect">
            <a:avLst/>
          </a:prstGeom>
          <a:noFill/>
          <a:ln>
            <a:noFill/>
          </a:ln>
        </p:spPr>
      </p:pic>
      <p:pic>
        <p:nvPicPr>
          <p:cNvPr id="101" name="Google Shape;101;p18"/>
          <p:cNvPicPr preferRelativeResize="0"/>
          <p:nvPr/>
        </p:nvPicPr>
        <p:blipFill>
          <a:blip r:embed="rId4">
            <a:alphaModFix/>
          </a:blip>
          <a:stretch>
            <a:fillRect/>
          </a:stretch>
        </p:blipFill>
        <p:spPr>
          <a:xfrm>
            <a:off x="6407750" y="2510274"/>
            <a:ext cx="2381676" cy="1949075"/>
          </a:xfrm>
          <a:prstGeom prst="rect">
            <a:avLst/>
          </a:prstGeom>
          <a:noFill/>
          <a:ln>
            <a:noFill/>
          </a:ln>
        </p:spPr>
      </p:pic>
      <p:sp>
        <p:nvSpPr>
          <p:cNvPr id="102" name="Google Shape;102;p18"/>
          <p:cNvSpPr txBox="1"/>
          <p:nvPr/>
        </p:nvSpPr>
        <p:spPr>
          <a:xfrm>
            <a:off x="462000" y="4051700"/>
            <a:ext cx="5860200" cy="2131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highlight>
                  <a:srgbClr val="FFFFFF"/>
                </a:highlight>
                <a:latin typeface="Georgia"/>
                <a:ea typeface="Georgia"/>
                <a:cs typeface="Georgia"/>
                <a:sym typeface="Georgia"/>
              </a:rPr>
              <a:t>For x-axis I used the </a:t>
            </a:r>
            <a:r>
              <a:rPr lang="en">
                <a:highlight>
                  <a:srgbClr val="FFFFFF"/>
                </a:highlight>
                <a:latin typeface="Courier New"/>
                <a:ea typeface="Courier New"/>
                <a:cs typeface="Courier New"/>
                <a:sym typeface="Courier New"/>
              </a:rPr>
              <a:t>unique()</a:t>
            </a:r>
            <a:r>
              <a:rPr lang="en">
                <a:highlight>
                  <a:srgbClr val="FFFFFF"/>
                </a:highlight>
                <a:latin typeface="Georgia"/>
                <a:ea typeface="Georgia"/>
                <a:cs typeface="Georgia"/>
                <a:sym typeface="Georgia"/>
              </a:rPr>
              <a:t> values from the </a:t>
            </a:r>
            <a:r>
              <a:rPr lang="en">
                <a:highlight>
                  <a:srgbClr val="FFFFFF"/>
                </a:highlight>
                <a:latin typeface="Courier New"/>
                <a:ea typeface="Courier New"/>
                <a:cs typeface="Courier New"/>
                <a:sym typeface="Courier New"/>
              </a:rPr>
              <a:t>target</a:t>
            </a:r>
            <a:r>
              <a:rPr lang="en">
                <a:highlight>
                  <a:srgbClr val="FFFFFF"/>
                </a:highlight>
                <a:latin typeface="Georgia"/>
                <a:ea typeface="Georgia"/>
                <a:cs typeface="Georgia"/>
                <a:sym typeface="Georgia"/>
              </a:rPr>
              <a:t> column and then set their name using </a:t>
            </a:r>
            <a:r>
              <a:rPr lang="en">
                <a:highlight>
                  <a:srgbClr val="FFFFFF"/>
                </a:highlight>
                <a:latin typeface="Courier New"/>
                <a:ea typeface="Courier New"/>
                <a:cs typeface="Courier New"/>
                <a:sym typeface="Courier New"/>
              </a:rPr>
              <a:t>xticks</a:t>
            </a:r>
            <a:r>
              <a:rPr lang="en">
                <a:highlight>
                  <a:srgbClr val="FFFFFF"/>
                </a:highlight>
                <a:latin typeface="Georgia"/>
                <a:ea typeface="Georgia"/>
                <a:cs typeface="Georgia"/>
                <a:sym typeface="Georgia"/>
              </a:rPr>
              <a:t>. For y-axis, I used </a:t>
            </a:r>
            <a:r>
              <a:rPr lang="en">
                <a:highlight>
                  <a:srgbClr val="FFFFFF"/>
                </a:highlight>
                <a:latin typeface="Courier New"/>
                <a:ea typeface="Courier New"/>
                <a:cs typeface="Courier New"/>
                <a:sym typeface="Courier New"/>
              </a:rPr>
              <a:t>value_count()</a:t>
            </a:r>
            <a:r>
              <a:rPr lang="en">
                <a:highlight>
                  <a:srgbClr val="FFFFFF"/>
                </a:highlight>
                <a:latin typeface="Georgia"/>
                <a:ea typeface="Georgia"/>
                <a:cs typeface="Georgia"/>
                <a:sym typeface="Georgia"/>
              </a:rPr>
              <a:t> to get the values for each class. I colored the bars as green and red.</a:t>
            </a:r>
            <a:endParaRPr>
              <a:highlight>
                <a:srgbClr val="FFFFFF"/>
              </a:highlight>
            </a:endParaRPr>
          </a:p>
        </p:txBody>
      </p:sp>
      <p:sp>
        <p:nvSpPr>
          <p:cNvPr id="103" name="Google Shape;103;p18"/>
          <p:cNvSpPr txBox="1"/>
          <p:nvPr/>
        </p:nvSpPr>
        <p:spPr>
          <a:xfrm rot="2075">
            <a:off x="6787400" y="4162874"/>
            <a:ext cx="2485200" cy="402900"/>
          </a:xfrm>
          <a:prstGeom prst="rect">
            <a:avLst/>
          </a:prstGeom>
          <a:noFill/>
          <a:ln>
            <a:noFill/>
          </a:ln>
        </p:spPr>
        <p:txBody>
          <a:bodyPr anchorCtr="0" anchor="t" bIns="91425" lIns="91425" spcFirstLastPara="1" rIns="91425" wrap="square" tIns="91425">
            <a:noAutofit/>
          </a:bodyPr>
          <a:lstStyle/>
          <a:p>
            <a:pPr indent="0" lvl="0" marL="0" rtl="0" algn="l">
              <a:lnSpc>
                <a:spcPct val="118000"/>
              </a:lnSpc>
              <a:spcBef>
                <a:spcPts val="2900"/>
              </a:spcBef>
              <a:spcAft>
                <a:spcPts val="0"/>
              </a:spcAft>
              <a:buNone/>
            </a:pPr>
            <a:r>
              <a:rPr lang="en" sz="1100">
                <a:solidFill>
                  <a:srgbClr val="FFFFFF"/>
                </a:solidFill>
                <a:latin typeface="Georgia"/>
                <a:ea typeface="Georgia"/>
                <a:cs typeface="Georgia"/>
                <a:sym typeface="Georgia"/>
              </a:rPr>
              <a:t>Bar Plot for Target Class</a:t>
            </a:r>
            <a:endParaRPr sz="950">
              <a:solidFill>
                <a:srgbClr val="FFFFFF"/>
              </a:solidFill>
              <a:latin typeface="Georgia"/>
              <a:ea typeface="Georgia"/>
              <a:cs typeface="Georgia"/>
              <a:sym typeface="Georgia"/>
            </a:endParaRPr>
          </a:p>
          <a:p>
            <a:pPr indent="0" lvl="0" marL="0" rtl="0" algn="l">
              <a:spcBef>
                <a:spcPts val="0"/>
              </a:spcBef>
              <a:spcAft>
                <a:spcPts val="0"/>
              </a:spcAft>
              <a:buNone/>
            </a:pPr>
            <a:r>
              <a:t/>
            </a:r>
            <a:endParaRPr>
              <a:solidFill>
                <a:srgbClr val="F3F3F3"/>
              </a:solidFill>
              <a:latin typeface="Georgia"/>
              <a:ea typeface="Georgia"/>
              <a:cs typeface="Georgia"/>
              <a:sym typeface="Georgia"/>
            </a:endParaRPr>
          </a:p>
        </p:txBody>
      </p:sp>
      <p:sp>
        <p:nvSpPr>
          <p:cNvPr id="104" name="Google Shape;104;p18"/>
          <p:cNvSpPr txBox="1"/>
          <p:nvPr/>
        </p:nvSpPr>
        <p:spPr>
          <a:xfrm>
            <a:off x="3140900" y="1563300"/>
            <a:ext cx="5706900" cy="503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highlight>
                  <a:srgbClr val="FFFFFF"/>
                </a:highlight>
                <a:latin typeface="Georgia"/>
                <a:ea typeface="Georgia"/>
                <a:cs typeface="Georgia"/>
                <a:sym typeface="Georgia"/>
              </a:rPr>
              <a:t>From the plot, we can see that the classes are almost balanced and we are good to proceed with data processing.</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236725" y="327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accent4"/>
                </a:solidFill>
                <a:latin typeface="Amatic SC"/>
                <a:ea typeface="Amatic SC"/>
                <a:cs typeface="Amatic SC"/>
                <a:sym typeface="Amatic SC"/>
              </a:rPr>
              <a:t>Bar plot for Count of male and female</a:t>
            </a:r>
            <a:endParaRPr b="1" sz="2500">
              <a:solidFill>
                <a:schemeClr val="accent4"/>
              </a:solidFill>
              <a:latin typeface="Amatic SC"/>
              <a:ea typeface="Amatic SC"/>
              <a:cs typeface="Amatic SC"/>
              <a:sym typeface="Amatic SC"/>
            </a:endParaRPr>
          </a:p>
        </p:txBody>
      </p:sp>
      <p:sp>
        <p:nvSpPr>
          <p:cNvPr id="110" name="Google Shape;110;p19"/>
          <p:cNvSpPr txBox="1"/>
          <p:nvPr>
            <p:ph idx="1" type="body"/>
          </p:nvPr>
        </p:nvSpPr>
        <p:spPr>
          <a:xfrm>
            <a:off x="311700" y="985800"/>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200">
                <a:solidFill>
                  <a:srgbClr val="FFFFFF"/>
                </a:solidFill>
                <a:latin typeface="Georgia"/>
                <a:ea typeface="Georgia"/>
                <a:cs typeface="Georgia"/>
                <a:sym typeface="Georgia"/>
              </a:rPr>
              <a:t>      As per dataset, </a:t>
            </a:r>
            <a:endParaRPr sz="1200">
              <a:solidFill>
                <a:srgbClr val="FFFFFF"/>
              </a:solidFill>
              <a:latin typeface="Georgia"/>
              <a:ea typeface="Georgia"/>
              <a:cs typeface="Georgia"/>
              <a:sym typeface="Georgia"/>
            </a:endParaRPr>
          </a:p>
          <a:p>
            <a:pPr indent="0" lvl="0" marL="0" rtl="0" algn="l">
              <a:spcBef>
                <a:spcPts val="1200"/>
              </a:spcBef>
              <a:spcAft>
                <a:spcPts val="0"/>
              </a:spcAft>
              <a:buNone/>
            </a:pPr>
            <a:r>
              <a:rPr lang="en" sz="1200">
                <a:solidFill>
                  <a:srgbClr val="FFFFFF"/>
                </a:solidFill>
                <a:latin typeface="Georgia"/>
                <a:ea typeface="Georgia"/>
                <a:cs typeface="Georgia"/>
                <a:sym typeface="Georgia"/>
              </a:rPr>
              <a:t>     0 – female and 1 – male</a:t>
            </a:r>
            <a:endParaRPr sz="1200">
              <a:solidFill>
                <a:srgbClr val="FFFFFF"/>
              </a:solidFill>
              <a:latin typeface="Georgia"/>
              <a:ea typeface="Georgia"/>
              <a:cs typeface="Georgia"/>
              <a:sym typeface="Georgia"/>
            </a:endParaRPr>
          </a:p>
          <a:p>
            <a:pPr indent="0" lvl="0" marL="0" rtl="0" algn="l">
              <a:spcBef>
                <a:spcPts val="2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1" name="Google Shape;111;p19"/>
          <p:cNvPicPr preferRelativeResize="0"/>
          <p:nvPr/>
        </p:nvPicPr>
        <p:blipFill>
          <a:blip r:embed="rId3">
            <a:alphaModFix/>
          </a:blip>
          <a:stretch>
            <a:fillRect/>
          </a:stretch>
        </p:blipFill>
        <p:spPr>
          <a:xfrm>
            <a:off x="1209675" y="2121350"/>
            <a:ext cx="3218249" cy="2511800"/>
          </a:xfrm>
          <a:prstGeom prst="rect">
            <a:avLst/>
          </a:prstGeom>
          <a:noFill/>
          <a:ln>
            <a:noFill/>
          </a:ln>
        </p:spPr>
      </p:pic>
      <p:sp>
        <p:nvSpPr>
          <p:cNvPr id="112" name="Google Shape;112;p19"/>
          <p:cNvSpPr txBox="1"/>
          <p:nvPr/>
        </p:nvSpPr>
        <p:spPr>
          <a:xfrm>
            <a:off x="4832725" y="2637825"/>
            <a:ext cx="3750300" cy="1350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222222"/>
                </a:solidFill>
                <a:highlight>
                  <a:srgbClr val="FFFFFF"/>
                </a:highlight>
                <a:latin typeface="Georgia"/>
                <a:ea typeface="Georgia"/>
                <a:cs typeface="Georgia"/>
                <a:sym typeface="Georgia"/>
              </a:rPr>
              <a:t>The </a:t>
            </a:r>
            <a:r>
              <a:rPr b="1" lang="en">
                <a:solidFill>
                  <a:srgbClr val="222222"/>
                </a:solidFill>
                <a:highlight>
                  <a:srgbClr val="FFFFFF"/>
                </a:highlight>
                <a:latin typeface="Georgia"/>
                <a:ea typeface="Georgia"/>
                <a:cs typeface="Georgia"/>
                <a:sym typeface="Georgia"/>
              </a:rPr>
              <a:t>plot</a:t>
            </a:r>
            <a:r>
              <a:rPr lang="en">
                <a:solidFill>
                  <a:srgbClr val="222222"/>
                </a:solidFill>
                <a:highlight>
                  <a:srgbClr val="FFFFFF"/>
                </a:highlight>
                <a:latin typeface="Georgia"/>
                <a:ea typeface="Georgia"/>
                <a:cs typeface="Georgia"/>
                <a:sym typeface="Georgia"/>
              </a:rPr>
              <a:t> shows the number of </a:t>
            </a:r>
            <a:r>
              <a:rPr b="1" lang="en">
                <a:solidFill>
                  <a:srgbClr val="222222"/>
                </a:solidFill>
                <a:highlight>
                  <a:srgbClr val="FFFFFF"/>
                </a:highlight>
                <a:latin typeface="Georgia"/>
                <a:ea typeface="Georgia"/>
                <a:cs typeface="Georgia"/>
                <a:sym typeface="Georgia"/>
              </a:rPr>
              <a:t>male </a:t>
            </a:r>
            <a:r>
              <a:rPr lang="en">
                <a:solidFill>
                  <a:srgbClr val="222222"/>
                </a:solidFill>
                <a:highlight>
                  <a:srgbClr val="FFFFFF"/>
                </a:highlight>
                <a:latin typeface="Georgia"/>
                <a:ea typeface="Georgia"/>
                <a:cs typeface="Georgia"/>
                <a:sym typeface="Georgia"/>
              </a:rPr>
              <a:t>is mostly 2X greater than </a:t>
            </a:r>
            <a:r>
              <a:rPr b="1" lang="en">
                <a:solidFill>
                  <a:srgbClr val="222222"/>
                </a:solidFill>
                <a:highlight>
                  <a:srgbClr val="FFFFFF"/>
                </a:highlight>
                <a:latin typeface="Georgia"/>
                <a:ea typeface="Georgia"/>
                <a:cs typeface="Georgia"/>
                <a:sym typeface="Georgia"/>
              </a:rPr>
              <a:t>female </a:t>
            </a:r>
            <a:r>
              <a:rPr lang="en">
                <a:solidFill>
                  <a:srgbClr val="222222"/>
                </a:solidFill>
                <a:highlight>
                  <a:srgbClr val="FFFFFF"/>
                </a:highlight>
                <a:latin typeface="Georgia"/>
                <a:ea typeface="Georgia"/>
                <a:cs typeface="Georgia"/>
                <a:sym typeface="Georgia"/>
              </a:rPr>
              <a:t>patients in</a:t>
            </a:r>
            <a:r>
              <a:rPr b="1" lang="en">
                <a:solidFill>
                  <a:srgbClr val="222222"/>
                </a:solidFill>
                <a:highlight>
                  <a:srgbClr val="FFFFFF"/>
                </a:highlight>
                <a:latin typeface="Georgia"/>
                <a:ea typeface="Georgia"/>
                <a:cs typeface="Georgia"/>
                <a:sym typeface="Georgia"/>
              </a:rPr>
              <a:t> </a:t>
            </a:r>
            <a:r>
              <a:rPr lang="en">
                <a:solidFill>
                  <a:srgbClr val="222222"/>
                </a:solidFill>
                <a:highlight>
                  <a:srgbClr val="FFFFFF"/>
                </a:highlight>
                <a:latin typeface="Georgia"/>
                <a:ea typeface="Georgia"/>
                <a:cs typeface="Georgia"/>
                <a:sym typeface="Georgia"/>
              </a:rPr>
              <a:t>the active study.</a:t>
            </a:r>
            <a:endParaRPr>
              <a:highlight>
                <a:srgbClr val="FFFFFF"/>
              </a:highlight>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337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accent4"/>
                </a:solidFill>
                <a:latin typeface="Amatic SC"/>
                <a:ea typeface="Amatic SC"/>
                <a:cs typeface="Amatic SC"/>
                <a:sym typeface="Amatic SC"/>
              </a:rPr>
              <a:t>Scatter plot between Age and Maximum heart rate</a:t>
            </a:r>
            <a:endParaRPr b="1" sz="2500">
              <a:solidFill>
                <a:schemeClr val="accent4"/>
              </a:solidFill>
              <a:latin typeface="Amatic SC"/>
              <a:ea typeface="Amatic SC"/>
              <a:cs typeface="Amatic SC"/>
              <a:sym typeface="Amatic SC"/>
            </a:endParaRPr>
          </a:p>
        </p:txBody>
      </p:sp>
      <p:sp>
        <p:nvSpPr>
          <p:cNvPr id="118" name="Google Shape;118;p20"/>
          <p:cNvSpPr txBox="1"/>
          <p:nvPr>
            <p:ph idx="1" type="body"/>
          </p:nvPr>
        </p:nvSpPr>
        <p:spPr>
          <a:xfrm>
            <a:off x="311700" y="11846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FFFFFF"/>
                </a:solidFill>
                <a:latin typeface="Georgia"/>
                <a:ea typeface="Georgia"/>
                <a:cs typeface="Georgia"/>
                <a:sym typeface="Georgia"/>
              </a:rPr>
              <a:t>A scatter plot is a type of plot or mathematical diagram using Cartesian coordinates to display values for typically two variables- </a:t>
            </a:r>
            <a:r>
              <a:rPr b="1" lang="en" sz="1200">
                <a:solidFill>
                  <a:srgbClr val="FFFFFF"/>
                </a:solidFill>
                <a:latin typeface="Georgia"/>
                <a:ea typeface="Georgia"/>
                <a:cs typeface="Georgia"/>
                <a:sym typeface="Georgia"/>
              </a:rPr>
              <a:t>Age</a:t>
            </a:r>
            <a:r>
              <a:rPr lang="en" sz="1200">
                <a:solidFill>
                  <a:srgbClr val="FFFFFF"/>
                </a:solidFill>
                <a:latin typeface="Georgia"/>
                <a:ea typeface="Georgia"/>
                <a:cs typeface="Georgia"/>
                <a:sym typeface="Georgia"/>
              </a:rPr>
              <a:t> and </a:t>
            </a:r>
            <a:r>
              <a:rPr b="1" lang="en" sz="1200">
                <a:solidFill>
                  <a:srgbClr val="FFFFFF"/>
                </a:solidFill>
                <a:latin typeface="Georgia"/>
                <a:ea typeface="Georgia"/>
                <a:cs typeface="Georgia"/>
                <a:sym typeface="Georgia"/>
              </a:rPr>
              <a:t>Maximum Heart Rate.</a:t>
            </a:r>
            <a:r>
              <a:rPr lang="en"/>
              <a:t> </a:t>
            </a:r>
            <a:endParaRPr/>
          </a:p>
        </p:txBody>
      </p:sp>
      <p:pic>
        <p:nvPicPr>
          <p:cNvPr id="119" name="Google Shape;119;p20"/>
          <p:cNvPicPr preferRelativeResize="0"/>
          <p:nvPr/>
        </p:nvPicPr>
        <p:blipFill>
          <a:blip r:embed="rId3">
            <a:alphaModFix/>
          </a:blip>
          <a:stretch>
            <a:fillRect/>
          </a:stretch>
        </p:blipFill>
        <p:spPr>
          <a:xfrm>
            <a:off x="1103725" y="2248570"/>
            <a:ext cx="3178975" cy="2320300"/>
          </a:xfrm>
          <a:prstGeom prst="rect">
            <a:avLst/>
          </a:prstGeom>
          <a:noFill/>
          <a:ln>
            <a:noFill/>
          </a:ln>
        </p:spPr>
      </p:pic>
      <p:sp>
        <p:nvSpPr>
          <p:cNvPr id="120" name="Google Shape;120;p20"/>
          <p:cNvSpPr txBox="1"/>
          <p:nvPr/>
        </p:nvSpPr>
        <p:spPr>
          <a:xfrm>
            <a:off x="4572000" y="2797925"/>
            <a:ext cx="4260300" cy="1221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highlight>
                  <a:srgbClr val="FFFFFF"/>
                </a:highlight>
              </a:rPr>
              <a:t>The </a:t>
            </a:r>
            <a:r>
              <a:rPr b="1" lang="en">
                <a:highlight>
                  <a:srgbClr val="FFFFFF"/>
                </a:highlight>
              </a:rPr>
              <a:t>plot</a:t>
            </a:r>
            <a:r>
              <a:rPr lang="en">
                <a:highlight>
                  <a:srgbClr val="FFFFFF"/>
                </a:highlight>
              </a:rPr>
              <a:t> shows the ages between </a:t>
            </a:r>
            <a:r>
              <a:rPr b="1" lang="en">
                <a:highlight>
                  <a:srgbClr val="FFFFFF"/>
                </a:highlight>
              </a:rPr>
              <a:t>40</a:t>
            </a:r>
            <a:r>
              <a:rPr lang="en">
                <a:highlight>
                  <a:srgbClr val="FFFFFF"/>
                </a:highlight>
              </a:rPr>
              <a:t> to </a:t>
            </a:r>
            <a:r>
              <a:rPr b="1" lang="en">
                <a:highlight>
                  <a:srgbClr val="FFFFFF"/>
                </a:highlight>
              </a:rPr>
              <a:t>70</a:t>
            </a:r>
            <a:r>
              <a:rPr lang="en">
                <a:highlight>
                  <a:srgbClr val="FFFFFF"/>
                </a:highlight>
              </a:rPr>
              <a:t> is more effective patients due to </a:t>
            </a:r>
            <a:r>
              <a:rPr b="1" lang="en">
                <a:highlight>
                  <a:srgbClr val="FFFFFF"/>
                </a:highlight>
              </a:rPr>
              <a:t>Maximum</a:t>
            </a:r>
            <a:r>
              <a:rPr lang="en">
                <a:highlight>
                  <a:srgbClr val="FFFFFF"/>
                </a:highlight>
              </a:rPr>
              <a:t> </a:t>
            </a:r>
            <a:r>
              <a:rPr b="1" lang="en">
                <a:highlight>
                  <a:srgbClr val="FFFFFF"/>
                </a:highlight>
              </a:rPr>
              <a:t>Heart Rate.</a:t>
            </a:r>
            <a:r>
              <a:rPr lang="en">
                <a:highlight>
                  <a:srgbClr val="FFFFFF"/>
                </a:highlight>
              </a:rPr>
              <a:t> </a:t>
            </a:r>
            <a:endParaRPr>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29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accent4"/>
                </a:solidFill>
                <a:latin typeface="Amatic SC"/>
                <a:ea typeface="Amatic SC"/>
                <a:cs typeface="Amatic SC"/>
                <a:sym typeface="Amatic SC"/>
              </a:rPr>
              <a:t>Data Processing and Splitting </a:t>
            </a:r>
            <a:endParaRPr sz="2500">
              <a:solidFill>
                <a:schemeClr val="accent4"/>
              </a:solidFill>
              <a:latin typeface="Amatic SC"/>
              <a:ea typeface="Amatic SC"/>
              <a:cs typeface="Amatic SC"/>
              <a:sym typeface="Amatic SC"/>
            </a:endParaRPr>
          </a:p>
        </p:txBody>
      </p:sp>
      <p:sp>
        <p:nvSpPr>
          <p:cNvPr id="126" name="Google Shape;126;p21"/>
          <p:cNvSpPr txBox="1"/>
          <p:nvPr>
            <p:ph idx="1" type="body"/>
          </p:nvPr>
        </p:nvSpPr>
        <p:spPr>
          <a:xfrm>
            <a:off x="311700" y="750100"/>
            <a:ext cx="8520600" cy="3529800"/>
          </a:xfrm>
          <a:prstGeom prst="rect">
            <a:avLst/>
          </a:prstGeom>
        </p:spPr>
        <p:txBody>
          <a:bodyPr anchorCtr="0" anchor="t" bIns="91425" lIns="91425" spcFirstLastPara="1" rIns="91425" wrap="square" tIns="91425">
            <a:noAutofit/>
          </a:bodyPr>
          <a:lstStyle/>
          <a:p>
            <a:pPr indent="0" lvl="0" marL="0" rtl="0" algn="just">
              <a:lnSpc>
                <a:spcPct val="218181"/>
              </a:lnSpc>
              <a:spcBef>
                <a:spcPts val="1400"/>
              </a:spcBef>
              <a:spcAft>
                <a:spcPts val="0"/>
              </a:spcAft>
              <a:buNone/>
            </a:pPr>
            <a:r>
              <a:rPr lang="en" sz="1200">
                <a:solidFill>
                  <a:srgbClr val="FFFFFF"/>
                </a:solidFill>
                <a:latin typeface="Georgia"/>
                <a:ea typeface="Georgia"/>
                <a:cs typeface="Georgia"/>
                <a:sym typeface="Georgia"/>
              </a:rPr>
              <a:t>To work with categorical variables, we should break each categorical column into dummy columns with </a:t>
            </a:r>
            <a:r>
              <a:rPr lang="en">
                <a:solidFill>
                  <a:srgbClr val="FFFFFF"/>
                </a:solidFill>
                <a:latin typeface="Georgia"/>
                <a:ea typeface="Georgia"/>
                <a:cs typeface="Georgia"/>
                <a:sym typeface="Georgia"/>
              </a:rPr>
              <a:t>1</a:t>
            </a:r>
            <a:r>
              <a:rPr lang="en" sz="1200">
                <a:solidFill>
                  <a:srgbClr val="FFFFFF"/>
                </a:solidFill>
                <a:latin typeface="Georgia"/>
                <a:ea typeface="Georgia"/>
                <a:cs typeface="Georgia"/>
                <a:sym typeface="Georgia"/>
              </a:rPr>
              <a:t>s and </a:t>
            </a:r>
            <a:r>
              <a:rPr lang="en" sz="1900">
                <a:solidFill>
                  <a:srgbClr val="FFFFFF"/>
                </a:solidFill>
                <a:latin typeface="Georgia"/>
                <a:ea typeface="Georgia"/>
                <a:cs typeface="Georgia"/>
                <a:sym typeface="Georgia"/>
              </a:rPr>
              <a:t>0</a:t>
            </a:r>
            <a:r>
              <a:rPr lang="en" sz="1200">
                <a:solidFill>
                  <a:srgbClr val="FFFFFF"/>
                </a:solidFill>
                <a:latin typeface="Georgia"/>
                <a:ea typeface="Georgia"/>
                <a:cs typeface="Georgia"/>
                <a:sym typeface="Georgia"/>
              </a:rPr>
              <a:t>s.</a:t>
            </a:r>
            <a:endParaRPr sz="1200">
              <a:solidFill>
                <a:srgbClr val="FFFFFF"/>
              </a:solidFill>
              <a:latin typeface="Georgia"/>
              <a:ea typeface="Georgia"/>
              <a:cs typeface="Georgia"/>
              <a:sym typeface="Georgia"/>
            </a:endParaRPr>
          </a:p>
          <a:p>
            <a:pPr indent="0" lvl="0" marL="0" rtl="0" algn="just">
              <a:lnSpc>
                <a:spcPct val="218181"/>
              </a:lnSpc>
              <a:spcBef>
                <a:spcPts val="1400"/>
              </a:spcBef>
              <a:spcAft>
                <a:spcPts val="0"/>
              </a:spcAft>
              <a:buNone/>
            </a:pPr>
            <a:r>
              <a:t/>
            </a:r>
            <a:endParaRPr sz="1600"/>
          </a:p>
        </p:txBody>
      </p:sp>
      <p:sp>
        <p:nvSpPr>
          <p:cNvPr id="127" name="Google Shape;127;p21"/>
          <p:cNvSpPr txBox="1"/>
          <p:nvPr/>
        </p:nvSpPr>
        <p:spPr>
          <a:xfrm>
            <a:off x="311700" y="4018325"/>
            <a:ext cx="83250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latin typeface="Georgia"/>
                <a:ea typeface="Georgia"/>
                <a:cs typeface="Georgia"/>
                <a:sym typeface="Georgia"/>
              </a:rPr>
              <a:t>In this project, I took 4 algorithms and varied their various parameters and compared the final models. I split the dataset into 67% training data and 33% testing data.</a:t>
            </a:r>
            <a:endParaRPr>
              <a:latin typeface="Georgia"/>
              <a:ea typeface="Georgia"/>
              <a:cs typeface="Georgia"/>
              <a:sym typeface="Georgia"/>
            </a:endParaRPr>
          </a:p>
        </p:txBody>
      </p:sp>
      <p:pic>
        <p:nvPicPr>
          <p:cNvPr id="128" name="Google Shape;128;p21"/>
          <p:cNvPicPr preferRelativeResize="0"/>
          <p:nvPr/>
        </p:nvPicPr>
        <p:blipFill>
          <a:blip r:embed="rId3">
            <a:alphaModFix/>
          </a:blip>
          <a:stretch>
            <a:fillRect/>
          </a:stretch>
        </p:blipFill>
        <p:spPr>
          <a:xfrm>
            <a:off x="311688" y="1738325"/>
            <a:ext cx="8086725" cy="1885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