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75" r:id="rId6"/>
    <p:sldId id="276" r:id="rId7"/>
    <p:sldId id="266" r:id="rId8"/>
    <p:sldId id="267" r:id="rId9"/>
    <p:sldId id="262" r:id="rId10"/>
    <p:sldId id="263" r:id="rId11"/>
    <p:sldId id="269" r:id="rId12"/>
    <p:sldId id="270" r:id="rId13"/>
    <p:sldId id="271" r:id="rId14"/>
    <p:sldId id="260" r:id="rId15"/>
  </p:sldIdLst>
  <p:sldSz cx="10080625" cy="755967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E2F5CC-A543-413E-9B6B-5082995BCA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631"/>
  </p:normalViewPr>
  <p:slideViewPr>
    <p:cSldViewPr showGuides="1">
      <p:cViewPr varScale="1">
        <p:scale>
          <a:sx n="71" d="100"/>
          <a:sy n="71" d="100"/>
        </p:scale>
        <p:origin x="1579" y="53"/>
      </p:cViewPr>
      <p:guideLst>
        <p:guide orient="horz" pos="2160"/>
        <p:guide pos="2858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DejaVu Sans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DejaVu Sans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 algn="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‹#›</a:t>
            </a:fld>
            <a:endParaRPr lang="en-I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072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7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9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048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10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253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457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8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662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4" name="Straight Connector 2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38CC27-6A72-4006-87A6-86ECC2DDCD8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EFE3B5-3360-4278-BFFE-BCF5A3D7F1C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623E3C-EDB1-4DA5-9EA9-EF9044F5F006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3555" rtl="0" eaLnBrk="0" fontAlgn="base" latinLnBrk="0" hangingPunct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2B4A16-D2F9-48C4-A4AB-AAE9CEF9B88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3/12/2024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355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880" indent="-3143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9205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403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48472200180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pi.com/2071-1050/15/24/1671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03238" y="6659563"/>
            <a:ext cx="907097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 Charging Station Availability Using Flask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Sneha Gupta 22107042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Priyal Madvi 22107020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Ayush Gupta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23207007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Rushikesh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Palekar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23207004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Guide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Prof. Sheetal Jadhav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146050"/>
            <a:ext cx="7686675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</a:rPr>
              <a:t>Technologies and methodologies </a:t>
            </a:r>
          </a:p>
        </p:txBody>
      </p:sp>
      <p:sp>
        <p:nvSpPr>
          <p:cNvPr id="21507" name="Content Placeholder 2"/>
          <p:cNvSpPr txBox="1"/>
          <p:nvPr/>
        </p:nvSpPr>
        <p:spPr>
          <a:xfrm>
            <a:off x="393700" y="1835150"/>
            <a:ext cx="9180513" cy="5608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77825" indent="-377825" algn="l" defTabSz="503555" rtl="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9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17880" indent="-314325" algn="l" defTabSz="503555" rtl="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7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GB" altLang="en-US" sz="2000" dirty="0">
              <a:solidFill>
                <a:srgbClr val="000000"/>
              </a:solidFill>
              <a:latin typeface="Source Sans Pro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00A3A-563F-3736-8E2F-59D2AE7CD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4" y="1192985"/>
            <a:ext cx="5832648" cy="62547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</a:rPr>
              <a:t>Implementation</a:t>
            </a:r>
          </a:p>
        </p:txBody>
      </p:sp>
      <p:sp>
        <p:nvSpPr>
          <p:cNvPr id="23555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215900" y="1574800"/>
            <a:ext cx="8929688" cy="34909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Station Search and Booking Feature: Design a search functionality for EV owners to find nearby charging stations based on their location. Implement a booking system allowing users to reserve available charging slots at selected stations.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Invoice Generation and Download: Develop a feature to generate invoices for booked charging sessions, including details such as date, time, duration, and cost. Enable users to download invoices in a printable or digital format for their records.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</a:rPr>
              <a:t>Conclusion</a:t>
            </a:r>
          </a:p>
        </p:txBody>
      </p:sp>
      <p:sp>
        <p:nvSpPr>
          <p:cNvPr id="25603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215900" y="1574800"/>
            <a:ext cx="8929688" cy="41544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EV infrastructure by improving charging station availability.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placement and optimization to meet growing demand.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 of EV charging despite challenges.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contribution to sustainable transportation and EV adoption.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hurdles, limited funding, stakeholder coordination.</a:t>
            </a:r>
            <a:endParaRPr lang="en-IN" alt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None/>
            </a:pPr>
            <a:endParaRPr lang="en-GB" altLang="en-US" sz="2000" dirty="0">
              <a:solidFill>
                <a:srgbClr val="000000"/>
              </a:solidFill>
              <a:latin typeface="Source Sans Pro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</a:rPr>
              <a:t>References</a:t>
            </a:r>
          </a:p>
        </p:txBody>
      </p:sp>
      <p:sp>
        <p:nvSpPr>
          <p:cNvPr id="27651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287338" y="1403350"/>
            <a:ext cx="8929688" cy="4524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Ibrahim 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Tumay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Gulbahar , Muhammed 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Sutcu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, 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Abedalmuhdi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Almomany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and 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BabulSalam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KSM Kader Ibrahim,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Optimizing Electric Vehicle Charging Station Location on Highways: A Decision Model for Meeting Intercity Travel Demand,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 11 December 2023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Sans"/>
                <a:ea typeface="+mn-ea"/>
                <a:cs typeface="+mn-cs"/>
              </a:rPr>
              <a:t>Fareed Ahmad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,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Sans"/>
                <a:ea typeface="+mn-ea"/>
                <a:cs typeface="+mn-cs"/>
              </a:rPr>
              <a:t>Atif Iqbal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,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Sans"/>
                <a:ea typeface="+mn-ea"/>
                <a:cs typeface="+mn-cs"/>
              </a:rPr>
              <a:t>Imtiaz Ashraf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,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Sans"/>
                <a:ea typeface="+mn-ea"/>
                <a:cs typeface="+mn-cs"/>
              </a:rPr>
              <a:t>Mousa 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Sans"/>
                <a:ea typeface="+mn-ea"/>
                <a:cs typeface="+mn-cs"/>
              </a:rPr>
              <a:t>Marzband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,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Sans"/>
                <a:ea typeface="+mn-ea"/>
                <a:cs typeface="+mn-cs"/>
              </a:rPr>
              <a:t>Irfan khan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Gulliver"/>
                <a:ea typeface="+mn-ea"/>
                <a:cs typeface="+mn-cs"/>
              </a:rPr>
              <a:t>Optimal location of electric vehicle charging station and its impact on distribution network,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Sans"/>
                <a:ea typeface="+mn-ea"/>
                <a:cs typeface="+mn-cs"/>
              </a:rPr>
              <a:t>Volume 8, Pages 2314-2333,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Sans"/>
                <a:ea typeface="+mn-ea"/>
                <a:cs typeface="+mn-cs"/>
              </a:rPr>
              <a:t>November 2022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Gulliver"/>
                <a:ea typeface="+mn-ea"/>
                <a:cs typeface="+mn-cs"/>
                <a:hlinkClick r:id="rId3"/>
              </a:rPr>
              <a:t>https://www.sciencedirect.com/science/article/pii/S2352484722001809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ElsevierGulliver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ElsevierGulliver"/>
                <a:ea typeface="+mn-ea"/>
                <a:cs typeface="+mn-cs"/>
                <a:hlinkClick r:id="rId4"/>
              </a:rPr>
              <a:t>https://www.mdpi.com/2071-1050/15/24/16716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ElsevierGulliver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ElsevierGulliver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Outline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504825" y="1236663"/>
            <a:ext cx="9323388" cy="557847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rebuchet MS" panose="020B0603020202020204" pitchFamily="34" charset="0"/>
              </a:rPr>
              <a:t>Introduction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rebuchet MS" panose="020B0603020202020204" pitchFamily="34" charset="0"/>
              </a:rPr>
              <a:t>Literature Survey of the existing systems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rebuchet MS" panose="020B0603020202020204" pitchFamily="34" charset="0"/>
              </a:rPr>
              <a:t>Limitations of the existing systems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rebuchet MS" panose="020B0603020202020204" pitchFamily="34" charset="0"/>
              </a:rPr>
              <a:t>Problem statement 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System Design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Technologies and methodologies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Implementation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Conclusion 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rebuchet MS" panose="020B0603020202020204" pitchFamily="34" charset="0"/>
              </a:rPr>
              <a:t>References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</a:rPr>
              <a:t>Introduction</a:t>
            </a:r>
          </a:p>
        </p:txBody>
      </p:sp>
      <p:sp>
        <p:nvSpPr>
          <p:cNvPr id="2" name="Content Placeholder 2"/>
          <p:cNvSpPr txBox="1"/>
          <p:nvPr/>
        </p:nvSpPr>
        <p:spPr bwMode="auto">
          <a:xfrm>
            <a:off x="412750" y="1563688"/>
            <a:ext cx="9251950" cy="553561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ource Sans Pro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User Authentication: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Secure login for station operators and EV owners. 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Charging Station Monitoring: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Real-time status updates on availability and usage. 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Booking System: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Allows advance reservations to reduce wait times. 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User Interface: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Intuitive and responsive web design. 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Mobile Compatibility: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Accessible on mobile browsers for convenience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+mn-ea"/>
              </a:rPr>
              <a:t>.</a:t>
            </a:r>
            <a:endParaRPr lang="en-IN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" y="464185"/>
            <a:ext cx="9360535" cy="1035685"/>
          </a:xfrm>
        </p:spPr>
        <p:txBody>
          <a:bodyPr/>
          <a:lstStyle/>
          <a:p>
            <a:r>
              <a:rPr lang="en-IN" altLang="en-US" b="1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  <a:sym typeface="+mn-ea"/>
              </a:rPr>
              <a:t>Literature Survey of the existing system</a:t>
            </a:r>
            <a:endParaRPr lang="en-US"/>
          </a:p>
        </p:txBody>
      </p:sp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</a:rPr>
              <a:t> 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16387" name="Rectangle 2"/>
          <p:cNvSpPr/>
          <p:nvPr/>
        </p:nvSpPr>
        <p:spPr>
          <a:xfrm>
            <a:off x="503555" y="1768475"/>
            <a:ext cx="9070975" cy="546735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0" name="Google Shape;120;g16f32c84e1a_0_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933111"/>
              </p:ext>
            </p:extLst>
          </p:nvPr>
        </p:nvGraphicFramePr>
        <p:xfrm>
          <a:off x="298450" y="1315720"/>
          <a:ext cx="9431655" cy="5974715"/>
        </p:xfrm>
        <a:graphic>
          <a:graphicData uri="http://schemas.openxmlformats.org/drawingml/2006/table">
            <a:tbl>
              <a:tblPr>
                <a:noFill/>
                <a:tableStyleId>{01E2F5CC-A543-413E-9B6B-5082995BCA7E}</a:tableStyleId>
              </a:tblPr>
              <a:tblGrid>
                <a:gridCol w="109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10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 (Latest First)</a:t>
                      </a:r>
                      <a:endParaRPr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06 JUNE 2023</a:t>
                      </a:r>
                      <a:endParaRPr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/>
                        <a:t>Dr.</a:t>
                      </a:r>
                      <a:r>
                        <a:rPr lang="en-IN" dirty="0"/>
                        <a:t> Omar A. Ibrahim, Khalid J. Mohsen </a:t>
                      </a:r>
                      <a:endParaRPr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Electric Vehicle Charging Station Finder App</a:t>
                      </a:r>
                      <a:endParaRPr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We have observed that the EV charging station finder and slot booking app prioritize enhancing accessibility and convenience for electric vehicle users.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The app offers comprehensive services, including locating charging stations and reserving slots, to address user needs effectively.</a:t>
                      </a: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810" y="569595"/>
            <a:ext cx="9533890" cy="6607810"/>
          </a:xfrm>
        </p:spPr>
        <p:txBody>
          <a:bodyPr/>
          <a:lstStyle/>
          <a:p>
            <a:r>
              <a:rPr lang="en-IN" altLang="en-US" b="1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  <a:sym typeface="+mn-ea"/>
              </a:rPr>
              <a:t>Literature Survey of the existing system</a:t>
            </a:r>
            <a:endParaRPr lang="en-US"/>
          </a:p>
        </p:txBody>
      </p:sp>
      <p:graphicFrame>
        <p:nvGraphicFramePr>
          <p:cNvPr id="120" name="Google Shape;120;g16f32c84e1a_0_7"/>
          <p:cNvGraphicFramePr>
            <a:graphicFrameLocks noGrp="1"/>
          </p:cNvGraphicFramePr>
          <p:nvPr>
            <p:ph idx="1"/>
          </p:nvPr>
        </p:nvGraphicFramePr>
        <p:xfrm>
          <a:off x="455930" y="1669415"/>
          <a:ext cx="8870315" cy="5436235"/>
        </p:xfrm>
        <a:graphic>
          <a:graphicData uri="http://schemas.openxmlformats.org/drawingml/2006/table">
            <a:tbl>
              <a:tblPr>
                <a:noFill/>
                <a:tableStyleId>{01E2F5CC-A543-413E-9B6B-5082995BCA7E}</a:tableStyleId>
              </a:tblPr>
              <a:tblGrid>
                <a:gridCol w="8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3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58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 (Latest First)</a:t>
                      </a:r>
                      <a:endParaRPr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3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85" dirty="0">
                          <a:sym typeface="+mn-ea"/>
                        </a:rPr>
                        <a:t>30 November 2023</a:t>
                      </a:r>
                      <a:endParaRPr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985" dirty="0">
                          <a:sym typeface="+mn-ea"/>
                        </a:rPr>
                        <a:t>ENEA C.R. Casaccia ,Andrenacci, N, Valentini, M.P</a:t>
                      </a:r>
                      <a:endParaRPr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85" dirty="0">
                          <a:sym typeface="+mn-ea"/>
                        </a:rPr>
                        <a:t>Charging behavior of electric vehicles</a:t>
                      </a:r>
                      <a:endParaRPr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We observed that electric vehicle owners faced inconvenience due to the variety of battery types and charging requirements.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Manual checking of charging stations for compatible connectors is time-consuming and adds complexity to the charging proce</a:t>
                      </a:r>
                      <a:r>
                        <a:rPr lang="en-US" sz="1800" dirty="0">
                          <a:effectLst/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ss</a:t>
                      </a:r>
                      <a:r>
                        <a:rPr lang="en-US" sz="1400" dirty="0">
                          <a:effectLst/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36550"/>
            <a:ext cx="8813165" cy="1339850"/>
          </a:xfrm>
        </p:spPr>
        <p:txBody>
          <a:bodyPr/>
          <a:lstStyle/>
          <a:p>
            <a:r>
              <a:rPr lang="en-IN" altLang="en-US" b="1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  <a:sym typeface="+mn-ea"/>
              </a:rPr>
              <a:t>Literature Survey of the existing system</a:t>
            </a:r>
            <a:endParaRPr lang="en-US"/>
          </a:p>
        </p:txBody>
      </p:sp>
      <p:graphicFrame>
        <p:nvGraphicFramePr>
          <p:cNvPr id="120" name="Google Shape;120;g16f32c84e1a_0_7"/>
          <p:cNvGraphicFramePr>
            <a:graphicFrameLocks noGrp="1"/>
          </p:cNvGraphicFramePr>
          <p:nvPr>
            <p:ph idx="1"/>
          </p:nvPr>
        </p:nvGraphicFramePr>
        <p:xfrm>
          <a:off x="207010" y="1805940"/>
          <a:ext cx="9258300" cy="5247640"/>
        </p:xfrm>
        <a:graphic>
          <a:graphicData uri="http://schemas.openxmlformats.org/drawingml/2006/table">
            <a:tbl>
              <a:tblPr>
                <a:noFill/>
                <a:tableStyleId>{01E2F5CC-A543-413E-9B6B-5082995BCA7E}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4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3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 (Latest First)</a:t>
                      </a:r>
                      <a:endParaRPr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4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85" dirty="0">
                          <a:sym typeface="+mn-ea"/>
                        </a:rPr>
                        <a:t> 2023</a:t>
                      </a:r>
                      <a:endParaRPr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85" dirty="0">
                          <a:sym typeface="+mn-ea"/>
                        </a:rPr>
                        <a:t>Vikas Mahala 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85" dirty="0">
                          <a:sym typeface="+mn-ea"/>
                        </a:rPr>
                        <a:t>Mansi </a:t>
                      </a:r>
                      <a:r>
                        <a:rPr lang="en-IN" sz="1985" dirty="0" err="1">
                          <a:sym typeface="+mn-ea"/>
                        </a:rPr>
                        <a:t>Mutreja</a:t>
                      </a:r>
                      <a:endParaRPr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85" dirty="0">
                          <a:sym typeface="+mn-ea"/>
                        </a:rPr>
                        <a:t>Electric Vehicle and its impact on the distribution system</a:t>
                      </a:r>
                      <a:endParaRPr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ym typeface="+mn-ea"/>
                        </a:rPr>
                        <a:t>We observed to Implement a user feedback system within the application, allowing users to provide reviews and ratings for charging stations. </a:t>
                      </a:r>
                      <a:endParaRPr lang="en-US" sz="200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ym typeface="+mn-ea"/>
                        </a:rPr>
                        <a:t>Provide users with information on optimized charging schedules.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</a:rPr>
              <a:t> LIMITATION OF EXISTING SYSTEM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/>
          <a:lstStyle>
            <a:lvl1pPr marL="1079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Booking System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The essential booking system for operations is currently down, posing a significant challenge until it's back online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Cancellation :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Operational interruptions are still going on because there is no cancellation system, which in return obstructs management.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History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Operational setbacks arise from the absence of a history system, impeding access to vital records.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Payment :</a:t>
            </a:r>
            <a:r>
              <a:rPr lang="en-US" altLang="en-US" sz="2400" b="1" dirty="0">
                <a:solidFill>
                  <a:prstClr val="black"/>
                </a:solidFill>
                <a:latin typeface="Source Sans Pro" pitchFamily="34" charset="0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Source Sans Pro" pitchFamily="34" charset="0"/>
              </a:rPr>
              <a:t>We cant download payment details.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  <a:p>
            <a:pPr marL="107950" marR="0" lvl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endParaRPr kumimoji="0" lang="en-I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503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j-cs"/>
              </a:rPr>
              <a:t> Problem statement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15900" y="1763713"/>
            <a:ext cx="8640763" cy="5616575"/>
          </a:xfrm>
          <a:ln/>
        </p:spPr>
        <p:txBody>
          <a:bodyPr vert="horz" wrap="square" lIns="91440" tIns="45720" rIns="91440" bIns="45720" anchor="t" anchorCtr="0"/>
          <a:lstStyle/>
          <a:p>
            <a:pPr algn="just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essential information such as charging station locations, availability, compatibility with various EV models, pricing details, and user reviews. </a:t>
            </a:r>
          </a:p>
          <a:p>
            <a:pPr algn="just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responsive design for easy access across devices. </a:t>
            </a:r>
          </a:p>
          <a:p>
            <a:pPr algn="just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simplify the process of finding and utilizing charging stations.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lang="en-IN" altLang="x-none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DejaVu Sans" charset="0"/>
              </a:rPr>
              <a:t>System Design</a:t>
            </a:r>
          </a:p>
        </p:txBody>
      </p:sp>
      <p:sp>
        <p:nvSpPr>
          <p:cNvPr id="19459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287338" y="1731963"/>
            <a:ext cx="8929688" cy="4278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Architecture: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the database architecture to store essential information such as charging station locations, availability status, pricing details, user reviews, and EV model compatibility.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Security: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secure authentication system to ensure user privacy and prevent unauthorized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 System Design: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robust reservation system that allows users to book charging slots efficiently. Consider features such as booking and cancellation.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rebuchet MS" panose="020B0603020202020204" pitchFamily="34" charset="0"/>
              </a:rPr>
              <a:t>Improve the application interface for a seamless user experience, including real-time charging station status 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rebuchet MS" panose="020B0603020202020204" pitchFamily="34" charset="0"/>
              </a:rPr>
              <a:t>Integrate secure mobile payment options, allowing users to seamlessly pay for charging services through the app. </a:t>
            </a:r>
          </a:p>
          <a:p>
            <a:pPr marL="342900" indent="-342900" algn="just">
              <a:spcBef>
                <a:spcPct val="20000"/>
              </a:spcBef>
            </a:pPr>
            <a:endParaRPr lang="en-GB" altLang="en-US" sz="2000" dirty="0">
              <a:solidFill>
                <a:srgbClr val="000000"/>
              </a:solidFill>
              <a:latin typeface="Source Sans Pro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839</Words>
  <Application>Microsoft Office PowerPoint</Application>
  <PresentationFormat>Custom</PresentationFormat>
  <Paragraphs>119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ElsevierGulliver</vt:lpstr>
      <vt:lpstr>ElsevierSans</vt:lpstr>
      <vt:lpstr>Source Sans Pro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Literature Survey of the existing system</vt:lpstr>
      <vt:lpstr>Literature Survey of the existing system</vt:lpstr>
      <vt:lpstr>Literature Survey of the existing system</vt:lpstr>
      <vt:lpstr>PowerPoint Presentation</vt:lpstr>
      <vt:lpstr> 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AYUSH GUPTA</cp:lastModifiedBy>
  <cp:revision>28</cp:revision>
  <dcterms:created xsi:type="dcterms:W3CDTF">2017-10-25T08:22:14Z</dcterms:created>
  <dcterms:modified xsi:type="dcterms:W3CDTF">2024-03-12T09:31:56Z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FAAC1CEA6A604A32A96B5EE167A08429_13</vt:lpwstr>
  </property>
  <property fmtid="{D5CDD505-2E9C-101B-9397-08002B2CF9AE}" pid="13" name="KSOProductBuildVer">
    <vt:lpwstr>1033-12.2.0.13416</vt:lpwstr>
  </property>
</Properties>
</file>