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3" r:id="rId37"/>
    <p:sldId id="294" r:id="rId3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, SHILPA" userId="9295b6f0-6521-42c1-a6f4-7657266d02af" providerId="ADAL" clId="{D93AC4AD-70B6-477E-98CC-79A963BFBD1A}"/>
    <pc:docChg chg="undo custSel modSld">
      <pc:chgData name="J, SHILPA" userId="9295b6f0-6521-42c1-a6f4-7657266d02af" providerId="ADAL" clId="{D93AC4AD-70B6-477E-98CC-79A963BFBD1A}" dt="2024-09-24T06:35:54.652" v="41" actId="20577"/>
      <pc:docMkLst>
        <pc:docMk/>
      </pc:docMkLst>
      <pc:sldChg chg="modSp mod">
        <pc:chgData name="J, SHILPA" userId="9295b6f0-6521-42c1-a6f4-7657266d02af" providerId="ADAL" clId="{D93AC4AD-70B6-477E-98CC-79A963BFBD1A}" dt="2024-09-24T06:35:54.652" v="41" actId="20577"/>
        <pc:sldMkLst>
          <pc:docMk/>
          <pc:sldMk cId="0" sldId="267"/>
        </pc:sldMkLst>
        <pc:spChg chg="mod">
          <ac:chgData name="J, SHILPA" userId="9295b6f0-6521-42c1-a6f4-7657266d02af" providerId="ADAL" clId="{D93AC4AD-70B6-477E-98CC-79A963BFBD1A}" dt="2024-09-24T06:35:54.481" v="36" actId="20577"/>
          <ac:spMkLst>
            <pc:docMk/>
            <pc:sldMk cId="0" sldId="267"/>
            <ac:spMk id="4" creationId="{00000000-0000-0000-0000-000000000000}"/>
          </ac:spMkLst>
        </pc:spChg>
        <pc:spChg chg="mod">
          <ac:chgData name="J, SHILPA" userId="9295b6f0-6521-42c1-a6f4-7657266d02af" providerId="ADAL" clId="{D93AC4AD-70B6-477E-98CC-79A963BFBD1A}" dt="2024-09-24T06:35:54.431" v="35" actId="6549"/>
          <ac:spMkLst>
            <pc:docMk/>
            <pc:sldMk cId="0" sldId="267"/>
            <ac:spMk id="5" creationId="{00000000-0000-0000-0000-000000000000}"/>
          </ac:spMkLst>
        </pc:spChg>
        <pc:graphicFrameChg chg="modGraphic">
          <ac:chgData name="J, SHILPA" userId="9295b6f0-6521-42c1-a6f4-7657266d02af" providerId="ADAL" clId="{D93AC4AD-70B6-477E-98CC-79A963BFBD1A}" dt="2024-09-24T06:35:54.652" v="41" actId="20577"/>
          <ac:graphicFrameMkLst>
            <pc:docMk/>
            <pc:sldMk cId="0" sldId="267"/>
            <ac:graphicFrameMk id="6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00B8B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00B8B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88900"/>
          </a:xfrm>
          <a:custGeom>
            <a:avLst/>
            <a:gdLst/>
            <a:ahLst/>
            <a:cxnLst/>
            <a:rect l="l" t="t" r="r" b="b"/>
            <a:pathLst>
              <a:path w="9144000" h="88900">
                <a:moveTo>
                  <a:pt x="9144000" y="0"/>
                </a:moveTo>
                <a:lnTo>
                  <a:pt x="0" y="0"/>
                </a:lnTo>
                <a:lnTo>
                  <a:pt x="0" y="88392"/>
                </a:lnTo>
                <a:lnTo>
                  <a:pt x="9144000" y="88392"/>
                </a:lnTo>
                <a:lnTo>
                  <a:pt x="9144000" y="0"/>
                </a:lnTo>
                <a:close/>
              </a:path>
            </a:pathLst>
          </a:custGeom>
          <a:solidFill>
            <a:srgbClr val="00B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58140" y="6483095"/>
            <a:ext cx="8432800" cy="0"/>
          </a:xfrm>
          <a:custGeom>
            <a:avLst/>
            <a:gdLst/>
            <a:ahLst/>
            <a:cxnLst/>
            <a:rect l="l" t="t" r="r" b="b"/>
            <a:pathLst>
              <a:path w="8432800">
                <a:moveTo>
                  <a:pt x="0" y="0"/>
                </a:moveTo>
                <a:lnTo>
                  <a:pt x="8432291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6308" y="6512255"/>
            <a:ext cx="773472" cy="1332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00B8B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13711" y="6542988"/>
            <a:ext cx="779972" cy="13944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58140" y="6484620"/>
            <a:ext cx="8431530" cy="0"/>
          </a:xfrm>
          <a:custGeom>
            <a:avLst/>
            <a:gdLst/>
            <a:ahLst/>
            <a:cxnLst/>
            <a:rect l="l" t="t" r="r" b="b"/>
            <a:pathLst>
              <a:path w="8431530">
                <a:moveTo>
                  <a:pt x="0" y="0"/>
                </a:moveTo>
                <a:lnTo>
                  <a:pt x="8431276" y="0"/>
                </a:lnTo>
              </a:path>
            </a:pathLst>
          </a:custGeom>
          <a:ln w="3175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200" y="263143"/>
            <a:ext cx="2493010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00B8B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0806" y="1448413"/>
            <a:ext cx="4353560" cy="3780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0734" y="6099149"/>
            <a:ext cx="1182531" cy="27716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858011"/>
            <a:ext cx="9144000" cy="3195955"/>
            <a:chOff x="0" y="858011"/>
            <a:chExt cx="9144000" cy="3195955"/>
          </a:xfrm>
        </p:grpSpPr>
        <p:sp>
          <p:nvSpPr>
            <p:cNvPr id="4" name="object 4"/>
            <p:cNvSpPr/>
            <p:nvPr/>
          </p:nvSpPr>
          <p:spPr>
            <a:xfrm>
              <a:off x="0" y="858011"/>
              <a:ext cx="9144000" cy="3195955"/>
            </a:xfrm>
            <a:custGeom>
              <a:avLst/>
              <a:gdLst/>
              <a:ahLst/>
              <a:cxnLst/>
              <a:rect l="l" t="t" r="r" b="b"/>
              <a:pathLst>
                <a:path w="9144000" h="3195954">
                  <a:moveTo>
                    <a:pt x="9144000" y="0"/>
                  </a:moveTo>
                  <a:lnTo>
                    <a:pt x="0" y="0"/>
                  </a:lnTo>
                  <a:lnTo>
                    <a:pt x="0" y="3195828"/>
                  </a:lnTo>
                  <a:lnTo>
                    <a:pt x="9144000" y="319582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7D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160" y="1915667"/>
              <a:ext cx="720852" cy="7208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5616" y="1917191"/>
              <a:ext cx="720851" cy="71932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2516" y="1915667"/>
              <a:ext cx="719328" cy="72085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9523" y="1915667"/>
              <a:ext cx="720851" cy="72085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56632" y="1915667"/>
              <a:ext cx="719327" cy="72085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8796" y="1915667"/>
              <a:ext cx="719327" cy="72085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575684" y="3016453"/>
            <a:ext cx="15176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solidFill>
                  <a:srgbClr val="FFFFFF"/>
                </a:solidFill>
                <a:latin typeface="Arial MT"/>
                <a:cs typeface="Arial MT"/>
              </a:rPr>
              <a:t>Hash</a:t>
            </a:r>
            <a:r>
              <a:rPr sz="3200" b="0" spc="-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3200" b="0" dirty="0">
                <a:solidFill>
                  <a:srgbClr val="FFFFFF"/>
                </a:solidFill>
                <a:latin typeface="Arial MT"/>
                <a:cs typeface="Arial MT"/>
              </a:rPr>
              <a:t>ng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241291" y="1993392"/>
            <a:ext cx="391667" cy="6019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7405"/>
            <a:ext cx="73660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EB8023"/>
                </a:solidFill>
              </a:rPr>
              <a:t>Choosing</a:t>
            </a:r>
            <a:r>
              <a:rPr spc="-10" dirty="0">
                <a:solidFill>
                  <a:srgbClr val="EB8023"/>
                </a:solidFill>
              </a:rPr>
              <a:t> </a:t>
            </a:r>
            <a:r>
              <a:rPr spc="-5" dirty="0">
                <a:solidFill>
                  <a:srgbClr val="EB8023"/>
                </a:solidFill>
              </a:rPr>
              <a:t>a</a:t>
            </a:r>
            <a:r>
              <a:rPr spc="5" dirty="0">
                <a:solidFill>
                  <a:srgbClr val="EB8023"/>
                </a:solidFill>
              </a:rPr>
              <a:t> </a:t>
            </a:r>
            <a:r>
              <a:rPr spc="-5" dirty="0">
                <a:solidFill>
                  <a:srgbClr val="EB8023"/>
                </a:solidFill>
              </a:rPr>
              <a:t>hash</a:t>
            </a:r>
            <a:r>
              <a:rPr spc="-10" dirty="0">
                <a:solidFill>
                  <a:srgbClr val="EB8023"/>
                </a:solidFill>
              </a:rPr>
              <a:t> </a:t>
            </a:r>
            <a:r>
              <a:rPr spc="-5" dirty="0">
                <a:solidFill>
                  <a:srgbClr val="EB8023"/>
                </a:solidFill>
              </a:rPr>
              <a:t>function(Contd..)</a:t>
            </a:r>
            <a:r>
              <a:rPr spc="55" dirty="0">
                <a:solidFill>
                  <a:srgbClr val="EB8023"/>
                </a:solidFill>
              </a:rPr>
              <a:t> </a:t>
            </a:r>
            <a:r>
              <a:rPr spc="-5" dirty="0">
                <a:solidFill>
                  <a:srgbClr val="EB8023"/>
                </a:solidFill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039491"/>
            <a:ext cx="8042275" cy="25768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53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Modular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arithmetic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(used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by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truncation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&amp;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 folding,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on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its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583C5"/>
                </a:solidFill>
                <a:latin typeface="Arial MT"/>
                <a:cs typeface="Arial MT"/>
              </a:rPr>
              <a:t>own)</a:t>
            </a:r>
            <a:endParaRPr sz="1800">
              <a:latin typeface="Arial MT"/>
              <a:cs typeface="Arial MT"/>
            </a:endParaRPr>
          </a:p>
          <a:p>
            <a:pPr marL="652145" lvl="1" indent="-182880">
              <a:lnSpc>
                <a:spcPct val="100000"/>
              </a:lnSpc>
              <a:spcBef>
                <a:spcPts val="430"/>
              </a:spcBef>
              <a:buSzPct val="94444"/>
              <a:buFont typeface="Wingdings"/>
              <a:buChar char=""/>
              <a:tabLst>
                <a:tab pos="652780" algn="l"/>
              </a:tabLst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Divide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the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position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by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the</a:t>
            </a:r>
            <a:r>
              <a:rPr sz="1800" spc="-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size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of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the table,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take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the remainder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as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the</a:t>
            </a:r>
            <a:endParaRPr sz="1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new</a:t>
            </a:r>
            <a:r>
              <a:rPr sz="1800" spc="-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position.</a:t>
            </a:r>
            <a:endParaRPr sz="1800">
              <a:latin typeface="Arial MT"/>
              <a:cs typeface="Arial MT"/>
            </a:endParaRPr>
          </a:p>
          <a:p>
            <a:pPr marL="991235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h(K)</a:t>
            </a:r>
            <a:r>
              <a:rPr sz="1800" spc="-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=</a:t>
            </a:r>
            <a:r>
              <a:rPr sz="1800" spc="-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K</a:t>
            </a:r>
            <a:r>
              <a:rPr sz="1800" spc="-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mod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M,</a:t>
            </a:r>
            <a:endParaRPr sz="1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800" spc="-15" dirty="0">
                <a:solidFill>
                  <a:srgbClr val="2583C5"/>
                </a:solidFill>
                <a:latin typeface="Arial MT"/>
                <a:cs typeface="Arial MT"/>
              </a:rPr>
              <a:t>where</a:t>
            </a:r>
            <a:r>
              <a:rPr sz="1800" spc="4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M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is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size of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 table</a:t>
            </a:r>
            <a:endParaRPr sz="1800">
              <a:latin typeface="Arial MT"/>
              <a:cs typeface="Arial MT"/>
            </a:endParaRPr>
          </a:p>
          <a:p>
            <a:pPr marL="652145" lvl="1" indent="-182245">
              <a:lnSpc>
                <a:spcPct val="100000"/>
              </a:lnSpc>
              <a:spcBef>
                <a:spcPts val="430"/>
              </a:spcBef>
              <a:buSzPct val="94444"/>
              <a:buFont typeface="Wingdings"/>
              <a:buChar char=""/>
              <a:tabLst>
                <a:tab pos="652145" algn="l"/>
              </a:tabLst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Example: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If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table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size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1000,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i.e.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1923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mod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1000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=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923</a:t>
            </a:r>
            <a:endParaRPr sz="1800">
              <a:latin typeface="Arial MT"/>
              <a:cs typeface="Arial MT"/>
            </a:endParaRPr>
          </a:p>
          <a:p>
            <a:pPr marL="469900" marR="423545" lvl="1">
              <a:lnSpc>
                <a:spcPct val="100000"/>
              </a:lnSpc>
              <a:spcBef>
                <a:spcPts val="1085"/>
              </a:spcBef>
              <a:buSzPct val="94444"/>
              <a:buFont typeface="Wingdings"/>
              <a:buChar char=""/>
              <a:tabLst>
                <a:tab pos="652145" algn="l"/>
              </a:tabLst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This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technique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is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good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as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elements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583C5"/>
                </a:solidFill>
                <a:latin typeface="Arial MT"/>
                <a:cs typeface="Arial MT"/>
              </a:rPr>
              <a:t>with</a:t>
            </a:r>
            <a:r>
              <a:rPr sz="1800" spc="3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adjacent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keys</a:t>
            </a:r>
            <a:r>
              <a:rPr sz="1800" spc="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hashed</a:t>
            </a:r>
            <a:r>
              <a:rPr sz="1800" spc="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to </a:t>
            </a:r>
            <a:r>
              <a:rPr sz="1800" spc="-484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different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slots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but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keys</a:t>
            </a:r>
            <a:r>
              <a:rPr sz="1800" spc="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bear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relation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263143"/>
            <a:ext cx="69805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5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Simple Hash</a:t>
            </a:r>
            <a:r>
              <a:rPr spc="-10"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964" y="1285112"/>
            <a:ext cx="2533650" cy="83058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</a:t>
            </a:r>
            <a:r>
              <a:rPr sz="1800" spc="-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Function</a:t>
            </a:r>
            <a:endParaRPr sz="1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1010"/>
              </a:spcBef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h=(key)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mod</a:t>
            </a:r>
            <a:r>
              <a:rPr sz="1800" spc="-4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5669" y="2623565"/>
            <a:ext cx="381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key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4748" y="262356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08412" y="868362"/>
          <a:ext cx="4269104" cy="5292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Stud_no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Name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4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Tel_No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94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0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94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94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094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01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01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263143"/>
            <a:ext cx="69805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5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Simple Hash</a:t>
            </a:r>
            <a:r>
              <a:rPr spc="-10"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964" y="1285112"/>
            <a:ext cx="2533650" cy="83058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</a:t>
            </a:r>
            <a:r>
              <a:rPr sz="1800" spc="-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Function</a:t>
            </a:r>
            <a:endParaRPr sz="1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1010"/>
              </a:spcBef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h=(key)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mod</a:t>
            </a:r>
            <a:r>
              <a:rPr sz="1800" spc="-4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5669" y="2495549"/>
            <a:ext cx="381635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6700"/>
              </a:lnSpc>
              <a:spcBef>
                <a:spcPts val="100"/>
              </a:spcBef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key  </a:t>
            </a:r>
            <a:r>
              <a:rPr lang="en-US" sz="1800" spc="-10" dirty="0">
                <a:solidFill>
                  <a:srgbClr val="2583C5"/>
                </a:solidFill>
                <a:latin typeface="Arial MT"/>
                <a:cs typeface="Arial MT"/>
              </a:rPr>
              <a:t>81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4748" y="2495549"/>
            <a:ext cx="153035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6700"/>
              </a:lnSpc>
              <a:spcBef>
                <a:spcPts val="100"/>
              </a:spcBef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  </a:t>
            </a:r>
            <a:r>
              <a:rPr lang="en-US" sz="1800" spc="-5" dirty="0">
                <a:solidFill>
                  <a:srgbClr val="2583C5"/>
                </a:solidFill>
                <a:latin typeface="Arial MT"/>
                <a:cs typeface="Arial MT"/>
              </a:rPr>
              <a:t>1</a:t>
            </a:r>
            <a:endParaRPr sz="1800" dirty="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53585"/>
              </p:ext>
            </p:extLst>
          </p:nvPr>
        </p:nvGraphicFramePr>
        <p:xfrm>
          <a:off x="3808412" y="868362"/>
          <a:ext cx="4269104" cy="5292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1800" spc="-5" dirty="0" err="1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Stud_no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1800" spc="-5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Name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1800" spc="-40" dirty="0" err="1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Tel_No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94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0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1800" spc="-1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81</a:t>
                      </a:r>
                      <a:endParaRPr lang="en-US" sz="1800" dirty="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1800" spc="-1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12345</a:t>
                      </a:r>
                      <a:endParaRPr lang="en-US" sz="1800" dirty="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94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94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094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01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01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263143"/>
            <a:ext cx="69805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5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Simple Hash</a:t>
            </a:r>
            <a:r>
              <a:rPr spc="-10"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964" y="1285112"/>
            <a:ext cx="2533650" cy="83058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</a:t>
            </a:r>
            <a:r>
              <a:rPr sz="1800" spc="-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Function</a:t>
            </a:r>
            <a:endParaRPr sz="1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1010"/>
              </a:spcBef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h=(key)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mod</a:t>
            </a:r>
            <a:r>
              <a:rPr sz="1800" spc="-4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5669" y="2495549"/>
            <a:ext cx="381635" cy="1234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6700"/>
              </a:lnSpc>
              <a:spcBef>
                <a:spcPts val="100"/>
              </a:spcBef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key  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81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64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4748" y="2495549"/>
            <a:ext cx="153035" cy="1234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6700"/>
              </a:lnSpc>
              <a:spcBef>
                <a:spcPts val="100"/>
              </a:spcBef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  1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08412" y="868362"/>
          <a:ext cx="4269104" cy="5292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Stud_no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Name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4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Tel_No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94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0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81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12345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94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64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B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23456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94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094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01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01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263143"/>
            <a:ext cx="69805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5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Simple Hash</a:t>
            </a:r>
            <a:r>
              <a:rPr spc="-10"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964" y="1285112"/>
            <a:ext cx="2533650" cy="83058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</a:t>
            </a:r>
            <a:r>
              <a:rPr sz="1800" spc="-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Function</a:t>
            </a:r>
            <a:endParaRPr sz="1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1010"/>
              </a:spcBef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h=(key)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mod</a:t>
            </a:r>
            <a:r>
              <a:rPr sz="1800" spc="-4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5669" y="2495549"/>
            <a:ext cx="381635" cy="163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6700"/>
              </a:lnSpc>
              <a:spcBef>
                <a:spcPts val="100"/>
              </a:spcBef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key  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81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64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36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4748" y="2495549"/>
            <a:ext cx="153035" cy="163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6700"/>
              </a:lnSpc>
              <a:spcBef>
                <a:spcPts val="100"/>
              </a:spcBef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  1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08412" y="868362"/>
          <a:ext cx="4269104" cy="5292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Stud_no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Name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4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Tel_No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94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0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81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12345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94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64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B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23456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94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36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34567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094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01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01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263143"/>
            <a:ext cx="69805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5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Simple Hash</a:t>
            </a:r>
            <a:r>
              <a:rPr spc="-10"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964" y="1285112"/>
            <a:ext cx="2533650" cy="83058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</a:t>
            </a:r>
            <a:r>
              <a:rPr sz="1800" spc="-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Function</a:t>
            </a:r>
            <a:endParaRPr sz="1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1010"/>
              </a:spcBef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h=(key)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mod</a:t>
            </a:r>
            <a:r>
              <a:rPr sz="1800" spc="-4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5669" y="2495549"/>
            <a:ext cx="381635" cy="2040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6700"/>
              </a:lnSpc>
              <a:spcBef>
                <a:spcPts val="100"/>
              </a:spcBef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key  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81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64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36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49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4748" y="2495549"/>
            <a:ext cx="153035" cy="2040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6700"/>
              </a:lnSpc>
              <a:spcBef>
                <a:spcPts val="100"/>
              </a:spcBef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  1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08412" y="868362"/>
          <a:ext cx="4269104" cy="5292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Stud_no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Name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4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Tel_No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94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0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81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12345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94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64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B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23456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94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36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34567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094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01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01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1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49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1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87654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263143"/>
            <a:ext cx="510730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Complex</a:t>
            </a:r>
            <a:r>
              <a:rPr spc="-15" dirty="0"/>
              <a:t> </a:t>
            </a:r>
            <a:r>
              <a:rPr spc="-10" dirty="0"/>
              <a:t>Hash </a:t>
            </a:r>
            <a:r>
              <a:rPr spc="-5" dirty="0"/>
              <a:t>Function: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019302"/>
            <a:ext cx="7686040" cy="271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B8B4"/>
                </a:solidFill>
                <a:latin typeface="Arial MT"/>
                <a:cs typeface="Arial MT"/>
              </a:rPr>
              <a:t>String</a:t>
            </a:r>
            <a:r>
              <a:rPr sz="2400" spc="-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B8B4"/>
                </a:solidFill>
                <a:latin typeface="Arial MT"/>
                <a:cs typeface="Arial MT"/>
              </a:rPr>
              <a:t>adding</a:t>
            </a:r>
            <a:r>
              <a:rPr sz="2400" spc="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B8B4"/>
                </a:solidFill>
                <a:latin typeface="Arial MT"/>
                <a:cs typeface="Arial MT"/>
              </a:rPr>
              <a:t>strategy</a:t>
            </a:r>
            <a:r>
              <a:rPr sz="2400" spc="-5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B8B4"/>
                </a:solidFill>
                <a:latin typeface="Arial MT"/>
                <a:cs typeface="Arial MT"/>
              </a:rPr>
              <a:t>:-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00">
              <a:latin typeface="Arial MT"/>
              <a:cs typeface="Arial MT"/>
            </a:endParaRPr>
          </a:p>
          <a:p>
            <a:pPr marL="347980" marR="5080" indent="-335915">
              <a:lnSpc>
                <a:spcPct val="80000"/>
              </a:lnSpc>
              <a:buChar char="•"/>
              <a:tabLst>
                <a:tab pos="347980" algn="l"/>
                <a:tab pos="348615" algn="l"/>
              </a:tabLst>
            </a:pP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One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could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derive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hash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key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 by using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the</a:t>
            </a:r>
            <a:r>
              <a:rPr sz="1800" spc="-10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ASCII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values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characters </a:t>
            </a:r>
            <a:r>
              <a:rPr sz="1800" spc="-484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in</a:t>
            </a:r>
            <a:r>
              <a:rPr sz="1800" spc="-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string.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00B8B4"/>
                </a:solidFill>
                <a:latin typeface="Arial MT"/>
                <a:cs typeface="Arial MT"/>
              </a:rPr>
              <a:t>h</a:t>
            </a:r>
            <a:r>
              <a:rPr sz="1600" spc="-2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8B4"/>
                </a:solidFill>
                <a:latin typeface="Arial MT"/>
                <a:cs typeface="Arial MT"/>
              </a:rPr>
              <a:t>= &lt;some</a:t>
            </a:r>
            <a:r>
              <a:rPr sz="160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8B4"/>
                </a:solidFill>
                <a:latin typeface="Arial MT"/>
                <a:cs typeface="Arial MT"/>
              </a:rPr>
              <a:t>string&gt;</a:t>
            </a:r>
            <a:endParaRPr sz="16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sz="1600" spc="-5" dirty="0">
                <a:solidFill>
                  <a:srgbClr val="00B8B4"/>
                </a:solidFill>
                <a:latin typeface="Arial MT"/>
                <a:cs typeface="Arial MT"/>
              </a:rPr>
              <a:t>for</a:t>
            </a:r>
            <a:r>
              <a:rPr sz="1600" spc="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8B4"/>
                </a:solidFill>
                <a:latin typeface="Arial MT"/>
                <a:cs typeface="Arial MT"/>
              </a:rPr>
              <a:t>(i=0;</a:t>
            </a:r>
            <a:r>
              <a:rPr sz="16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8B4"/>
                </a:solidFill>
                <a:latin typeface="Arial MT"/>
                <a:cs typeface="Arial MT"/>
              </a:rPr>
              <a:t>i&lt;len(string);</a:t>
            </a:r>
            <a:r>
              <a:rPr sz="16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8B4"/>
                </a:solidFill>
                <a:latin typeface="Arial MT"/>
                <a:cs typeface="Arial MT"/>
              </a:rPr>
              <a:t>i++)</a:t>
            </a:r>
            <a:endParaRPr sz="1600">
              <a:latin typeface="Arial MT"/>
              <a:cs typeface="Arial MT"/>
            </a:endParaRPr>
          </a:p>
          <a:p>
            <a:pPr marL="469900" marR="3004820">
              <a:lnSpc>
                <a:spcPct val="111300"/>
              </a:lnSpc>
            </a:pPr>
            <a:r>
              <a:rPr sz="1600" spc="-5" dirty="0">
                <a:solidFill>
                  <a:srgbClr val="00B8B4"/>
                </a:solidFill>
                <a:latin typeface="Arial MT"/>
                <a:cs typeface="Arial MT"/>
              </a:rPr>
              <a:t>sum</a:t>
            </a:r>
            <a:r>
              <a:rPr sz="16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8B4"/>
                </a:solidFill>
                <a:latin typeface="Arial MT"/>
                <a:cs typeface="Arial MT"/>
              </a:rPr>
              <a:t>= sum</a:t>
            </a:r>
            <a:r>
              <a:rPr sz="1600" spc="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8B4"/>
                </a:solidFill>
                <a:latin typeface="Arial MT"/>
                <a:cs typeface="Arial MT"/>
              </a:rPr>
              <a:t>+ &lt;ascii</a:t>
            </a:r>
            <a:r>
              <a:rPr sz="1600" spc="-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8B4"/>
                </a:solidFill>
                <a:latin typeface="Arial MT"/>
                <a:cs typeface="Arial MT"/>
              </a:rPr>
              <a:t>value</a:t>
            </a:r>
            <a:r>
              <a:rPr sz="1600" spc="-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8B4"/>
                </a:solidFill>
                <a:latin typeface="Arial MT"/>
                <a:cs typeface="Arial MT"/>
              </a:rPr>
              <a:t>of</a:t>
            </a:r>
            <a:r>
              <a:rPr sz="16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8B4"/>
                </a:solidFill>
                <a:latin typeface="Arial MT"/>
                <a:cs typeface="Arial MT"/>
              </a:rPr>
              <a:t>char</a:t>
            </a:r>
            <a:r>
              <a:rPr sz="16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8B4"/>
                </a:solidFill>
                <a:latin typeface="Arial MT"/>
                <a:cs typeface="Arial MT"/>
              </a:rPr>
              <a:t>i</a:t>
            </a:r>
            <a:r>
              <a:rPr sz="1600" spc="-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8B4"/>
                </a:solidFill>
                <a:latin typeface="Arial MT"/>
                <a:cs typeface="Arial MT"/>
              </a:rPr>
              <a:t>of</a:t>
            </a:r>
            <a:r>
              <a:rPr sz="16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8B4"/>
                </a:solidFill>
                <a:latin typeface="Arial MT"/>
                <a:cs typeface="Arial MT"/>
              </a:rPr>
              <a:t>string</a:t>
            </a:r>
            <a:r>
              <a:rPr sz="1600" spc="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8B4"/>
                </a:solidFill>
                <a:latin typeface="Arial MT"/>
                <a:cs typeface="Arial MT"/>
              </a:rPr>
              <a:t>h&gt;; </a:t>
            </a:r>
            <a:r>
              <a:rPr sz="1600" spc="-43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8B4"/>
                </a:solidFill>
                <a:latin typeface="Arial MT"/>
                <a:cs typeface="Arial MT"/>
              </a:rPr>
              <a:t>Hash_key</a:t>
            </a:r>
            <a:r>
              <a:rPr sz="1600" spc="-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8B4"/>
                </a:solidFill>
                <a:latin typeface="Arial MT"/>
                <a:cs typeface="Arial MT"/>
              </a:rPr>
              <a:t>=</a:t>
            </a:r>
            <a:r>
              <a:rPr sz="16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8B4"/>
                </a:solidFill>
                <a:latin typeface="Arial MT"/>
                <a:cs typeface="Arial MT"/>
              </a:rPr>
              <a:t>sum mod</a:t>
            </a:r>
            <a:r>
              <a:rPr sz="16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8B4"/>
                </a:solidFill>
                <a:latin typeface="Arial MT"/>
                <a:cs typeface="Arial MT"/>
              </a:rPr>
              <a:t>&lt;hash table size&gt;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263143"/>
            <a:ext cx="74117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Properties</a:t>
            </a:r>
            <a:r>
              <a:rPr spc="10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Good Hash 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961390"/>
            <a:ext cx="8227695" cy="29902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30"/>
              </a:spcBef>
              <a:buSzPct val="77777"/>
              <a:buFont typeface="Times New Roman"/>
              <a:buChar char="•"/>
              <a:tabLst>
                <a:tab pos="81915" algn="l"/>
              </a:tabLst>
            </a:pP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A</a:t>
            </a:r>
            <a:r>
              <a:rPr sz="1800" spc="-1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good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function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should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not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produce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 same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value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from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583C5"/>
                </a:solidFill>
                <a:latin typeface="Arial MT"/>
                <a:cs typeface="Arial MT"/>
              </a:rPr>
              <a:t>two</a:t>
            </a:r>
            <a:r>
              <a:rPr sz="1800" spc="3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different </a:t>
            </a:r>
            <a:r>
              <a:rPr sz="1800" spc="-484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inputs.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If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it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does,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this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583C5"/>
                </a:solidFill>
                <a:latin typeface="Arial MT"/>
                <a:cs typeface="Arial MT"/>
              </a:rPr>
              <a:t>known</a:t>
            </a:r>
            <a:r>
              <a:rPr sz="1800" spc="4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as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collision.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Arial MT"/>
              <a:cs typeface="Arial MT"/>
            </a:endParaRPr>
          </a:p>
          <a:p>
            <a:pPr marL="12700" marR="230504">
              <a:lnSpc>
                <a:spcPct val="100000"/>
              </a:lnSpc>
              <a:spcBef>
                <a:spcPts val="5"/>
              </a:spcBef>
              <a:buChar char="•"/>
              <a:tabLst>
                <a:tab pos="155575" algn="l"/>
              </a:tabLst>
            </a:pP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It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 should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”uniformly”</a:t>
            </a:r>
            <a:r>
              <a:rPr sz="1800" spc="4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distributes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data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across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 entire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set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of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possible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 </a:t>
            </a:r>
            <a:r>
              <a:rPr sz="1800" spc="-484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values.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583C5"/>
              </a:buClr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93345" indent="-81280">
              <a:lnSpc>
                <a:spcPct val="100000"/>
              </a:lnSpc>
              <a:buChar char="•"/>
              <a:tabLst>
                <a:tab pos="93980" algn="l"/>
              </a:tabLst>
            </a:pP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It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should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be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easy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quick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to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 compute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583C5"/>
              </a:buClr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93345" indent="-81280">
              <a:lnSpc>
                <a:spcPct val="100000"/>
              </a:lnSpc>
              <a:buChar char="•"/>
              <a:tabLst>
                <a:tab pos="93980" algn="l"/>
              </a:tabLst>
            </a:pP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value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should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be fully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determined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by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the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data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being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hashed.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583C5"/>
              </a:buClr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150495" indent="-138430">
              <a:lnSpc>
                <a:spcPct val="100000"/>
              </a:lnSpc>
              <a:spcBef>
                <a:spcPts val="5"/>
              </a:spcBef>
              <a:buChar char="•"/>
              <a:tabLst>
                <a:tab pos="151130" algn="l"/>
              </a:tabLst>
            </a:pP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function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should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use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as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much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as possible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of the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input data.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263143"/>
            <a:ext cx="24930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As</a:t>
            </a:r>
            <a:r>
              <a:rPr spc="-20" dirty="0"/>
              <a:t>s</a:t>
            </a:r>
            <a:r>
              <a:rPr spc="-5" dirty="0"/>
              <a:t>ign</a:t>
            </a:r>
            <a:r>
              <a:rPr dirty="0"/>
              <a:t>m</a:t>
            </a:r>
            <a:r>
              <a:rPr spc="-5" dirty="0"/>
              <a:t>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98550"/>
            <a:ext cx="8253095" cy="1710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NOTE</a:t>
            </a:r>
            <a:r>
              <a:rPr sz="1800" spc="-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: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See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demo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code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(in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socodery)</a:t>
            </a:r>
            <a:r>
              <a:rPr sz="1800" spc="4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to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store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 strings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in a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table.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360045" marR="5080" indent="-347980">
              <a:lnSpc>
                <a:spcPct val="110000"/>
              </a:lnSpc>
              <a:spcBef>
                <a:spcPts val="1675"/>
              </a:spcBef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Modify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the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 existing</a:t>
            </a:r>
            <a:r>
              <a:rPr sz="1800" spc="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code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store 5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strings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 hash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table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having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size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of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5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and </a:t>
            </a:r>
            <a:r>
              <a:rPr sz="1800" spc="-484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see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how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many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collisions</a:t>
            </a:r>
            <a:r>
              <a:rPr sz="1800" spc="3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583C5"/>
                </a:solidFill>
                <a:latin typeface="Arial MT"/>
                <a:cs typeface="Arial MT"/>
              </a:rPr>
              <a:t>occur.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(Use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 hash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function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available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for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strings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in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slide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16.)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447802"/>
            <a:ext cx="407924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Hashing</a:t>
            </a:r>
            <a:r>
              <a:rPr spc="-10" dirty="0"/>
              <a:t> </a:t>
            </a:r>
            <a:r>
              <a:rPr spc="-5" dirty="0"/>
              <a:t>-</a:t>
            </a:r>
            <a:r>
              <a:rPr spc="-25" dirty="0"/>
              <a:t> </a:t>
            </a:r>
            <a:r>
              <a:rPr spc="-5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163573"/>
            <a:ext cx="7739380" cy="177990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50520" marR="16510" indent="-338455">
              <a:lnSpc>
                <a:spcPts val="2020"/>
              </a:lnSpc>
              <a:spcBef>
                <a:spcPts val="280"/>
              </a:spcBef>
            </a:pPr>
            <a:r>
              <a:rPr sz="1800" u="heavy" spc="-5" dirty="0">
                <a:solidFill>
                  <a:srgbClr val="2583C5"/>
                </a:solidFill>
                <a:uFill>
                  <a:solidFill>
                    <a:srgbClr val="2583C5"/>
                  </a:solidFill>
                </a:uFill>
                <a:latin typeface="Arial MT"/>
                <a:cs typeface="Arial MT"/>
              </a:rPr>
              <a:t>Collision</a:t>
            </a:r>
            <a:r>
              <a:rPr sz="1800" spc="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:If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 hash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function produces</a:t>
            </a:r>
            <a:r>
              <a:rPr sz="1800" spc="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same position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from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583C5"/>
                </a:solidFill>
                <a:latin typeface="Arial MT"/>
                <a:cs typeface="Arial MT"/>
              </a:rPr>
              <a:t>two</a:t>
            </a:r>
            <a:r>
              <a:rPr sz="1800" spc="3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different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inputs </a:t>
            </a:r>
            <a:r>
              <a:rPr sz="1800" spc="-484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then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clash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or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collision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occurs.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350520" marR="5080" indent="-338455">
              <a:lnSpc>
                <a:spcPct val="93100"/>
              </a:lnSpc>
              <a:spcBef>
                <a:spcPts val="1260"/>
              </a:spcBef>
            </a:pPr>
            <a:r>
              <a:rPr sz="1800" u="heavy" spc="-5" dirty="0">
                <a:solidFill>
                  <a:srgbClr val="2583C5"/>
                </a:solidFill>
                <a:uFill>
                  <a:solidFill>
                    <a:srgbClr val="2583C5"/>
                  </a:solidFill>
                </a:uFill>
                <a:latin typeface="Arial MT"/>
                <a:cs typeface="Arial MT"/>
              </a:rPr>
              <a:t>Space</a:t>
            </a:r>
            <a:r>
              <a:rPr sz="1800" u="heavy" spc="5" dirty="0">
                <a:solidFill>
                  <a:srgbClr val="2583C5"/>
                </a:solidFill>
                <a:uFill>
                  <a:solidFill>
                    <a:srgbClr val="2583C5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2583C5"/>
                </a:solidFill>
                <a:uFill>
                  <a:solidFill>
                    <a:srgbClr val="2583C5"/>
                  </a:solidFill>
                </a:uFill>
                <a:latin typeface="Arial MT"/>
                <a:cs typeface="Arial MT"/>
              </a:rPr>
              <a:t>Utilization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:If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 hash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function has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larger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range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then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chances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of 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collisions</a:t>
            </a:r>
            <a:r>
              <a:rPr sz="1800" spc="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are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less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but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it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may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have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more empty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spaces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in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 array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&amp;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 thus </a:t>
            </a:r>
            <a:r>
              <a:rPr sz="1800" spc="-484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becomes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inefficient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in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terms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of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space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826" y="1359788"/>
            <a:ext cx="7520305" cy="3931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1610" indent="-169545">
              <a:lnSpc>
                <a:spcPct val="100000"/>
              </a:lnSpc>
              <a:spcBef>
                <a:spcPts val="105"/>
              </a:spcBef>
              <a:buClr>
                <a:srgbClr val="007DAE"/>
              </a:buClr>
              <a:buSzPct val="91304"/>
              <a:buChar char="•"/>
              <a:tabLst>
                <a:tab pos="182245" algn="l"/>
              </a:tabLst>
            </a:pPr>
            <a:r>
              <a:rPr sz="2300" dirty="0">
                <a:solidFill>
                  <a:srgbClr val="EB8023"/>
                </a:solidFill>
                <a:latin typeface="Arial MT"/>
                <a:cs typeface="Arial MT"/>
              </a:rPr>
              <a:t>Hashing</a:t>
            </a:r>
            <a:r>
              <a:rPr sz="2300" spc="-65" dirty="0">
                <a:solidFill>
                  <a:srgbClr val="EB8023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EB8023"/>
                </a:solidFill>
                <a:latin typeface="Arial MT"/>
                <a:cs typeface="Arial MT"/>
              </a:rPr>
              <a:t>and</a:t>
            </a:r>
            <a:r>
              <a:rPr sz="2300" spc="-35" dirty="0">
                <a:solidFill>
                  <a:srgbClr val="EB8023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EB8023"/>
                </a:solidFill>
                <a:latin typeface="Arial MT"/>
                <a:cs typeface="Arial MT"/>
              </a:rPr>
              <a:t>its</a:t>
            </a:r>
            <a:r>
              <a:rPr sz="2300" spc="-15" dirty="0">
                <a:solidFill>
                  <a:srgbClr val="EB8023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EB8023"/>
                </a:solidFill>
                <a:latin typeface="Arial MT"/>
                <a:cs typeface="Arial MT"/>
              </a:rPr>
              <a:t>need</a:t>
            </a:r>
            <a:endParaRPr sz="2300">
              <a:latin typeface="Arial MT"/>
              <a:cs typeface="Arial MT"/>
            </a:endParaRPr>
          </a:p>
          <a:p>
            <a:pPr marL="341630" indent="-329565">
              <a:lnSpc>
                <a:spcPct val="100000"/>
              </a:lnSpc>
              <a:spcBef>
                <a:spcPts val="1905"/>
              </a:spcBef>
              <a:buChar char="•"/>
              <a:tabLst>
                <a:tab pos="341630" algn="l"/>
                <a:tab pos="342265" algn="l"/>
              </a:tabLst>
            </a:pPr>
            <a:r>
              <a:rPr sz="2300" dirty="0">
                <a:solidFill>
                  <a:srgbClr val="EB8023"/>
                </a:solidFill>
                <a:latin typeface="Arial MT"/>
                <a:cs typeface="Arial MT"/>
              </a:rPr>
              <a:t>Applications</a:t>
            </a:r>
            <a:r>
              <a:rPr sz="2300" spc="-65" dirty="0">
                <a:solidFill>
                  <a:srgbClr val="EB8023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EB8023"/>
                </a:solidFill>
                <a:latin typeface="Arial MT"/>
                <a:cs typeface="Arial MT"/>
              </a:rPr>
              <a:t>of</a:t>
            </a:r>
            <a:r>
              <a:rPr sz="2300" spc="-25" dirty="0">
                <a:solidFill>
                  <a:srgbClr val="EB8023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EB8023"/>
                </a:solidFill>
                <a:latin typeface="Arial MT"/>
                <a:cs typeface="Arial MT"/>
              </a:rPr>
              <a:t>Hashing</a:t>
            </a:r>
            <a:endParaRPr sz="23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1910"/>
              </a:spcBef>
              <a:buChar char="•"/>
              <a:tabLst>
                <a:tab pos="356870" algn="l"/>
                <a:tab pos="357505" algn="l"/>
              </a:tabLst>
            </a:pPr>
            <a:r>
              <a:rPr sz="2300" dirty="0">
                <a:solidFill>
                  <a:srgbClr val="EB8023"/>
                </a:solidFill>
                <a:latin typeface="Arial MT"/>
                <a:cs typeface="Arial MT"/>
              </a:rPr>
              <a:t>Hash</a:t>
            </a:r>
            <a:r>
              <a:rPr sz="2300" spc="-40" dirty="0">
                <a:solidFill>
                  <a:srgbClr val="EB8023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EB8023"/>
                </a:solidFill>
                <a:latin typeface="Arial MT"/>
                <a:cs typeface="Arial MT"/>
              </a:rPr>
              <a:t>function</a:t>
            </a:r>
            <a:r>
              <a:rPr sz="2300" spc="-50" dirty="0">
                <a:solidFill>
                  <a:srgbClr val="EB8023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EB8023"/>
                </a:solidFill>
                <a:latin typeface="Arial MT"/>
                <a:cs typeface="Arial MT"/>
              </a:rPr>
              <a:t>and</a:t>
            </a:r>
            <a:r>
              <a:rPr sz="2300" spc="-35" dirty="0">
                <a:solidFill>
                  <a:srgbClr val="EB8023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EB8023"/>
                </a:solidFill>
                <a:latin typeface="Arial MT"/>
                <a:cs typeface="Arial MT"/>
              </a:rPr>
              <a:t>Hash</a:t>
            </a:r>
            <a:r>
              <a:rPr sz="2300" spc="-75" dirty="0">
                <a:solidFill>
                  <a:srgbClr val="EB8023"/>
                </a:solidFill>
                <a:latin typeface="Arial MT"/>
                <a:cs typeface="Arial MT"/>
              </a:rPr>
              <a:t> </a:t>
            </a:r>
            <a:r>
              <a:rPr sz="2300" spc="-50" dirty="0">
                <a:solidFill>
                  <a:srgbClr val="EB8023"/>
                </a:solidFill>
                <a:latin typeface="Arial MT"/>
                <a:cs typeface="Arial MT"/>
              </a:rPr>
              <a:t>Table</a:t>
            </a:r>
            <a:endParaRPr sz="23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1900"/>
              </a:spcBef>
              <a:buChar char="•"/>
              <a:tabLst>
                <a:tab pos="356870" algn="l"/>
                <a:tab pos="357505" algn="l"/>
              </a:tabLst>
            </a:pPr>
            <a:r>
              <a:rPr sz="2300" spc="-5" dirty="0">
                <a:solidFill>
                  <a:srgbClr val="EB8023"/>
                </a:solidFill>
                <a:latin typeface="Arial MT"/>
                <a:cs typeface="Arial MT"/>
              </a:rPr>
              <a:t>Different</a:t>
            </a:r>
            <a:r>
              <a:rPr sz="2300" spc="-50" dirty="0">
                <a:solidFill>
                  <a:srgbClr val="EB8023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EB8023"/>
                </a:solidFill>
                <a:latin typeface="Arial MT"/>
                <a:cs typeface="Arial MT"/>
              </a:rPr>
              <a:t>types</a:t>
            </a:r>
            <a:r>
              <a:rPr sz="2300" spc="-40" dirty="0">
                <a:solidFill>
                  <a:srgbClr val="EB8023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EB8023"/>
                </a:solidFill>
                <a:latin typeface="Arial MT"/>
                <a:cs typeface="Arial MT"/>
              </a:rPr>
              <a:t>of</a:t>
            </a:r>
            <a:r>
              <a:rPr sz="2300" spc="-10" dirty="0">
                <a:solidFill>
                  <a:srgbClr val="EB8023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EB8023"/>
                </a:solidFill>
                <a:latin typeface="Arial MT"/>
                <a:cs typeface="Arial MT"/>
              </a:rPr>
              <a:t>hash</a:t>
            </a:r>
            <a:r>
              <a:rPr sz="2300" spc="-30" dirty="0">
                <a:solidFill>
                  <a:srgbClr val="EB8023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EB8023"/>
                </a:solidFill>
                <a:latin typeface="Arial MT"/>
                <a:cs typeface="Arial MT"/>
              </a:rPr>
              <a:t>functions</a:t>
            </a:r>
            <a:endParaRPr sz="23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1910"/>
              </a:spcBef>
              <a:buChar char="•"/>
              <a:tabLst>
                <a:tab pos="356870" algn="l"/>
                <a:tab pos="357505" algn="l"/>
              </a:tabLst>
            </a:pPr>
            <a:r>
              <a:rPr sz="2300" dirty="0">
                <a:solidFill>
                  <a:srgbClr val="EB8023"/>
                </a:solidFill>
                <a:latin typeface="Arial MT"/>
                <a:cs typeface="Arial MT"/>
              </a:rPr>
              <a:t>C</a:t>
            </a:r>
            <a:r>
              <a:rPr sz="2300" spc="-5" dirty="0">
                <a:solidFill>
                  <a:srgbClr val="EB8023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EB8023"/>
                </a:solidFill>
                <a:latin typeface="Arial MT"/>
                <a:cs typeface="Arial MT"/>
              </a:rPr>
              <a:t>code</a:t>
            </a:r>
            <a:r>
              <a:rPr sz="2300" spc="-20" dirty="0">
                <a:solidFill>
                  <a:srgbClr val="EB8023"/>
                </a:solidFill>
                <a:latin typeface="Arial MT"/>
                <a:cs typeface="Arial MT"/>
              </a:rPr>
              <a:t> </a:t>
            </a:r>
            <a:r>
              <a:rPr sz="2300" spc="-5" dirty="0">
                <a:solidFill>
                  <a:srgbClr val="EB8023"/>
                </a:solidFill>
                <a:latin typeface="Arial MT"/>
                <a:cs typeface="Arial MT"/>
              </a:rPr>
              <a:t>implementation</a:t>
            </a:r>
            <a:r>
              <a:rPr sz="2300" spc="-40" dirty="0">
                <a:solidFill>
                  <a:srgbClr val="EB8023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EB8023"/>
                </a:solidFill>
                <a:latin typeface="Arial MT"/>
                <a:cs typeface="Arial MT"/>
              </a:rPr>
              <a:t>for</a:t>
            </a:r>
            <a:r>
              <a:rPr sz="2300" spc="-25" dirty="0">
                <a:solidFill>
                  <a:srgbClr val="EB8023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EB8023"/>
                </a:solidFill>
                <a:latin typeface="Arial MT"/>
                <a:cs typeface="Arial MT"/>
              </a:rPr>
              <a:t>a</a:t>
            </a:r>
            <a:r>
              <a:rPr sz="2300" spc="-15" dirty="0">
                <a:solidFill>
                  <a:srgbClr val="EB8023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EB8023"/>
                </a:solidFill>
                <a:latin typeface="Arial MT"/>
                <a:cs typeface="Arial MT"/>
              </a:rPr>
              <a:t>hash</a:t>
            </a:r>
            <a:r>
              <a:rPr sz="2300" spc="-20" dirty="0">
                <a:solidFill>
                  <a:srgbClr val="EB8023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EB8023"/>
                </a:solidFill>
                <a:latin typeface="Arial MT"/>
                <a:cs typeface="Arial MT"/>
              </a:rPr>
              <a:t>function.</a:t>
            </a:r>
            <a:endParaRPr sz="23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1905"/>
              </a:spcBef>
              <a:buChar char="•"/>
              <a:tabLst>
                <a:tab pos="356870" algn="l"/>
                <a:tab pos="357505" algn="l"/>
              </a:tabLst>
            </a:pPr>
            <a:r>
              <a:rPr sz="2300" dirty="0">
                <a:solidFill>
                  <a:srgbClr val="EB8023"/>
                </a:solidFill>
                <a:latin typeface="Arial MT"/>
                <a:cs typeface="Arial MT"/>
              </a:rPr>
              <a:t>Problems</a:t>
            </a:r>
            <a:r>
              <a:rPr sz="2300" spc="-45" dirty="0">
                <a:solidFill>
                  <a:srgbClr val="EB8023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EB8023"/>
                </a:solidFill>
                <a:latin typeface="Arial MT"/>
                <a:cs typeface="Arial MT"/>
              </a:rPr>
              <a:t>related</a:t>
            </a:r>
            <a:r>
              <a:rPr sz="2300" spc="-50" dirty="0">
                <a:solidFill>
                  <a:srgbClr val="EB8023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EB8023"/>
                </a:solidFill>
                <a:latin typeface="Arial MT"/>
                <a:cs typeface="Arial MT"/>
              </a:rPr>
              <a:t>to</a:t>
            </a:r>
            <a:r>
              <a:rPr sz="2300" spc="-5" dirty="0">
                <a:solidFill>
                  <a:srgbClr val="EB8023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EB8023"/>
                </a:solidFill>
                <a:latin typeface="Arial MT"/>
                <a:cs typeface="Arial MT"/>
              </a:rPr>
              <a:t>Hashing</a:t>
            </a:r>
            <a:r>
              <a:rPr sz="2300" spc="-45" dirty="0">
                <a:solidFill>
                  <a:srgbClr val="EB8023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EB8023"/>
                </a:solidFill>
                <a:latin typeface="Arial MT"/>
                <a:cs typeface="Arial MT"/>
              </a:rPr>
              <a:t>and</a:t>
            </a:r>
            <a:r>
              <a:rPr sz="2300" spc="-25" dirty="0">
                <a:solidFill>
                  <a:srgbClr val="EB8023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EB8023"/>
                </a:solidFill>
                <a:latin typeface="Arial MT"/>
                <a:cs typeface="Arial MT"/>
              </a:rPr>
              <a:t>their</a:t>
            </a:r>
            <a:r>
              <a:rPr sz="2300" spc="-20" dirty="0">
                <a:solidFill>
                  <a:srgbClr val="EB8023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EB8023"/>
                </a:solidFill>
                <a:latin typeface="Arial MT"/>
                <a:cs typeface="Arial MT"/>
              </a:rPr>
              <a:t>various</a:t>
            </a:r>
            <a:r>
              <a:rPr sz="2300" spc="-25" dirty="0">
                <a:solidFill>
                  <a:srgbClr val="EB8023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EB8023"/>
                </a:solidFill>
                <a:latin typeface="Arial MT"/>
                <a:cs typeface="Arial MT"/>
              </a:rPr>
              <a:t>solutions</a:t>
            </a:r>
            <a:endParaRPr sz="2300">
              <a:latin typeface="Arial MT"/>
              <a:cs typeface="Arial MT"/>
            </a:endParaRPr>
          </a:p>
          <a:p>
            <a:pPr marL="341630" indent="-329565">
              <a:lnSpc>
                <a:spcPct val="100000"/>
              </a:lnSpc>
              <a:spcBef>
                <a:spcPts val="1900"/>
              </a:spcBef>
              <a:buChar char="•"/>
              <a:tabLst>
                <a:tab pos="341630" algn="l"/>
                <a:tab pos="342265" algn="l"/>
              </a:tabLst>
            </a:pPr>
            <a:r>
              <a:rPr sz="2300" dirty="0">
                <a:solidFill>
                  <a:srgbClr val="EB8023"/>
                </a:solidFill>
                <a:latin typeface="Arial MT"/>
                <a:cs typeface="Arial MT"/>
              </a:rPr>
              <a:t>Assignment</a:t>
            </a:r>
            <a:r>
              <a:rPr sz="2300" spc="-45" dirty="0">
                <a:solidFill>
                  <a:srgbClr val="EB8023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EB8023"/>
                </a:solidFill>
                <a:latin typeface="Arial MT"/>
                <a:cs typeface="Arial MT"/>
              </a:rPr>
              <a:t>to</a:t>
            </a:r>
            <a:r>
              <a:rPr sz="2300" spc="-30" dirty="0">
                <a:solidFill>
                  <a:srgbClr val="EB8023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EB8023"/>
                </a:solidFill>
                <a:latin typeface="Arial MT"/>
                <a:cs typeface="Arial MT"/>
              </a:rPr>
              <a:t>implement</a:t>
            </a:r>
            <a:r>
              <a:rPr sz="2300" spc="-45" dirty="0">
                <a:solidFill>
                  <a:srgbClr val="EB8023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EB8023"/>
                </a:solidFill>
                <a:latin typeface="Arial MT"/>
                <a:cs typeface="Arial MT"/>
              </a:rPr>
              <a:t>a</a:t>
            </a:r>
            <a:r>
              <a:rPr sz="2300" spc="-20" dirty="0">
                <a:solidFill>
                  <a:srgbClr val="EB8023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EB8023"/>
                </a:solidFill>
                <a:latin typeface="Arial MT"/>
                <a:cs typeface="Arial MT"/>
              </a:rPr>
              <a:t>hashing</a:t>
            </a:r>
            <a:r>
              <a:rPr sz="2300" spc="-55" dirty="0">
                <a:solidFill>
                  <a:srgbClr val="EB8023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EB8023"/>
                </a:solidFill>
                <a:latin typeface="Arial MT"/>
                <a:cs typeface="Arial MT"/>
              </a:rPr>
              <a:t>technique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9895" y="262890"/>
            <a:ext cx="16548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263143"/>
            <a:ext cx="47282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10" dirty="0"/>
              <a:t> </a:t>
            </a:r>
            <a:r>
              <a:rPr spc="-5" dirty="0"/>
              <a:t>with</a:t>
            </a:r>
            <a:r>
              <a:rPr dirty="0"/>
              <a:t> </a:t>
            </a:r>
            <a:r>
              <a:rPr spc="-5" dirty="0"/>
              <a:t>Collision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0806" y="1448413"/>
          <a:ext cx="4352290" cy="3779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4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333">
                <a:tc>
                  <a:txBody>
                    <a:bodyPr/>
                    <a:lstStyle/>
                    <a:p>
                      <a:pPr marR="163195" algn="ctr">
                        <a:lnSpc>
                          <a:spcPts val="2140"/>
                        </a:lnSpc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Key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ts val="2140"/>
                        </a:lnSpc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200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2140"/>
                        </a:lnSpc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Index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53">
                <a:tc>
                  <a:txBody>
                    <a:bodyPr/>
                    <a:lstStyle/>
                    <a:p>
                      <a:pPr marR="153670"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K1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29540" marB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2000">
                        <a:latin typeface="Wingdings"/>
                        <a:cs typeface="Wingdings"/>
                      </a:endParaRPr>
                    </a:p>
                  </a:txBody>
                  <a:tcPr marL="0" marR="0" marT="129540" marB="0"/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295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816">
                <a:tc>
                  <a:txBody>
                    <a:bodyPr/>
                    <a:lstStyle/>
                    <a:p>
                      <a:pPr marR="15367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K2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2000">
                        <a:latin typeface="Wingdings"/>
                        <a:cs typeface="Wingdings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206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78">
                <a:tc>
                  <a:txBody>
                    <a:bodyPr/>
                    <a:lstStyle/>
                    <a:p>
                      <a:pPr marR="15367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K3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2000">
                        <a:latin typeface="Wingdings"/>
                        <a:cs typeface="Wingdings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27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marR="15367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K4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2000">
                        <a:latin typeface="Wingdings"/>
                        <a:cs typeface="Wingdings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270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752">
                <a:tc>
                  <a:txBody>
                    <a:bodyPr/>
                    <a:lstStyle/>
                    <a:p>
                      <a:pPr marR="15367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K5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2000">
                        <a:latin typeface="Wingdings"/>
                        <a:cs typeface="Wingdings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r>
                        <a:rPr sz="2000" spc="-25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2583C5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r>
                        <a:rPr sz="2000" spc="35" dirty="0">
                          <a:solidFill>
                            <a:srgbClr val="2583C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r>
                        <a:rPr sz="2000" spc="-1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index</a:t>
                      </a:r>
                      <a:r>
                        <a:rPr sz="2000" spc="-15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not</a:t>
                      </a:r>
                      <a:r>
                        <a:rPr sz="2000" spc="-25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Empty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2069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514">
                <a:tc>
                  <a:txBody>
                    <a:bodyPr/>
                    <a:lstStyle/>
                    <a:p>
                      <a:pPr marR="15367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K6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2000">
                        <a:latin typeface="Wingdings"/>
                        <a:cs typeface="Wingdings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270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488">
                <a:tc>
                  <a:txBody>
                    <a:bodyPr/>
                    <a:lstStyle/>
                    <a:p>
                      <a:pPr marR="15367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K7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2000">
                        <a:latin typeface="Wingdings"/>
                        <a:cs typeface="Wingdings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270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01">
                <a:tc>
                  <a:txBody>
                    <a:bodyPr/>
                    <a:lstStyle/>
                    <a:p>
                      <a:pPr marR="153670" algn="ctr">
                        <a:lnSpc>
                          <a:spcPts val="2325"/>
                        </a:lnSpc>
                        <a:spcBef>
                          <a:spcPts val="409"/>
                        </a:spcBef>
                      </a:pPr>
                      <a:r>
                        <a:rPr sz="2000" spc="-5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K8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ts val="2325"/>
                        </a:lnSpc>
                        <a:spcBef>
                          <a:spcPts val="409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2000">
                        <a:latin typeface="Wingdings"/>
                        <a:cs typeface="Wingdings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25"/>
                        </a:lnSpc>
                        <a:spcBef>
                          <a:spcPts val="409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r>
                        <a:rPr sz="2000" spc="-3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" dirty="0">
                          <a:solidFill>
                            <a:srgbClr val="2583C5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r>
                        <a:rPr sz="2000" spc="30" dirty="0">
                          <a:solidFill>
                            <a:srgbClr val="2583C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r>
                        <a:rPr sz="2000" spc="-5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index</a:t>
                      </a:r>
                      <a:r>
                        <a:rPr sz="2000" spc="-2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not</a:t>
                      </a:r>
                      <a:r>
                        <a:rPr sz="2000" spc="-25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Empty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2069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42788" y="1516380"/>
          <a:ext cx="1574164" cy="3691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7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K6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0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09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K7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09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8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K2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0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58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K1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58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00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22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00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K3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15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K4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15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15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764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324597"/>
            <a:ext cx="8529955" cy="101028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85"/>
              </a:spcBef>
            </a:pPr>
            <a:r>
              <a:rPr spc="-5" dirty="0"/>
              <a:t>Handling</a:t>
            </a:r>
            <a:r>
              <a:rPr spc="15" dirty="0"/>
              <a:t> </a:t>
            </a:r>
            <a:r>
              <a:rPr spc="-5" dirty="0"/>
              <a:t>Collisions</a:t>
            </a:r>
            <a:r>
              <a:rPr spc="10" dirty="0"/>
              <a:t> </a:t>
            </a:r>
            <a:r>
              <a:rPr spc="-5" dirty="0"/>
              <a:t>:Collision</a:t>
            </a:r>
            <a:r>
              <a:rPr spc="35" dirty="0"/>
              <a:t> </a:t>
            </a:r>
            <a:r>
              <a:rPr spc="-5" dirty="0"/>
              <a:t>Resolution</a:t>
            </a: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800" b="0" spc="-5" dirty="0">
                <a:solidFill>
                  <a:srgbClr val="2583C5"/>
                </a:solidFill>
                <a:latin typeface="Arial MT"/>
                <a:cs typeface="Arial MT"/>
              </a:rPr>
              <a:t>Methods</a:t>
            </a:r>
            <a:r>
              <a:rPr sz="1800" b="0" dirty="0">
                <a:solidFill>
                  <a:srgbClr val="2583C5"/>
                </a:solidFill>
                <a:latin typeface="Arial MT"/>
                <a:cs typeface="Arial MT"/>
              </a:rPr>
              <a:t> for</a:t>
            </a:r>
            <a:r>
              <a:rPr sz="1800" b="0" spc="-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2583C5"/>
                </a:solidFill>
                <a:latin typeface="Arial MT"/>
                <a:cs typeface="Arial MT"/>
              </a:rPr>
              <a:t>dealing</a:t>
            </a:r>
            <a:r>
              <a:rPr sz="1800" b="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b="0" spc="-15" dirty="0">
                <a:solidFill>
                  <a:srgbClr val="2583C5"/>
                </a:solidFill>
                <a:latin typeface="Arial MT"/>
                <a:cs typeface="Arial MT"/>
              </a:rPr>
              <a:t>with</a:t>
            </a:r>
            <a:r>
              <a:rPr sz="1800" b="0" spc="3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2583C5"/>
                </a:solidFill>
                <a:latin typeface="Arial MT"/>
                <a:cs typeface="Arial MT"/>
              </a:rPr>
              <a:t>Hash Clashes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1655190"/>
            <a:ext cx="2118995" cy="920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Chaining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B8B4"/>
              </a:buClr>
              <a:buFont typeface="Arial MT"/>
              <a:buAutoNum type="arabicPeriod"/>
            </a:pPr>
            <a:endParaRPr sz="235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Op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n</a:t>
            </a:r>
            <a:r>
              <a:rPr sz="1800" spc="-10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00B8B4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dr</a:t>
            </a:r>
            <a:r>
              <a:rPr sz="1800" spc="-15" dirty="0">
                <a:solidFill>
                  <a:srgbClr val="00B8B4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ssi</a:t>
            </a:r>
            <a:r>
              <a:rPr sz="1800" spc="-15" dirty="0">
                <a:solidFill>
                  <a:srgbClr val="00B8B4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g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13711" y="6542988"/>
            <a:ext cx="779972" cy="1394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200" y="434416"/>
            <a:ext cx="59245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Chaining-</a:t>
            </a:r>
            <a:r>
              <a:rPr spc="-10" dirty="0"/>
              <a:t> </a:t>
            </a:r>
            <a:r>
              <a:rPr spc="-5" dirty="0"/>
              <a:t>Separate Chaining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38437" y="3752088"/>
          <a:ext cx="1371599" cy="275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8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67237" y="3752088"/>
          <a:ext cx="1371599" cy="275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8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600253" y="3752088"/>
          <a:ext cx="1371599" cy="275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8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726245" y="4997196"/>
          <a:ext cx="1371599" cy="277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738437" y="5827776"/>
          <a:ext cx="1371599" cy="277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635305" y="5827776"/>
          <a:ext cx="1371599" cy="277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138078" y="3752088"/>
          <a:ext cx="914400" cy="2353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052"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5" dirty="0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NULL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5" dirty="0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NULL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51"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5" dirty="0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NULL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2057400" y="3858640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09578" y="44421"/>
                </a:moveTo>
                <a:lnTo>
                  <a:pt x="609473" y="76199"/>
                </a:lnTo>
                <a:lnTo>
                  <a:pt x="673291" y="44449"/>
                </a:lnTo>
                <a:lnTo>
                  <a:pt x="622300" y="44449"/>
                </a:lnTo>
                <a:lnTo>
                  <a:pt x="609578" y="44421"/>
                </a:lnTo>
                <a:close/>
              </a:path>
              <a:path w="685800" h="76200">
                <a:moveTo>
                  <a:pt x="609621" y="31721"/>
                </a:moveTo>
                <a:lnTo>
                  <a:pt x="609578" y="44421"/>
                </a:lnTo>
                <a:lnTo>
                  <a:pt x="622300" y="44449"/>
                </a:lnTo>
                <a:lnTo>
                  <a:pt x="622300" y="31749"/>
                </a:lnTo>
                <a:lnTo>
                  <a:pt x="609621" y="31721"/>
                </a:lnTo>
                <a:close/>
              </a:path>
              <a:path w="685800" h="76200">
                <a:moveTo>
                  <a:pt x="609726" y="0"/>
                </a:moveTo>
                <a:lnTo>
                  <a:pt x="609621" y="31721"/>
                </a:lnTo>
                <a:lnTo>
                  <a:pt x="622300" y="31749"/>
                </a:lnTo>
                <a:lnTo>
                  <a:pt x="622300" y="44449"/>
                </a:lnTo>
                <a:lnTo>
                  <a:pt x="673291" y="44449"/>
                </a:lnTo>
                <a:lnTo>
                  <a:pt x="685800" y="38226"/>
                </a:lnTo>
                <a:lnTo>
                  <a:pt x="609726" y="0"/>
                </a:lnTo>
                <a:close/>
              </a:path>
              <a:path w="685800" h="76200">
                <a:moveTo>
                  <a:pt x="0" y="30352"/>
                </a:moveTo>
                <a:lnTo>
                  <a:pt x="0" y="43052"/>
                </a:lnTo>
                <a:lnTo>
                  <a:pt x="609578" y="44421"/>
                </a:lnTo>
                <a:lnTo>
                  <a:pt x="609621" y="31721"/>
                </a:lnTo>
                <a:lnTo>
                  <a:pt x="0" y="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14800" y="3858514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0978" y="44408"/>
                </a:moveTo>
                <a:lnTo>
                  <a:pt x="380873" y="76200"/>
                </a:lnTo>
                <a:lnTo>
                  <a:pt x="444905" y="44450"/>
                </a:lnTo>
                <a:lnTo>
                  <a:pt x="393700" y="44450"/>
                </a:lnTo>
                <a:lnTo>
                  <a:pt x="380978" y="44408"/>
                </a:lnTo>
                <a:close/>
              </a:path>
              <a:path w="457200" h="76200">
                <a:moveTo>
                  <a:pt x="381021" y="31709"/>
                </a:moveTo>
                <a:lnTo>
                  <a:pt x="380978" y="44408"/>
                </a:lnTo>
                <a:lnTo>
                  <a:pt x="393700" y="44450"/>
                </a:lnTo>
                <a:lnTo>
                  <a:pt x="393700" y="31750"/>
                </a:lnTo>
                <a:lnTo>
                  <a:pt x="381021" y="31709"/>
                </a:lnTo>
                <a:close/>
              </a:path>
              <a:path w="457200" h="76200">
                <a:moveTo>
                  <a:pt x="381126" y="0"/>
                </a:moveTo>
                <a:lnTo>
                  <a:pt x="381021" y="31709"/>
                </a:lnTo>
                <a:lnTo>
                  <a:pt x="393700" y="31750"/>
                </a:lnTo>
                <a:lnTo>
                  <a:pt x="393700" y="44450"/>
                </a:lnTo>
                <a:lnTo>
                  <a:pt x="444905" y="44450"/>
                </a:lnTo>
                <a:lnTo>
                  <a:pt x="457200" y="38354"/>
                </a:lnTo>
                <a:lnTo>
                  <a:pt x="381126" y="0"/>
                </a:lnTo>
                <a:close/>
              </a:path>
              <a:path w="457200" h="76200">
                <a:moveTo>
                  <a:pt x="0" y="30480"/>
                </a:moveTo>
                <a:lnTo>
                  <a:pt x="0" y="43180"/>
                </a:lnTo>
                <a:lnTo>
                  <a:pt x="380978" y="44408"/>
                </a:lnTo>
                <a:lnTo>
                  <a:pt x="381021" y="31709"/>
                </a:lnTo>
                <a:lnTo>
                  <a:pt x="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43600" y="3858640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09578" y="44421"/>
                </a:moveTo>
                <a:lnTo>
                  <a:pt x="609473" y="76199"/>
                </a:lnTo>
                <a:lnTo>
                  <a:pt x="673291" y="44449"/>
                </a:lnTo>
                <a:lnTo>
                  <a:pt x="622300" y="44449"/>
                </a:lnTo>
                <a:lnTo>
                  <a:pt x="609578" y="44421"/>
                </a:lnTo>
                <a:close/>
              </a:path>
              <a:path w="685800" h="76200">
                <a:moveTo>
                  <a:pt x="609621" y="31721"/>
                </a:moveTo>
                <a:lnTo>
                  <a:pt x="609578" y="44421"/>
                </a:lnTo>
                <a:lnTo>
                  <a:pt x="622300" y="44449"/>
                </a:lnTo>
                <a:lnTo>
                  <a:pt x="622300" y="31749"/>
                </a:lnTo>
                <a:lnTo>
                  <a:pt x="609621" y="31721"/>
                </a:lnTo>
                <a:close/>
              </a:path>
              <a:path w="685800" h="76200">
                <a:moveTo>
                  <a:pt x="609726" y="0"/>
                </a:moveTo>
                <a:lnTo>
                  <a:pt x="609621" y="31721"/>
                </a:lnTo>
                <a:lnTo>
                  <a:pt x="622300" y="31749"/>
                </a:lnTo>
                <a:lnTo>
                  <a:pt x="622300" y="44449"/>
                </a:lnTo>
                <a:lnTo>
                  <a:pt x="673291" y="44449"/>
                </a:lnTo>
                <a:lnTo>
                  <a:pt x="685800" y="38226"/>
                </a:lnTo>
                <a:lnTo>
                  <a:pt x="609726" y="0"/>
                </a:lnTo>
                <a:close/>
              </a:path>
              <a:path w="685800" h="76200">
                <a:moveTo>
                  <a:pt x="0" y="30352"/>
                </a:moveTo>
                <a:lnTo>
                  <a:pt x="0" y="43052"/>
                </a:lnTo>
                <a:lnTo>
                  <a:pt x="609578" y="44421"/>
                </a:lnTo>
                <a:lnTo>
                  <a:pt x="609621" y="31721"/>
                </a:lnTo>
                <a:lnTo>
                  <a:pt x="0" y="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57400" y="5103748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09578" y="44421"/>
                </a:moveTo>
                <a:lnTo>
                  <a:pt x="609473" y="76200"/>
                </a:lnTo>
                <a:lnTo>
                  <a:pt x="673291" y="44450"/>
                </a:lnTo>
                <a:lnTo>
                  <a:pt x="622300" y="44450"/>
                </a:lnTo>
                <a:lnTo>
                  <a:pt x="609578" y="44421"/>
                </a:lnTo>
                <a:close/>
              </a:path>
              <a:path w="685800" h="76200">
                <a:moveTo>
                  <a:pt x="609621" y="31721"/>
                </a:moveTo>
                <a:lnTo>
                  <a:pt x="609578" y="44421"/>
                </a:lnTo>
                <a:lnTo>
                  <a:pt x="622300" y="44450"/>
                </a:lnTo>
                <a:lnTo>
                  <a:pt x="622300" y="31750"/>
                </a:lnTo>
                <a:lnTo>
                  <a:pt x="609621" y="31721"/>
                </a:lnTo>
                <a:close/>
              </a:path>
              <a:path w="685800" h="76200">
                <a:moveTo>
                  <a:pt x="609726" y="0"/>
                </a:moveTo>
                <a:lnTo>
                  <a:pt x="609621" y="31721"/>
                </a:lnTo>
                <a:lnTo>
                  <a:pt x="622300" y="31750"/>
                </a:lnTo>
                <a:lnTo>
                  <a:pt x="622300" y="44450"/>
                </a:lnTo>
                <a:lnTo>
                  <a:pt x="673291" y="44450"/>
                </a:lnTo>
                <a:lnTo>
                  <a:pt x="685800" y="38226"/>
                </a:lnTo>
                <a:lnTo>
                  <a:pt x="609726" y="0"/>
                </a:lnTo>
                <a:close/>
              </a:path>
              <a:path w="685800" h="76200">
                <a:moveTo>
                  <a:pt x="0" y="30352"/>
                </a:moveTo>
                <a:lnTo>
                  <a:pt x="0" y="43052"/>
                </a:lnTo>
                <a:lnTo>
                  <a:pt x="609578" y="44421"/>
                </a:lnTo>
                <a:lnTo>
                  <a:pt x="609621" y="31721"/>
                </a:lnTo>
                <a:lnTo>
                  <a:pt x="0" y="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4114800" y="4997196"/>
            <a:ext cx="1953895" cy="287020"/>
            <a:chOff x="4114800" y="4997196"/>
            <a:chExt cx="1953895" cy="287020"/>
          </a:xfrm>
        </p:grpSpPr>
        <p:sp>
          <p:nvSpPr>
            <p:cNvPr id="16" name="object 16"/>
            <p:cNvSpPr/>
            <p:nvPr/>
          </p:nvSpPr>
          <p:spPr>
            <a:xfrm>
              <a:off x="4692396" y="5001260"/>
              <a:ext cx="1371600" cy="278130"/>
            </a:xfrm>
            <a:custGeom>
              <a:avLst/>
              <a:gdLst/>
              <a:ahLst/>
              <a:cxnLst/>
              <a:rect l="l" t="t" r="r" b="b"/>
              <a:pathLst>
                <a:path w="1371600" h="278129">
                  <a:moveTo>
                    <a:pt x="1371600" y="1270"/>
                  </a:moveTo>
                  <a:lnTo>
                    <a:pt x="1371346" y="1270"/>
                  </a:lnTo>
                  <a:lnTo>
                    <a:pt x="1371346" y="0"/>
                  </a:lnTo>
                  <a:lnTo>
                    <a:pt x="254" y="0"/>
                  </a:lnTo>
                  <a:lnTo>
                    <a:pt x="254" y="1270"/>
                  </a:lnTo>
                  <a:lnTo>
                    <a:pt x="0" y="1270"/>
                  </a:lnTo>
                  <a:lnTo>
                    <a:pt x="0" y="278130"/>
                  </a:lnTo>
                  <a:lnTo>
                    <a:pt x="1371600" y="278130"/>
                  </a:lnTo>
                  <a:lnTo>
                    <a:pt x="1371600" y="127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92395" y="5001768"/>
              <a:ext cx="1371600" cy="277495"/>
            </a:xfrm>
            <a:custGeom>
              <a:avLst/>
              <a:gdLst/>
              <a:ahLst/>
              <a:cxnLst/>
              <a:rect l="l" t="t" r="r" b="b"/>
              <a:pathLst>
                <a:path w="1371600" h="277495">
                  <a:moveTo>
                    <a:pt x="0" y="1015"/>
                  </a:moveTo>
                  <a:lnTo>
                    <a:pt x="0" y="380"/>
                  </a:lnTo>
                  <a:lnTo>
                    <a:pt x="380" y="0"/>
                  </a:lnTo>
                  <a:lnTo>
                    <a:pt x="1015" y="0"/>
                  </a:lnTo>
                  <a:lnTo>
                    <a:pt x="1370583" y="0"/>
                  </a:lnTo>
                  <a:lnTo>
                    <a:pt x="1371218" y="0"/>
                  </a:lnTo>
                  <a:lnTo>
                    <a:pt x="1371600" y="380"/>
                  </a:lnTo>
                  <a:lnTo>
                    <a:pt x="1371600" y="1015"/>
                  </a:lnTo>
                  <a:lnTo>
                    <a:pt x="1371600" y="276351"/>
                  </a:lnTo>
                  <a:lnTo>
                    <a:pt x="1371600" y="276986"/>
                  </a:lnTo>
                  <a:lnTo>
                    <a:pt x="1371218" y="277367"/>
                  </a:lnTo>
                  <a:lnTo>
                    <a:pt x="1370583" y="277367"/>
                  </a:lnTo>
                  <a:lnTo>
                    <a:pt x="1015" y="277367"/>
                  </a:lnTo>
                  <a:lnTo>
                    <a:pt x="380" y="277367"/>
                  </a:lnTo>
                  <a:lnTo>
                    <a:pt x="0" y="276986"/>
                  </a:lnTo>
                  <a:lnTo>
                    <a:pt x="0" y="276351"/>
                  </a:lnTo>
                  <a:lnTo>
                    <a:pt x="0" y="1015"/>
                  </a:lnTo>
                  <a:close/>
                </a:path>
                <a:path w="1371600" h="277495">
                  <a:moveTo>
                    <a:pt x="457200" y="0"/>
                  </a:moveTo>
                  <a:lnTo>
                    <a:pt x="458724" y="277367"/>
                  </a:lnTo>
                </a:path>
                <a:path w="1371600" h="277495">
                  <a:moveTo>
                    <a:pt x="914400" y="0"/>
                  </a:moveTo>
                  <a:lnTo>
                    <a:pt x="915924" y="277367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14800" y="5103749"/>
              <a:ext cx="685800" cy="76200"/>
            </a:xfrm>
            <a:custGeom>
              <a:avLst/>
              <a:gdLst/>
              <a:ahLst/>
              <a:cxnLst/>
              <a:rect l="l" t="t" r="r" b="b"/>
              <a:pathLst>
                <a:path w="685800" h="76200">
                  <a:moveTo>
                    <a:pt x="609578" y="44421"/>
                  </a:moveTo>
                  <a:lnTo>
                    <a:pt x="609473" y="76200"/>
                  </a:lnTo>
                  <a:lnTo>
                    <a:pt x="673291" y="44450"/>
                  </a:lnTo>
                  <a:lnTo>
                    <a:pt x="622300" y="44450"/>
                  </a:lnTo>
                  <a:lnTo>
                    <a:pt x="609578" y="44421"/>
                  </a:lnTo>
                  <a:close/>
                </a:path>
                <a:path w="685800" h="76200">
                  <a:moveTo>
                    <a:pt x="609621" y="31721"/>
                  </a:moveTo>
                  <a:lnTo>
                    <a:pt x="609578" y="44421"/>
                  </a:lnTo>
                  <a:lnTo>
                    <a:pt x="622300" y="44450"/>
                  </a:lnTo>
                  <a:lnTo>
                    <a:pt x="622300" y="31750"/>
                  </a:lnTo>
                  <a:lnTo>
                    <a:pt x="609621" y="31721"/>
                  </a:lnTo>
                  <a:close/>
                </a:path>
                <a:path w="685800" h="76200">
                  <a:moveTo>
                    <a:pt x="609726" y="0"/>
                  </a:moveTo>
                  <a:lnTo>
                    <a:pt x="609621" y="31721"/>
                  </a:lnTo>
                  <a:lnTo>
                    <a:pt x="622300" y="31750"/>
                  </a:lnTo>
                  <a:lnTo>
                    <a:pt x="622300" y="44450"/>
                  </a:lnTo>
                  <a:lnTo>
                    <a:pt x="673291" y="44450"/>
                  </a:lnTo>
                  <a:lnTo>
                    <a:pt x="685800" y="38226"/>
                  </a:lnTo>
                  <a:lnTo>
                    <a:pt x="609726" y="0"/>
                  </a:lnTo>
                  <a:close/>
                </a:path>
                <a:path w="685800" h="76200">
                  <a:moveTo>
                    <a:pt x="0" y="30352"/>
                  </a:moveTo>
                  <a:lnTo>
                    <a:pt x="0" y="43052"/>
                  </a:lnTo>
                  <a:lnTo>
                    <a:pt x="609578" y="44421"/>
                  </a:lnTo>
                  <a:lnTo>
                    <a:pt x="609621" y="31721"/>
                  </a:lnTo>
                  <a:lnTo>
                    <a:pt x="0" y="303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2057400" y="5934290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09578" y="44447"/>
                </a:moveTo>
                <a:lnTo>
                  <a:pt x="609473" y="76200"/>
                </a:lnTo>
                <a:lnTo>
                  <a:pt x="673304" y="44475"/>
                </a:lnTo>
                <a:lnTo>
                  <a:pt x="622300" y="44475"/>
                </a:lnTo>
                <a:lnTo>
                  <a:pt x="609578" y="44447"/>
                </a:lnTo>
                <a:close/>
              </a:path>
              <a:path w="685800" h="76200">
                <a:moveTo>
                  <a:pt x="609621" y="31747"/>
                </a:moveTo>
                <a:lnTo>
                  <a:pt x="609578" y="44447"/>
                </a:lnTo>
                <a:lnTo>
                  <a:pt x="622300" y="44475"/>
                </a:lnTo>
                <a:lnTo>
                  <a:pt x="622300" y="31775"/>
                </a:lnTo>
                <a:lnTo>
                  <a:pt x="609621" y="31747"/>
                </a:lnTo>
                <a:close/>
              </a:path>
              <a:path w="685800" h="76200">
                <a:moveTo>
                  <a:pt x="609726" y="0"/>
                </a:moveTo>
                <a:lnTo>
                  <a:pt x="609621" y="31747"/>
                </a:lnTo>
                <a:lnTo>
                  <a:pt x="622300" y="31775"/>
                </a:lnTo>
                <a:lnTo>
                  <a:pt x="622300" y="44475"/>
                </a:lnTo>
                <a:lnTo>
                  <a:pt x="673304" y="44475"/>
                </a:lnTo>
                <a:lnTo>
                  <a:pt x="685800" y="38265"/>
                </a:lnTo>
                <a:lnTo>
                  <a:pt x="609726" y="0"/>
                </a:lnTo>
                <a:close/>
              </a:path>
              <a:path w="685800" h="76200">
                <a:moveTo>
                  <a:pt x="0" y="30391"/>
                </a:moveTo>
                <a:lnTo>
                  <a:pt x="0" y="43091"/>
                </a:lnTo>
                <a:lnTo>
                  <a:pt x="609578" y="44447"/>
                </a:lnTo>
                <a:lnTo>
                  <a:pt x="609621" y="31747"/>
                </a:lnTo>
                <a:lnTo>
                  <a:pt x="0" y="30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14800" y="5934202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0978" y="44445"/>
                </a:moveTo>
                <a:lnTo>
                  <a:pt x="380873" y="76200"/>
                </a:lnTo>
                <a:lnTo>
                  <a:pt x="444828" y="44488"/>
                </a:lnTo>
                <a:lnTo>
                  <a:pt x="393700" y="44488"/>
                </a:lnTo>
                <a:lnTo>
                  <a:pt x="380978" y="44445"/>
                </a:lnTo>
                <a:close/>
              </a:path>
              <a:path w="457200" h="76200">
                <a:moveTo>
                  <a:pt x="381021" y="31745"/>
                </a:moveTo>
                <a:lnTo>
                  <a:pt x="380978" y="44445"/>
                </a:lnTo>
                <a:lnTo>
                  <a:pt x="393700" y="44488"/>
                </a:lnTo>
                <a:lnTo>
                  <a:pt x="393700" y="31788"/>
                </a:lnTo>
                <a:lnTo>
                  <a:pt x="381021" y="31745"/>
                </a:lnTo>
                <a:close/>
              </a:path>
              <a:path w="457200" h="76200">
                <a:moveTo>
                  <a:pt x="381126" y="0"/>
                </a:moveTo>
                <a:lnTo>
                  <a:pt x="381021" y="31745"/>
                </a:lnTo>
                <a:lnTo>
                  <a:pt x="393700" y="31788"/>
                </a:lnTo>
                <a:lnTo>
                  <a:pt x="393700" y="44488"/>
                </a:lnTo>
                <a:lnTo>
                  <a:pt x="444828" y="44488"/>
                </a:lnTo>
                <a:lnTo>
                  <a:pt x="457200" y="38354"/>
                </a:lnTo>
                <a:lnTo>
                  <a:pt x="381126" y="0"/>
                </a:lnTo>
                <a:close/>
              </a:path>
              <a:path w="457200" h="76200">
                <a:moveTo>
                  <a:pt x="0" y="30480"/>
                </a:moveTo>
                <a:lnTo>
                  <a:pt x="0" y="43180"/>
                </a:lnTo>
                <a:lnTo>
                  <a:pt x="380978" y="44445"/>
                </a:lnTo>
                <a:lnTo>
                  <a:pt x="381021" y="31745"/>
                </a:lnTo>
                <a:lnTo>
                  <a:pt x="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675632" y="5827776"/>
            <a:ext cx="1953895" cy="287020"/>
            <a:chOff x="4675632" y="5827776"/>
            <a:chExt cx="1953895" cy="287020"/>
          </a:xfrm>
        </p:grpSpPr>
        <p:sp>
          <p:nvSpPr>
            <p:cNvPr id="22" name="object 22"/>
            <p:cNvSpPr/>
            <p:nvPr/>
          </p:nvSpPr>
          <p:spPr>
            <a:xfrm>
              <a:off x="4680204" y="5831840"/>
              <a:ext cx="1371600" cy="278130"/>
            </a:xfrm>
            <a:custGeom>
              <a:avLst/>
              <a:gdLst/>
              <a:ahLst/>
              <a:cxnLst/>
              <a:rect l="l" t="t" r="r" b="b"/>
              <a:pathLst>
                <a:path w="1371600" h="278129">
                  <a:moveTo>
                    <a:pt x="1371600" y="1270"/>
                  </a:moveTo>
                  <a:lnTo>
                    <a:pt x="1371320" y="1270"/>
                  </a:lnTo>
                  <a:lnTo>
                    <a:pt x="1371320" y="0"/>
                  </a:lnTo>
                  <a:lnTo>
                    <a:pt x="266" y="0"/>
                  </a:lnTo>
                  <a:lnTo>
                    <a:pt x="266" y="1270"/>
                  </a:lnTo>
                  <a:lnTo>
                    <a:pt x="0" y="1270"/>
                  </a:lnTo>
                  <a:lnTo>
                    <a:pt x="0" y="276860"/>
                  </a:lnTo>
                  <a:lnTo>
                    <a:pt x="38" y="278130"/>
                  </a:lnTo>
                  <a:lnTo>
                    <a:pt x="1371549" y="278130"/>
                  </a:lnTo>
                  <a:lnTo>
                    <a:pt x="1371549" y="276860"/>
                  </a:lnTo>
                  <a:lnTo>
                    <a:pt x="1371600" y="127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80204" y="5832348"/>
              <a:ext cx="1371600" cy="277495"/>
            </a:xfrm>
            <a:custGeom>
              <a:avLst/>
              <a:gdLst/>
              <a:ahLst/>
              <a:cxnLst/>
              <a:rect l="l" t="t" r="r" b="b"/>
              <a:pathLst>
                <a:path w="1371600" h="277495">
                  <a:moveTo>
                    <a:pt x="0" y="965"/>
                  </a:moveTo>
                  <a:lnTo>
                    <a:pt x="0" y="431"/>
                  </a:lnTo>
                  <a:lnTo>
                    <a:pt x="381" y="0"/>
                  </a:lnTo>
                  <a:lnTo>
                    <a:pt x="1016" y="0"/>
                  </a:lnTo>
                  <a:lnTo>
                    <a:pt x="1370584" y="0"/>
                  </a:lnTo>
                  <a:lnTo>
                    <a:pt x="1371219" y="0"/>
                  </a:lnTo>
                  <a:lnTo>
                    <a:pt x="1371600" y="431"/>
                  </a:lnTo>
                  <a:lnTo>
                    <a:pt x="1371600" y="965"/>
                  </a:lnTo>
                  <a:lnTo>
                    <a:pt x="1371600" y="276402"/>
                  </a:lnTo>
                  <a:lnTo>
                    <a:pt x="1371600" y="276936"/>
                  </a:lnTo>
                  <a:lnTo>
                    <a:pt x="1371219" y="277367"/>
                  </a:lnTo>
                  <a:lnTo>
                    <a:pt x="1370584" y="277367"/>
                  </a:lnTo>
                  <a:lnTo>
                    <a:pt x="1016" y="277367"/>
                  </a:lnTo>
                  <a:lnTo>
                    <a:pt x="381" y="277367"/>
                  </a:lnTo>
                  <a:lnTo>
                    <a:pt x="0" y="276936"/>
                  </a:lnTo>
                  <a:lnTo>
                    <a:pt x="0" y="276402"/>
                  </a:lnTo>
                  <a:lnTo>
                    <a:pt x="0" y="965"/>
                  </a:lnTo>
                  <a:close/>
                </a:path>
                <a:path w="1371600" h="277495">
                  <a:moveTo>
                    <a:pt x="457200" y="0"/>
                  </a:moveTo>
                  <a:lnTo>
                    <a:pt x="458724" y="277367"/>
                  </a:lnTo>
                </a:path>
                <a:path w="1371600" h="277495">
                  <a:moveTo>
                    <a:pt x="914400" y="0"/>
                  </a:moveTo>
                  <a:lnTo>
                    <a:pt x="915924" y="277367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43600" y="5934290"/>
              <a:ext cx="685800" cy="76200"/>
            </a:xfrm>
            <a:custGeom>
              <a:avLst/>
              <a:gdLst/>
              <a:ahLst/>
              <a:cxnLst/>
              <a:rect l="l" t="t" r="r" b="b"/>
              <a:pathLst>
                <a:path w="685800" h="76200">
                  <a:moveTo>
                    <a:pt x="609578" y="44447"/>
                  </a:moveTo>
                  <a:lnTo>
                    <a:pt x="609473" y="76200"/>
                  </a:lnTo>
                  <a:lnTo>
                    <a:pt x="673304" y="44475"/>
                  </a:lnTo>
                  <a:lnTo>
                    <a:pt x="622300" y="44475"/>
                  </a:lnTo>
                  <a:lnTo>
                    <a:pt x="609578" y="44447"/>
                  </a:lnTo>
                  <a:close/>
                </a:path>
                <a:path w="685800" h="76200">
                  <a:moveTo>
                    <a:pt x="609621" y="31747"/>
                  </a:moveTo>
                  <a:lnTo>
                    <a:pt x="609578" y="44447"/>
                  </a:lnTo>
                  <a:lnTo>
                    <a:pt x="622300" y="44475"/>
                  </a:lnTo>
                  <a:lnTo>
                    <a:pt x="622300" y="31775"/>
                  </a:lnTo>
                  <a:lnTo>
                    <a:pt x="609621" y="31747"/>
                  </a:lnTo>
                  <a:close/>
                </a:path>
                <a:path w="685800" h="76200">
                  <a:moveTo>
                    <a:pt x="609726" y="0"/>
                  </a:moveTo>
                  <a:lnTo>
                    <a:pt x="609621" y="31747"/>
                  </a:lnTo>
                  <a:lnTo>
                    <a:pt x="622300" y="31775"/>
                  </a:lnTo>
                  <a:lnTo>
                    <a:pt x="622300" y="44475"/>
                  </a:lnTo>
                  <a:lnTo>
                    <a:pt x="673304" y="44475"/>
                  </a:lnTo>
                  <a:lnTo>
                    <a:pt x="685800" y="38265"/>
                  </a:lnTo>
                  <a:lnTo>
                    <a:pt x="609726" y="0"/>
                  </a:lnTo>
                  <a:close/>
                </a:path>
                <a:path w="685800" h="76200">
                  <a:moveTo>
                    <a:pt x="0" y="30391"/>
                  </a:moveTo>
                  <a:lnTo>
                    <a:pt x="0" y="43091"/>
                  </a:lnTo>
                  <a:lnTo>
                    <a:pt x="609578" y="44447"/>
                  </a:lnTo>
                  <a:lnTo>
                    <a:pt x="609621" y="31747"/>
                  </a:lnTo>
                  <a:lnTo>
                    <a:pt x="0" y="303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76020" y="4881542"/>
            <a:ext cx="170180" cy="977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65"/>
              </a:lnSpc>
            </a:pP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0</a:t>
            </a:r>
            <a:endParaRPr sz="2400">
              <a:latin typeface="Arial MT"/>
              <a:cs typeface="Arial MT"/>
            </a:endParaRPr>
          </a:p>
          <a:p>
            <a:pPr>
              <a:lnSpc>
                <a:spcPts val="2510"/>
              </a:lnSpc>
            </a:pP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1</a:t>
            </a:r>
            <a:endParaRPr sz="2400">
              <a:latin typeface="Arial MT"/>
              <a:cs typeface="Arial MT"/>
            </a:endParaRPr>
          </a:p>
          <a:p>
            <a:pPr>
              <a:lnSpc>
                <a:spcPts val="2695"/>
              </a:lnSpc>
            </a:pP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7200" y="3785615"/>
            <a:ext cx="457200" cy="2182495"/>
          </a:xfrm>
          <a:custGeom>
            <a:avLst/>
            <a:gdLst/>
            <a:ahLst/>
            <a:cxnLst/>
            <a:rect l="l" t="t" r="r" b="b"/>
            <a:pathLst>
              <a:path w="457200" h="2182495">
                <a:moveTo>
                  <a:pt x="457200" y="0"/>
                </a:moveTo>
                <a:lnTo>
                  <a:pt x="0" y="0"/>
                </a:lnTo>
                <a:lnTo>
                  <a:pt x="0" y="2182368"/>
                </a:lnTo>
                <a:lnTo>
                  <a:pt x="457200" y="2182368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45440" y="1025397"/>
            <a:ext cx="8543925" cy="579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3260" marR="615950" indent="-343535">
              <a:lnSpc>
                <a:spcPct val="110000"/>
              </a:lnSpc>
              <a:spcBef>
                <a:spcPts val="100"/>
              </a:spcBef>
              <a:buChar char="•"/>
              <a:tabLst>
                <a:tab pos="683260" algn="l"/>
                <a:tab pos="683895" algn="l"/>
              </a:tabLst>
            </a:pP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Keeps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distinct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linked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list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of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all</a:t>
            </a:r>
            <a:r>
              <a:rPr sz="1800" spc="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records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B8B4"/>
                </a:solidFill>
                <a:latin typeface="Arial MT"/>
                <a:cs typeface="Arial MT"/>
              </a:rPr>
              <a:t>whose</a:t>
            </a:r>
            <a:r>
              <a:rPr sz="1800" spc="5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keys</a:t>
            </a:r>
            <a:r>
              <a:rPr sz="1800" spc="3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hash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into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the same </a:t>
            </a:r>
            <a:r>
              <a:rPr sz="1800" spc="-484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value.</a:t>
            </a:r>
            <a:endParaRPr sz="1800">
              <a:latin typeface="Arial MT"/>
              <a:cs typeface="Arial MT"/>
            </a:endParaRPr>
          </a:p>
          <a:p>
            <a:pPr marL="683260" marR="232410" indent="-343535">
              <a:lnSpc>
                <a:spcPct val="110000"/>
              </a:lnSpc>
              <a:spcBef>
                <a:spcPts val="795"/>
              </a:spcBef>
              <a:buChar char="•"/>
              <a:tabLst>
                <a:tab pos="683260" algn="l"/>
                <a:tab pos="683895" algn="l"/>
              </a:tabLst>
            </a:pP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This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B8B4"/>
                </a:solidFill>
                <a:latin typeface="Arial MT"/>
                <a:cs typeface="Arial MT"/>
              </a:rPr>
              <a:t>way</a:t>
            </a:r>
            <a:r>
              <a:rPr sz="1800" spc="2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of implementing</a:t>
            </a:r>
            <a:r>
              <a:rPr sz="1800" spc="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 hash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table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is called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‘separate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chaining’</a:t>
            </a:r>
            <a:r>
              <a:rPr sz="1800" spc="-4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or 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‘open </a:t>
            </a:r>
            <a:r>
              <a:rPr sz="1800" spc="-49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hashing’.</a:t>
            </a:r>
            <a:endParaRPr sz="1800">
              <a:latin typeface="Arial MT"/>
              <a:cs typeface="Arial MT"/>
            </a:endParaRPr>
          </a:p>
          <a:p>
            <a:pPr marL="683260" indent="-343535">
              <a:lnSpc>
                <a:spcPct val="100000"/>
              </a:lnSpc>
              <a:spcBef>
                <a:spcPts val="1020"/>
              </a:spcBef>
              <a:buChar char="•"/>
              <a:tabLst>
                <a:tab pos="683260" algn="l"/>
                <a:tab pos="683895" algn="l"/>
              </a:tabLst>
            </a:pP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Insertion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requires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finding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correct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hash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table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entry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then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appending</a:t>
            </a:r>
            <a:r>
              <a:rPr sz="1800" spc="2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it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to</a:t>
            </a:r>
            <a:endParaRPr sz="1800">
              <a:latin typeface="Arial MT"/>
              <a:cs typeface="Arial MT"/>
            </a:endParaRPr>
          </a:p>
          <a:p>
            <a:pPr marL="68326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link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list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that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hash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table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entry</a:t>
            </a:r>
            <a:endParaRPr sz="1800">
              <a:latin typeface="Arial MT"/>
              <a:cs typeface="Arial MT"/>
            </a:endParaRPr>
          </a:p>
          <a:p>
            <a:pPr marL="683260" marR="589915" indent="-343535">
              <a:lnSpc>
                <a:spcPct val="110000"/>
              </a:lnSpc>
              <a:spcBef>
                <a:spcPts val="805"/>
              </a:spcBef>
              <a:buChar char="•"/>
              <a:tabLst>
                <a:tab pos="683260" algn="l"/>
                <a:tab pos="683895" algn="l"/>
              </a:tabLst>
            </a:pP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Deletion</a:t>
            </a:r>
            <a:r>
              <a:rPr sz="1800" spc="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requires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searching</a:t>
            </a:r>
            <a:r>
              <a:rPr sz="1800" spc="2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 link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list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for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 hash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table entry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then </a:t>
            </a:r>
            <a:r>
              <a:rPr sz="1800" spc="-484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removing.</a:t>
            </a:r>
            <a:endParaRPr sz="1800">
              <a:latin typeface="Arial MT"/>
              <a:cs typeface="Arial MT"/>
            </a:endParaRPr>
          </a:p>
          <a:p>
            <a:pPr marL="201930">
              <a:lnSpc>
                <a:spcPct val="100000"/>
              </a:lnSpc>
              <a:spcBef>
                <a:spcPts val="295"/>
              </a:spcBef>
            </a:pPr>
            <a:r>
              <a:rPr sz="1600" spc="-5" dirty="0">
                <a:solidFill>
                  <a:srgbClr val="000080"/>
                </a:solidFill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  <a:p>
            <a:pPr marL="201930">
              <a:lnSpc>
                <a:spcPct val="100000"/>
              </a:lnSpc>
              <a:spcBef>
                <a:spcPts val="1420"/>
              </a:spcBef>
            </a:pPr>
            <a:r>
              <a:rPr sz="1600" spc="-5" dirty="0">
                <a:solidFill>
                  <a:srgbClr val="000080"/>
                </a:solidFill>
                <a:latin typeface="Arial MT"/>
                <a:cs typeface="Arial MT"/>
              </a:rPr>
              <a:t>1</a:t>
            </a:r>
            <a:endParaRPr sz="1600">
              <a:latin typeface="Arial MT"/>
              <a:cs typeface="Arial MT"/>
            </a:endParaRPr>
          </a:p>
          <a:p>
            <a:pPr marL="201930">
              <a:lnSpc>
                <a:spcPct val="100000"/>
              </a:lnSpc>
              <a:spcBef>
                <a:spcPts val="1425"/>
              </a:spcBef>
            </a:pPr>
            <a:r>
              <a:rPr sz="1600" spc="-5" dirty="0">
                <a:solidFill>
                  <a:srgbClr val="000080"/>
                </a:solidFill>
                <a:latin typeface="Arial MT"/>
                <a:cs typeface="Arial MT"/>
              </a:rPr>
              <a:t>2</a:t>
            </a:r>
            <a:endParaRPr sz="1600">
              <a:latin typeface="Arial MT"/>
              <a:cs typeface="Arial MT"/>
            </a:endParaRPr>
          </a:p>
          <a:p>
            <a:pPr marL="201930">
              <a:lnSpc>
                <a:spcPct val="100000"/>
              </a:lnSpc>
              <a:spcBef>
                <a:spcPts val="1420"/>
              </a:spcBef>
            </a:pPr>
            <a:r>
              <a:rPr sz="1600" spc="-5" dirty="0">
                <a:solidFill>
                  <a:srgbClr val="000080"/>
                </a:solidFill>
                <a:latin typeface="Arial MT"/>
                <a:cs typeface="Arial MT"/>
              </a:rPr>
              <a:t>3</a:t>
            </a:r>
            <a:endParaRPr sz="1600">
              <a:latin typeface="Arial MT"/>
              <a:cs typeface="Arial MT"/>
            </a:endParaRPr>
          </a:p>
          <a:p>
            <a:pPr marL="201930">
              <a:lnSpc>
                <a:spcPct val="100000"/>
              </a:lnSpc>
              <a:spcBef>
                <a:spcPts val="1425"/>
              </a:spcBef>
            </a:pPr>
            <a:r>
              <a:rPr sz="1600" spc="-5" dirty="0">
                <a:solidFill>
                  <a:srgbClr val="000080"/>
                </a:solidFill>
                <a:latin typeface="Arial MT"/>
                <a:cs typeface="Arial MT"/>
              </a:rPr>
              <a:t>4</a:t>
            </a:r>
            <a:endParaRPr sz="1600">
              <a:latin typeface="Arial MT"/>
              <a:cs typeface="Arial MT"/>
            </a:endParaRPr>
          </a:p>
          <a:p>
            <a:pPr marL="201930">
              <a:lnSpc>
                <a:spcPts val="2660"/>
              </a:lnSpc>
              <a:spcBef>
                <a:spcPts val="620"/>
              </a:spcBef>
            </a:pPr>
            <a:r>
              <a:rPr sz="1600" spc="-5" dirty="0">
                <a:solidFill>
                  <a:srgbClr val="000080"/>
                </a:solidFill>
                <a:latin typeface="Arial MT"/>
                <a:cs typeface="Arial MT"/>
              </a:rPr>
              <a:t>5</a:t>
            </a:r>
            <a:r>
              <a:rPr sz="1600" spc="40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3600" spc="-7" baseline="1157" dirty="0">
                <a:solidFill>
                  <a:srgbClr val="FFFFCC"/>
                </a:solidFill>
                <a:latin typeface="Arial MT"/>
                <a:cs typeface="Arial MT"/>
              </a:rPr>
              <a:t>3</a:t>
            </a:r>
            <a:endParaRPr sz="3600" baseline="1157">
              <a:latin typeface="Arial MT"/>
              <a:cs typeface="Arial MT"/>
            </a:endParaRPr>
          </a:p>
          <a:p>
            <a:pPr marL="12700">
              <a:lnSpc>
                <a:spcPts val="2475"/>
              </a:lnSpc>
              <a:tabLst>
                <a:tab pos="429895" algn="l"/>
                <a:tab pos="8443595" algn="l"/>
              </a:tabLst>
            </a:pPr>
            <a:r>
              <a:rPr sz="2400" u="sng" dirty="0">
                <a:solidFill>
                  <a:srgbClr val="FFFFCC"/>
                </a:solidFill>
                <a:uFill>
                  <a:solidFill>
                    <a:srgbClr val="2583C5"/>
                  </a:solidFill>
                </a:uFill>
                <a:latin typeface="Arial MT"/>
                <a:cs typeface="Arial MT"/>
              </a:rPr>
              <a:t> 	</a:t>
            </a:r>
            <a:r>
              <a:rPr sz="2400" u="sng" spc="-5" dirty="0">
                <a:solidFill>
                  <a:srgbClr val="FFFFCC"/>
                </a:solidFill>
                <a:uFill>
                  <a:solidFill>
                    <a:srgbClr val="2583C5"/>
                  </a:solidFill>
                </a:uFill>
                <a:latin typeface="Arial MT"/>
                <a:cs typeface="Arial MT"/>
              </a:rPr>
              <a:t>4	</a:t>
            </a:r>
            <a:endParaRPr sz="2400">
              <a:latin typeface="Arial MT"/>
              <a:cs typeface="Arial MT"/>
            </a:endParaRPr>
          </a:p>
          <a:p>
            <a:pPr marL="430530">
              <a:lnSpc>
                <a:spcPts val="2695"/>
              </a:lnSpc>
            </a:pP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5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263143"/>
            <a:ext cx="681291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Solving</a:t>
            </a:r>
            <a:r>
              <a:rPr dirty="0"/>
              <a:t> </a:t>
            </a:r>
            <a:r>
              <a:rPr spc="-5" dirty="0"/>
              <a:t>Collision</a:t>
            </a:r>
            <a:r>
              <a:rPr spc="1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Chaining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0806" y="1448413"/>
          <a:ext cx="2350770" cy="3779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860">
                <a:tc>
                  <a:txBody>
                    <a:bodyPr/>
                    <a:lstStyle/>
                    <a:p>
                      <a:pPr marR="163195" algn="ctr">
                        <a:lnSpc>
                          <a:spcPts val="2215"/>
                        </a:lnSpc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Key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ts val="2215"/>
                        </a:lnSpc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200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2215"/>
                        </a:lnSpc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Index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marR="15367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K1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2000">
                        <a:latin typeface="Wingdings"/>
                        <a:cs typeface="Wingdings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R="10985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27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816">
                <a:tc>
                  <a:txBody>
                    <a:bodyPr/>
                    <a:lstStyle/>
                    <a:p>
                      <a:pPr marR="15367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K2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2000">
                        <a:latin typeface="Wingdings"/>
                        <a:cs typeface="Wingdings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10985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206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78">
                <a:tc>
                  <a:txBody>
                    <a:bodyPr/>
                    <a:lstStyle/>
                    <a:p>
                      <a:pPr marR="15367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K3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2000">
                        <a:latin typeface="Wingdings"/>
                        <a:cs typeface="Wingdings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R="10985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27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marR="15367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K4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2000">
                        <a:latin typeface="Wingdings"/>
                        <a:cs typeface="Wingdings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R="10985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270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752">
                <a:tc>
                  <a:txBody>
                    <a:bodyPr/>
                    <a:lstStyle/>
                    <a:p>
                      <a:pPr marR="15367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K5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2000">
                        <a:latin typeface="Wingdings"/>
                        <a:cs typeface="Wingdings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10985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2069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514">
                <a:tc>
                  <a:txBody>
                    <a:bodyPr/>
                    <a:lstStyle/>
                    <a:p>
                      <a:pPr marR="15367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K6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2000">
                        <a:latin typeface="Wingdings"/>
                        <a:cs typeface="Wingdings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R="10985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270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488">
                <a:tc>
                  <a:txBody>
                    <a:bodyPr/>
                    <a:lstStyle/>
                    <a:p>
                      <a:pPr marR="15367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K7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2000">
                        <a:latin typeface="Wingdings"/>
                        <a:cs typeface="Wingdings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R="10985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270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01">
                <a:tc>
                  <a:txBody>
                    <a:bodyPr/>
                    <a:lstStyle/>
                    <a:p>
                      <a:pPr marR="153670" algn="ctr">
                        <a:lnSpc>
                          <a:spcPts val="2325"/>
                        </a:lnSpc>
                        <a:spcBef>
                          <a:spcPts val="409"/>
                        </a:spcBef>
                      </a:pPr>
                      <a:r>
                        <a:rPr sz="2000" spc="-5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K8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ts val="2325"/>
                        </a:lnSpc>
                        <a:spcBef>
                          <a:spcPts val="409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2000">
                        <a:latin typeface="Wingdings"/>
                        <a:cs typeface="Wingdings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109855" algn="ctr">
                        <a:lnSpc>
                          <a:spcPts val="2325"/>
                        </a:lnSpc>
                        <a:spcBef>
                          <a:spcPts val="409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2069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30523" y="1746504"/>
          <a:ext cx="867410" cy="369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7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7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0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0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0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157473" y="1640285"/>
            <a:ext cx="153035" cy="373062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800" dirty="0"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302252" y="3130295"/>
            <a:ext cx="329565" cy="76200"/>
            <a:chOff x="4302252" y="3130295"/>
            <a:chExt cx="329565" cy="76200"/>
          </a:xfrm>
        </p:grpSpPr>
        <p:sp>
          <p:nvSpPr>
            <p:cNvPr id="7" name="object 7"/>
            <p:cNvSpPr/>
            <p:nvPr/>
          </p:nvSpPr>
          <p:spPr>
            <a:xfrm>
              <a:off x="4302252" y="3130295"/>
              <a:ext cx="307975" cy="76200"/>
            </a:xfrm>
            <a:custGeom>
              <a:avLst/>
              <a:gdLst/>
              <a:ahLst/>
              <a:cxnLst/>
              <a:rect l="l" t="t" r="r" b="b"/>
              <a:pathLst>
                <a:path w="307975" h="76200">
                  <a:moveTo>
                    <a:pt x="231648" y="0"/>
                  </a:moveTo>
                  <a:lnTo>
                    <a:pt x="231648" y="76200"/>
                  </a:lnTo>
                  <a:lnTo>
                    <a:pt x="295148" y="44450"/>
                  </a:lnTo>
                  <a:lnTo>
                    <a:pt x="244348" y="44450"/>
                  </a:lnTo>
                  <a:lnTo>
                    <a:pt x="244348" y="31750"/>
                  </a:lnTo>
                  <a:lnTo>
                    <a:pt x="295148" y="31750"/>
                  </a:lnTo>
                  <a:lnTo>
                    <a:pt x="231648" y="0"/>
                  </a:lnTo>
                  <a:close/>
                </a:path>
                <a:path w="307975" h="76200">
                  <a:moveTo>
                    <a:pt x="231648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31648" y="44450"/>
                  </a:lnTo>
                  <a:lnTo>
                    <a:pt x="231648" y="31750"/>
                  </a:lnTo>
                  <a:close/>
                </a:path>
                <a:path w="307975" h="76200">
                  <a:moveTo>
                    <a:pt x="295148" y="31750"/>
                  </a:moveTo>
                  <a:lnTo>
                    <a:pt x="244348" y="31750"/>
                  </a:lnTo>
                  <a:lnTo>
                    <a:pt x="244348" y="44450"/>
                  </a:lnTo>
                  <a:lnTo>
                    <a:pt x="295148" y="44450"/>
                  </a:lnTo>
                  <a:lnTo>
                    <a:pt x="307848" y="38100"/>
                  </a:lnTo>
                  <a:lnTo>
                    <a:pt x="295148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22064" y="3130295"/>
              <a:ext cx="309880" cy="76200"/>
            </a:xfrm>
            <a:custGeom>
              <a:avLst/>
              <a:gdLst/>
              <a:ahLst/>
              <a:cxnLst/>
              <a:rect l="l" t="t" r="r" b="b"/>
              <a:pathLst>
                <a:path w="309879" h="76200">
                  <a:moveTo>
                    <a:pt x="233172" y="0"/>
                  </a:moveTo>
                  <a:lnTo>
                    <a:pt x="233172" y="76200"/>
                  </a:lnTo>
                  <a:lnTo>
                    <a:pt x="296672" y="44450"/>
                  </a:lnTo>
                  <a:lnTo>
                    <a:pt x="245872" y="44450"/>
                  </a:lnTo>
                  <a:lnTo>
                    <a:pt x="245872" y="31750"/>
                  </a:lnTo>
                  <a:lnTo>
                    <a:pt x="296672" y="31750"/>
                  </a:lnTo>
                  <a:lnTo>
                    <a:pt x="233172" y="0"/>
                  </a:lnTo>
                  <a:close/>
                </a:path>
                <a:path w="309879" h="76200">
                  <a:moveTo>
                    <a:pt x="233172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33172" y="44450"/>
                  </a:lnTo>
                  <a:lnTo>
                    <a:pt x="233172" y="31750"/>
                  </a:lnTo>
                  <a:close/>
                </a:path>
                <a:path w="309879" h="76200">
                  <a:moveTo>
                    <a:pt x="296672" y="31750"/>
                  </a:moveTo>
                  <a:lnTo>
                    <a:pt x="245872" y="31750"/>
                  </a:lnTo>
                  <a:lnTo>
                    <a:pt x="245872" y="44450"/>
                  </a:lnTo>
                  <a:lnTo>
                    <a:pt x="296672" y="44450"/>
                  </a:lnTo>
                  <a:lnTo>
                    <a:pt x="309372" y="38100"/>
                  </a:lnTo>
                  <a:lnTo>
                    <a:pt x="296672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271772" y="2724911"/>
            <a:ext cx="338455" cy="88900"/>
          </a:xfrm>
          <a:custGeom>
            <a:avLst/>
            <a:gdLst/>
            <a:ahLst/>
            <a:cxnLst/>
            <a:rect l="l" t="t" r="r" b="b"/>
            <a:pathLst>
              <a:path w="338454" h="88900">
                <a:moveTo>
                  <a:pt x="338328" y="50292"/>
                </a:moveTo>
                <a:lnTo>
                  <a:pt x="325628" y="43942"/>
                </a:lnTo>
                <a:lnTo>
                  <a:pt x="262128" y="12192"/>
                </a:lnTo>
                <a:lnTo>
                  <a:pt x="262128" y="15240"/>
                </a:lnTo>
                <a:lnTo>
                  <a:pt x="231648" y="0"/>
                </a:lnTo>
                <a:lnTo>
                  <a:pt x="231648" y="31750"/>
                </a:lnTo>
                <a:lnTo>
                  <a:pt x="0" y="31750"/>
                </a:lnTo>
                <a:lnTo>
                  <a:pt x="0" y="44450"/>
                </a:lnTo>
                <a:lnTo>
                  <a:pt x="30480" y="44450"/>
                </a:lnTo>
                <a:lnTo>
                  <a:pt x="30480" y="56642"/>
                </a:lnTo>
                <a:lnTo>
                  <a:pt x="231648" y="56642"/>
                </a:lnTo>
                <a:lnTo>
                  <a:pt x="231648" y="76200"/>
                </a:lnTo>
                <a:lnTo>
                  <a:pt x="262128" y="60960"/>
                </a:lnTo>
                <a:lnTo>
                  <a:pt x="262128" y="88392"/>
                </a:lnTo>
                <a:lnTo>
                  <a:pt x="325628" y="56642"/>
                </a:lnTo>
                <a:lnTo>
                  <a:pt x="338328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4302252" y="3786949"/>
            <a:ext cx="1330960" cy="384810"/>
            <a:chOff x="4302252" y="3786949"/>
            <a:chExt cx="1330960" cy="384810"/>
          </a:xfrm>
        </p:grpSpPr>
        <p:sp>
          <p:nvSpPr>
            <p:cNvPr id="11" name="object 11"/>
            <p:cNvSpPr/>
            <p:nvPr/>
          </p:nvSpPr>
          <p:spPr>
            <a:xfrm>
              <a:off x="4302252" y="3930395"/>
              <a:ext cx="307975" cy="76200"/>
            </a:xfrm>
            <a:custGeom>
              <a:avLst/>
              <a:gdLst/>
              <a:ahLst/>
              <a:cxnLst/>
              <a:rect l="l" t="t" r="r" b="b"/>
              <a:pathLst>
                <a:path w="307975" h="76200">
                  <a:moveTo>
                    <a:pt x="231648" y="0"/>
                  </a:moveTo>
                  <a:lnTo>
                    <a:pt x="231648" y="76199"/>
                  </a:lnTo>
                  <a:lnTo>
                    <a:pt x="295148" y="44449"/>
                  </a:lnTo>
                  <a:lnTo>
                    <a:pt x="244348" y="44449"/>
                  </a:lnTo>
                  <a:lnTo>
                    <a:pt x="244348" y="31749"/>
                  </a:lnTo>
                  <a:lnTo>
                    <a:pt x="295148" y="31749"/>
                  </a:lnTo>
                  <a:lnTo>
                    <a:pt x="231648" y="0"/>
                  </a:lnTo>
                  <a:close/>
                </a:path>
                <a:path w="307975" h="76200">
                  <a:moveTo>
                    <a:pt x="231648" y="31749"/>
                  </a:moveTo>
                  <a:lnTo>
                    <a:pt x="0" y="31749"/>
                  </a:lnTo>
                  <a:lnTo>
                    <a:pt x="0" y="44449"/>
                  </a:lnTo>
                  <a:lnTo>
                    <a:pt x="231648" y="44449"/>
                  </a:lnTo>
                  <a:lnTo>
                    <a:pt x="231648" y="31749"/>
                  </a:lnTo>
                  <a:close/>
                </a:path>
                <a:path w="307975" h="76200">
                  <a:moveTo>
                    <a:pt x="295148" y="31749"/>
                  </a:moveTo>
                  <a:lnTo>
                    <a:pt x="244348" y="31749"/>
                  </a:lnTo>
                  <a:lnTo>
                    <a:pt x="244348" y="44449"/>
                  </a:lnTo>
                  <a:lnTo>
                    <a:pt x="295148" y="44449"/>
                  </a:lnTo>
                  <a:lnTo>
                    <a:pt x="307848" y="38099"/>
                  </a:lnTo>
                  <a:lnTo>
                    <a:pt x="295148" y="31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10100" y="3791711"/>
              <a:ext cx="1018540" cy="375285"/>
            </a:xfrm>
            <a:custGeom>
              <a:avLst/>
              <a:gdLst/>
              <a:ahLst/>
              <a:cxnLst/>
              <a:rect l="l" t="t" r="r" b="b"/>
              <a:pathLst>
                <a:path w="1018539" h="375285">
                  <a:moveTo>
                    <a:pt x="0" y="374904"/>
                  </a:moveTo>
                  <a:lnTo>
                    <a:pt x="1018031" y="374904"/>
                  </a:lnTo>
                  <a:lnTo>
                    <a:pt x="1018031" y="0"/>
                  </a:lnTo>
                  <a:lnTo>
                    <a:pt x="0" y="0"/>
                  </a:lnTo>
                  <a:lnTo>
                    <a:pt x="0" y="37490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610100" y="3791711"/>
            <a:ext cx="541020" cy="37528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latin typeface="Arial MT"/>
                <a:cs typeface="Arial MT"/>
              </a:rPr>
              <a:t>K3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51120" y="3791711"/>
            <a:ext cx="0" cy="363220"/>
          </a:xfrm>
          <a:custGeom>
            <a:avLst/>
            <a:gdLst/>
            <a:ahLst/>
            <a:cxnLst/>
            <a:rect l="l" t="t" r="r" b="b"/>
            <a:pathLst>
              <a:path h="363220">
                <a:moveTo>
                  <a:pt x="0" y="0"/>
                </a:moveTo>
                <a:lnTo>
                  <a:pt x="0" y="36271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4302252" y="4218241"/>
            <a:ext cx="1330960" cy="386080"/>
            <a:chOff x="4302252" y="4218241"/>
            <a:chExt cx="1330960" cy="386080"/>
          </a:xfrm>
        </p:grpSpPr>
        <p:sp>
          <p:nvSpPr>
            <p:cNvPr id="16" name="object 16"/>
            <p:cNvSpPr/>
            <p:nvPr/>
          </p:nvSpPr>
          <p:spPr>
            <a:xfrm>
              <a:off x="4302252" y="4363211"/>
              <a:ext cx="307975" cy="76200"/>
            </a:xfrm>
            <a:custGeom>
              <a:avLst/>
              <a:gdLst/>
              <a:ahLst/>
              <a:cxnLst/>
              <a:rect l="l" t="t" r="r" b="b"/>
              <a:pathLst>
                <a:path w="307975" h="76200">
                  <a:moveTo>
                    <a:pt x="231648" y="0"/>
                  </a:moveTo>
                  <a:lnTo>
                    <a:pt x="231648" y="76200"/>
                  </a:lnTo>
                  <a:lnTo>
                    <a:pt x="295148" y="44450"/>
                  </a:lnTo>
                  <a:lnTo>
                    <a:pt x="244348" y="44450"/>
                  </a:lnTo>
                  <a:lnTo>
                    <a:pt x="244348" y="31750"/>
                  </a:lnTo>
                  <a:lnTo>
                    <a:pt x="295148" y="31750"/>
                  </a:lnTo>
                  <a:lnTo>
                    <a:pt x="231648" y="0"/>
                  </a:lnTo>
                  <a:close/>
                </a:path>
                <a:path w="307975" h="76200">
                  <a:moveTo>
                    <a:pt x="231648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31648" y="44450"/>
                  </a:lnTo>
                  <a:lnTo>
                    <a:pt x="231648" y="31750"/>
                  </a:lnTo>
                  <a:close/>
                </a:path>
                <a:path w="307975" h="76200">
                  <a:moveTo>
                    <a:pt x="295148" y="31750"/>
                  </a:moveTo>
                  <a:lnTo>
                    <a:pt x="244348" y="31750"/>
                  </a:lnTo>
                  <a:lnTo>
                    <a:pt x="244348" y="44450"/>
                  </a:lnTo>
                  <a:lnTo>
                    <a:pt x="295148" y="44450"/>
                  </a:lnTo>
                  <a:lnTo>
                    <a:pt x="307848" y="38100"/>
                  </a:lnTo>
                  <a:lnTo>
                    <a:pt x="295148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10100" y="4223003"/>
              <a:ext cx="1018540" cy="376555"/>
            </a:xfrm>
            <a:custGeom>
              <a:avLst/>
              <a:gdLst/>
              <a:ahLst/>
              <a:cxnLst/>
              <a:rect l="l" t="t" r="r" b="b"/>
              <a:pathLst>
                <a:path w="1018539" h="376554">
                  <a:moveTo>
                    <a:pt x="0" y="376428"/>
                  </a:moveTo>
                  <a:lnTo>
                    <a:pt x="1018031" y="376428"/>
                  </a:lnTo>
                  <a:lnTo>
                    <a:pt x="1018031" y="0"/>
                  </a:lnTo>
                  <a:lnTo>
                    <a:pt x="0" y="0"/>
                  </a:lnTo>
                  <a:lnTo>
                    <a:pt x="0" y="37642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610100" y="4223003"/>
            <a:ext cx="541020" cy="3765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Arial MT"/>
                <a:cs typeface="Arial MT"/>
              </a:rPr>
              <a:t>K4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632244"/>
              </p:ext>
            </p:extLst>
          </p:nvPr>
        </p:nvGraphicFramePr>
        <p:xfrm>
          <a:off x="4617846" y="1770891"/>
          <a:ext cx="1017269" cy="1581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667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K6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8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K7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71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IN" sz="2800" spc="-495" baseline="-3086" dirty="0">
                          <a:latin typeface="Arial MT"/>
                          <a:cs typeface="Arial MT"/>
                        </a:rPr>
                        <a:t>K2</a:t>
                      </a:r>
                      <a:endParaRPr sz="3600" baseline="-3086" dirty="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300" dirty="0">
                          <a:latin typeface="Times New Roman"/>
                          <a:cs typeface="Times New Roman"/>
                        </a:rPr>
                        <a:t>K8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143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K</a:t>
                      </a:r>
                      <a:r>
                        <a:rPr lang="en-IN" sz="1800" spc="-10" dirty="0">
                          <a:latin typeface="Arial MT"/>
                          <a:cs typeface="Arial MT"/>
                        </a:rPr>
                        <a:t>1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300" dirty="0">
                          <a:latin typeface="Times New Roman"/>
                          <a:cs typeface="Times New Roman"/>
                        </a:rPr>
                        <a:t>K5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5151120" y="4223003"/>
            <a:ext cx="0" cy="363220"/>
          </a:xfrm>
          <a:custGeom>
            <a:avLst/>
            <a:gdLst/>
            <a:ahLst/>
            <a:cxnLst/>
            <a:rect l="l" t="t" r="r" b="b"/>
            <a:pathLst>
              <a:path h="363220">
                <a:moveTo>
                  <a:pt x="0" y="0"/>
                </a:moveTo>
                <a:lnTo>
                  <a:pt x="0" y="36271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0059" y="1924811"/>
            <a:ext cx="307975" cy="76200"/>
          </a:xfrm>
          <a:custGeom>
            <a:avLst/>
            <a:gdLst/>
            <a:ahLst/>
            <a:cxnLst/>
            <a:rect l="l" t="t" r="r" b="b"/>
            <a:pathLst>
              <a:path w="307975" h="76200">
                <a:moveTo>
                  <a:pt x="231648" y="0"/>
                </a:moveTo>
                <a:lnTo>
                  <a:pt x="231648" y="76200"/>
                </a:lnTo>
                <a:lnTo>
                  <a:pt x="295148" y="44450"/>
                </a:lnTo>
                <a:lnTo>
                  <a:pt x="244348" y="44450"/>
                </a:lnTo>
                <a:lnTo>
                  <a:pt x="244348" y="31750"/>
                </a:lnTo>
                <a:lnTo>
                  <a:pt x="295148" y="31750"/>
                </a:lnTo>
                <a:lnTo>
                  <a:pt x="231648" y="0"/>
                </a:lnTo>
                <a:close/>
              </a:path>
              <a:path w="307975" h="76200">
                <a:moveTo>
                  <a:pt x="23164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31648" y="44450"/>
                </a:lnTo>
                <a:lnTo>
                  <a:pt x="231648" y="31750"/>
                </a:lnTo>
                <a:close/>
              </a:path>
              <a:path w="307975" h="76200">
                <a:moveTo>
                  <a:pt x="295148" y="31750"/>
                </a:moveTo>
                <a:lnTo>
                  <a:pt x="244348" y="31750"/>
                </a:lnTo>
                <a:lnTo>
                  <a:pt x="244348" y="44450"/>
                </a:lnTo>
                <a:lnTo>
                  <a:pt x="295148" y="44450"/>
                </a:lnTo>
                <a:lnTo>
                  <a:pt x="307848" y="38100"/>
                </a:lnTo>
                <a:lnTo>
                  <a:pt x="29514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0059" y="2330195"/>
            <a:ext cx="307975" cy="76200"/>
          </a:xfrm>
          <a:custGeom>
            <a:avLst/>
            <a:gdLst/>
            <a:ahLst/>
            <a:cxnLst/>
            <a:rect l="l" t="t" r="r" b="b"/>
            <a:pathLst>
              <a:path w="307975" h="76200">
                <a:moveTo>
                  <a:pt x="231648" y="0"/>
                </a:moveTo>
                <a:lnTo>
                  <a:pt x="231648" y="76200"/>
                </a:lnTo>
                <a:lnTo>
                  <a:pt x="295148" y="44450"/>
                </a:lnTo>
                <a:lnTo>
                  <a:pt x="244348" y="44450"/>
                </a:lnTo>
                <a:lnTo>
                  <a:pt x="244348" y="31750"/>
                </a:lnTo>
                <a:lnTo>
                  <a:pt x="295148" y="31750"/>
                </a:lnTo>
                <a:lnTo>
                  <a:pt x="231648" y="0"/>
                </a:lnTo>
                <a:close/>
              </a:path>
              <a:path w="307975" h="76200">
                <a:moveTo>
                  <a:pt x="23164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31648" y="44450"/>
                </a:lnTo>
                <a:lnTo>
                  <a:pt x="231648" y="31750"/>
                </a:lnTo>
                <a:close/>
              </a:path>
              <a:path w="307975" h="76200">
                <a:moveTo>
                  <a:pt x="295148" y="31750"/>
                </a:moveTo>
                <a:lnTo>
                  <a:pt x="244348" y="31750"/>
                </a:lnTo>
                <a:lnTo>
                  <a:pt x="244348" y="44450"/>
                </a:lnTo>
                <a:lnTo>
                  <a:pt x="295148" y="44450"/>
                </a:lnTo>
                <a:lnTo>
                  <a:pt x="307848" y="38100"/>
                </a:lnTo>
                <a:lnTo>
                  <a:pt x="29514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263143"/>
            <a:ext cx="676592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Problems</a:t>
            </a:r>
            <a:r>
              <a:rPr dirty="0"/>
              <a:t> </a:t>
            </a:r>
            <a:r>
              <a:rPr spc="-5" dirty="0"/>
              <a:t>with</a:t>
            </a:r>
            <a:r>
              <a:rPr spc="10" dirty="0"/>
              <a:t> </a:t>
            </a:r>
            <a:r>
              <a:rPr spc="-5" dirty="0"/>
              <a:t>separate 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17778"/>
            <a:ext cx="8203565" cy="2165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5080" indent="-457834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While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this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strategy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is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fairly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efficient</a:t>
            </a:r>
            <a:r>
              <a:rPr sz="1800" spc="3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if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number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of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collisions</a:t>
            </a:r>
            <a:r>
              <a:rPr sz="1800" spc="3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is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low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in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order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get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number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of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collisions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40" dirty="0">
                <a:solidFill>
                  <a:srgbClr val="2583C5"/>
                </a:solidFill>
                <a:latin typeface="Arial MT"/>
                <a:cs typeface="Arial MT"/>
              </a:rPr>
              <a:t>low,</a:t>
            </a:r>
            <a:r>
              <a:rPr sz="1800" spc="4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one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typically</a:t>
            </a:r>
            <a:r>
              <a:rPr sz="1800" spc="3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chooses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table </a:t>
            </a:r>
            <a:r>
              <a:rPr sz="1800" spc="-484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size fairly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large,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then this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solution</a:t>
            </a:r>
            <a:r>
              <a:rPr sz="1800" spc="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is 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wasteful</a:t>
            </a:r>
            <a:r>
              <a:rPr sz="1800" spc="3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of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storage.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800" spc="-45" dirty="0">
                <a:solidFill>
                  <a:srgbClr val="2583C5"/>
                </a:solidFill>
                <a:latin typeface="Arial MT"/>
                <a:cs typeface="Arial MT"/>
              </a:rPr>
              <a:t>Two</a:t>
            </a:r>
            <a:r>
              <a:rPr sz="1800" spc="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different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kinds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of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storage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is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be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maintained:</a:t>
            </a:r>
            <a:endParaRPr sz="1800">
              <a:latin typeface="Arial MT"/>
              <a:cs typeface="Arial MT"/>
            </a:endParaRPr>
          </a:p>
          <a:p>
            <a:pPr marL="927100" lvl="1" indent="-457834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static</a:t>
            </a:r>
            <a:r>
              <a:rPr sz="1800" spc="-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for</a:t>
            </a:r>
            <a:r>
              <a:rPr sz="1800" spc="-3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table</a:t>
            </a:r>
            <a:endParaRPr sz="1800">
              <a:latin typeface="Arial MT"/>
              <a:cs typeface="Arial MT"/>
            </a:endParaRPr>
          </a:p>
          <a:p>
            <a:pPr marL="927100" lvl="1" indent="-457834">
              <a:lnSpc>
                <a:spcPct val="100000"/>
              </a:lnSpc>
              <a:spcBef>
                <a:spcPts val="430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dynamic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linked lists.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263143"/>
            <a:ext cx="3605529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Open</a:t>
            </a:r>
            <a:r>
              <a:rPr spc="-180" dirty="0"/>
              <a:t> </a:t>
            </a:r>
            <a:r>
              <a:rPr spc="-5" dirty="0"/>
              <a:t>Addressing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6294" y="1017778"/>
            <a:ext cx="711009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Open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addressing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stores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the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 records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directly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within</a:t>
            </a:r>
            <a:r>
              <a:rPr sz="1800" spc="5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table.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In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this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collision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is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resolved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by probing,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or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searching</a:t>
            </a:r>
            <a:r>
              <a:rPr sz="1800" spc="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through </a:t>
            </a:r>
            <a:r>
              <a:rPr sz="1800" spc="-484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alternate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locations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in the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table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until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either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the target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record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is 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found,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or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an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unused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table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slot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is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found,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583C5"/>
                </a:solidFill>
                <a:latin typeface="Arial MT"/>
                <a:cs typeface="Arial MT"/>
              </a:rPr>
              <a:t>which</a:t>
            </a:r>
            <a:r>
              <a:rPr sz="1800" spc="4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indicates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that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there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is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no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such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key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in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table.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583C5"/>
                </a:solidFill>
                <a:latin typeface="Arial MT"/>
                <a:cs typeface="Arial MT"/>
              </a:rPr>
              <a:t>Well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583C5"/>
                </a:solidFill>
                <a:latin typeface="Arial MT"/>
                <a:cs typeface="Arial MT"/>
              </a:rPr>
              <a:t>known</a:t>
            </a:r>
            <a:r>
              <a:rPr sz="1800" spc="5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probe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sequences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include: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583C5"/>
              </a:buClr>
              <a:buFont typeface="Wingdings"/>
              <a:buChar char=""/>
            </a:pPr>
            <a:endParaRPr sz="2600">
              <a:latin typeface="Arial MT"/>
              <a:cs typeface="Arial MT"/>
            </a:endParaRPr>
          </a:p>
          <a:p>
            <a:pPr marL="927100" lvl="1" indent="-4572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Linear</a:t>
            </a:r>
            <a:r>
              <a:rPr sz="1800" spc="-3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Probing</a:t>
            </a:r>
            <a:endParaRPr sz="1800">
              <a:latin typeface="Arial MT"/>
              <a:cs typeface="Arial MT"/>
            </a:endParaRPr>
          </a:p>
          <a:p>
            <a:pPr marL="927100" lvl="1" indent="-457200">
              <a:lnSpc>
                <a:spcPct val="100000"/>
              </a:lnSpc>
              <a:spcBef>
                <a:spcPts val="430"/>
              </a:spcBef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Quadratic</a:t>
            </a:r>
            <a:r>
              <a:rPr sz="1800" spc="-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Probing</a:t>
            </a:r>
            <a:endParaRPr sz="1800">
              <a:latin typeface="Arial MT"/>
              <a:cs typeface="Arial MT"/>
            </a:endParaRPr>
          </a:p>
          <a:p>
            <a:pPr marL="927100" lvl="1" indent="-457200">
              <a:lnSpc>
                <a:spcPct val="100000"/>
              </a:lnSpc>
              <a:spcBef>
                <a:spcPts val="430"/>
              </a:spcBef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Double</a:t>
            </a:r>
            <a:r>
              <a:rPr sz="1800" spc="-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Hashing</a:t>
            </a:r>
            <a:endParaRPr sz="1800">
              <a:latin typeface="Arial MT"/>
              <a:cs typeface="Arial MT"/>
            </a:endParaRPr>
          </a:p>
          <a:p>
            <a:pPr marL="927100" lvl="1" indent="-457200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Rehashing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263143"/>
            <a:ext cx="307086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Linear</a:t>
            </a:r>
            <a:r>
              <a:rPr spc="-50" dirty="0"/>
              <a:t> </a:t>
            </a:r>
            <a:r>
              <a:rPr spc="-5" dirty="0"/>
              <a:t>Probing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63497"/>
            <a:ext cx="7186930" cy="466280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5600" marR="5080" indent="-343535">
              <a:lnSpc>
                <a:spcPts val="1939"/>
              </a:lnSpc>
              <a:spcBef>
                <a:spcPts val="345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Linear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probing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resolves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collision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by searching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sequentially</a:t>
            </a:r>
            <a:r>
              <a:rPr sz="1800" spc="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 </a:t>
            </a:r>
            <a:r>
              <a:rPr sz="1800" spc="-484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table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an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empty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location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583C5"/>
                </a:solidFill>
                <a:latin typeface="Arial MT"/>
                <a:cs typeface="Arial MT"/>
              </a:rPr>
              <a:t>where</a:t>
            </a:r>
            <a:r>
              <a:rPr sz="1800" spc="5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key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can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be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inserted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583C5"/>
              </a:buClr>
              <a:buFont typeface="Arial MT"/>
              <a:buChar char="•"/>
            </a:pPr>
            <a:endParaRPr sz="2200">
              <a:latin typeface="Arial MT"/>
              <a:cs typeface="Arial MT"/>
            </a:endParaRPr>
          </a:p>
          <a:p>
            <a:pPr marL="206375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hash(key)</a:t>
            </a:r>
            <a:r>
              <a:rPr sz="1800" spc="4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=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(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(key)</a:t>
            </a:r>
            <a:r>
              <a:rPr sz="1800" spc="3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+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size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)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mod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Hash_table_size</a:t>
            </a:r>
            <a:endParaRPr sz="1800">
              <a:latin typeface="Arial MT"/>
              <a:cs typeface="Arial MT"/>
            </a:endParaRPr>
          </a:p>
          <a:p>
            <a:pPr marL="419734" marR="231140" indent="-419734">
              <a:lnSpc>
                <a:spcPct val="200100"/>
              </a:lnSpc>
              <a:spcBef>
                <a:spcPts val="430"/>
              </a:spcBef>
              <a:buChar char="•"/>
              <a:tabLst>
                <a:tab pos="419734" algn="l"/>
                <a:tab pos="420370" algn="l"/>
              </a:tabLst>
            </a:pP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Linear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probing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interval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between</a:t>
            </a:r>
            <a:r>
              <a:rPr sz="1800" spc="6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probes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fixed--often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at 1. </a:t>
            </a:r>
            <a:r>
              <a:rPr sz="1800" spc="-484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position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=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Hash_Function(key);</a:t>
            </a:r>
            <a:endParaRPr sz="1800">
              <a:latin typeface="Arial MT"/>
              <a:cs typeface="Arial MT"/>
            </a:endParaRPr>
          </a:p>
          <a:p>
            <a:pPr marL="1841500" marR="4542790">
              <a:lnSpc>
                <a:spcPct val="110000"/>
              </a:lnSpc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size=</a:t>
            </a:r>
            <a:r>
              <a:rPr sz="1800" spc="-8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0; </a:t>
            </a:r>
            <a:r>
              <a:rPr sz="1800" spc="-484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Do</a:t>
            </a:r>
            <a:endParaRPr sz="1800">
              <a:latin typeface="Arial MT"/>
              <a:cs typeface="Arial MT"/>
            </a:endParaRPr>
          </a:p>
          <a:p>
            <a:pPr marL="18415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2184400" marR="1438910" indent="-342900">
              <a:lnSpc>
                <a:spcPts val="1939"/>
              </a:lnSpc>
              <a:spcBef>
                <a:spcPts val="465"/>
              </a:spcBef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hash_address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=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 (position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+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size)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MOD </a:t>
            </a:r>
            <a:r>
              <a:rPr sz="1800" spc="-484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Hash_table_size;</a:t>
            </a:r>
            <a:endParaRPr sz="1800">
              <a:latin typeface="Arial MT"/>
              <a:cs typeface="Arial MT"/>
            </a:endParaRPr>
          </a:p>
          <a:p>
            <a:pPr marL="1905635">
              <a:lnSpc>
                <a:spcPct val="100000"/>
              </a:lnSpc>
              <a:spcBef>
                <a:spcPts val="195"/>
              </a:spcBef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size++;</a:t>
            </a:r>
            <a:endParaRPr sz="1800">
              <a:latin typeface="Arial MT"/>
              <a:cs typeface="Arial MT"/>
            </a:endParaRPr>
          </a:p>
          <a:p>
            <a:pPr marL="18415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1841500">
              <a:lnSpc>
                <a:spcPct val="100000"/>
              </a:lnSpc>
              <a:spcBef>
                <a:spcPts val="215"/>
              </a:spcBef>
            </a:pP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while(hash_address=</a:t>
            </a:r>
            <a:r>
              <a:rPr sz="1800" spc="4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occupied);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263143"/>
            <a:ext cx="801306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Solving</a:t>
            </a:r>
            <a:r>
              <a:rPr spc="5" dirty="0"/>
              <a:t> </a:t>
            </a:r>
            <a:r>
              <a:rPr spc="-5" dirty="0"/>
              <a:t>Collision</a:t>
            </a:r>
            <a:r>
              <a:rPr spc="15" dirty="0"/>
              <a:t> </a:t>
            </a:r>
            <a:r>
              <a:rPr spc="-5" dirty="0"/>
              <a:t>Using</a:t>
            </a:r>
            <a:r>
              <a:rPr spc="10" dirty="0"/>
              <a:t> </a:t>
            </a:r>
            <a:r>
              <a:rPr spc="-5" dirty="0"/>
              <a:t>Linear</a:t>
            </a:r>
            <a:r>
              <a:rPr spc="5" dirty="0"/>
              <a:t> </a:t>
            </a:r>
            <a:r>
              <a:rPr spc="-5" dirty="0"/>
              <a:t>Probing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856" y="1411605"/>
            <a:ext cx="11334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0585" algn="l"/>
              </a:tabLst>
            </a:pPr>
            <a:r>
              <a:rPr sz="2000" dirty="0">
                <a:solidFill>
                  <a:srgbClr val="2583C5"/>
                </a:solidFill>
                <a:latin typeface="Arial MT"/>
                <a:cs typeface="Arial MT"/>
              </a:rPr>
              <a:t>Key	</a:t>
            </a:r>
            <a:r>
              <a:rPr sz="2000" dirty="0">
                <a:solidFill>
                  <a:srgbClr val="2583C5"/>
                </a:solidFill>
                <a:latin typeface="Wingdings"/>
                <a:cs typeface="Wingdings"/>
              </a:rPr>
              <a:t>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5919" y="1411605"/>
            <a:ext cx="6483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583C5"/>
                </a:solidFill>
                <a:latin typeface="Arial MT"/>
                <a:cs typeface="Arial MT"/>
              </a:rPr>
              <a:t>Index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29386" y="1885801"/>
          <a:ext cx="1860550" cy="3342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98">
                <a:tc>
                  <a:txBody>
                    <a:bodyPr/>
                    <a:lstStyle/>
                    <a:p>
                      <a:pPr marL="31750">
                        <a:lnSpc>
                          <a:spcPts val="2215"/>
                        </a:lnSpc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K1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ts val="2215"/>
                        </a:lnSpc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200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15"/>
                        </a:lnSpc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81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K2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2000">
                        <a:latin typeface="Wingdings"/>
                        <a:cs typeface="Wingdings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206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57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K3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2000">
                        <a:latin typeface="Wingdings"/>
                        <a:cs typeface="Wingdings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27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67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K4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31750">
                        <a:lnSpc>
                          <a:spcPts val="2325"/>
                        </a:lnSpc>
                        <a:spcBef>
                          <a:spcPts val="1030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K5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2000">
                        <a:latin typeface="Wingdings"/>
                        <a:cs typeface="Wingdings"/>
                      </a:endParaRPr>
                    </a:p>
                    <a:p>
                      <a:pPr marL="231775">
                        <a:lnSpc>
                          <a:spcPts val="2325"/>
                        </a:lnSpc>
                        <a:spcBef>
                          <a:spcPts val="1030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2000">
                        <a:latin typeface="Wingdings"/>
                        <a:cs typeface="Wingdings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314325">
                        <a:lnSpc>
                          <a:spcPts val="2325"/>
                        </a:lnSpc>
                        <a:spcBef>
                          <a:spcPts val="1030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27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16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K6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29539" marB="0"/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2000">
                        <a:latin typeface="Wingdings"/>
                        <a:cs typeface="Wingdings"/>
                      </a:endParaRPr>
                    </a:p>
                  </a:txBody>
                  <a:tcPr marL="0" marR="0" marT="129539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29539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48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K7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2000">
                        <a:latin typeface="Wingdings"/>
                        <a:cs typeface="Wingdings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270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01">
                <a:tc>
                  <a:txBody>
                    <a:bodyPr/>
                    <a:lstStyle/>
                    <a:p>
                      <a:pPr marL="31750">
                        <a:lnSpc>
                          <a:spcPts val="2325"/>
                        </a:lnSpc>
                        <a:spcBef>
                          <a:spcPts val="409"/>
                        </a:spcBef>
                      </a:pPr>
                      <a:r>
                        <a:rPr sz="2000" spc="-5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K8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ts val="2325"/>
                        </a:lnSpc>
                        <a:spcBef>
                          <a:spcPts val="409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2000">
                        <a:latin typeface="Wingdings"/>
                        <a:cs typeface="Wingdings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25"/>
                        </a:lnSpc>
                        <a:spcBef>
                          <a:spcPts val="409"/>
                        </a:spcBef>
                      </a:pPr>
                      <a:r>
                        <a:rPr sz="2000" dirty="0">
                          <a:solidFill>
                            <a:srgbClr val="2583C5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2069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542788" y="1516380"/>
          <a:ext cx="1574164" cy="3691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7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K6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0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09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K7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09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8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K2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0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58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K1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58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00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22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K5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22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00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K3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15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K4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15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15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K8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15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764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732023" y="3525139"/>
            <a:ext cx="20027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Collision </a:t>
            </a:r>
            <a:r>
              <a:rPr sz="1800" dirty="0">
                <a:latin typeface="Arial MT"/>
                <a:cs typeface="Arial MT"/>
              </a:rPr>
              <a:t>at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index,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insert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4 index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0123" y="4795520"/>
            <a:ext cx="25133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Collision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</a:t>
            </a:r>
            <a:r>
              <a:rPr sz="1800" spc="-5" dirty="0">
                <a:latin typeface="Arial MT"/>
                <a:cs typeface="Arial MT"/>
              </a:rPr>
              <a:t> 2 </a:t>
            </a:r>
            <a:r>
              <a:rPr sz="1800" spc="-10" dirty="0">
                <a:latin typeface="Arial MT"/>
                <a:cs typeface="Arial MT"/>
              </a:rPr>
              <a:t>index, </a:t>
            </a:r>
            <a:r>
              <a:rPr sz="1800" spc="-5" dirty="0">
                <a:latin typeface="Arial MT"/>
                <a:cs typeface="Arial MT"/>
              </a:rPr>
              <a:t> insert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</a:t>
            </a:r>
            <a:r>
              <a:rPr sz="1800" spc="-5" dirty="0">
                <a:latin typeface="Arial MT"/>
                <a:cs typeface="Arial MT"/>
              </a:rPr>
              <a:t> 7 (3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6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not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free)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263143"/>
            <a:ext cx="614362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Problems</a:t>
            </a:r>
            <a:r>
              <a:rPr spc="5" dirty="0"/>
              <a:t> </a:t>
            </a:r>
            <a:r>
              <a:rPr spc="-5" dirty="0"/>
              <a:t>with</a:t>
            </a:r>
            <a:r>
              <a:rPr spc="10" dirty="0"/>
              <a:t> </a:t>
            </a:r>
            <a:r>
              <a:rPr spc="-5" dirty="0"/>
              <a:t>Linear</a:t>
            </a:r>
            <a:r>
              <a:rPr dirty="0"/>
              <a:t> </a:t>
            </a:r>
            <a:r>
              <a:rPr spc="-5" dirty="0"/>
              <a:t>Probing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017778"/>
            <a:ext cx="814959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Linear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Probing</a:t>
            </a:r>
            <a:r>
              <a:rPr sz="1800" spc="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tends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result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in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Primary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Clustering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i.e.it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creates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long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sequences </a:t>
            </a:r>
            <a:r>
              <a:rPr sz="1800" spc="-484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of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filled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slots.These</a:t>
            </a:r>
            <a:r>
              <a:rPr sz="1800" spc="-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long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chains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degrade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hash-table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performance.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SOLUTIONS</a:t>
            </a:r>
            <a:endParaRPr sz="1800">
              <a:latin typeface="Arial MT"/>
              <a:cs typeface="Arial MT"/>
            </a:endParaRPr>
          </a:p>
          <a:p>
            <a:pPr marL="93345" indent="-81280">
              <a:lnSpc>
                <a:spcPct val="100000"/>
              </a:lnSpc>
              <a:spcBef>
                <a:spcPts val="108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95" dirty="0">
                <a:solidFill>
                  <a:srgbClr val="2583C5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avoid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clustering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instead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of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going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the 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next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slot,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skip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by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some constant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c.</a:t>
            </a:r>
            <a:endParaRPr sz="1800">
              <a:latin typeface="Arial MT"/>
              <a:cs typeface="Arial MT"/>
            </a:endParaRPr>
          </a:p>
          <a:p>
            <a:pPr marL="93345" indent="-81280">
              <a:lnSpc>
                <a:spcPct val="100000"/>
              </a:lnSpc>
              <a:spcBef>
                <a:spcPts val="1080"/>
              </a:spcBef>
              <a:buSzPct val="94444"/>
              <a:buChar char="•"/>
              <a:tabLst>
                <a:tab pos="93980" algn="l"/>
              </a:tabLst>
            </a:pP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probe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sequence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SHOULD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cycle</a:t>
            </a:r>
            <a:r>
              <a:rPr sz="1800" spc="3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through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all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slots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of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the table.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263143"/>
            <a:ext cx="379158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Quadratic</a:t>
            </a:r>
            <a:r>
              <a:rPr spc="-25" dirty="0"/>
              <a:t> </a:t>
            </a:r>
            <a:r>
              <a:rPr spc="-5" dirty="0"/>
              <a:t>Probing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5311" y="1066546"/>
            <a:ext cx="7748270" cy="32613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83515" marR="27940" indent="-171450">
              <a:lnSpc>
                <a:spcPts val="1939"/>
              </a:lnSpc>
              <a:spcBef>
                <a:spcPts val="345"/>
              </a:spcBef>
              <a:buChar char="•"/>
              <a:tabLst>
                <a:tab pos="184150" algn="l"/>
              </a:tabLst>
            </a:pP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Quadratic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probing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operates</a:t>
            </a:r>
            <a:r>
              <a:rPr sz="1800" spc="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by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taking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 original</a:t>
            </a:r>
            <a:r>
              <a:rPr sz="1800" spc="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hash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value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adding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 successive</a:t>
            </a:r>
            <a:r>
              <a:rPr sz="1800" spc="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values</a:t>
            </a:r>
            <a:r>
              <a:rPr sz="1800" spc="2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of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an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arbitrary</a:t>
            </a:r>
            <a:r>
              <a:rPr sz="1800" spc="2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quadratic</a:t>
            </a:r>
            <a:r>
              <a:rPr sz="1800" spc="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polynomial</a:t>
            </a:r>
            <a:r>
              <a:rPr sz="1800" spc="5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to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the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starting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value</a:t>
            </a:r>
            <a:endParaRPr sz="1800">
              <a:latin typeface="Arial MT"/>
              <a:cs typeface="Arial MT"/>
            </a:endParaRPr>
          </a:p>
          <a:p>
            <a:pPr marL="183515">
              <a:lnSpc>
                <a:spcPts val="1920"/>
              </a:lnSpc>
            </a:pP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i.e.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 the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interval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B8B4"/>
                </a:solidFill>
                <a:latin typeface="Arial MT"/>
                <a:cs typeface="Arial MT"/>
              </a:rPr>
              <a:t>between</a:t>
            </a:r>
            <a:r>
              <a:rPr sz="1800" spc="4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probes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increases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linearly</a:t>
            </a:r>
            <a:r>
              <a:rPr sz="1800" spc="2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183515" marR="5080" indent="-171450">
              <a:lnSpc>
                <a:spcPts val="1939"/>
              </a:lnSpc>
              <a:spcBef>
                <a:spcPts val="1275"/>
              </a:spcBef>
              <a:buChar char="•"/>
              <a:tabLst>
                <a:tab pos="184150" algn="l"/>
              </a:tabLst>
            </a:pP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Quadratic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probing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is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an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attempt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scatter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effect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of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collisions</a:t>
            </a:r>
            <a:r>
              <a:rPr sz="1800" spc="2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across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the </a:t>
            </a:r>
            <a:r>
              <a:rPr sz="1800" spc="-484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hash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table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in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more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distributed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B8B4"/>
                </a:solidFill>
                <a:latin typeface="Arial MT"/>
                <a:cs typeface="Arial MT"/>
              </a:rPr>
              <a:t>way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00B8B4"/>
              </a:buClr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 marL="183515" marR="40005" indent="-171450">
              <a:lnSpc>
                <a:spcPts val="1939"/>
              </a:lnSpc>
              <a:spcBef>
                <a:spcPts val="1265"/>
              </a:spcBef>
              <a:buChar char="•"/>
              <a:tabLst>
                <a:tab pos="184150" algn="l"/>
              </a:tabLst>
            </a:pP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If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 there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a collision</a:t>
            </a:r>
            <a:r>
              <a:rPr sz="1800" spc="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at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hash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address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h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 ,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this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method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probes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 hash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table </a:t>
            </a:r>
            <a:r>
              <a:rPr sz="1800" spc="-484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at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locations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h+1,h+4,h+9,..i.e.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at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locations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Arial MT"/>
              <a:cs typeface="Arial MT"/>
            </a:endParaRPr>
          </a:p>
          <a:p>
            <a:pPr marL="922655">
              <a:lnSpc>
                <a:spcPct val="100000"/>
              </a:lnSpc>
            </a:pPr>
            <a:r>
              <a:rPr sz="1600" spc="-5" dirty="0">
                <a:solidFill>
                  <a:srgbClr val="00B8B4"/>
                </a:solidFill>
                <a:latin typeface="Arial MT"/>
                <a:cs typeface="Arial MT"/>
              </a:rPr>
              <a:t>(h(Key)+(size)2)%hash_table_size</a:t>
            </a:r>
            <a:r>
              <a:rPr sz="1600" spc="50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8B4"/>
                </a:solidFill>
                <a:latin typeface="Arial MT"/>
                <a:cs typeface="Arial MT"/>
              </a:rPr>
              <a:t>for</a:t>
            </a:r>
            <a:r>
              <a:rPr sz="16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8B4"/>
                </a:solidFill>
                <a:latin typeface="Arial MT"/>
                <a:cs typeface="Arial MT"/>
              </a:rPr>
              <a:t>i=1,</a:t>
            </a:r>
            <a:r>
              <a:rPr sz="1600" spc="2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8B4"/>
                </a:solidFill>
                <a:latin typeface="Arial MT"/>
                <a:cs typeface="Arial MT"/>
              </a:rPr>
              <a:t>2</a:t>
            </a:r>
            <a:r>
              <a:rPr sz="160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8B4"/>
                </a:solidFill>
                <a:latin typeface="Arial MT"/>
                <a:cs typeface="Arial MT"/>
              </a:rPr>
              <a:t>,</a:t>
            </a:r>
            <a:r>
              <a:rPr sz="1600" spc="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8B4"/>
                </a:solidFill>
                <a:latin typeface="Arial MT"/>
                <a:cs typeface="Arial MT"/>
              </a:rPr>
              <a:t>3,.......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263143"/>
            <a:ext cx="342836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Need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5" dirty="0"/>
              <a:t>Hashing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850138"/>
            <a:ext cx="7764145" cy="4283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690880" indent="-335915">
              <a:lnSpc>
                <a:spcPct val="110000"/>
              </a:lnSpc>
              <a:spcBef>
                <a:spcPts val="100"/>
              </a:spcBef>
              <a:buChar char="•"/>
              <a:tabLst>
                <a:tab pos="347980" algn="l"/>
                <a:tab pos="348615" algn="l"/>
              </a:tabLst>
            </a:pP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Create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one billion</a:t>
            </a:r>
            <a:r>
              <a:rPr sz="1800" spc="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element</a:t>
            </a:r>
            <a:r>
              <a:rPr sz="1800" spc="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array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store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 information</a:t>
            </a:r>
            <a:r>
              <a:rPr sz="1800" spc="2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about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1,000 </a:t>
            </a:r>
            <a:r>
              <a:rPr sz="1800" spc="-484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employees.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00B8B4"/>
              </a:buClr>
              <a:buFont typeface="Arial MT"/>
              <a:buChar char="•"/>
            </a:pPr>
            <a:endParaRPr sz="2000" dirty="0">
              <a:latin typeface="Arial MT"/>
              <a:cs typeface="Arial MT"/>
            </a:endParaRPr>
          </a:p>
          <a:p>
            <a:pPr marL="347980" marR="119380" indent="-335915">
              <a:lnSpc>
                <a:spcPct val="110000"/>
              </a:lnSpc>
              <a:spcBef>
                <a:spcPts val="1675"/>
              </a:spcBef>
              <a:buChar char="•"/>
              <a:tabLst>
                <a:tab pos="347980" algn="l"/>
                <a:tab pos="348615" algn="l"/>
              </a:tabLst>
            </a:pP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problem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faced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 the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 unacceptable</a:t>
            </a:r>
            <a:r>
              <a:rPr sz="1800" spc="2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amount</a:t>
            </a:r>
            <a:r>
              <a:rPr sz="1800" spc="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space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utilized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the </a:t>
            </a:r>
            <a:r>
              <a:rPr sz="1800" spc="-484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time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required</a:t>
            </a:r>
            <a:r>
              <a:rPr sz="1800" spc="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access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information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of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an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 employee</a:t>
            </a:r>
            <a:r>
              <a:rPr sz="1800" spc="4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00B8B4"/>
              </a:buClr>
              <a:buFont typeface="Arial MT"/>
              <a:buChar char="•"/>
            </a:pP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B8B4"/>
              </a:buClr>
              <a:buFont typeface="Arial MT"/>
              <a:buChar char="•"/>
            </a:pPr>
            <a:endParaRPr sz="1550" dirty="0">
              <a:latin typeface="Arial MT"/>
              <a:cs typeface="Arial MT"/>
            </a:endParaRPr>
          </a:p>
          <a:p>
            <a:pPr marL="347980" indent="-335915">
              <a:lnSpc>
                <a:spcPct val="100000"/>
              </a:lnSpc>
              <a:buChar char="•"/>
              <a:tabLst>
                <a:tab pos="347980" algn="l"/>
                <a:tab pos="348615" algn="l"/>
              </a:tabLst>
            </a:pP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So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important</a:t>
            </a:r>
            <a:r>
              <a:rPr sz="1800" spc="2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Issues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that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need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be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considered</a:t>
            </a:r>
            <a:r>
              <a:rPr sz="1800" spc="2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are:</a:t>
            </a:r>
            <a:endParaRPr sz="1800" dirty="0">
              <a:latin typeface="Arial MT"/>
              <a:cs typeface="Arial MT"/>
            </a:endParaRPr>
          </a:p>
          <a:p>
            <a:pPr marL="983615" lvl="1" indent="-514350">
              <a:lnSpc>
                <a:spcPct val="100000"/>
              </a:lnSpc>
              <a:spcBef>
                <a:spcPts val="1020"/>
              </a:spcBef>
              <a:buClr>
                <a:srgbClr val="00B8B4"/>
              </a:buClr>
              <a:buFont typeface="Times New Roman"/>
              <a:buChar char="–"/>
              <a:tabLst>
                <a:tab pos="983615" algn="l"/>
                <a:tab pos="984250" algn="l"/>
              </a:tabLst>
            </a:pPr>
            <a:r>
              <a:rPr sz="1600" spc="-5" dirty="0">
                <a:solidFill>
                  <a:srgbClr val="335B74"/>
                </a:solidFill>
                <a:latin typeface="Arial MT"/>
                <a:cs typeface="Arial MT"/>
              </a:rPr>
              <a:t>What</a:t>
            </a:r>
            <a:r>
              <a:rPr sz="1600" spc="5" dirty="0">
                <a:solidFill>
                  <a:srgbClr val="335B7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5B74"/>
                </a:solidFill>
                <a:latin typeface="Arial MT"/>
                <a:cs typeface="Arial MT"/>
              </a:rPr>
              <a:t>is</a:t>
            </a:r>
            <a:r>
              <a:rPr sz="1600" dirty="0">
                <a:solidFill>
                  <a:srgbClr val="335B7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5B74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335B7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5B74"/>
                </a:solidFill>
                <a:latin typeface="Arial MT"/>
                <a:cs typeface="Arial MT"/>
              </a:rPr>
              <a:t>cost of</a:t>
            </a:r>
            <a:r>
              <a:rPr sz="1600" spc="10" dirty="0">
                <a:solidFill>
                  <a:srgbClr val="335B7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5B74"/>
                </a:solidFill>
                <a:latin typeface="Arial MT"/>
                <a:cs typeface="Arial MT"/>
              </a:rPr>
              <a:t>inserting a</a:t>
            </a:r>
            <a:r>
              <a:rPr sz="1600" dirty="0">
                <a:solidFill>
                  <a:srgbClr val="335B7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5B74"/>
                </a:solidFill>
                <a:latin typeface="Arial MT"/>
                <a:cs typeface="Arial MT"/>
              </a:rPr>
              <a:t>new item?</a:t>
            </a:r>
            <a:endParaRPr sz="1600" dirty="0">
              <a:latin typeface="Arial MT"/>
              <a:cs typeface="Arial MT"/>
            </a:endParaRPr>
          </a:p>
          <a:p>
            <a:pPr marL="983615" lvl="1" indent="-514350">
              <a:lnSpc>
                <a:spcPct val="100000"/>
              </a:lnSpc>
              <a:spcBef>
                <a:spcPts val="790"/>
              </a:spcBef>
              <a:buFont typeface="Times New Roman"/>
              <a:buChar char="–"/>
              <a:tabLst>
                <a:tab pos="983615" algn="l"/>
                <a:tab pos="984250" algn="l"/>
              </a:tabLst>
            </a:pPr>
            <a:r>
              <a:rPr sz="1600" spc="-5" dirty="0">
                <a:solidFill>
                  <a:srgbClr val="335B74"/>
                </a:solidFill>
                <a:latin typeface="Arial MT"/>
                <a:cs typeface="Arial MT"/>
              </a:rPr>
              <a:t>What</a:t>
            </a:r>
            <a:r>
              <a:rPr sz="1600" spc="10" dirty="0">
                <a:solidFill>
                  <a:srgbClr val="335B7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5B74"/>
                </a:solidFill>
                <a:latin typeface="Arial MT"/>
                <a:cs typeface="Arial MT"/>
              </a:rPr>
              <a:t>is</a:t>
            </a:r>
            <a:r>
              <a:rPr sz="1600" dirty="0">
                <a:solidFill>
                  <a:srgbClr val="335B7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5B74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335B7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5B74"/>
                </a:solidFill>
                <a:latin typeface="Arial MT"/>
                <a:cs typeface="Arial MT"/>
              </a:rPr>
              <a:t>cost of</a:t>
            </a:r>
            <a:r>
              <a:rPr sz="1600" spc="10" dirty="0">
                <a:solidFill>
                  <a:srgbClr val="335B7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5B74"/>
                </a:solidFill>
                <a:latin typeface="Arial MT"/>
                <a:cs typeface="Arial MT"/>
              </a:rPr>
              <a:t>searching an item?</a:t>
            </a:r>
            <a:endParaRPr sz="1600" dirty="0">
              <a:latin typeface="Arial MT"/>
              <a:cs typeface="Arial MT"/>
            </a:endParaRPr>
          </a:p>
          <a:p>
            <a:pPr marL="983615" lvl="1" indent="-514350">
              <a:lnSpc>
                <a:spcPct val="100000"/>
              </a:lnSpc>
              <a:spcBef>
                <a:spcPts val="790"/>
              </a:spcBef>
              <a:buFont typeface="Times New Roman"/>
              <a:buChar char="–"/>
              <a:tabLst>
                <a:tab pos="983615" algn="l"/>
                <a:tab pos="984250" algn="l"/>
              </a:tabLst>
            </a:pPr>
            <a:r>
              <a:rPr sz="1600" spc="-5" dirty="0">
                <a:solidFill>
                  <a:srgbClr val="335B74"/>
                </a:solidFill>
                <a:latin typeface="Arial MT"/>
                <a:cs typeface="Arial MT"/>
              </a:rPr>
              <a:t>What</a:t>
            </a:r>
            <a:r>
              <a:rPr sz="1600" spc="10" dirty="0">
                <a:solidFill>
                  <a:srgbClr val="335B7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5B74"/>
                </a:solidFill>
                <a:latin typeface="Arial MT"/>
                <a:cs typeface="Arial MT"/>
              </a:rPr>
              <a:t>is</a:t>
            </a:r>
            <a:r>
              <a:rPr sz="1600" spc="5" dirty="0">
                <a:solidFill>
                  <a:srgbClr val="335B7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5B74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335B7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5B74"/>
                </a:solidFill>
                <a:latin typeface="Arial MT"/>
                <a:cs typeface="Arial MT"/>
              </a:rPr>
              <a:t>cost of</a:t>
            </a:r>
            <a:r>
              <a:rPr sz="1600" spc="15" dirty="0">
                <a:solidFill>
                  <a:srgbClr val="335B7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5B74"/>
                </a:solidFill>
                <a:latin typeface="Arial MT"/>
                <a:cs typeface="Arial MT"/>
              </a:rPr>
              <a:t>deleting</a:t>
            </a:r>
            <a:r>
              <a:rPr sz="1600" spc="-10" dirty="0">
                <a:solidFill>
                  <a:srgbClr val="335B7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5B74"/>
                </a:solidFill>
                <a:latin typeface="Arial MT"/>
                <a:cs typeface="Arial MT"/>
              </a:rPr>
              <a:t>an</a:t>
            </a:r>
            <a:r>
              <a:rPr sz="1600" spc="10" dirty="0">
                <a:solidFill>
                  <a:srgbClr val="335B7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5B74"/>
                </a:solidFill>
                <a:latin typeface="Arial MT"/>
                <a:cs typeface="Arial MT"/>
              </a:rPr>
              <a:t>item?</a:t>
            </a:r>
            <a:endParaRPr sz="1600" dirty="0">
              <a:latin typeface="Arial MT"/>
              <a:cs typeface="Arial MT"/>
            </a:endParaRPr>
          </a:p>
          <a:p>
            <a:pPr marL="347980" marR="5080" indent="-335915">
              <a:lnSpc>
                <a:spcPct val="110000"/>
              </a:lnSpc>
              <a:spcBef>
                <a:spcPts val="645"/>
              </a:spcBef>
              <a:buChar char="•"/>
              <a:tabLst>
                <a:tab pos="347980" algn="l"/>
                <a:tab pos="348615" algn="l"/>
              </a:tabLst>
            </a:pP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Solution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is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search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an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approach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that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provides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both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the constant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time </a:t>
            </a:r>
            <a:r>
              <a:rPr sz="1800" spc="-484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lookup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cost,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as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B8B4"/>
                </a:solidFill>
                <a:latin typeface="Arial MT"/>
                <a:cs typeface="Arial MT"/>
              </a:rPr>
              <a:t>well</a:t>
            </a:r>
            <a:r>
              <a:rPr sz="1800" spc="4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as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much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better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space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utilization.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263143"/>
            <a:ext cx="68643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Problems</a:t>
            </a:r>
            <a:r>
              <a:rPr spc="5" dirty="0"/>
              <a:t> </a:t>
            </a:r>
            <a:r>
              <a:rPr spc="-5" dirty="0"/>
              <a:t>with</a:t>
            </a:r>
            <a:r>
              <a:rPr spc="10" dirty="0"/>
              <a:t> </a:t>
            </a:r>
            <a:r>
              <a:rPr spc="-5" dirty="0"/>
              <a:t>Quadratic</a:t>
            </a:r>
            <a:r>
              <a:rPr spc="20" dirty="0"/>
              <a:t> </a:t>
            </a:r>
            <a:r>
              <a:rPr spc="-5" dirty="0"/>
              <a:t>Probing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967486"/>
            <a:ext cx="7972425" cy="18605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31115">
              <a:lnSpc>
                <a:spcPct val="102499"/>
              </a:lnSpc>
              <a:spcBef>
                <a:spcPts val="45"/>
              </a:spcBef>
              <a:buSzPct val="112500"/>
              <a:buChar char="•"/>
              <a:tabLst>
                <a:tab pos="218440" algn="l"/>
              </a:tabLst>
            </a:pPr>
            <a:r>
              <a:rPr sz="1600" spc="-5" dirty="0">
                <a:solidFill>
                  <a:srgbClr val="2583C5"/>
                </a:solidFill>
                <a:latin typeface="Arial MT"/>
                <a:cs typeface="Arial MT"/>
              </a:rPr>
              <a:t>If</a:t>
            </a:r>
            <a:r>
              <a:rPr sz="1600" spc="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583C5"/>
                </a:solidFill>
                <a:latin typeface="Arial MT"/>
                <a:cs typeface="Arial MT"/>
              </a:rPr>
              <a:t>two</a:t>
            </a:r>
            <a:r>
              <a:rPr sz="1600" spc="3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583C5"/>
                </a:solidFill>
                <a:latin typeface="Arial MT"/>
                <a:cs typeface="Arial MT"/>
              </a:rPr>
              <a:t>keys</a:t>
            </a:r>
            <a:r>
              <a:rPr sz="16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583C5"/>
                </a:solidFill>
                <a:latin typeface="Arial MT"/>
                <a:cs typeface="Arial MT"/>
              </a:rPr>
              <a:t>hash</a:t>
            </a:r>
            <a:r>
              <a:rPr sz="16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583C5"/>
                </a:solidFill>
                <a:latin typeface="Arial MT"/>
                <a:cs typeface="Arial MT"/>
              </a:rPr>
              <a:t>to</a:t>
            </a:r>
            <a:r>
              <a:rPr sz="16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6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583C5"/>
                </a:solidFill>
                <a:latin typeface="Arial MT"/>
                <a:cs typeface="Arial MT"/>
              </a:rPr>
              <a:t>same</a:t>
            </a:r>
            <a:r>
              <a:rPr sz="16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583C5"/>
                </a:solidFill>
                <a:latin typeface="Arial MT"/>
                <a:cs typeface="Arial MT"/>
              </a:rPr>
              <a:t>slot,</a:t>
            </a:r>
            <a:r>
              <a:rPr sz="16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583C5"/>
                </a:solidFill>
                <a:latin typeface="Arial MT"/>
                <a:cs typeface="Arial MT"/>
              </a:rPr>
              <a:t>they</a:t>
            </a:r>
            <a:r>
              <a:rPr sz="16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583C5"/>
                </a:solidFill>
                <a:latin typeface="Arial MT"/>
                <a:cs typeface="Arial MT"/>
              </a:rPr>
              <a:t>follow</a:t>
            </a:r>
            <a:r>
              <a:rPr sz="16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6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583C5"/>
                </a:solidFill>
                <a:latin typeface="Arial MT"/>
                <a:cs typeface="Arial MT"/>
              </a:rPr>
              <a:t>same</a:t>
            </a:r>
            <a:r>
              <a:rPr sz="16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583C5"/>
                </a:solidFill>
                <a:latin typeface="Arial MT"/>
                <a:cs typeface="Arial MT"/>
              </a:rPr>
              <a:t>probe</a:t>
            </a:r>
            <a:r>
              <a:rPr sz="16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583C5"/>
                </a:solidFill>
                <a:latin typeface="Arial MT"/>
                <a:cs typeface="Arial MT"/>
              </a:rPr>
              <a:t>sequence.</a:t>
            </a:r>
            <a:r>
              <a:rPr sz="1600" spc="-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583C5"/>
                </a:solidFill>
                <a:latin typeface="Arial MT"/>
                <a:cs typeface="Arial MT"/>
              </a:rPr>
              <a:t>This</a:t>
            </a:r>
            <a:r>
              <a:rPr sz="16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583C5"/>
                </a:solidFill>
                <a:latin typeface="Arial MT"/>
                <a:cs typeface="Arial MT"/>
              </a:rPr>
              <a:t>is</a:t>
            </a:r>
            <a:r>
              <a:rPr sz="16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583C5"/>
                </a:solidFill>
                <a:latin typeface="Arial MT"/>
                <a:cs typeface="Arial MT"/>
              </a:rPr>
              <a:t>called </a:t>
            </a:r>
            <a:r>
              <a:rPr sz="1600" spc="-43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583C5"/>
                </a:solidFill>
                <a:latin typeface="Arial MT"/>
                <a:cs typeface="Arial MT"/>
              </a:rPr>
              <a:t>Secondary clustering.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har char="•"/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583C5"/>
                </a:solidFill>
                <a:latin typeface="Arial MT"/>
                <a:cs typeface="Arial MT"/>
              </a:rPr>
              <a:t>SOLUTION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960"/>
              </a:spcBef>
              <a:buChar char="•"/>
              <a:tabLst>
                <a:tab pos="251460" algn="l"/>
                <a:tab pos="252095" algn="l"/>
              </a:tabLst>
            </a:pPr>
            <a:r>
              <a:rPr sz="1600" spc="-95" dirty="0">
                <a:solidFill>
                  <a:srgbClr val="2583C5"/>
                </a:solidFill>
                <a:latin typeface="Arial MT"/>
                <a:cs typeface="Arial MT"/>
              </a:rPr>
              <a:t>To</a:t>
            </a:r>
            <a:r>
              <a:rPr sz="1600" spc="-9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583C5"/>
                </a:solidFill>
                <a:latin typeface="Arial MT"/>
                <a:cs typeface="Arial MT"/>
              </a:rPr>
              <a:t>avoid secondary clustering probe sequence should be a function of the original key </a:t>
            </a:r>
            <a:r>
              <a:rPr sz="1600" spc="-43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583C5"/>
                </a:solidFill>
                <a:latin typeface="Arial MT"/>
                <a:cs typeface="Arial MT"/>
              </a:rPr>
              <a:t>value.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263143"/>
            <a:ext cx="33083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Double</a:t>
            </a:r>
            <a:r>
              <a:rPr spc="-65" dirty="0"/>
              <a:t> </a:t>
            </a:r>
            <a:r>
              <a:rPr spc="-5" dirty="0"/>
              <a:t>Hashing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093978"/>
            <a:ext cx="81375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har char="•"/>
              <a:tabLst>
                <a:tab pos="346075" algn="l"/>
                <a:tab pos="346710" algn="l"/>
              </a:tabLst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Like linear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probing,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it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uses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one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value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applied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on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key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 and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then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repeatedly</a:t>
            </a:r>
            <a:r>
              <a:rPr sz="1800" spc="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steps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forward</a:t>
            </a:r>
            <a:r>
              <a:rPr sz="1800" spc="3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an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interval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to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 another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address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until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 desired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location </a:t>
            </a:r>
            <a:r>
              <a:rPr sz="1800" spc="-484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reached,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or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the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entire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table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been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searched.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2054478"/>
            <a:ext cx="6983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495" indent="-265430">
              <a:lnSpc>
                <a:spcPct val="100000"/>
              </a:lnSpc>
              <a:spcBef>
                <a:spcPts val="100"/>
              </a:spcBef>
              <a:buChar char="•"/>
              <a:tabLst>
                <a:tab pos="277495" algn="l"/>
                <a:tab pos="278130" algn="l"/>
              </a:tabLst>
            </a:pP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interval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is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decided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using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another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function and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hence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it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3809" y="2054478"/>
            <a:ext cx="620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ca</a:t>
            </a:r>
            <a:r>
              <a:rPr sz="1800" spc="-15" dirty="0">
                <a:solidFill>
                  <a:srgbClr val="2583C5"/>
                </a:solidFill>
                <a:latin typeface="Arial MT"/>
                <a:cs typeface="Arial MT"/>
              </a:rPr>
              <a:t>l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l</a:t>
            </a:r>
            <a:r>
              <a:rPr sz="1800" spc="-15" dirty="0">
                <a:solidFill>
                  <a:srgbClr val="2583C5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2192126"/>
            <a:ext cx="7367270" cy="112268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double</a:t>
            </a:r>
            <a:r>
              <a:rPr sz="1800" spc="-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hashing.</a:t>
            </a:r>
            <a:endParaRPr sz="1800">
              <a:latin typeface="Arial MT"/>
              <a:cs typeface="Arial MT"/>
            </a:endParaRPr>
          </a:p>
          <a:p>
            <a:pPr marL="218440" indent="-205740">
              <a:lnSpc>
                <a:spcPct val="100000"/>
              </a:lnSpc>
              <a:spcBef>
                <a:spcPts val="1080"/>
              </a:spcBef>
              <a:buChar char="•"/>
              <a:tabLst>
                <a:tab pos="218440" algn="l"/>
              </a:tabLst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Double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hashing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avoids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 problem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of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clustering,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an unfortunately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high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probability</a:t>
            </a:r>
            <a:r>
              <a:rPr sz="1800" spc="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of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repeated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collisions,</a:t>
            </a:r>
            <a:r>
              <a:rPr sz="1800" spc="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by using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varied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step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sizes.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3700272"/>
            <a:ext cx="6473190" cy="84963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648335">
              <a:lnSpc>
                <a:spcPct val="100000"/>
              </a:lnSpc>
              <a:spcBef>
                <a:spcPts val="1180"/>
              </a:spcBef>
            </a:pP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h(key)</a:t>
            </a:r>
            <a:r>
              <a:rPr sz="1800" spc="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=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[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h1(key)</a:t>
            </a:r>
            <a:r>
              <a:rPr sz="1800" spc="3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+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size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*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h2(key)</a:t>
            </a:r>
            <a:r>
              <a:rPr sz="1800" spc="3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]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mod Hash_table_size</a:t>
            </a:r>
            <a:endParaRPr sz="1800">
              <a:latin typeface="Arial MT"/>
              <a:cs typeface="Arial MT"/>
            </a:endParaRPr>
          </a:p>
          <a:p>
            <a:pPr marL="218440" indent="-205740">
              <a:lnSpc>
                <a:spcPct val="100000"/>
              </a:lnSpc>
              <a:spcBef>
                <a:spcPts val="1085"/>
              </a:spcBef>
              <a:buChar char="•"/>
              <a:tabLst>
                <a:tab pos="218440" algn="l"/>
              </a:tabLst>
            </a:pP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It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takes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longer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time to</a:t>
            </a:r>
            <a:r>
              <a:rPr sz="1800" spc="-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compute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the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function.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263143"/>
            <a:ext cx="222948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Reh</a:t>
            </a:r>
            <a:r>
              <a:rPr spc="-20" dirty="0"/>
              <a:t>a</a:t>
            </a:r>
            <a:r>
              <a:rPr spc="-5" dirty="0"/>
              <a:t>shing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80846"/>
            <a:ext cx="7902575" cy="2348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6540" indent="-243840">
              <a:lnSpc>
                <a:spcPts val="2125"/>
              </a:lnSpc>
              <a:spcBef>
                <a:spcPts val="100"/>
              </a:spcBef>
              <a:buClr>
                <a:srgbClr val="7D7D7D"/>
              </a:buClr>
              <a:buSzPct val="111111"/>
              <a:buChar char="•"/>
              <a:tabLst>
                <a:tab pos="255904" algn="l"/>
                <a:tab pos="256540" algn="l"/>
              </a:tabLst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Rehashing</a:t>
            </a:r>
            <a:r>
              <a:rPr sz="1800" spc="3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technique</a:t>
            </a:r>
            <a:r>
              <a:rPr sz="1800" spc="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583C5"/>
                </a:solidFill>
                <a:latin typeface="Arial MT"/>
                <a:cs typeface="Arial MT"/>
              </a:rPr>
              <a:t>which</a:t>
            </a:r>
            <a:r>
              <a:rPr sz="1800" spc="5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uses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another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secondary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function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(say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125"/>
              </a:lnSpc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rh)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on</a:t>
            </a:r>
            <a:r>
              <a:rPr sz="1800" spc="-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key of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item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Arial MT"/>
              <a:cs typeface="Arial MT"/>
            </a:endParaRPr>
          </a:p>
          <a:p>
            <a:pPr marL="12700" marR="594360">
              <a:lnSpc>
                <a:spcPts val="2050"/>
              </a:lnSpc>
              <a:buChar char="•"/>
              <a:tabLst>
                <a:tab pos="277495" algn="l"/>
                <a:tab pos="278130" algn="l"/>
              </a:tabLst>
            </a:pP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function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is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applied</a:t>
            </a:r>
            <a:r>
              <a:rPr sz="1800" spc="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repeatedly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until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key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is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retrieved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or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an </a:t>
            </a:r>
            <a:r>
              <a:rPr sz="1800" spc="-484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empty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position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found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insert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the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item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2500">
              <a:latin typeface="Arial MT"/>
              <a:cs typeface="Arial MT"/>
            </a:endParaRPr>
          </a:p>
          <a:p>
            <a:pPr marL="12700" marR="1035685">
              <a:lnSpc>
                <a:spcPts val="2050"/>
              </a:lnSpc>
              <a:buChar char="•"/>
              <a:tabLst>
                <a:tab pos="281940" algn="l"/>
                <a:tab pos="282575" algn="l"/>
              </a:tabLst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So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if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h(key)</a:t>
            </a:r>
            <a:r>
              <a:rPr sz="1800" spc="3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occupied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2583C5"/>
                </a:solidFill>
                <a:latin typeface="Arial MT"/>
                <a:cs typeface="Arial MT"/>
              </a:rPr>
              <a:t>we</a:t>
            </a:r>
            <a:r>
              <a:rPr sz="1800" spc="3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apply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rh(h(key))</a:t>
            </a:r>
            <a:r>
              <a:rPr sz="1800" spc="3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,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if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it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is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occupied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then </a:t>
            </a:r>
            <a:r>
              <a:rPr sz="1800" spc="-484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rh(rh(h(key)))</a:t>
            </a:r>
            <a:r>
              <a:rPr sz="1800" spc="3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so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on.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263143"/>
            <a:ext cx="69551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Open</a:t>
            </a:r>
            <a:r>
              <a:rPr spc="-15" dirty="0"/>
              <a:t> </a:t>
            </a:r>
            <a:r>
              <a:rPr spc="-5" dirty="0"/>
              <a:t>addressing</a:t>
            </a:r>
            <a:r>
              <a:rPr spc="10" dirty="0"/>
              <a:t> </a:t>
            </a:r>
            <a:r>
              <a:rPr spc="-5" dirty="0"/>
              <a:t>versus</a:t>
            </a:r>
            <a:r>
              <a:rPr spc="-10" dirty="0"/>
              <a:t> </a:t>
            </a:r>
            <a:r>
              <a:rPr spc="-5" dirty="0"/>
              <a:t>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881105"/>
            <a:ext cx="8365490" cy="235775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Benefits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of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Chained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tables over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open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addressing:</a:t>
            </a:r>
            <a:endParaRPr sz="1800">
              <a:latin typeface="Arial MT"/>
              <a:cs typeface="Arial MT"/>
            </a:endParaRPr>
          </a:p>
          <a:p>
            <a:pPr marL="469900" marR="137160" indent="-4572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Chained</a:t>
            </a:r>
            <a:r>
              <a:rPr sz="1800" spc="3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</a:t>
            </a:r>
            <a:r>
              <a:rPr sz="1800" spc="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tables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are</a:t>
            </a:r>
            <a:r>
              <a:rPr sz="1800" spc="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insensitive</a:t>
            </a:r>
            <a:r>
              <a:rPr sz="1800" spc="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to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clustering,</a:t>
            </a:r>
            <a:r>
              <a:rPr sz="1800" spc="4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only</a:t>
            </a:r>
            <a:r>
              <a:rPr sz="1800" spc="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requiring</a:t>
            </a:r>
            <a:r>
              <a:rPr sz="1800" spc="3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minimization </a:t>
            </a:r>
            <a:r>
              <a:rPr sz="1800" spc="-484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of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collisions.</a:t>
            </a:r>
            <a:r>
              <a:rPr sz="1800" spc="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Open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addressing</a:t>
            </a:r>
            <a:r>
              <a:rPr sz="1800" spc="3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depends</a:t>
            </a:r>
            <a:r>
              <a:rPr sz="1800" spc="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upon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better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functions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avoid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clustering.</a:t>
            </a:r>
            <a:endParaRPr sz="1800">
              <a:latin typeface="Arial MT"/>
              <a:cs typeface="Arial MT"/>
            </a:endParaRPr>
          </a:p>
          <a:p>
            <a:pPr marL="469900" marR="5080" indent="-45720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Although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chains</a:t>
            </a:r>
            <a:r>
              <a:rPr sz="1800" spc="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grow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longer</a:t>
            </a:r>
            <a:r>
              <a:rPr sz="1800" spc="3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as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table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fills,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chained</a:t>
            </a:r>
            <a:r>
              <a:rPr sz="1800" spc="3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table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cannot</a:t>
            </a:r>
            <a:r>
              <a:rPr sz="1800" spc="3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"fill </a:t>
            </a:r>
            <a:r>
              <a:rPr sz="1800" spc="-484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up"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and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does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not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exhibit</a:t>
            </a:r>
            <a:r>
              <a:rPr sz="1800" spc="4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sudden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increases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in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lookup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times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that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occur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in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near-full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table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583C5"/>
                </a:solidFill>
                <a:latin typeface="Arial MT"/>
                <a:cs typeface="Arial MT"/>
              </a:rPr>
              <a:t>with</a:t>
            </a:r>
            <a:r>
              <a:rPr sz="1800" spc="3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open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addressing.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310387"/>
            <a:ext cx="807021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/>
              <a:t>Open addressing</a:t>
            </a:r>
            <a:r>
              <a:rPr sz="3100" spc="15" dirty="0"/>
              <a:t> </a:t>
            </a:r>
            <a:r>
              <a:rPr sz="3100" spc="-10" dirty="0"/>
              <a:t>versus</a:t>
            </a:r>
            <a:r>
              <a:rPr sz="3100" spc="30" dirty="0"/>
              <a:t> </a:t>
            </a:r>
            <a:r>
              <a:rPr sz="3100" spc="-5" dirty="0"/>
              <a:t>chaining</a:t>
            </a:r>
            <a:r>
              <a:rPr sz="3100" spc="5" dirty="0"/>
              <a:t> </a:t>
            </a:r>
            <a:r>
              <a:rPr sz="3100" spc="-5" dirty="0"/>
              <a:t>(Contd..)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421640" y="1226947"/>
            <a:ext cx="7980680" cy="1809114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benefits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open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addressing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compared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chaining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are:</a:t>
            </a:r>
            <a:endParaRPr sz="1800">
              <a:latin typeface="Arial MT"/>
              <a:cs typeface="Arial MT"/>
            </a:endParaRPr>
          </a:p>
          <a:p>
            <a:pPr marL="469900" marR="43815" indent="-4572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They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can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be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more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space-efficient</a:t>
            </a:r>
            <a:r>
              <a:rPr sz="1800" spc="3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than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chaining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since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they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don't need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to 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store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any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pointers</a:t>
            </a:r>
            <a:r>
              <a:rPr sz="1800" spc="3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or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allocate</a:t>
            </a:r>
            <a:r>
              <a:rPr sz="1800" spc="3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any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additional</a:t>
            </a:r>
            <a:r>
              <a:rPr sz="1800" spc="3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space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outside</a:t>
            </a:r>
            <a:r>
              <a:rPr sz="1800" spc="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table.</a:t>
            </a:r>
            <a:endParaRPr sz="1800">
              <a:latin typeface="Arial MT"/>
              <a:cs typeface="Arial MT"/>
            </a:endParaRPr>
          </a:p>
          <a:p>
            <a:pPr marL="469900" marR="5080" indent="-4572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Insertions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avoid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time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overhead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of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memory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allocation,</a:t>
            </a:r>
            <a:r>
              <a:rPr sz="1800" spc="3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and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can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even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be </a:t>
            </a:r>
            <a:r>
              <a:rPr sz="1800" spc="-484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implemented</a:t>
            </a:r>
            <a:r>
              <a:rPr sz="1800" spc="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in the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absence</a:t>
            </a:r>
            <a:r>
              <a:rPr sz="1800" spc="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of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memory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583C5"/>
                </a:solidFill>
                <a:latin typeface="Arial MT"/>
                <a:cs typeface="Arial MT"/>
              </a:rPr>
              <a:t>allocator.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As</a:t>
            </a:r>
            <a:r>
              <a:rPr spc="-20" dirty="0"/>
              <a:t>s</a:t>
            </a:r>
            <a:r>
              <a:rPr spc="-5" dirty="0"/>
              <a:t>ign</a:t>
            </a:r>
            <a:r>
              <a:rPr dirty="0"/>
              <a:t>m</a:t>
            </a:r>
            <a:r>
              <a:rPr spc="-5" dirty="0"/>
              <a:t>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760437"/>
            <a:ext cx="7469505" cy="492379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700" dirty="0">
                <a:solidFill>
                  <a:srgbClr val="2583C5"/>
                </a:solidFill>
                <a:latin typeface="Arial MT"/>
                <a:cs typeface="Arial MT"/>
              </a:rPr>
              <a:t>Implement</a:t>
            </a:r>
            <a:r>
              <a:rPr sz="1700" spc="-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583C5"/>
                </a:solidFill>
                <a:latin typeface="Arial MT"/>
                <a:cs typeface="Arial MT"/>
              </a:rPr>
              <a:t>a</a:t>
            </a:r>
            <a:r>
              <a:rPr sz="1700" spc="-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583C5"/>
                </a:solidFill>
                <a:latin typeface="Arial MT"/>
                <a:cs typeface="Arial MT"/>
              </a:rPr>
              <a:t>hash table </a:t>
            </a:r>
            <a:r>
              <a:rPr sz="1700" spc="-5" dirty="0">
                <a:solidFill>
                  <a:srgbClr val="2583C5"/>
                </a:solidFill>
                <a:latin typeface="Arial MT"/>
                <a:cs typeface="Arial MT"/>
              </a:rPr>
              <a:t>for the</a:t>
            </a:r>
            <a:r>
              <a:rPr sz="17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583C5"/>
                </a:solidFill>
                <a:latin typeface="Arial MT"/>
                <a:cs typeface="Arial MT"/>
              </a:rPr>
              <a:t>following</a:t>
            </a:r>
            <a:endParaRPr sz="1700">
              <a:latin typeface="Arial MT"/>
              <a:cs typeface="Arial MT"/>
            </a:endParaRPr>
          </a:p>
          <a:p>
            <a:pPr marL="474345">
              <a:lnSpc>
                <a:spcPct val="100000"/>
              </a:lnSpc>
              <a:spcBef>
                <a:spcPts val="805"/>
              </a:spcBef>
            </a:pPr>
            <a:r>
              <a:rPr sz="1500" dirty="0">
                <a:solidFill>
                  <a:srgbClr val="00B8B4"/>
                </a:solidFill>
                <a:latin typeface="Arial MT"/>
                <a:cs typeface="Arial MT"/>
              </a:rPr>
              <a:t>struct</a:t>
            </a:r>
            <a:r>
              <a:rPr sz="1500" spc="-6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0B8B4"/>
                </a:solidFill>
                <a:latin typeface="Arial MT"/>
                <a:cs typeface="Arial MT"/>
              </a:rPr>
              <a:t>device</a:t>
            </a:r>
            <a:endParaRPr sz="1500">
              <a:latin typeface="Arial MT"/>
              <a:cs typeface="Arial MT"/>
            </a:endParaRPr>
          </a:p>
          <a:p>
            <a:pPr marL="474345">
              <a:lnSpc>
                <a:spcPct val="100000"/>
              </a:lnSpc>
              <a:spcBef>
                <a:spcPts val="800"/>
              </a:spcBef>
            </a:pPr>
            <a:r>
              <a:rPr sz="1500" dirty="0">
                <a:solidFill>
                  <a:srgbClr val="00B8B4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579755">
              <a:lnSpc>
                <a:spcPct val="100000"/>
              </a:lnSpc>
              <a:spcBef>
                <a:spcPts val="805"/>
              </a:spcBef>
            </a:pPr>
            <a:r>
              <a:rPr sz="1500" dirty="0">
                <a:solidFill>
                  <a:srgbClr val="00B8B4"/>
                </a:solidFill>
                <a:latin typeface="Arial MT"/>
                <a:cs typeface="Arial MT"/>
              </a:rPr>
              <a:t>int</a:t>
            </a:r>
            <a:r>
              <a:rPr sz="1500" spc="-4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0B8B4"/>
                </a:solidFill>
                <a:latin typeface="Arial MT"/>
                <a:cs typeface="Arial MT"/>
              </a:rPr>
              <a:t>device_id;</a:t>
            </a:r>
            <a:endParaRPr sz="1500">
              <a:latin typeface="Arial MT"/>
              <a:cs typeface="Arial MT"/>
            </a:endParaRPr>
          </a:p>
          <a:p>
            <a:pPr marL="579755">
              <a:lnSpc>
                <a:spcPct val="100000"/>
              </a:lnSpc>
              <a:spcBef>
                <a:spcPts val="795"/>
              </a:spcBef>
            </a:pPr>
            <a:r>
              <a:rPr sz="1500" dirty="0">
                <a:solidFill>
                  <a:srgbClr val="00B8B4"/>
                </a:solidFill>
                <a:latin typeface="Arial MT"/>
                <a:cs typeface="Arial MT"/>
              </a:rPr>
              <a:t>char</a:t>
            </a:r>
            <a:r>
              <a:rPr sz="1500" spc="-4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0B8B4"/>
                </a:solidFill>
                <a:latin typeface="Arial MT"/>
                <a:cs typeface="Arial MT"/>
              </a:rPr>
              <a:t>*device_type;</a:t>
            </a:r>
            <a:endParaRPr sz="1500">
              <a:latin typeface="Arial MT"/>
              <a:cs typeface="Arial MT"/>
            </a:endParaRPr>
          </a:p>
          <a:p>
            <a:pPr marL="474345">
              <a:lnSpc>
                <a:spcPct val="100000"/>
              </a:lnSpc>
              <a:spcBef>
                <a:spcPts val="805"/>
              </a:spcBef>
            </a:pPr>
            <a:r>
              <a:rPr sz="1500" dirty="0">
                <a:solidFill>
                  <a:srgbClr val="00B8B4"/>
                </a:solidFill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  <a:p>
            <a:pPr marL="474345">
              <a:lnSpc>
                <a:spcPct val="100000"/>
              </a:lnSpc>
              <a:spcBef>
                <a:spcPts val="805"/>
              </a:spcBef>
            </a:pPr>
            <a:r>
              <a:rPr sz="1500" dirty="0">
                <a:solidFill>
                  <a:srgbClr val="00B8B4"/>
                </a:solidFill>
                <a:latin typeface="Arial MT"/>
                <a:cs typeface="Arial MT"/>
              </a:rPr>
              <a:t>struct</a:t>
            </a:r>
            <a:r>
              <a:rPr sz="1500" spc="-7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B8B4"/>
                </a:solidFill>
                <a:latin typeface="Arial MT"/>
                <a:cs typeface="Arial MT"/>
              </a:rPr>
              <a:t>presence</a:t>
            </a:r>
            <a:endParaRPr sz="1500">
              <a:latin typeface="Arial MT"/>
              <a:cs typeface="Arial MT"/>
            </a:endParaRPr>
          </a:p>
          <a:p>
            <a:pPr marL="579755">
              <a:lnSpc>
                <a:spcPct val="100000"/>
              </a:lnSpc>
              <a:spcBef>
                <a:spcPts val="790"/>
              </a:spcBef>
            </a:pPr>
            <a:r>
              <a:rPr sz="1500" dirty="0">
                <a:solidFill>
                  <a:srgbClr val="00B8B4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684530">
              <a:lnSpc>
                <a:spcPct val="100000"/>
              </a:lnSpc>
              <a:spcBef>
                <a:spcPts val="805"/>
              </a:spcBef>
            </a:pPr>
            <a:r>
              <a:rPr sz="1500" dirty="0">
                <a:solidFill>
                  <a:srgbClr val="00B8B4"/>
                </a:solidFill>
                <a:latin typeface="Arial MT"/>
                <a:cs typeface="Arial MT"/>
              </a:rPr>
              <a:t>int</a:t>
            </a:r>
            <a:r>
              <a:rPr sz="1500" spc="-6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B8B4"/>
                </a:solidFill>
                <a:latin typeface="Arial MT"/>
                <a:cs typeface="Arial MT"/>
              </a:rPr>
              <a:t>id;</a:t>
            </a:r>
            <a:endParaRPr sz="1500">
              <a:latin typeface="Arial MT"/>
              <a:cs typeface="Arial MT"/>
            </a:endParaRPr>
          </a:p>
          <a:p>
            <a:pPr marL="684530" marR="5495925">
              <a:lnSpc>
                <a:spcPct val="144000"/>
              </a:lnSpc>
              <a:spcBef>
                <a:spcPts val="15"/>
              </a:spcBef>
            </a:pPr>
            <a:r>
              <a:rPr sz="1500" spc="-5" dirty="0">
                <a:solidFill>
                  <a:srgbClr val="00B8B4"/>
                </a:solidFill>
                <a:latin typeface="Arial MT"/>
                <a:cs typeface="Arial MT"/>
              </a:rPr>
              <a:t>char </a:t>
            </a:r>
            <a:r>
              <a:rPr sz="1500" dirty="0">
                <a:solidFill>
                  <a:srgbClr val="00B8B4"/>
                </a:solidFill>
                <a:latin typeface="Arial MT"/>
                <a:cs typeface="Arial MT"/>
              </a:rPr>
              <a:t>*name </a:t>
            </a:r>
            <a:r>
              <a:rPr sz="15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B8B4"/>
                </a:solidFill>
                <a:latin typeface="Arial MT"/>
                <a:cs typeface="Arial MT"/>
              </a:rPr>
              <a:t>struct</a:t>
            </a:r>
            <a:r>
              <a:rPr sz="1500" spc="-7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0B8B4"/>
                </a:solidFill>
                <a:latin typeface="Arial MT"/>
                <a:cs typeface="Arial MT"/>
              </a:rPr>
              <a:t>device</a:t>
            </a:r>
            <a:r>
              <a:rPr sz="1500" spc="-4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B8B4"/>
                </a:solidFill>
                <a:latin typeface="Arial MT"/>
                <a:cs typeface="Arial MT"/>
              </a:rPr>
              <a:t>d;</a:t>
            </a:r>
            <a:endParaRPr sz="1500">
              <a:latin typeface="Arial MT"/>
              <a:cs typeface="Arial MT"/>
            </a:endParaRPr>
          </a:p>
          <a:p>
            <a:pPr marL="474345">
              <a:lnSpc>
                <a:spcPct val="100000"/>
              </a:lnSpc>
              <a:spcBef>
                <a:spcPts val="805"/>
              </a:spcBef>
            </a:pPr>
            <a:r>
              <a:rPr sz="1500" dirty="0">
                <a:solidFill>
                  <a:srgbClr val="00B8B4"/>
                </a:solidFill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  <a:p>
            <a:pPr marL="474345">
              <a:lnSpc>
                <a:spcPct val="100000"/>
              </a:lnSpc>
              <a:spcBef>
                <a:spcPts val="800"/>
              </a:spcBef>
            </a:pPr>
            <a:r>
              <a:rPr sz="1500" dirty="0">
                <a:solidFill>
                  <a:srgbClr val="00B8B4"/>
                </a:solidFill>
                <a:latin typeface="Arial MT"/>
                <a:cs typeface="Arial MT"/>
              </a:rPr>
              <a:t>Create</a:t>
            </a:r>
            <a:r>
              <a:rPr sz="1500" spc="-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B8B4"/>
                </a:solidFill>
                <a:latin typeface="Arial MT"/>
                <a:cs typeface="Arial MT"/>
              </a:rPr>
              <a:t>hash table</a:t>
            </a:r>
            <a:r>
              <a:rPr sz="1500" spc="-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B8B4"/>
                </a:solidFill>
                <a:latin typeface="Arial MT"/>
                <a:cs typeface="Arial MT"/>
              </a:rPr>
              <a:t>of</a:t>
            </a:r>
            <a:r>
              <a:rPr sz="1500" spc="-2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B8B4"/>
                </a:solidFill>
                <a:latin typeface="Arial MT"/>
                <a:cs typeface="Arial MT"/>
              </a:rPr>
              <a:t>size 5 for</a:t>
            </a:r>
            <a:r>
              <a:rPr sz="1500" spc="-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00B8B4"/>
                </a:solidFill>
                <a:latin typeface="Arial MT"/>
                <a:cs typeface="Arial MT"/>
              </a:rPr>
              <a:t>presence.</a:t>
            </a:r>
            <a:r>
              <a:rPr sz="1500" spc="-3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B8B4"/>
                </a:solidFill>
                <a:latin typeface="Arial MT"/>
                <a:cs typeface="Arial MT"/>
              </a:rPr>
              <a:t>Hash function</a:t>
            </a:r>
            <a:r>
              <a:rPr sz="1500" spc="-2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B8B4"/>
                </a:solidFill>
                <a:latin typeface="Arial MT"/>
                <a:cs typeface="Arial MT"/>
              </a:rPr>
              <a:t>has</a:t>
            </a:r>
            <a:r>
              <a:rPr sz="1500" spc="-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B8B4"/>
                </a:solidFill>
                <a:latin typeface="Arial MT"/>
                <a:cs typeface="Arial MT"/>
              </a:rPr>
              <a:t>to be</a:t>
            </a:r>
            <a:r>
              <a:rPr sz="1500" spc="-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00B8B4"/>
                </a:solidFill>
                <a:latin typeface="Arial MT"/>
                <a:cs typeface="Arial MT"/>
              </a:rPr>
              <a:t>based</a:t>
            </a:r>
            <a:r>
              <a:rPr sz="1500" dirty="0">
                <a:solidFill>
                  <a:srgbClr val="00B8B4"/>
                </a:solidFill>
                <a:latin typeface="Arial MT"/>
                <a:cs typeface="Arial MT"/>
              </a:rPr>
              <a:t> on</a:t>
            </a:r>
            <a:r>
              <a:rPr sz="1500" spc="-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B8B4"/>
                </a:solidFill>
                <a:latin typeface="Arial MT"/>
                <a:cs typeface="Arial MT"/>
              </a:rPr>
              <a:t>id.</a:t>
            </a:r>
            <a:r>
              <a:rPr sz="1500" spc="-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B8B4"/>
                </a:solidFill>
                <a:latin typeface="Arial MT"/>
                <a:cs typeface="Arial MT"/>
              </a:rPr>
              <a:t>Use</a:t>
            </a:r>
            <a:endParaRPr sz="1500">
              <a:latin typeface="Arial MT"/>
              <a:cs typeface="Arial MT"/>
            </a:endParaRPr>
          </a:p>
          <a:p>
            <a:pPr marL="64516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solidFill>
                  <a:srgbClr val="00B8B4"/>
                </a:solidFill>
                <a:latin typeface="Arial MT"/>
                <a:cs typeface="Arial MT"/>
              </a:rPr>
              <a:t>chaining</a:t>
            </a:r>
            <a:r>
              <a:rPr sz="1500" spc="-3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B8B4"/>
                </a:solidFill>
                <a:latin typeface="Arial MT"/>
                <a:cs typeface="Arial MT"/>
              </a:rPr>
              <a:t>to</a:t>
            </a:r>
            <a:r>
              <a:rPr sz="1500" spc="-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0B8B4"/>
                </a:solidFill>
                <a:latin typeface="Arial MT"/>
                <a:cs typeface="Arial MT"/>
              </a:rPr>
              <a:t>resolve</a:t>
            </a:r>
            <a:r>
              <a:rPr sz="1500" spc="-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B8B4"/>
                </a:solidFill>
                <a:latin typeface="Arial MT"/>
                <a:cs typeface="Arial MT"/>
              </a:rPr>
              <a:t>the</a:t>
            </a:r>
            <a:r>
              <a:rPr sz="1500" spc="-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B8B4"/>
                </a:solidFill>
                <a:latin typeface="Arial MT"/>
                <a:cs typeface="Arial MT"/>
              </a:rPr>
              <a:t>collision.</a:t>
            </a:r>
            <a:endParaRPr sz="1500">
              <a:latin typeface="Arial MT"/>
              <a:cs typeface="Arial MT"/>
            </a:endParaRPr>
          </a:p>
          <a:p>
            <a:pPr marL="474345">
              <a:lnSpc>
                <a:spcPct val="100000"/>
              </a:lnSpc>
              <a:spcBef>
                <a:spcPts val="790"/>
              </a:spcBef>
            </a:pPr>
            <a:r>
              <a:rPr sz="1500" dirty="0">
                <a:solidFill>
                  <a:srgbClr val="00B8B4"/>
                </a:solidFill>
                <a:latin typeface="Arial MT"/>
                <a:cs typeface="Arial MT"/>
              </a:rPr>
              <a:t>NOTE</a:t>
            </a:r>
            <a:r>
              <a:rPr sz="1500" spc="-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B8B4"/>
                </a:solidFill>
                <a:latin typeface="Arial MT"/>
                <a:cs typeface="Arial MT"/>
              </a:rPr>
              <a:t>:</a:t>
            </a:r>
            <a:r>
              <a:rPr sz="1500" spc="-5" dirty="0">
                <a:solidFill>
                  <a:srgbClr val="00B8B4"/>
                </a:solidFill>
                <a:latin typeface="Arial MT"/>
                <a:cs typeface="Arial MT"/>
              </a:rPr>
              <a:t> See </a:t>
            </a:r>
            <a:r>
              <a:rPr sz="1500" dirty="0">
                <a:solidFill>
                  <a:srgbClr val="00B8B4"/>
                </a:solidFill>
                <a:latin typeface="Arial MT"/>
                <a:cs typeface="Arial MT"/>
              </a:rPr>
              <a:t>the</a:t>
            </a:r>
            <a:r>
              <a:rPr sz="1500" spc="-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B8B4"/>
                </a:solidFill>
                <a:latin typeface="Arial MT"/>
                <a:cs typeface="Arial MT"/>
              </a:rPr>
              <a:t>demo</a:t>
            </a:r>
            <a:r>
              <a:rPr sz="1500" spc="-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B8B4"/>
                </a:solidFill>
                <a:latin typeface="Arial MT"/>
                <a:cs typeface="Arial MT"/>
              </a:rPr>
              <a:t>code</a:t>
            </a:r>
            <a:r>
              <a:rPr sz="1500" spc="-2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B8B4"/>
                </a:solidFill>
                <a:latin typeface="Arial MT"/>
                <a:cs typeface="Arial MT"/>
              </a:rPr>
              <a:t>(in</a:t>
            </a:r>
            <a:r>
              <a:rPr sz="1500" spc="-2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0B8B4"/>
                </a:solidFill>
                <a:latin typeface="Arial MT"/>
                <a:cs typeface="Arial MT"/>
              </a:rPr>
              <a:t>socodery)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9966" y="3626866"/>
            <a:ext cx="1024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685F56"/>
                </a:solidFill>
                <a:latin typeface="Arial MT"/>
                <a:cs typeface="Arial MT"/>
              </a:rPr>
              <a:t>Tha</a:t>
            </a:r>
            <a:r>
              <a:rPr sz="2400" b="0" spc="-15" dirty="0">
                <a:solidFill>
                  <a:srgbClr val="685F56"/>
                </a:solidFill>
                <a:latin typeface="Arial MT"/>
                <a:cs typeface="Arial MT"/>
              </a:rPr>
              <a:t>n</a:t>
            </a:r>
            <a:r>
              <a:rPr sz="2400" b="0" dirty="0">
                <a:solidFill>
                  <a:srgbClr val="685F56"/>
                </a:solidFill>
                <a:latin typeface="Arial MT"/>
                <a:cs typeface="Arial MT"/>
              </a:rPr>
              <a:t>ks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8392"/>
            <a:ext cx="9144000" cy="6769734"/>
          </a:xfrm>
          <a:custGeom>
            <a:avLst/>
            <a:gdLst/>
            <a:ahLst/>
            <a:cxnLst/>
            <a:rect l="l" t="t" r="r" b="b"/>
            <a:pathLst>
              <a:path w="9144000" h="6769734">
                <a:moveTo>
                  <a:pt x="0" y="6769607"/>
                </a:moveTo>
                <a:lnTo>
                  <a:pt x="9144000" y="6769607"/>
                </a:lnTo>
                <a:lnTo>
                  <a:pt x="9144000" y="0"/>
                </a:lnTo>
                <a:lnTo>
                  <a:pt x="0" y="0"/>
                </a:lnTo>
                <a:lnTo>
                  <a:pt x="0" y="6769607"/>
                </a:lnTo>
                <a:close/>
              </a:path>
            </a:pathLst>
          </a:custGeom>
          <a:solidFill>
            <a:srgbClr val="007D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88900"/>
          </a:xfrm>
          <a:custGeom>
            <a:avLst/>
            <a:gdLst/>
            <a:ahLst/>
            <a:cxnLst/>
            <a:rect l="l" t="t" r="r" b="b"/>
            <a:pathLst>
              <a:path w="9144000" h="88900">
                <a:moveTo>
                  <a:pt x="9144000" y="0"/>
                </a:moveTo>
                <a:lnTo>
                  <a:pt x="0" y="0"/>
                </a:lnTo>
                <a:lnTo>
                  <a:pt x="0" y="88392"/>
                </a:lnTo>
                <a:lnTo>
                  <a:pt x="9144000" y="88392"/>
                </a:lnTo>
                <a:lnTo>
                  <a:pt x="9144000" y="0"/>
                </a:lnTo>
                <a:close/>
              </a:path>
            </a:pathLst>
          </a:custGeom>
          <a:solidFill>
            <a:srgbClr val="00B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58140" y="6481571"/>
            <a:ext cx="8547100" cy="189230"/>
            <a:chOff x="358140" y="6481571"/>
            <a:chExt cx="8547100" cy="189230"/>
          </a:xfrm>
        </p:grpSpPr>
        <p:sp>
          <p:nvSpPr>
            <p:cNvPr id="5" name="object 5"/>
            <p:cNvSpPr/>
            <p:nvPr/>
          </p:nvSpPr>
          <p:spPr>
            <a:xfrm>
              <a:off x="358140" y="6483095"/>
              <a:ext cx="8432800" cy="0"/>
            </a:xfrm>
            <a:custGeom>
              <a:avLst/>
              <a:gdLst/>
              <a:ahLst/>
              <a:cxnLst/>
              <a:rect l="l" t="t" r="r" b="b"/>
              <a:pathLst>
                <a:path w="8432800">
                  <a:moveTo>
                    <a:pt x="0" y="0"/>
                  </a:moveTo>
                  <a:lnTo>
                    <a:pt x="8432291" y="0"/>
                  </a:lnTo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199" y="6483095"/>
              <a:ext cx="827531" cy="187452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87723" y="3223260"/>
            <a:ext cx="1368552" cy="4114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263143"/>
            <a:ext cx="489267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Introduction</a:t>
            </a:r>
            <a:r>
              <a:rPr dirty="0"/>
              <a:t> </a:t>
            </a:r>
            <a:r>
              <a:rPr spc="-5" dirty="0"/>
              <a:t>to</a:t>
            </a:r>
            <a:r>
              <a:rPr spc="-20" dirty="0"/>
              <a:t> </a:t>
            </a:r>
            <a:r>
              <a:rPr spc="-5" dirty="0"/>
              <a:t>Hashing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17778"/>
            <a:ext cx="8161020" cy="309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9225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Hashing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is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method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of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organizing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 information</a:t>
            </a:r>
            <a:r>
              <a:rPr sz="1800" spc="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in tables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that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583C5"/>
                </a:solidFill>
                <a:latin typeface="Arial MT"/>
                <a:cs typeface="Arial MT"/>
              </a:rPr>
              <a:t>allows</a:t>
            </a:r>
            <a:r>
              <a:rPr sz="1800" spc="6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them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to </a:t>
            </a:r>
            <a:r>
              <a:rPr sz="1800" spc="-484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be</a:t>
            </a:r>
            <a:r>
              <a:rPr sz="1800" spc="-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searched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more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quickly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583C5"/>
              </a:buClr>
              <a:buFont typeface="Arial MT"/>
              <a:buChar char="•"/>
            </a:pPr>
            <a:endParaRPr sz="1850" dirty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spc="-95" dirty="0">
                <a:solidFill>
                  <a:srgbClr val="2583C5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search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an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2583C5"/>
                </a:solidFill>
                <a:latin typeface="Arial MT"/>
                <a:cs typeface="Arial MT"/>
              </a:rPr>
              <a:t>entry,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2583C5"/>
                </a:solidFill>
                <a:latin typeface="Arial MT"/>
                <a:cs typeface="Arial MT"/>
              </a:rPr>
              <a:t>we</a:t>
            </a:r>
            <a:r>
              <a:rPr sz="1800" spc="5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only need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know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 contents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of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one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of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fields.</a:t>
            </a:r>
            <a:r>
              <a:rPr sz="1800" spc="-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This </a:t>
            </a:r>
            <a:r>
              <a:rPr sz="1800" spc="-484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field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583C5"/>
                </a:solidFill>
                <a:latin typeface="Arial MT"/>
                <a:cs typeface="Arial MT"/>
              </a:rPr>
              <a:t>known</a:t>
            </a:r>
            <a:r>
              <a:rPr sz="1800" spc="4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as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the </a:t>
            </a:r>
            <a:r>
              <a:rPr sz="1800" b="1" spc="-10" dirty="0">
                <a:solidFill>
                  <a:srgbClr val="2583C5"/>
                </a:solidFill>
                <a:latin typeface="Arial"/>
                <a:cs typeface="Arial"/>
              </a:rPr>
              <a:t>key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583C5"/>
              </a:buClr>
              <a:buFont typeface="Arial MT"/>
              <a:buChar char="•"/>
            </a:pPr>
            <a:endParaRPr sz="1850" dirty="0">
              <a:latin typeface="Arial MT"/>
              <a:cs typeface="Arial MT"/>
            </a:endParaRPr>
          </a:p>
          <a:p>
            <a:pPr marL="12700" marR="112395">
              <a:lnSpc>
                <a:spcPct val="100000"/>
              </a:lnSpc>
              <a:buSzPct val="94444"/>
              <a:buFont typeface="Arial MT"/>
              <a:buChar char="•"/>
              <a:tabLst>
                <a:tab pos="156210" algn="l"/>
              </a:tabLst>
            </a:pPr>
            <a:r>
              <a:rPr sz="1800" b="1" spc="-5" dirty="0">
                <a:solidFill>
                  <a:srgbClr val="2583C5"/>
                </a:solidFill>
                <a:latin typeface="Arial"/>
                <a:cs typeface="Arial"/>
              </a:rPr>
              <a:t>Hashing</a:t>
            </a:r>
            <a:r>
              <a:rPr sz="1800" b="1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is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 process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of mapping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this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key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value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position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583C5"/>
                </a:solidFill>
                <a:latin typeface="Arial MT"/>
                <a:cs typeface="Arial MT"/>
              </a:rPr>
              <a:t>where</a:t>
            </a:r>
            <a:r>
              <a:rPr sz="1800" spc="5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 data </a:t>
            </a:r>
            <a:r>
              <a:rPr sz="1800" spc="-484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is actually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stored.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 dirty="0">
              <a:latin typeface="Arial MT"/>
              <a:cs typeface="Arial MT"/>
            </a:endParaRPr>
          </a:p>
          <a:p>
            <a:pPr marL="12700" marR="173355">
              <a:lnSpc>
                <a:spcPct val="100000"/>
              </a:lnSpc>
              <a:buSzPct val="77777"/>
              <a:buFont typeface="Times New Roman"/>
              <a:buChar char="•"/>
              <a:tabLst>
                <a:tab pos="81915" algn="l"/>
              </a:tabLst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Hashing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used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to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index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retrieve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items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because</a:t>
            </a:r>
            <a:r>
              <a:rPr sz="1800" spc="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it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faster to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find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item </a:t>
            </a:r>
            <a:r>
              <a:rPr sz="1800" spc="-484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using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shorter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hashed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key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 than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to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find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it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using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original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value.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263143"/>
            <a:ext cx="496443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Applications</a:t>
            </a:r>
            <a:r>
              <a:rPr spc="-1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Hashing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971008"/>
            <a:ext cx="4189729" cy="163830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105"/>
              </a:spcBef>
              <a:buChar char="•"/>
              <a:tabLst>
                <a:tab pos="317500" algn="l"/>
                <a:tab pos="318135" algn="l"/>
              </a:tabLst>
            </a:pP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Some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of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Hashing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applications</a:t>
            </a:r>
            <a:r>
              <a:rPr sz="1800" spc="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are:</a:t>
            </a:r>
            <a:endParaRPr sz="1800">
              <a:latin typeface="Arial MT"/>
              <a:cs typeface="Arial MT"/>
            </a:endParaRPr>
          </a:p>
          <a:p>
            <a:pPr marL="317500" indent="-305435">
              <a:lnSpc>
                <a:spcPct val="100000"/>
              </a:lnSpc>
              <a:spcBef>
                <a:spcPts val="1005"/>
              </a:spcBef>
              <a:buChar char="•"/>
              <a:tabLst>
                <a:tab pos="317500" algn="l"/>
                <a:tab pos="318135" algn="l"/>
              </a:tabLst>
            </a:pP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Cryptography</a:t>
            </a:r>
            <a:endParaRPr sz="1800">
              <a:latin typeface="Arial MT"/>
              <a:cs typeface="Arial MT"/>
            </a:endParaRPr>
          </a:p>
          <a:p>
            <a:pPr marL="317500" indent="-305435">
              <a:lnSpc>
                <a:spcPct val="100000"/>
              </a:lnSpc>
              <a:spcBef>
                <a:spcPts val="1025"/>
              </a:spcBef>
              <a:buChar char="•"/>
              <a:tabLst>
                <a:tab pos="317500" algn="l"/>
                <a:tab pos="318135" algn="l"/>
              </a:tabLst>
            </a:pP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On-line</a:t>
            </a:r>
            <a:r>
              <a:rPr sz="1800" spc="-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spelling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checkers</a:t>
            </a:r>
            <a:endParaRPr sz="1800">
              <a:latin typeface="Arial MT"/>
              <a:cs typeface="Arial MT"/>
            </a:endParaRPr>
          </a:p>
          <a:p>
            <a:pPr marL="317500" indent="-305435">
              <a:lnSpc>
                <a:spcPct val="100000"/>
              </a:lnSpc>
              <a:spcBef>
                <a:spcPts val="1019"/>
              </a:spcBef>
              <a:buChar char="•"/>
              <a:tabLst>
                <a:tab pos="317500" algn="l"/>
                <a:tab pos="318135" algn="l"/>
              </a:tabLst>
            </a:pP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Game</a:t>
            </a:r>
            <a:r>
              <a:rPr sz="1800" spc="-3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playing</a:t>
            </a:r>
            <a:r>
              <a:rPr sz="1800" spc="2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programs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263143"/>
            <a:ext cx="302133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Hash</a:t>
            </a:r>
            <a:r>
              <a:rPr spc="-4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5311" y="842517"/>
            <a:ext cx="7776845" cy="36537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315"/>
              </a:spcBef>
              <a:buChar char="•"/>
              <a:tabLst>
                <a:tab pos="184150" algn="l"/>
              </a:tabLst>
            </a:pP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Hashing</a:t>
            </a:r>
            <a:r>
              <a:rPr sz="1800" spc="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refers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deriving</a:t>
            </a:r>
            <a:r>
              <a:rPr sz="1800" spc="2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sequence</a:t>
            </a:r>
            <a:r>
              <a:rPr sz="1800" spc="2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index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from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 arbitrarily</a:t>
            </a:r>
            <a:r>
              <a:rPr sz="1800" spc="2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large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key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 using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  <a:p>
            <a:pPr marL="183515">
              <a:lnSpc>
                <a:spcPct val="100000"/>
              </a:lnSpc>
              <a:spcBef>
                <a:spcPts val="215"/>
              </a:spcBef>
            </a:pPr>
            <a:r>
              <a:rPr sz="1800" i="1" u="heavy" spc="-5" dirty="0">
                <a:solidFill>
                  <a:srgbClr val="00B8B4"/>
                </a:solidFill>
                <a:uFill>
                  <a:solidFill>
                    <a:srgbClr val="00B8B4"/>
                  </a:solidFill>
                </a:uFill>
                <a:latin typeface="Arial"/>
                <a:cs typeface="Arial"/>
              </a:rPr>
              <a:t>hash</a:t>
            </a:r>
            <a:r>
              <a:rPr sz="1800" i="1" u="heavy" spc="-30" dirty="0">
                <a:solidFill>
                  <a:srgbClr val="00B8B4"/>
                </a:solidFill>
                <a:uFill>
                  <a:solidFill>
                    <a:srgbClr val="00B8B4"/>
                  </a:solidFill>
                </a:uFill>
                <a:latin typeface="Arial"/>
                <a:cs typeface="Arial"/>
              </a:rPr>
              <a:t> </a:t>
            </a:r>
            <a:r>
              <a:rPr sz="1800" i="1" u="heavy" spc="-5" dirty="0">
                <a:solidFill>
                  <a:srgbClr val="00B8B4"/>
                </a:solidFill>
                <a:uFill>
                  <a:solidFill>
                    <a:srgbClr val="00B8B4"/>
                  </a:solidFill>
                </a:uFill>
                <a:latin typeface="Arial"/>
                <a:cs typeface="Arial"/>
              </a:rPr>
              <a:t>function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183515" marR="151765" indent="-171450">
              <a:lnSpc>
                <a:spcPct val="110000"/>
              </a:lnSpc>
              <a:spcBef>
                <a:spcPts val="1675"/>
              </a:spcBef>
              <a:buChar char="•"/>
              <a:tabLst>
                <a:tab pos="184150" algn="l"/>
              </a:tabLst>
            </a:pP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A</a:t>
            </a:r>
            <a:r>
              <a:rPr sz="1800" spc="-10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‘</a:t>
            </a:r>
            <a:r>
              <a:rPr sz="1800" u="heavy" spc="-5" dirty="0">
                <a:solidFill>
                  <a:srgbClr val="00B8B4"/>
                </a:solidFill>
                <a:uFill>
                  <a:solidFill>
                    <a:srgbClr val="00B8B4"/>
                  </a:solidFill>
                </a:uFill>
                <a:latin typeface="Arial MT"/>
                <a:cs typeface="Arial MT"/>
              </a:rPr>
              <a:t>hash</a:t>
            </a:r>
            <a:r>
              <a:rPr sz="1800" u="heavy" spc="10" dirty="0">
                <a:solidFill>
                  <a:srgbClr val="00B8B4"/>
                </a:solidFill>
                <a:uFill>
                  <a:solidFill>
                    <a:srgbClr val="00B8B4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00B8B4"/>
                </a:solidFill>
                <a:uFill>
                  <a:solidFill>
                    <a:srgbClr val="00B8B4"/>
                  </a:solidFill>
                </a:uFill>
                <a:latin typeface="Arial MT"/>
                <a:cs typeface="Arial MT"/>
              </a:rPr>
              <a:t>function’</a:t>
            </a:r>
            <a:r>
              <a:rPr sz="1800" spc="-4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is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a</a:t>
            </a:r>
            <a:r>
              <a:rPr sz="1800" spc="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function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that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maps</a:t>
            </a:r>
            <a:r>
              <a:rPr sz="1800" spc="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keys</a:t>
            </a:r>
            <a:r>
              <a:rPr sz="1800" spc="3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in</a:t>
            </a:r>
            <a:r>
              <a:rPr sz="1800" spc="2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some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space</a:t>
            </a:r>
            <a:r>
              <a:rPr sz="1800" spc="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range</a:t>
            </a:r>
            <a:r>
              <a:rPr sz="1800" spc="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of </a:t>
            </a:r>
            <a:r>
              <a:rPr sz="1800" spc="-484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integers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0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 to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M-1.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00B8B4"/>
              </a:buClr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B8B4"/>
              </a:buClr>
              <a:buFont typeface="Arial MT"/>
              <a:buChar char="•"/>
            </a:pPr>
            <a:endParaRPr sz="1600">
              <a:latin typeface="Arial MT"/>
              <a:cs typeface="Arial MT"/>
            </a:endParaRPr>
          </a:p>
          <a:p>
            <a:pPr marL="183515" indent="-171450">
              <a:lnSpc>
                <a:spcPct val="100000"/>
              </a:lnSpc>
              <a:buChar char="•"/>
              <a:tabLst>
                <a:tab pos="184150" algn="l"/>
              </a:tabLst>
            </a:pP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It</a:t>
            </a:r>
            <a:r>
              <a:rPr sz="1800" spc="-2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denoted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by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i="1" spc="-5" dirty="0">
                <a:solidFill>
                  <a:srgbClr val="00B8B4"/>
                </a:solidFill>
                <a:latin typeface="Arial"/>
                <a:cs typeface="Arial"/>
              </a:rPr>
              <a:t>h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00B8B4"/>
              </a:buClr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 marL="183515" marR="81915" indent="-171450">
              <a:lnSpc>
                <a:spcPct val="110100"/>
              </a:lnSpc>
              <a:spcBef>
                <a:spcPts val="1685"/>
              </a:spcBef>
              <a:buChar char="•"/>
              <a:tabLst>
                <a:tab pos="184150" algn="l"/>
              </a:tabLst>
            </a:pP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hash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function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is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used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index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 original</a:t>
            </a:r>
            <a:r>
              <a:rPr sz="1800" spc="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value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or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key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then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used </a:t>
            </a:r>
            <a:r>
              <a:rPr sz="1800" spc="-484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later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each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time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 data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associated</a:t>
            </a:r>
            <a:r>
              <a:rPr sz="1800" spc="2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B8B4"/>
                </a:solidFill>
                <a:latin typeface="Arial MT"/>
                <a:cs typeface="Arial MT"/>
              </a:rPr>
              <a:t>with</a:t>
            </a:r>
            <a:r>
              <a:rPr sz="1800" spc="3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 value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or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key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is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be retrieved.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263143"/>
            <a:ext cx="229489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Hash</a:t>
            </a:r>
            <a:r>
              <a:rPr spc="-60" dirty="0"/>
              <a:t> </a:t>
            </a:r>
            <a:r>
              <a:rPr spc="-55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5311" y="1071458"/>
            <a:ext cx="7354570" cy="234124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33679" indent="-221615">
              <a:lnSpc>
                <a:spcPct val="100000"/>
              </a:lnSpc>
              <a:spcBef>
                <a:spcPts val="310"/>
              </a:spcBef>
              <a:buChar char="•"/>
              <a:tabLst>
                <a:tab pos="233679" algn="l"/>
                <a:tab pos="234315" algn="l"/>
              </a:tabLst>
            </a:pP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An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array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that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uses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hashing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compress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its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indexers</a:t>
            </a:r>
            <a:r>
              <a:rPr sz="1800" spc="3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space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is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referred</a:t>
            </a:r>
            <a:endParaRPr sz="1800" dirty="0">
              <a:latin typeface="Arial MT"/>
              <a:cs typeface="Arial MT"/>
            </a:endParaRPr>
          </a:p>
          <a:p>
            <a:pPr marL="183515">
              <a:lnSpc>
                <a:spcPct val="100000"/>
              </a:lnSpc>
              <a:spcBef>
                <a:spcPts val="219"/>
              </a:spcBef>
            </a:pP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to</a:t>
            </a:r>
            <a:r>
              <a:rPr sz="1800" spc="-2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as</a:t>
            </a:r>
            <a:r>
              <a:rPr sz="1800" spc="-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a</a:t>
            </a:r>
            <a:r>
              <a:rPr sz="1800" spc="-2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i="1" u="heavy" spc="-5" dirty="0">
                <a:solidFill>
                  <a:srgbClr val="00B8B4"/>
                </a:solidFill>
                <a:uFill>
                  <a:solidFill>
                    <a:srgbClr val="00B8B4"/>
                  </a:solidFill>
                </a:uFill>
                <a:latin typeface="Arial"/>
                <a:cs typeface="Arial"/>
              </a:rPr>
              <a:t>hash</a:t>
            </a:r>
            <a:r>
              <a:rPr sz="1800" i="1" u="heavy" spc="-25" dirty="0">
                <a:solidFill>
                  <a:srgbClr val="00B8B4"/>
                </a:solidFill>
                <a:uFill>
                  <a:solidFill>
                    <a:srgbClr val="00B8B4"/>
                  </a:solidFill>
                </a:uFill>
                <a:latin typeface="Arial"/>
                <a:cs typeface="Arial"/>
              </a:rPr>
              <a:t> </a:t>
            </a:r>
            <a:r>
              <a:rPr sz="1800" i="1" u="heavy" spc="-5" dirty="0">
                <a:solidFill>
                  <a:srgbClr val="00B8B4"/>
                </a:solidFill>
                <a:uFill>
                  <a:solidFill>
                    <a:srgbClr val="00B8B4"/>
                  </a:solidFill>
                </a:uFill>
                <a:latin typeface="Arial"/>
                <a:cs typeface="Arial"/>
              </a:rPr>
              <a:t>table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 MT"/>
              <a:cs typeface="Arial MT"/>
            </a:endParaRPr>
          </a:p>
          <a:p>
            <a:pPr marL="183515" marR="5080" indent="-171450">
              <a:lnSpc>
                <a:spcPct val="110000"/>
              </a:lnSpc>
              <a:spcBef>
                <a:spcPts val="1675"/>
              </a:spcBef>
              <a:buChar char="•"/>
              <a:tabLst>
                <a:tab pos="184150" algn="l"/>
              </a:tabLst>
            </a:pP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A</a:t>
            </a:r>
            <a:r>
              <a:rPr sz="1800" spc="-10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hash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table</a:t>
            </a:r>
            <a:r>
              <a:rPr sz="1800" spc="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is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an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associative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array</a:t>
            </a:r>
            <a:r>
              <a:rPr sz="1800" spc="2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data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structure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that</a:t>
            </a:r>
            <a:r>
              <a:rPr sz="1800" spc="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associates</a:t>
            </a:r>
            <a:r>
              <a:rPr sz="1800" spc="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keys </a:t>
            </a:r>
            <a:r>
              <a:rPr sz="1800" spc="-484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B8B4"/>
                </a:solidFill>
                <a:latin typeface="Arial MT"/>
                <a:cs typeface="Arial MT"/>
              </a:rPr>
              <a:t>with</a:t>
            </a:r>
            <a:r>
              <a:rPr sz="1800" spc="3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values.</a:t>
            </a:r>
            <a:r>
              <a:rPr sz="1800" spc="-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primary</a:t>
            </a:r>
            <a:r>
              <a:rPr sz="1800" spc="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operation</a:t>
            </a:r>
            <a:r>
              <a:rPr sz="1800" spc="2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it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supports</a:t>
            </a:r>
            <a:r>
              <a:rPr sz="1800" spc="2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efficiently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lookup.</a:t>
            </a:r>
            <a:r>
              <a:rPr sz="1800" spc="1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It 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works</a:t>
            </a:r>
            <a:r>
              <a:rPr sz="1800" spc="3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by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transforming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key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 using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hash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function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into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 a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hash,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 a 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number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that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hash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table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uses</a:t>
            </a:r>
            <a:r>
              <a:rPr sz="1800" dirty="0">
                <a:solidFill>
                  <a:srgbClr val="00B8B4"/>
                </a:solidFill>
                <a:latin typeface="Arial MT"/>
                <a:cs typeface="Arial MT"/>
              </a:rPr>
              <a:t> to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locate</a:t>
            </a:r>
            <a:r>
              <a:rPr sz="1800" spc="5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desired</a:t>
            </a:r>
            <a:r>
              <a:rPr sz="1800" spc="10" dirty="0">
                <a:solidFill>
                  <a:srgbClr val="00B8B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8B4"/>
                </a:solidFill>
                <a:latin typeface="Arial MT"/>
                <a:cs typeface="Arial MT"/>
              </a:rPr>
              <a:t>value.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263143"/>
            <a:ext cx="17252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Ha</a:t>
            </a:r>
            <a:r>
              <a:rPr spc="-20" dirty="0"/>
              <a:t>s</a:t>
            </a:r>
            <a:r>
              <a:rPr spc="-5" dirty="0"/>
              <a:t>hing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48911" y="1740407"/>
            <a:ext cx="1615440" cy="1466215"/>
            <a:chOff x="4248911" y="1740407"/>
            <a:chExt cx="1615440" cy="1466215"/>
          </a:xfrm>
        </p:grpSpPr>
        <p:sp>
          <p:nvSpPr>
            <p:cNvPr id="4" name="object 4"/>
            <p:cNvSpPr/>
            <p:nvPr/>
          </p:nvSpPr>
          <p:spPr>
            <a:xfrm>
              <a:off x="4424171" y="1746503"/>
              <a:ext cx="1061085" cy="1454150"/>
            </a:xfrm>
            <a:custGeom>
              <a:avLst/>
              <a:gdLst/>
              <a:ahLst/>
              <a:cxnLst/>
              <a:rect l="l" t="t" r="r" b="b"/>
              <a:pathLst>
                <a:path w="1061085" h="1454150">
                  <a:moveTo>
                    <a:pt x="0" y="621792"/>
                  </a:moveTo>
                  <a:lnTo>
                    <a:pt x="1060703" y="621792"/>
                  </a:lnTo>
                  <a:lnTo>
                    <a:pt x="1060703" y="414528"/>
                  </a:lnTo>
                  <a:lnTo>
                    <a:pt x="0" y="414528"/>
                  </a:lnTo>
                  <a:lnTo>
                    <a:pt x="0" y="621792"/>
                  </a:lnTo>
                  <a:close/>
                </a:path>
                <a:path w="1061085" h="1454150">
                  <a:moveTo>
                    <a:pt x="0" y="414528"/>
                  </a:moveTo>
                  <a:lnTo>
                    <a:pt x="1060703" y="414528"/>
                  </a:lnTo>
                  <a:lnTo>
                    <a:pt x="1060703" y="207264"/>
                  </a:lnTo>
                  <a:lnTo>
                    <a:pt x="0" y="207264"/>
                  </a:lnTo>
                  <a:lnTo>
                    <a:pt x="0" y="414528"/>
                  </a:lnTo>
                  <a:close/>
                </a:path>
                <a:path w="1061085" h="1454150">
                  <a:moveTo>
                    <a:pt x="0" y="207263"/>
                  </a:moveTo>
                  <a:lnTo>
                    <a:pt x="1060703" y="207263"/>
                  </a:lnTo>
                  <a:lnTo>
                    <a:pt x="1060703" y="0"/>
                  </a:lnTo>
                  <a:lnTo>
                    <a:pt x="0" y="0"/>
                  </a:lnTo>
                  <a:lnTo>
                    <a:pt x="0" y="207263"/>
                  </a:lnTo>
                  <a:close/>
                </a:path>
                <a:path w="1061085" h="1454150">
                  <a:moveTo>
                    <a:pt x="0" y="830580"/>
                  </a:moveTo>
                  <a:lnTo>
                    <a:pt x="1060703" y="830580"/>
                  </a:lnTo>
                  <a:lnTo>
                    <a:pt x="1060703" y="621792"/>
                  </a:lnTo>
                  <a:lnTo>
                    <a:pt x="0" y="621792"/>
                  </a:lnTo>
                  <a:lnTo>
                    <a:pt x="0" y="830580"/>
                  </a:lnTo>
                  <a:close/>
                </a:path>
                <a:path w="1061085" h="1454150">
                  <a:moveTo>
                    <a:pt x="0" y="1037844"/>
                  </a:moveTo>
                  <a:lnTo>
                    <a:pt x="1060703" y="1037844"/>
                  </a:lnTo>
                  <a:lnTo>
                    <a:pt x="1060703" y="830580"/>
                  </a:lnTo>
                  <a:lnTo>
                    <a:pt x="0" y="830580"/>
                  </a:lnTo>
                  <a:lnTo>
                    <a:pt x="0" y="1037844"/>
                  </a:lnTo>
                  <a:close/>
                </a:path>
                <a:path w="1061085" h="1454150">
                  <a:moveTo>
                    <a:pt x="0" y="1246632"/>
                  </a:moveTo>
                  <a:lnTo>
                    <a:pt x="1060703" y="1246632"/>
                  </a:lnTo>
                  <a:lnTo>
                    <a:pt x="1060703" y="1037844"/>
                  </a:lnTo>
                  <a:lnTo>
                    <a:pt x="0" y="1037844"/>
                  </a:lnTo>
                  <a:lnTo>
                    <a:pt x="0" y="1246632"/>
                  </a:lnTo>
                  <a:close/>
                </a:path>
                <a:path w="1061085" h="1454150">
                  <a:moveTo>
                    <a:pt x="0" y="1453896"/>
                  </a:moveTo>
                  <a:lnTo>
                    <a:pt x="1060703" y="1453896"/>
                  </a:lnTo>
                  <a:lnTo>
                    <a:pt x="1060703" y="1246632"/>
                  </a:lnTo>
                  <a:lnTo>
                    <a:pt x="0" y="1246632"/>
                  </a:lnTo>
                  <a:lnTo>
                    <a:pt x="0" y="1453896"/>
                  </a:lnTo>
                  <a:close/>
                </a:path>
              </a:pathLst>
            </a:custGeom>
            <a:ln w="12192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48912" y="1993899"/>
              <a:ext cx="1615440" cy="148590"/>
            </a:xfrm>
            <a:custGeom>
              <a:avLst/>
              <a:gdLst/>
              <a:ahLst/>
              <a:cxnLst/>
              <a:rect l="l" t="t" r="r" b="b"/>
              <a:pathLst>
                <a:path w="1615439" h="148589">
                  <a:moveTo>
                    <a:pt x="411480" y="84836"/>
                  </a:moveTo>
                  <a:lnTo>
                    <a:pt x="398780" y="78486"/>
                  </a:lnTo>
                  <a:lnTo>
                    <a:pt x="284480" y="21336"/>
                  </a:lnTo>
                  <a:lnTo>
                    <a:pt x="284480" y="78486"/>
                  </a:lnTo>
                  <a:lnTo>
                    <a:pt x="0" y="78486"/>
                  </a:lnTo>
                  <a:lnTo>
                    <a:pt x="0" y="91186"/>
                  </a:lnTo>
                  <a:lnTo>
                    <a:pt x="284480" y="91186"/>
                  </a:lnTo>
                  <a:lnTo>
                    <a:pt x="284480" y="148336"/>
                  </a:lnTo>
                  <a:lnTo>
                    <a:pt x="398780" y="91186"/>
                  </a:lnTo>
                  <a:lnTo>
                    <a:pt x="411480" y="84836"/>
                  </a:lnTo>
                  <a:close/>
                </a:path>
                <a:path w="1615439" h="148589">
                  <a:moveTo>
                    <a:pt x="1615440" y="63500"/>
                  </a:moveTo>
                  <a:lnTo>
                    <a:pt x="1602740" y="57150"/>
                  </a:lnTo>
                  <a:lnTo>
                    <a:pt x="1488440" y="0"/>
                  </a:lnTo>
                  <a:lnTo>
                    <a:pt x="1488440" y="57150"/>
                  </a:lnTo>
                  <a:lnTo>
                    <a:pt x="1085088" y="57150"/>
                  </a:lnTo>
                  <a:lnTo>
                    <a:pt x="1085088" y="69850"/>
                  </a:lnTo>
                  <a:lnTo>
                    <a:pt x="1488440" y="69850"/>
                  </a:lnTo>
                  <a:lnTo>
                    <a:pt x="1488440" y="127000"/>
                  </a:lnTo>
                  <a:lnTo>
                    <a:pt x="1602740" y="69850"/>
                  </a:lnTo>
                  <a:lnTo>
                    <a:pt x="1615440" y="6350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58161" y="1753361"/>
            <a:ext cx="1143000" cy="730250"/>
          </a:xfrm>
          <a:prstGeom prst="rect">
            <a:avLst/>
          </a:prstGeom>
          <a:ln w="28955">
            <a:solidFill>
              <a:srgbClr val="99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24460" marR="118745" indent="16891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hash </a:t>
            </a:r>
            <a:r>
              <a:rPr sz="2000" spc="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function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4575" y="1903857"/>
            <a:ext cx="6337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index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8194" y="1854834"/>
            <a:ext cx="499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key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44361" y="1829561"/>
            <a:ext cx="942340" cy="486409"/>
          </a:xfrm>
          <a:prstGeom prst="rect">
            <a:avLst/>
          </a:prstGeom>
          <a:ln w="28955">
            <a:solidFill>
              <a:srgbClr val="99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2400" spc="-5" dirty="0">
                <a:solidFill>
                  <a:srgbClr val="990000"/>
                </a:solidFill>
                <a:latin typeface="Arial MT"/>
                <a:cs typeface="Arial MT"/>
              </a:rPr>
              <a:t>value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52600" y="1993900"/>
            <a:ext cx="294640" cy="127000"/>
          </a:xfrm>
          <a:custGeom>
            <a:avLst/>
            <a:gdLst/>
            <a:ahLst/>
            <a:cxnLst/>
            <a:rect l="l" t="t" r="r" b="b"/>
            <a:pathLst>
              <a:path w="294639" h="127000">
                <a:moveTo>
                  <a:pt x="167131" y="0"/>
                </a:moveTo>
                <a:lnTo>
                  <a:pt x="167131" y="127000"/>
                </a:lnTo>
                <a:lnTo>
                  <a:pt x="281431" y="69850"/>
                </a:lnTo>
                <a:lnTo>
                  <a:pt x="179831" y="69850"/>
                </a:lnTo>
                <a:lnTo>
                  <a:pt x="179831" y="57150"/>
                </a:lnTo>
                <a:lnTo>
                  <a:pt x="281431" y="57150"/>
                </a:lnTo>
                <a:lnTo>
                  <a:pt x="167131" y="0"/>
                </a:lnTo>
                <a:close/>
              </a:path>
              <a:path w="294639" h="127000">
                <a:moveTo>
                  <a:pt x="167131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167131" y="69850"/>
                </a:lnTo>
                <a:lnTo>
                  <a:pt x="167131" y="57150"/>
                </a:lnTo>
                <a:close/>
              </a:path>
              <a:path w="294639" h="127000">
                <a:moveTo>
                  <a:pt x="281431" y="57150"/>
                </a:moveTo>
                <a:lnTo>
                  <a:pt x="179831" y="57150"/>
                </a:lnTo>
                <a:lnTo>
                  <a:pt x="179831" y="69850"/>
                </a:lnTo>
                <a:lnTo>
                  <a:pt x="281431" y="69850"/>
                </a:lnTo>
                <a:lnTo>
                  <a:pt x="294131" y="63500"/>
                </a:lnTo>
                <a:lnTo>
                  <a:pt x="281431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6600" y="1993900"/>
            <a:ext cx="234696" cy="1270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330446" y="1016253"/>
            <a:ext cx="1433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90000"/>
                </a:solidFill>
                <a:latin typeface="Arial MT"/>
                <a:cs typeface="Arial MT"/>
              </a:rPr>
              <a:t>hash</a:t>
            </a:r>
            <a:r>
              <a:rPr sz="2400" spc="-4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Arial MT"/>
                <a:cs typeface="Arial MT"/>
              </a:rPr>
              <a:t>table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740" y="3302888"/>
            <a:ext cx="10147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E</a:t>
            </a:r>
            <a:r>
              <a:rPr sz="2000" spc="-10" dirty="0">
                <a:latin typeface="Arial MT"/>
                <a:cs typeface="Arial MT"/>
              </a:rPr>
              <a:t>x</a:t>
            </a:r>
            <a:r>
              <a:rPr sz="2000" dirty="0">
                <a:latin typeface="Arial MT"/>
                <a:cs typeface="Arial MT"/>
              </a:rPr>
              <a:t>ample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69891" y="3810000"/>
            <a:ext cx="1277620" cy="287020"/>
          </a:xfrm>
          <a:custGeom>
            <a:avLst/>
            <a:gdLst/>
            <a:ahLst/>
            <a:cxnLst/>
            <a:rect l="l" t="t" r="r" b="b"/>
            <a:pathLst>
              <a:path w="1277620" h="287020">
                <a:moveTo>
                  <a:pt x="0" y="286512"/>
                </a:moveTo>
                <a:lnTo>
                  <a:pt x="1277112" y="286512"/>
                </a:lnTo>
                <a:lnTo>
                  <a:pt x="1277112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ln w="12191">
            <a:solidFill>
              <a:srgbClr val="99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69891" y="4381500"/>
            <a:ext cx="1277620" cy="287020"/>
          </a:xfrm>
          <a:custGeom>
            <a:avLst/>
            <a:gdLst/>
            <a:ahLst/>
            <a:cxnLst/>
            <a:rect l="l" t="t" r="r" b="b"/>
            <a:pathLst>
              <a:path w="1277620" h="287020">
                <a:moveTo>
                  <a:pt x="0" y="286512"/>
                </a:moveTo>
                <a:lnTo>
                  <a:pt x="1277112" y="286512"/>
                </a:lnTo>
                <a:lnTo>
                  <a:pt x="1277112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ln w="12191">
            <a:solidFill>
              <a:srgbClr val="99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4463541" y="4946650"/>
            <a:ext cx="1290320" cy="1155700"/>
            <a:chOff x="4463541" y="4946650"/>
            <a:chExt cx="1290320" cy="1155700"/>
          </a:xfrm>
        </p:grpSpPr>
        <p:sp>
          <p:nvSpPr>
            <p:cNvPr id="17" name="object 17"/>
            <p:cNvSpPr/>
            <p:nvPr/>
          </p:nvSpPr>
          <p:spPr>
            <a:xfrm>
              <a:off x="4469891" y="4953000"/>
              <a:ext cx="1277620" cy="287020"/>
            </a:xfrm>
            <a:custGeom>
              <a:avLst/>
              <a:gdLst/>
              <a:ahLst/>
              <a:cxnLst/>
              <a:rect l="l" t="t" r="r" b="b"/>
              <a:pathLst>
                <a:path w="1277620" h="287020">
                  <a:moveTo>
                    <a:pt x="0" y="286512"/>
                  </a:moveTo>
                  <a:lnTo>
                    <a:pt x="1277112" y="286512"/>
                  </a:lnTo>
                  <a:lnTo>
                    <a:pt x="1277112" y="0"/>
                  </a:lnTo>
                  <a:lnTo>
                    <a:pt x="0" y="0"/>
                  </a:lnTo>
                  <a:lnTo>
                    <a:pt x="0" y="286512"/>
                  </a:lnTo>
                  <a:close/>
                </a:path>
              </a:pathLst>
            </a:custGeom>
            <a:ln w="12191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69891" y="5181600"/>
              <a:ext cx="1277620" cy="342900"/>
            </a:xfrm>
            <a:custGeom>
              <a:avLst/>
              <a:gdLst/>
              <a:ahLst/>
              <a:cxnLst/>
              <a:rect l="l" t="t" r="r" b="b"/>
              <a:pathLst>
                <a:path w="1277620" h="342900">
                  <a:moveTo>
                    <a:pt x="0" y="57150"/>
                  </a:moveTo>
                  <a:lnTo>
                    <a:pt x="0" y="285750"/>
                  </a:lnTo>
                  <a:lnTo>
                    <a:pt x="191516" y="171450"/>
                  </a:lnTo>
                  <a:lnTo>
                    <a:pt x="447040" y="342900"/>
                  </a:lnTo>
                  <a:lnTo>
                    <a:pt x="702437" y="114300"/>
                  </a:lnTo>
                  <a:lnTo>
                    <a:pt x="893953" y="285750"/>
                  </a:lnTo>
                  <a:lnTo>
                    <a:pt x="1149350" y="171450"/>
                  </a:lnTo>
                  <a:lnTo>
                    <a:pt x="1277112" y="342900"/>
                  </a:lnTo>
                  <a:lnTo>
                    <a:pt x="1277112" y="0"/>
                  </a:lnTo>
                </a:path>
              </a:pathLst>
            </a:custGeom>
            <a:ln w="12192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69891" y="5811011"/>
              <a:ext cx="1277620" cy="285115"/>
            </a:xfrm>
            <a:custGeom>
              <a:avLst/>
              <a:gdLst/>
              <a:ahLst/>
              <a:cxnLst/>
              <a:rect l="l" t="t" r="r" b="b"/>
              <a:pathLst>
                <a:path w="1277620" h="285114">
                  <a:moveTo>
                    <a:pt x="0" y="284988"/>
                  </a:moveTo>
                  <a:lnTo>
                    <a:pt x="1277112" y="284988"/>
                  </a:lnTo>
                  <a:lnTo>
                    <a:pt x="1277112" y="0"/>
                  </a:lnTo>
                  <a:lnTo>
                    <a:pt x="0" y="0"/>
                  </a:lnTo>
                  <a:lnTo>
                    <a:pt x="0" y="284988"/>
                  </a:lnTo>
                  <a:close/>
                </a:path>
              </a:pathLst>
            </a:custGeom>
            <a:ln w="12192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69891" y="5524500"/>
              <a:ext cx="1277620" cy="287020"/>
            </a:xfrm>
            <a:custGeom>
              <a:avLst/>
              <a:gdLst/>
              <a:ahLst/>
              <a:cxnLst/>
              <a:rect l="l" t="t" r="r" b="b"/>
              <a:pathLst>
                <a:path w="1277620" h="287020">
                  <a:moveTo>
                    <a:pt x="0" y="286512"/>
                  </a:moveTo>
                  <a:lnTo>
                    <a:pt x="0" y="114604"/>
                  </a:lnTo>
                  <a:lnTo>
                    <a:pt x="191516" y="0"/>
                  </a:lnTo>
                  <a:lnTo>
                    <a:pt x="447040" y="171907"/>
                  </a:lnTo>
                  <a:lnTo>
                    <a:pt x="702437" y="0"/>
                  </a:lnTo>
                  <a:lnTo>
                    <a:pt x="957834" y="171907"/>
                  </a:lnTo>
                  <a:lnTo>
                    <a:pt x="1213231" y="57277"/>
                  </a:lnTo>
                  <a:lnTo>
                    <a:pt x="1277112" y="171907"/>
                  </a:lnTo>
                  <a:lnTo>
                    <a:pt x="1277112" y="286512"/>
                  </a:lnTo>
                </a:path>
              </a:pathLst>
            </a:custGeom>
            <a:ln w="12191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937503" y="3924300"/>
            <a:ext cx="1149350" cy="410209"/>
          </a:xfrm>
          <a:prstGeom prst="rect">
            <a:avLst/>
          </a:prstGeom>
          <a:ln w="12192">
            <a:solidFill>
              <a:srgbClr val="000066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10"/>
              </a:spcBef>
            </a:pP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A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37503" y="4495800"/>
            <a:ext cx="1149350" cy="410209"/>
          </a:xfrm>
          <a:prstGeom prst="rect">
            <a:avLst/>
          </a:prstGeom>
          <a:ln w="12192">
            <a:solidFill>
              <a:srgbClr val="000066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10"/>
              </a:spcBef>
            </a:pP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B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37503" y="5010911"/>
            <a:ext cx="1149350" cy="408940"/>
          </a:xfrm>
          <a:prstGeom prst="rect">
            <a:avLst/>
          </a:prstGeom>
          <a:ln w="12192">
            <a:solidFill>
              <a:srgbClr val="000066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09"/>
              </a:spcBef>
            </a:pP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C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98059" y="3937889"/>
            <a:ext cx="639445" cy="145415"/>
          </a:xfrm>
          <a:custGeom>
            <a:avLst/>
            <a:gdLst/>
            <a:ahLst/>
            <a:cxnLst/>
            <a:rect l="l" t="t" r="r" b="b"/>
            <a:pathLst>
              <a:path w="639445" h="145414">
                <a:moveTo>
                  <a:pt x="512906" y="88445"/>
                </a:moveTo>
                <a:lnTo>
                  <a:pt x="504570" y="144906"/>
                </a:lnTo>
                <a:lnTo>
                  <a:pt x="639444" y="100711"/>
                </a:lnTo>
                <a:lnTo>
                  <a:pt x="624563" y="90297"/>
                </a:lnTo>
                <a:lnTo>
                  <a:pt x="525399" y="90297"/>
                </a:lnTo>
                <a:lnTo>
                  <a:pt x="512906" y="88445"/>
                </a:lnTo>
                <a:close/>
              </a:path>
              <a:path w="639445" h="145414">
                <a:moveTo>
                  <a:pt x="514762" y="75869"/>
                </a:moveTo>
                <a:lnTo>
                  <a:pt x="512906" y="88445"/>
                </a:lnTo>
                <a:lnTo>
                  <a:pt x="525399" y="90297"/>
                </a:lnTo>
                <a:lnTo>
                  <a:pt x="527303" y="77724"/>
                </a:lnTo>
                <a:lnTo>
                  <a:pt x="514762" y="75869"/>
                </a:lnTo>
                <a:close/>
              </a:path>
              <a:path w="639445" h="145414">
                <a:moveTo>
                  <a:pt x="523113" y="19304"/>
                </a:moveTo>
                <a:lnTo>
                  <a:pt x="514762" y="75869"/>
                </a:lnTo>
                <a:lnTo>
                  <a:pt x="527303" y="77724"/>
                </a:lnTo>
                <a:lnTo>
                  <a:pt x="525399" y="90297"/>
                </a:lnTo>
                <a:lnTo>
                  <a:pt x="624563" y="90297"/>
                </a:lnTo>
                <a:lnTo>
                  <a:pt x="523113" y="19304"/>
                </a:lnTo>
                <a:close/>
              </a:path>
              <a:path w="639445" h="145414">
                <a:moveTo>
                  <a:pt x="1777" y="0"/>
                </a:moveTo>
                <a:lnTo>
                  <a:pt x="0" y="12446"/>
                </a:lnTo>
                <a:lnTo>
                  <a:pt x="512906" y="88445"/>
                </a:lnTo>
                <a:lnTo>
                  <a:pt x="514762" y="75869"/>
                </a:lnTo>
                <a:lnTo>
                  <a:pt x="1777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71566" y="4489577"/>
            <a:ext cx="766445" cy="165100"/>
          </a:xfrm>
          <a:custGeom>
            <a:avLst/>
            <a:gdLst/>
            <a:ahLst/>
            <a:cxnLst/>
            <a:rect l="l" t="t" r="r" b="b"/>
            <a:pathLst>
              <a:path w="766445" h="165100">
                <a:moveTo>
                  <a:pt x="639406" y="107989"/>
                </a:moveTo>
                <a:lnTo>
                  <a:pt x="630936" y="164592"/>
                </a:lnTo>
                <a:lnTo>
                  <a:pt x="765937" y="120523"/>
                </a:lnTo>
                <a:lnTo>
                  <a:pt x="750732" y="109855"/>
                </a:lnTo>
                <a:lnTo>
                  <a:pt x="651891" y="109855"/>
                </a:lnTo>
                <a:lnTo>
                  <a:pt x="639406" y="107989"/>
                </a:lnTo>
                <a:close/>
              </a:path>
              <a:path w="766445" h="165100">
                <a:moveTo>
                  <a:pt x="641269" y="95537"/>
                </a:moveTo>
                <a:lnTo>
                  <a:pt x="639406" y="107989"/>
                </a:lnTo>
                <a:lnTo>
                  <a:pt x="651891" y="109855"/>
                </a:lnTo>
                <a:lnTo>
                  <a:pt x="653796" y="97409"/>
                </a:lnTo>
                <a:lnTo>
                  <a:pt x="641269" y="95537"/>
                </a:lnTo>
                <a:close/>
              </a:path>
              <a:path w="766445" h="165100">
                <a:moveTo>
                  <a:pt x="649732" y="38989"/>
                </a:moveTo>
                <a:lnTo>
                  <a:pt x="641269" y="95537"/>
                </a:lnTo>
                <a:lnTo>
                  <a:pt x="653796" y="97409"/>
                </a:lnTo>
                <a:lnTo>
                  <a:pt x="651891" y="109855"/>
                </a:lnTo>
                <a:lnTo>
                  <a:pt x="750732" y="109855"/>
                </a:lnTo>
                <a:lnTo>
                  <a:pt x="649732" y="38989"/>
                </a:lnTo>
                <a:close/>
              </a:path>
              <a:path w="766445" h="165100">
                <a:moveTo>
                  <a:pt x="1778" y="0"/>
                </a:moveTo>
                <a:lnTo>
                  <a:pt x="0" y="12446"/>
                </a:lnTo>
                <a:lnTo>
                  <a:pt x="639406" y="107989"/>
                </a:lnTo>
                <a:lnTo>
                  <a:pt x="641269" y="95537"/>
                </a:lnTo>
                <a:lnTo>
                  <a:pt x="1778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71566" y="5060950"/>
            <a:ext cx="766445" cy="157480"/>
          </a:xfrm>
          <a:custGeom>
            <a:avLst/>
            <a:gdLst/>
            <a:ahLst/>
            <a:cxnLst/>
            <a:rect l="l" t="t" r="r" b="b"/>
            <a:pathLst>
              <a:path w="766445" h="157479">
                <a:moveTo>
                  <a:pt x="639212" y="100493"/>
                </a:moveTo>
                <a:lnTo>
                  <a:pt x="631444" y="157099"/>
                </a:lnTo>
                <a:lnTo>
                  <a:pt x="765937" y="111506"/>
                </a:lnTo>
                <a:lnTo>
                  <a:pt x="752397" y="102235"/>
                </a:lnTo>
                <a:lnTo>
                  <a:pt x="651891" y="102235"/>
                </a:lnTo>
                <a:lnTo>
                  <a:pt x="639212" y="100493"/>
                </a:lnTo>
                <a:close/>
              </a:path>
              <a:path w="766445" h="157479">
                <a:moveTo>
                  <a:pt x="640936" y="87927"/>
                </a:moveTo>
                <a:lnTo>
                  <a:pt x="639212" y="100493"/>
                </a:lnTo>
                <a:lnTo>
                  <a:pt x="651891" y="102235"/>
                </a:lnTo>
                <a:lnTo>
                  <a:pt x="653542" y="89662"/>
                </a:lnTo>
                <a:lnTo>
                  <a:pt x="640936" y="87927"/>
                </a:lnTo>
                <a:close/>
              </a:path>
              <a:path w="766445" h="157479">
                <a:moveTo>
                  <a:pt x="648716" y="31242"/>
                </a:moveTo>
                <a:lnTo>
                  <a:pt x="640936" y="87927"/>
                </a:lnTo>
                <a:lnTo>
                  <a:pt x="653542" y="89662"/>
                </a:lnTo>
                <a:lnTo>
                  <a:pt x="651891" y="102235"/>
                </a:lnTo>
                <a:lnTo>
                  <a:pt x="752397" y="102235"/>
                </a:lnTo>
                <a:lnTo>
                  <a:pt x="648716" y="31242"/>
                </a:lnTo>
                <a:close/>
              </a:path>
              <a:path w="766445" h="157479">
                <a:moveTo>
                  <a:pt x="1778" y="0"/>
                </a:moveTo>
                <a:lnTo>
                  <a:pt x="0" y="12700"/>
                </a:lnTo>
                <a:lnTo>
                  <a:pt x="639212" y="100493"/>
                </a:lnTo>
                <a:lnTo>
                  <a:pt x="640936" y="87927"/>
                </a:lnTo>
                <a:lnTo>
                  <a:pt x="1778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468367" y="4096511"/>
            <a:ext cx="1277620" cy="285115"/>
          </a:xfrm>
          <a:prstGeom prst="rect">
            <a:avLst/>
          </a:prstGeom>
          <a:ln w="12192">
            <a:solidFill>
              <a:srgbClr val="99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7980">
              <a:lnSpc>
                <a:spcPts val="2045"/>
              </a:lnSpc>
            </a:pP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null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68367" y="4668011"/>
            <a:ext cx="1277620" cy="285115"/>
          </a:xfrm>
          <a:prstGeom prst="rect">
            <a:avLst/>
          </a:prstGeom>
          <a:ln w="12192">
            <a:solidFill>
              <a:srgbClr val="99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7980">
              <a:lnSpc>
                <a:spcPts val="2245"/>
              </a:lnSpc>
            </a:pP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null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60194" y="4191228"/>
            <a:ext cx="911225" cy="116459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000" spc="-20" dirty="0">
                <a:latin typeface="Arial MT"/>
                <a:cs typeface="Arial MT"/>
              </a:rPr>
              <a:t>h(‘A</a:t>
            </a:r>
            <a:r>
              <a:rPr sz="2000" spc="-20" dirty="0">
                <a:solidFill>
                  <a:srgbClr val="000066"/>
                </a:solidFill>
                <a:latin typeface="Arial MT"/>
                <a:cs typeface="Arial MT"/>
              </a:rPr>
              <a:t>’</a:t>
            </a:r>
            <a:r>
              <a:rPr sz="2000" spc="-20" dirty="0">
                <a:latin typeface="Arial MT"/>
                <a:cs typeface="Arial MT"/>
              </a:rPr>
              <a:t>)=</a:t>
            </a:r>
            <a:r>
              <a:rPr sz="2000" spc="-20" dirty="0">
                <a:solidFill>
                  <a:srgbClr val="000066"/>
                </a:solidFill>
                <a:latin typeface="Arial MT"/>
                <a:cs typeface="Arial MT"/>
              </a:rPr>
              <a:t>1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000" spc="-5" dirty="0">
                <a:latin typeface="Arial MT"/>
                <a:cs typeface="Arial MT"/>
              </a:rPr>
              <a:t>h(‘B’)=</a:t>
            </a: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3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spc="-5" dirty="0">
                <a:latin typeface="Arial MT"/>
                <a:cs typeface="Arial MT"/>
              </a:rPr>
              <a:t>h(‘C</a:t>
            </a:r>
            <a:r>
              <a:rPr sz="1800" spc="-5" dirty="0">
                <a:solidFill>
                  <a:srgbClr val="000066"/>
                </a:solidFill>
                <a:latin typeface="Arial MT"/>
                <a:cs typeface="Arial MT"/>
              </a:rPr>
              <a:t>’</a:t>
            </a:r>
            <a:r>
              <a:rPr sz="1800" spc="-5" dirty="0">
                <a:latin typeface="Arial MT"/>
                <a:cs typeface="Arial MT"/>
              </a:rPr>
              <a:t>)=</a:t>
            </a:r>
            <a:r>
              <a:rPr sz="1800" spc="-5" dirty="0">
                <a:solidFill>
                  <a:srgbClr val="000066"/>
                </a:solidFill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466844" y="3529584"/>
            <a:ext cx="1277620" cy="285115"/>
          </a:xfrm>
          <a:custGeom>
            <a:avLst/>
            <a:gdLst/>
            <a:ahLst/>
            <a:cxnLst/>
            <a:rect l="l" t="t" r="r" b="b"/>
            <a:pathLst>
              <a:path w="1277620" h="285114">
                <a:moveTo>
                  <a:pt x="0" y="284988"/>
                </a:moveTo>
                <a:lnTo>
                  <a:pt x="1277112" y="284988"/>
                </a:lnTo>
                <a:lnTo>
                  <a:pt x="1277112" y="0"/>
                </a:lnTo>
                <a:lnTo>
                  <a:pt x="0" y="0"/>
                </a:lnTo>
                <a:lnTo>
                  <a:pt x="0" y="284988"/>
                </a:lnTo>
                <a:close/>
              </a:path>
            </a:pathLst>
          </a:custGeom>
          <a:ln w="12192">
            <a:solidFill>
              <a:srgbClr val="99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262373" y="3498175"/>
            <a:ext cx="198755" cy="180149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000066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26670">
              <a:lnSpc>
                <a:spcPts val="2295"/>
              </a:lnSpc>
              <a:spcBef>
                <a:spcPts val="165"/>
              </a:spcBef>
            </a:pPr>
            <a:r>
              <a:rPr sz="2000" b="1" dirty="0">
                <a:solidFill>
                  <a:srgbClr val="000066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31750">
              <a:lnSpc>
                <a:spcPts val="2220"/>
              </a:lnSpc>
            </a:pPr>
            <a:r>
              <a:rPr sz="2000" b="1" dirty="0">
                <a:solidFill>
                  <a:srgbClr val="000066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44450">
              <a:lnSpc>
                <a:spcPts val="2250"/>
              </a:lnSpc>
            </a:pPr>
            <a:r>
              <a:rPr sz="2000" b="1" dirty="0">
                <a:solidFill>
                  <a:srgbClr val="000066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26670">
              <a:lnSpc>
                <a:spcPts val="2205"/>
              </a:lnSpc>
            </a:pPr>
            <a:r>
              <a:rPr sz="2000" b="1" dirty="0">
                <a:solidFill>
                  <a:srgbClr val="000066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  <a:p>
            <a:pPr marL="44450">
              <a:lnSpc>
                <a:spcPts val="2285"/>
              </a:lnSpc>
            </a:pPr>
            <a:r>
              <a:rPr sz="2000" b="1" dirty="0">
                <a:solidFill>
                  <a:srgbClr val="000066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74464" y="3490340"/>
            <a:ext cx="12649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88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null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118059"/>
            <a:ext cx="546671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Choosing</a:t>
            </a:r>
            <a:r>
              <a:rPr spc="-20" dirty="0"/>
              <a:t> </a:t>
            </a:r>
            <a:r>
              <a:rPr spc="-5" dirty="0"/>
              <a:t>a hash</a:t>
            </a:r>
            <a:r>
              <a:rPr spc="-15" dirty="0"/>
              <a:t> </a:t>
            </a:r>
            <a:r>
              <a:rPr spc="-5" dirty="0"/>
              <a:t>function: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962914"/>
            <a:ext cx="8017509" cy="47999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A</a:t>
            </a:r>
            <a:r>
              <a:rPr sz="1800" spc="-1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simple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Function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could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be selected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using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 techniques</a:t>
            </a:r>
            <a:r>
              <a:rPr sz="1800" spc="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such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as:</a:t>
            </a:r>
            <a:endParaRPr sz="1800">
              <a:latin typeface="Arial MT"/>
              <a:cs typeface="Arial MT"/>
            </a:endParaRPr>
          </a:p>
          <a:p>
            <a:pPr marL="93345" indent="-81280">
              <a:lnSpc>
                <a:spcPct val="100000"/>
              </a:lnSpc>
              <a:spcBef>
                <a:spcPts val="43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Truncation</a:t>
            </a:r>
            <a:endParaRPr sz="1800">
              <a:latin typeface="Arial MT"/>
              <a:cs typeface="Arial MT"/>
            </a:endParaRPr>
          </a:p>
          <a:p>
            <a:pPr marL="652145" lvl="1" indent="-182245">
              <a:lnSpc>
                <a:spcPct val="100000"/>
              </a:lnSpc>
              <a:spcBef>
                <a:spcPts val="434"/>
              </a:spcBef>
              <a:buSzPct val="94444"/>
              <a:buFont typeface="Wingdings"/>
              <a:buChar char=""/>
              <a:tabLst>
                <a:tab pos="652145" algn="l"/>
              </a:tabLst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Ignore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part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key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use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rest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as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the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array index</a:t>
            </a:r>
            <a:endParaRPr sz="1800">
              <a:latin typeface="Arial MT"/>
              <a:cs typeface="Arial MT"/>
            </a:endParaRPr>
          </a:p>
          <a:p>
            <a:pPr marL="469900" marR="18415" lvl="1">
              <a:lnSpc>
                <a:spcPct val="100000"/>
              </a:lnSpc>
              <a:spcBef>
                <a:spcPts val="434"/>
              </a:spcBef>
              <a:buSzPct val="94444"/>
              <a:buFont typeface="Wingdings"/>
              <a:buChar char=""/>
              <a:tabLst>
                <a:tab pos="652145" algn="l"/>
              </a:tabLst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Example:</a:t>
            </a:r>
            <a:r>
              <a:rPr sz="1800" spc="3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If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students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have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an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9-digit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identification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583C5"/>
                </a:solidFill>
                <a:latin typeface="Arial MT"/>
                <a:cs typeface="Arial MT"/>
              </a:rPr>
              <a:t>number,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take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last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3 </a:t>
            </a:r>
            <a:r>
              <a:rPr sz="1800" spc="-484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digits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as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the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hash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table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position</a:t>
            </a:r>
            <a:endParaRPr sz="1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i.e.</a:t>
            </a:r>
            <a:r>
              <a:rPr sz="1800" spc="-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925371622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becomes 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622.</a:t>
            </a:r>
            <a:endParaRPr sz="1800">
              <a:latin typeface="Arial MT"/>
              <a:cs typeface="Arial MT"/>
            </a:endParaRPr>
          </a:p>
          <a:p>
            <a:pPr marL="469900" marR="18415" lvl="1">
              <a:lnSpc>
                <a:spcPct val="100000"/>
              </a:lnSpc>
              <a:spcBef>
                <a:spcPts val="434"/>
              </a:spcBef>
              <a:buSzPct val="94444"/>
              <a:buFont typeface="Wingdings"/>
              <a:buChar char=""/>
              <a:tabLst>
                <a:tab pos="652145" algn="l"/>
              </a:tabLst>
            </a:pP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A</a:t>
            </a:r>
            <a:r>
              <a:rPr sz="1800" spc="-1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fast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technique,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but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do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not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check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for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 an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even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distribution</a:t>
            </a:r>
            <a:r>
              <a:rPr sz="1800" spc="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throughout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the </a:t>
            </a:r>
            <a:r>
              <a:rPr sz="1800" spc="-484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table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2583C5"/>
              </a:buClr>
              <a:buFont typeface="Wingdings"/>
              <a:buChar char=""/>
            </a:pPr>
            <a:endParaRPr sz="2600">
              <a:latin typeface="Arial MT"/>
              <a:cs typeface="Arial MT"/>
            </a:endParaRPr>
          </a:p>
          <a:p>
            <a:pPr marL="93345" indent="-81280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Folding</a:t>
            </a:r>
            <a:endParaRPr sz="1800">
              <a:latin typeface="Arial MT"/>
              <a:cs typeface="Arial MT"/>
            </a:endParaRPr>
          </a:p>
          <a:p>
            <a:pPr marL="469900" marR="793115" lvl="1">
              <a:lnSpc>
                <a:spcPct val="100000"/>
              </a:lnSpc>
              <a:spcBef>
                <a:spcPts val="434"/>
              </a:spcBef>
              <a:buSzPct val="94444"/>
              <a:buFont typeface="Wingdings"/>
              <a:buChar char=""/>
              <a:tabLst>
                <a:tab pos="652145" algn="l"/>
              </a:tabLst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Partition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key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into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several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parts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then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combine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them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in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any </a:t>
            </a:r>
            <a:r>
              <a:rPr sz="1800" spc="-484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convenient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583C5"/>
                </a:solidFill>
                <a:latin typeface="Arial MT"/>
                <a:cs typeface="Arial MT"/>
              </a:rPr>
              <a:t>way</a:t>
            </a:r>
            <a:endParaRPr sz="1800">
              <a:latin typeface="Arial MT"/>
              <a:cs typeface="Arial MT"/>
            </a:endParaRPr>
          </a:p>
          <a:p>
            <a:pPr marL="927100" marR="5080" lvl="1" indent="-457834">
              <a:lnSpc>
                <a:spcPct val="120000"/>
              </a:lnSpc>
              <a:buSzPct val="94444"/>
              <a:buFont typeface="Wingdings"/>
              <a:buChar char=""/>
              <a:tabLst>
                <a:tab pos="652145" algn="l"/>
              </a:tabLst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Example:</a:t>
            </a:r>
            <a:r>
              <a:rPr sz="1800" spc="2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Split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9-digit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number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into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three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3-digit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numbers,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add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them </a:t>
            </a:r>
            <a:r>
              <a:rPr sz="1800" spc="-484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i.e.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 925371622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becomes</a:t>
            </a:r>
            <a:r>
              <a:rPr sz="1800" spc="1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925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+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 376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+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 622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=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583C5"/>
                </a:solidFill>
                <a:latin typeface="Arial MT"/>
                <a:cs typeface="Arial MT"/>
              </a:rPr>
              <a:t>1923</a:t>
            </a:r>
            <a:endParaRPr sz="1800">
              <a:latin typeface="Arial MT"/>
              <a:cs typeface="Arial MT"/>
            </a:endParaRPr>
          </a:p>
          <a:p>
            <a:pPr marL="652145" lvl="1" indent="-182880">
              <a:lnSpc>
                <a:spcPct val="100000"/>
              </a:lnSpc>
              <a:spcBef>
                <a:spcPts val="430"/>
              </a:spcBef>
              <a:buSzPct val="94444"/>
              <a:buFont typeface="Wingdings"/>
              <a:buChar char=""/>
              <a:tabLst>
                <a:tab pos="652780" algn="l"/>
              </a:tabLst>
            </a:pP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Unlike</a:t>
            </a:r>
            <a:r>
              <a:rPr sz="1800" spc="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truncation,</a:t>
            </a:r>
            <a:r>
              <a:rPr sz="1800" spc="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uses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information</a:t>
            </a:r>
            <a:r>
              <a:rPr sz="1800" spc="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from</a:t>
            </a:r>
            <a:r>
              <a:rPr sz="1800" spc="-1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83C5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583C5"/>
                </a:solidFill>
                <a:latin typeface="Arial MT"/>
                <a:cs typeface="Arial MT"/>
              </a:rPr>
              <a:t>whole</a:t>
            </a:r>
            <a:r>
              <a:rPr sz="1800" spc="5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Arial MT"/>
                <a:cs typeface="Arial MT"/>
              </a:rPr>
              <a:t>key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2288</Words>
  <Application>Microsoft Office PowerPoint</Application>
  <PresentationFormat>On-screen Show (4:3)</PresentationFormat>
  <Paragraphs>493</Paragraphs>
  <Slides>37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Arial MT</vt:lpstr>
      <vt:lpstr>Calibri</vt:lpstr>
      <vt:lpstr>Times New Roman</vt:lpstr>
      <vt:lpstr>Wingdings</vt:lpstr>
      <vt:lpstr>Office Theme</vt:lpstr>
      <vt:lpstr>Hashing</vt:lpstr>
      <vt:lpstr>Content</vt:lpstr>
      <vt:lpstr>Need of Hashing</vt:lpstr>
      <vt:lpstr>Introduction to Hashing</vt:lpstr>
      <vt:lpstr>Applications of Hashing</vt:lpstr>
      <vt:lpstr>Hash Function</vt:lpstr>
      <vt:lpstr>Hash Table</vt:lpstr>
      <vt:lpstr>Hashing</vt:lpstr>
      <vt:lpstr>Choosing a hash function:</vt:lpstr>
      <vt:lpstr>Choosing a hash function(Contd..) :</vt:lpstr>
      <vt:lpstr>Example of Simple Hash Function</vt:lpstr>
      <vt:lpstr>Example of Simple Hash Function</vt:lpstr>
      <vt:lpstr>Example of Simple Hash Function</vt:lpstr>
      <vt:lpstr>Example of Simple Hash Function</vt:lpstr>
      <vt:lpstr>Example of Simple Hash Function</vt:lpstr>
      <vt:lpstr>Complex Hash Function:</vt:lpstr>
      <vt:lpstr>Properties of a Good Hash Function</vt:lpstr>
      <vt:lpstr>Assignment</vt:lpstr>
      <vt:lpstr>Hashing - Problems</vt:lpstr>
      <vt:lpstr>Example with Collision</vt:lpstr>
      <vt:lpstr>Handling Collisions :Collision Resolution Methods for dealing with Hash Clashes</vt:lpstr>
      <vt:lpstr>Chaining- Separate Chaining</vt:lpstr>
      <vt:lpstr>Solving Collision Using Chaining</vt:lpstr>
      <vt:lpstr>Problems with separate chaining</vt:lpstr>
      <vt:lpstr>Open Addressing</vt:lpstr>
      <vt:lpstr>Linear Probing</vt:lpstr>
      <vt:lpstr>Solving Collision Using Linear Probing</vt:lpstr>
      <vt:lpstr>Problems with Linear Probing</vt:lpstr>
      <vt:lpstr>Quadratic Probing</vt:lpstr>
      <vt:lpstr>Problems with Quadratic Probing</vt:lpstr>
      <vt:lpstr>Double Hashing</vt:lpstr>
      <vt:lpstr>Rehashing</vt:lpstr>
      <vt:lpstr>Open addressing versus chaining</vt:lpstr>
      <vt:lpstr>Open addressing versus chaining (Contd..)</vt:lpstr>
      <vt:lpstr>Assignment</vt:lpstr>
      <vt:lpstr>Thanks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and Guidelines</dc:title>
  <dc:creator>gur37018</dc:creator>
  <cp:lastModifiedBy>J, SHILPA</cp:lastModifiedBy>
  <cp:revision>3</cp:revision>
  <dcterms:created xsi:type="dcterms:W3CDTF">2024-06-04T18:15:39Z</dcterms:created>
  <dcterms:modified xsi:type="dcterms:W3CDTF">2024-09-24T06:36:03Z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2020-10-07T00:00:00Z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2024-06-04T00:00:00Z</vt:filetime>
  </property>
</Properties>
</file>