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76" r:id="rId8"/>
    <p:sldId id="277" r:id="rId9"/>
    <p:sldId id="279" r:id="rId10"/>
    <p:sldId id="280" r:id="rId11"/>
    <p:sldId id="281" r:id="rId12"/>
    <p:sldId id="282" r:id="rId13"/>
    <p:sldId id="283" r:id="rId14"/>
    <p:sldId id="278" r:id="rId15"/>
    <p:sldId id="284" r:id="rId16"/>
    <p:sldId id="261" r:id="rId17"/>
    <p:sldId id="260" r:id="rId18"/>
    <p:sldId id="273" r:id="rId19"/>
    <p:sldId id="271" r:id="rId20"/>
    <p:sldId id="269" r:id="rId21"/>
    <p:sldId id="264" r:id="rId22"/>
    <p:sldId id="270" r:id="rId23"/>
    <p:sldId id="265" r:id="rId24"/>
    <p:sldId id="266" r:id="rId25"/>
    <p:sldId id="26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718"/>
  </p:normalViewPr>
  <p:slideViewPr>
    <p:cSldViewPr snapToGrid="0">
      <p:cViewPr varScale="1">
        <p:scale>
          <a:sx n="65" d="100"/>
          <a:sy n="65" d="100"/>
        </p:scale>
        <p:origin x="64" y="78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11/29/2021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11/29/2021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11/29/2021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11/29/2021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11/29/2021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11/29/2021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MEDHELP</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Online Doctor </a:t>
            </a:r>
            <a:r>
              <a:rPr lang="en-GB" dirty="0"/>
              <a:t>Appointments App</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04D4-678B-467F-8A14-E3375306AE99}"/>
              </a:ext>
            </a:extLst>
          </p:cNvPr>
          <p:cNvSpPr>
            <a:spLocks noGrp="1"/>
          </p:cNvSpPr>
          <p:nvPr>
            <p:ph type="ctrTitle"/>
          </p:nvPr>
        </p:nvSpPr>
        <p:spPr/>
        <p:txBody>
          <a:bodyPr/>
          <a:lstStyle/>
          <a:p>
            <a:r>
              <a:rPr lang="en-GB" dirty="0"/>
              <a:t>PROJECT SCREENSHOTS</a:t>
            </a:r>
            <a:endParaRPr lang="en-IN" dirty="0"/>
          </a:p>
        </p:txBody>
      </p:sp>
    </p:spTree>
    <p:extLst>
      <p:ext uri="{BB962C8B-B14F-4D97-AF65-F5344CB8AC3E}">
        <p14:creationId xmlns:p14="http://schemas.microsoft.com/office/powerpoint/2010/main" val="4497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D294-49A0-4936-A639-165F54CFEDB7}"/>
              </a:ext>
            </a:extLst>
          </p:cNvPr>
          <p:cNvSpPr>
            <a:spLocks noGrp="1"/>
          </p:cNvSpPr>
          <p:nvPr>
            <p:ph type="title"/>
          </p:nvPr>
        </p:nvSpPr>
        <p:spPr/>
        <p:txBody>
          <a:bodyPr/>
          <a:lstStyle/>
          <a:p>
            <a:r>
              <a:rPr lang="en-GB" dirty="0"/>
              <a:t>USER LOGIN</a:t>
            </a:r>
            <a:endParaRPr lang="en-IN" dirty="0"/>
          </a:p>
        </p:txBody>
      </p:sp>
      <p:sp>
        <p:nvSpPr>
          <p:cNvPr id="3" name="Text Placeholder 2">
            <a:extLst>
              <a:ext uri="{FF2B5EF4-FFF2-40B4-BE49-F238E27FC236}">
                <a16:creationId xmlns:a16="http://schemas.microsoft.com/office/drawing/2014/main" id="{F3DCFC81-3912-4037-B18B-0641735864BB}"/>
              </a:ext>
            </a:extLst>
          </p:cNvPr>
          <p:cNvSpPr>
            <a:spLocks noGrp="1"/>
          </p:cNvSpPr>
          <p:nvPr>
            <p:ph type="body" idx="1"/>
          </p:nvPr>
        </p:nvSpPr>
        <p:spPr/>
        <p:txBody>
          <a:bodyPr/>
          <a:lstStyle/>
          <a:p>
            <a:pPr marL="457835" marR="316865" indent="-6350" algn="l">
              <a:lnSpc>
                <a:spcPct val="107000"/>
              </a:lnSpc>
              <a:spcAft>
                <a:spcPts val="245"/>
              </a:spcAft>
            </a:pPr>
            <a:r>
              <a:rPr lang="en-IN" sz="1400" dirty="0">
                <a:solidFill>
                  <a:srgbClr val="000000"/>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72F60127-3308-4941-862B-FB188E0B472F}"/>
              </a:ext>
            </a:extLst>
          </p:cNvPr>
          <p:cNvSpPr>
            <a:spLocks noGrp="1"/>
          </p:cNvSpPr>
          <p:nvPr>
            <p:ph type="dt" sz="half" idx="10"/>
          </p:nvPr>
        </p:nvSpPr>
        <p:spPr/>
        <p:txBody>
          <a:bodyPr/>
          <a:lstStyle/>
          <a:p>
            <a:fld id="{F5592931-05C6-8543-8B6E-A8BD29BD5C2B}" type="datetime1">
              <a:rPr lang="en-US" smtClean="0"/>
              <a:pPr/>
              <a:t>11/29/2021</a:t>
            </a:fld>
            <a:endParaRPr lang="en-US" dirty="0"/>
          </a:p>
        </p:txBody>
      </p:sp>
      <p:sp>
        <p:nvSpPr>
          <p:cNvPr id="5" name="Footer Placeholder 4">
            <a:extLst>
              <a:ext uri="{FF2B5EF4-FFF2-40B4-BE49-F238E27FC236}">
                <a16:creationId xmlns:a16="http://schemas.microsoft.com/office/drawing/2014/main" id="{7317EDB2-1CA6-43BA-B538-7BB53924D42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100FC83-84AE-41C5-B1F0-A0077D3FC3E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02558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24F-9133-4CFA-8280-4B1A0AD70E3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AAAD1C5-C72B-450C-A722-C91923CE1308}"/>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F891B119-4F70-431F-9849-1F2F65F0D618}"/>
              </a:ext>
            </a:extLst>
          </p:cNvPr>
          <p:cNvSpPr>
            <a:spLocks noGrp="1"/>
          </p:cNvSpPr>
          <p:nvPr>
            <p:ph type="dt" sz="half" idx="10"/>
          </p:nvPr>
        </p:nvSpPr>
        <p:spPr/>
        <p:txBody>
          <a:bodyPr/>
          <a:lstStyle/>
          <a:p>
            <a:fld id="{F5592931-05C6-8543-8B6E-A8BD29BD5C2B}" type="datetime1">
              <a:rPr lang="en-US" smtClean="0"/>
              <a:pPr/>
              <a:t>11/29/2021</a:t>
            </a:fld>
            <a:endParaRPr lang="en-US" dirty="0"/>
          </a:p>
        </p:txBody>
      </p:sp>
      <p:sp>
        <p:nvSpPr>
          <p:cNvPr id="5" name="Footer Placeholder 4">
            <a:extLst>
              <a:ext uri="{FF2B5EF4-FFF2-40B4-BE49-F238E27FC236}">
                <a16:creationId xmlns:a16="http://schemas.microsoft.com/office/drawing/2014/main" id="{A00C74FE-1DDB-43BE-B8B8-96EC1E52632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902300C-6707-4BC5-837F-BE605E93750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8177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11/29/2021</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11/29/2021</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11/29/2021</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11/29/2021</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11/29/2021</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11/29/2021</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11/29/2021</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19</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v"/>
            </a:pPr>
            <a:r>
              <a:rPr lang="en-US" dirty="0"/>
              <a:t>Introduction</a:t>
            </a:r>
          </a:p>
          <a:p>
            <a:pPr marL="457200" indent="-457200">
              <a:buFont typeface="Wingdings" panose="05000000000000000000" pitchFamily="2" charset="2"/>
              <a:buChar char="v"/>
            </a:pPr>
            <a:r>
              <a:rPr lang="en-GB" dirty="0"/>
              <a:t>Problem Statement</a:t>
            </a:r>
          </a:p>
          <a:p>
            <a:pPr marL="457200" indent="-457200">
              <a:buFont typeface="Wingdings" panose="05000000000000000000" pitchFamily="2" charset="2"/>
              <a:buChar char="v"/>
            </a:pPr>
            <a:r>
              <a:rPr lang="en-US" dirty="0"/>
              <a:t>Data Flow </a:t>
            </a:r>
            <a:r>
              <a:rPr lang="en-GB" dirty="0"/>
              <a:t>Diagram</a:t>
            </a:r>
          </a:p>
          <a:p>
            <a:pPr marL="457200" indent="-457200">
              <a:buFont typeface="Wingdings" panose="05000000000000000000" pitchFamily="2" charset="2"/>
              <a:buChar char="v"/>
            </a:pPr>
            <a:r>
              <a:rPr lang="en-US" dirty="0"/>
              <a:t>Module Of project </a:t>
            </a:r>
          </a:p>
          <a:p>
            <a:pPr marL="457200" indent="-457200">
              <a:buFont typeface="Wingdings" panose="05000000000000000000" pitchFamily="2" charset="2"/>
              <a:buChar char="v"/>
            </a:pPr>
            <a:r>
              <a:rPr lang="en-US" dirty="0"/>
              <a:t>Project </a:t>
            </a:r>
            <a:r>
              <a:rPr lang="en-GB" dirty="0"/>
              <a:t>Screenshot</a:t>
            </a:r>
            <a:endParaRPr lang="en-US" dirty="0"/>
          </a:p>
          <a:p>
            <a:pPr marL="457200" indent="-457200">
              <a:buFont typeface="Wingdings" panose="05000000000000000000" pitchFamily="2" charset="2"/>
              <a:buChar char="v"/>
            </a:pPr>
            <a:r>
              <a:rPr lang="en-GB" dirty="0"/>
              <a:t>References </a:t>
            </a:r>
            <a:endParaRPr lang="en-US" dirty="0"/>
          </a:p>
          <a:p>
            <a:pPr marL="457200" indent="-457200">
              <a:buFont typeface="Wingdings" panose="05000000000000000000" pitchFamily="2" charset="2"/>
              <a:buChar char="v"/>
            </a:pPr>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11/29/2021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11/29/2021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11/29/2021</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11/29/2021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GB" dirty="0"/>
              <a:t>It is an Front Office Management of Medical Android App named “</a:t>
            </a:r>
            <a:r>
              <a:rPr lang="en-GB" dirty="0" err="1"/>
              <a:t>MedHelp</a:t>
            </a:r>
            <a:r>
              <a:rPr lang="en-GB" dirty="0"/>
              <a:t>” .Doctor appointment mobile apps allow patients to connect with medical professionals on the online platform. In other words, patients get a consultation from doctors in the virtual world, from the comfort of their home and at their preferred timings. For healthcare providers, the mobile app of their clinic is the solution to various problems.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11/29/2021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2837-EFE4-4023-8439-159B2B283E35}"/>
              </a:ext>
            </a:extLst>
          </p:cNvPr>
          <p:cNvSpPr>
            <a:spLocks noGrp="1"/>
          </p:cNvSpPr>
          <p:nvPr>
            <p:ph type="title"/>
          </p:nvPr>
        </p:nvSpPr>
        <p:spPr/>
        <p:txBody>
          <a:bodyPr/>
          <a:lstStyle/>
          <a:p>
            <a:r>
              <a:rPr lang="en-GB" dirty="0"/>
              <a:t>PROBLEM  STATEMENT </a:t>
            </a:r>
            <a:endParaRPr lang="en-IN" dirty="0"/>
          </a:p>
        </p:txBody>
      </p:sp>
      <p:sp>
        <p:nvSpPr>
          <p:cNvPr id="3" name="Text Placeholder 2">
            <a:extLst>
              <a:ext uri="{FF2B5EF4-FFF2-40B4-BE49-F238E27FC236}">
                <a16:creationId xmlns:a16="http://schemas.microsoft.com/office/drawing/2014/main" id="{F8ABC590-9398-44BF-8080-35073F12714C}"/>
              </a:ext>
            </a:extLst>
          </p:cNvPr>
          <p:cNvSpPr>
            <a:spLocks noGrp="1"/>
          </p:cNvSpPr>
          <p:nvPr>
            <p:ph type="body" idx="1"/>
          </p:nvPr>
        </p:nvSpPr>
        <p:spPr>
          <a:xfrm>
            <a:off x="1167492" y="2477729"/>
            <a:ext cx="9779183" cy="3611921"/>
          </a:xfrm>
        </p:spPr>
        <p:txBody>
          <a:bodyPr/>
          <a:lstStyle/>
          <a:p>
            <a:r>
              <a:rPr lang="en-GB" sz="2000" dirty="0"/>
              <a:t>Our main motto to take up this problem is to cater to each and every need of the patient as well as monitor his/her health from the time he/she first visits the hospital till he/she totally </a:t>
            </a:r>
            <a:r>
              <a:rPr lang="en-GB" sz="2000" dirty="0" err="1"/>
              <a:t>recovers.Additional</a:t>
            </a:r>
            <a:r>
              <a:rPr lang="en-GB" sz="2000" dirty="0"/>
              <a:t> attention and adequate support to ensure faster recovery is not possible as there is no proper communication channel/link between the doctor and the patient after the check-</a:t>
            </a:r>
            <a:r>
              <a:rPr lang="en-GB" sz="2000" dirty="0" err="1"/>
              <a:t>up.Due</a:t>
            </a:r>
            <a:r>
              <a:rPr lang="en-GB" sz="2000" dirty="0"/>
              <a:t> to insufficient data obtained in the form of feedback the government is unable to do the necessary improvements required in this field</a:t>
            </a:r>
            <a:endParaRPr lang="en-IN" sz="2000" dirty="0"/>
          </a:p>
        </p:txBody>
      </p:sp>
      <p:sp>
        <p:nvSpPr>
          <p:cNvPr id="4" name="Date Placeholder 3">
            <a:extLst>
              <a:ext uri="{FF2B5EF4-FFF2-40B4-BE49-F238E27FC236}">
                <a16:creationId xmlns:a16="http://schemas.microsoft.com/office/drawing/2014/main" id="{334EBEA6-C48E-4AFC-B216-CA847ADF1BB8}"/>
              </a:ext>
            </a:extLst>
          </p:cNvPr>
          <p:cNvSpPr>
            <a:spLocks noGrp="1"/>
          </p:cNvSpPr>
          <p:nvPr>
            <p:ph type="dt" sz="half" idx="10"/>
          </p:nvPr>
        </p:nvSpPr>
        <p:spPr/>
        <p:txBody>
          <a:bodyPr/>
          <a:lstStyle/>
          <a:p>
            <a:fld id="{F5592931-05C6-8543-8B6E-A8BD29BD5C2B}" type="datetime1">
              <a:rPr lang="en-US" smtClean="0"/>
              <a:pPr/>
              <a:t>11/29/2021</a:t>
            </a:fld>
            <a:endParaRPr lang="en-US" dirty="0"/>
          </a:p>
        </p:txBody>
      </p:sp>
      <p:sp>
        <p:nvSpPr>
          <p:cNvPr id="5" name="Footer Placeholder 4">
            <a:extLst>
              <a:ext uri="{FF2B5EF4-FFF2-40B4-BE49-F238E27FC236}">
                <a16:creationId xmlns:a16="http://schemas.microsoft.com/office/drawing/2014/main" id="{5C75C3FA-747F-4F0F-A7EE-02F202ABCB3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B1CBAC-58CF-45A3-8EAB-3A0CA17BF792}"/>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66986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09A2-4678-4197-823C-BF1C9AA45769}"/>
              </a:ext>
            </a:extLst>
          </p:cNvPr>
          <p:cNvSpPr>
            <a:spLocks noGrp="1"/>
          </p:cNvSpPr>
          <p:nvPr>
            <p:ph type="title"/>
          </p:nvPr>
        </p:nvSpPr>
        <p:spPr>
          <a:xfrm>
            <a:off x="961014" y="0"/>
            <a:ext cx="9779183" cy="664399"/>
          </a:xfrm>
        </p:spPr>
        <p:txBody>
          <a:bodyPr/>
          <a:lstStyle/>
          <a:p>
            <a:r>
              <a:rPr lang="en-GB" dirty="0"/>
              <a:t>DATA FLOW DIAGRAM </a:t>
            </a:r>
            <a:endParaRPr lang="en-IN" dirty="0"/>
          </a:p>
        </p:txBody>
      </p:sp>
      <p:pic>
        <p:nvPicPr>
          <p:cNvPr id="8" name="Content Placeholder 7">
            <a:extLst>
              <a:ext uri="{FF2B5EF4-FFF2-40B4-BE49-F238E27FC236}">
                <a16:creationId xmlns:a16="http://schemas.microsoft.com/office/drawing/2014/main" id="{621B21C0-272B-4B49-9459-E69761336425}"/>
              </a:ext>
            </a:extLst>
          </p:cNvPr>
          <p:cNvPicPr>
            <a:picLocks noGrp="1" noChangeAspect="1"/>
          </p:cNvPicPr>
          <p:nvPr>
            <p:ph idx="1"/>
          </p:nvPr>
        </p:nvPicPr>
        <p:blipFill>
          <a:blip r:embed="rId2"/>
          <a:stretch>
            <a:fillRect/>
          </a:stretch>
        </p:blipFill>
        <p:spPr>
          <a:xfrm>
            <a:off x="2981632" y="664399"/>
            <a:ext cx="4422058" cy="6057076"/>
          </a:xfrm>
        </p:spPr>
      </p:pic>
      <p:sp>
        <p:nvSpPr>
          <p:cNvPr id="4" name="Date Placeholder 3">
            <a:extLst>
              <a:ext uri="{FF2B5EF4-FFF2-40B4-BE49-F238E27FC236}">
                <a16:creationId xmlns:a16="http://schemas.microsoft.com/office/drawing/2014/main" id="{48D696F8-8F07-4781-95FD-3658A34C2DCC}"/>
              </a:ext>
            </a:extLst>
          </p:cNvPr>
          <p:cNvSpPr>
            <a:spLocks noGrp="1"/>
          </p:cNvSpPr>
          <p:nvPr>
            <p:ph type="dt" sz="half" idx="2"/>
          </p:nvPr>
        </p:nvSpPr>
        <p:spPr/>
        <p:txBody>
          <a:bodyPr/>
          <a:lstStyle/>
          <a:p>
            <a:fld id="{DD9C8446-696E-6942-B6C8-CC9CAD0B34E0}" type="datetime1">
              <a:rPr lang="en-US" smtClean="0"/>
              <a:pPr/>
              <a:t>11/29/2021</a:t>
            </a:fld>
            <a:endParaRPr lang="en-US" dirty="0"/>
          </a:p>
        </p:txBody>
      </p:sp>
      <p:sp>
        <p:nvSpPr>
          <p:cNvPr id="6" name="Slide Number Placeholder 5">
            <a:extLst>
              <a:ext uri="{FF2B5EF4-FFF2-40B4-BE49-F238E27FC236}">
                <a16:creationId xmlns:a16="http://schemas.microsoft.com/office/drawing/2014/main" id="{F5CE1CA8-B286-4BE7-9694-7BAE30B4522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0047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29AD-BDBD-44A0-8077-5A2EFFD85410}"/>
              </a:ext>
            </a:extLst>
          </p:cNvPr>
          <p:cNvSpPr>
            <a:spLocks noGrp="1"/>
          </p:cNvSpPr>
          <p:nvPr>
            <p:ph type="ctrTitle"/>
          </p:nvPr>
        </p:nvSpPr>
        <p:spPr/>
        <p:txBody>
          <a:bodyPr/>
          <a:lstStyle/>
          <a:p>
            <a:r>
              <a:rPr lang="en-GB" dirty="0"/>
              <a:t>MODULE OF PROJECT </a:t>
            </a:r>
            <a:endParaRPr lang="en-IN" dirty="0"/>
          </a:p>
        </p:txBody>
      </p:sp>
    </p:spTree>
    <p:extLst>
      <p:ext uri="{BB962C8B-B14F-4D97-AF65-F5344CB8AC3E}">
        <p14:creationId xmlns:p14="http://schemas.microsoft.com/office/powerpoint/2010/main" val="421499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A88-F9FE-40A0-9A13-ABEFB9EC4EF6}"/>
              </a:ext>
            </a:extLst>
          </p:cNvPr>
          <p:cNvSpPr>
            <a:spLocks noGrp="1"/>
          </p:cNvSpPr>
          <p:nvPr>
            <p:ph type="title"/>
          </p:nvPr>
        </p:nvSpPr>
        <p:spPr>
          <a:xfrm>
            <a:off x="-235974" y="265931"/>
            <a:ext cx="12192000" cy="6272981"/>
          </a:xfrm>
        </p:spPr>
        <p:txBody>
          <a:bodyPr/>
          <a:lstStyle/>
          <a:p>
            <a:pPr marL="1143000" marR="314960" lvl="2" indent="-228600" algn="l" fontAlgn="base">
              <a:lnSpc>
                <a:spcPct val="151000"/>
              </a:lnSpc>
              <a:spcAft>
                <a:spcPts val="20"/>
              </a:spcAft>
              <a:buClr>
                <a:srgbClr val="000000"/>
              </a:buClr>
              <a:buSzPts val="1200"/>
              <a:buFont typeface="Wingdings" panose="05000000000000000000" pitchFamily="2" charset="2"/>
              <a:buChar char=""/>
            </a:pP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Splash Screen</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 The first screen with which the user interacts will be this screen containing the logo and the app name. This will disappear within 5 seconds after the app is displayed. </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Login Page</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 This page is for those users who have already registered themselves on the app and have a username and a password. There is also a way on this page for the new users to register themselves which will take them to the registration page. </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Registration Page: </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This is page is solely designed for the new users of the app who are willing to register themselves. This page takes input of the various details of the user and stores it in the database, later helping the user to login into the account with credentials they have provided. </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Google Sign Up: </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This page comes into picture when one of the users wants to sign up for the app and he/she might want to sign up then there is an option for them that he/ she will login through their registered google account and once they sign up their data is automatically saved in the history.</a:t>
            </a:r>
            <a:br>
              <a:rPr lang="en-IN" sz="1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IN" dirty="0">
                <a:effectLst/>
              </a:rPr>
            </a:br>
            <a:endParaRPr lang="en-IN" dirty="0"/>
          </a:p>
        </p:txBody>
      </p:sp>
      <p:sp>
        <p:nvSpPr>
          <p:cNvPr id="6" name="Date Placeholder 5">
            <a:extLst>
              <a:ext uri="{FF2B5EF4-FFF2-40B4-BE49-F238E27FC236}">
                <a16:creationId xmlns:a16="http://schemas.microsoft.com/office/drawing/2014/main" id="{1469C0C3-FCC1-4E2A-B595-DFF65E0B4CA9}"/>
              </a:ext>
            </a:extLst>
          </p:cNvPr>
          <p:cNvSpPr>
            <a:spLocks noGrp="1"/>
          </p:cNvSpPr>
          <p:nvPr>
            <p:ph type="dt" sz="half" idx="10"/>
          </p:nvPr>
        </p:nvSpPr>
        <p:spPr/>
        <p:txBody>
          <a:bodyPr/>
          <a:lstStyle/>
          <a:p>
            <a:fld id="{4CF75428-5BE0-934D-BB71-675F8E23A386}" type="datetime1">
              <a:rPr lang="en-US" smtClean="0"/>
              <a:pPr/>
              <a:t>11/29/2021</a:t>
            </a:fld>
            <a:endParaRPr lang="en-US" dirty="0"/>
          </a:p>
        </p:txBody>
      </p:sp>
      <p:sp>
        <p:nvSpPr>
          <p:cNvPr id="8" name="Slide Number Placeholder 7">
            <a:extLst>
              <a:ext uri="{FF2B5EF4-FFF2-40B4-BE49-F238E27FC236}">
                <a16:creationId xmlns:a16="http://schemas.microsoft.com/office/drawing/2014/main" id="{A52BA4D8-BEF3-40BE-990B-3F8FC59DB8E6}"/>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7959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A88-F9FE-40A0-9A13-ABEFB9EC4EF6}"/>
              </a:ext>
            </a:extLst>
          </p:cNvPr>
          <p:cNvSpPr>
            <a:spLocks noGrp="1"/>
          </p:cNvSpPr>
          <p:nvPr>
            <p:ph type="title"/>
          </p:nvPr>
        </p:nvSpPr>
        <p:spPr>
          <a:xfrm>
            <a:off x="0" y="-1"/>
            <a:ext cx="12192000" cy="6272981"/>
          </a:xfrm>
        </p:spPr>
        <p:txBody>
          <a:bodyPr/>
          <a:lstStyle/>
          <a:p>
            <a:pPr marL="914400" marR="314960" lvl="2" algn="just" fontAlgn="base">
              <a:lnSpc>
                <a:spcPct val="151000"/>
              </a:lnSpc>
              <a:spcAft>
                <a:spcPts val="300"/>
              </a:spcAft>
              <a:buClr>
                <a:srgbClr val="000000"/>
              </a:buClr>
              <a:buSzPts val="1200"/>
            </a:pP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Search:</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 This is the most important part of the application that provides interactivity within the app as it connects the various activities together like it is a side bar on which the profile, the dashboard section, the FAQ section, the About page of the page are linked and on clicking on each you can visit the pages.</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Dashboard Page: </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This is the page displayed for every user after entering the app successfully. It contains the search bar where the user can search the doctor according to the wish as well as some of the disease lists are suggested so that user can easily search for their doctor as per their need. </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Appointment Description Page</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 After searching there are a number of doctors that appear, when the user selects the appointment page the page will be displayed that will contain all the details of the doctors i.e., the doctor’s name, their specification and a short summary of the doctors and the link to book the appointment. </a:t>
            </a:r>
            <a:b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br>
            <a:r>
              <a:rPr lang="en-IN" dirty="0">
                <a:solidFill>
                  <a:schemeClr val="bg1"/>
                </a:solidFill>
                <a:effectLst/>
                <a:latin typeface="Times New Roman" panose="02020603050405020304" pitchFamily="18" charset="0"/>
                <a:ea typeface="Times New Roman" panose="02020603050405020304" pitchFamily="18" charset="0"/>
              </a:rPr>
              <a:t> </a:t>
            </a:r>
            <a:br>
              <a:rPr lang="en-IN" dirty="0">
                <a:solidFill>
                  <a:schemeClr val="bg1"/>
                </a:solidFill>
                <a:effectLst/>
                <a:latin typeface="Times New Roman" panose="02020603050405020304" pitchFamily="18" charset="0"/>
                <a:ea typeface="Times New Roman" panose="02020603050405020304" pitchFamily="18" charset="0"/>
              </a:rPr>
            </a:br>
            <a:r>
              <a:rPr lang="en-IN" b="1"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Medical Folder:</a:t>
            </a:r>
            <a:r>
              <a:rPr lang="en-IN"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rPr>
              <a:t> It contains the information of all the medicines and saves data. In this we can search for any medicines.</a:t>
            </a:r>
          </a:p>
        </p:txBody>
      </p:sp>
      <p:sp>
        <p:nvSpPr>
          <p:cNvPr id="6" name="Date Placeholder 5">
            <a:extLst>
              <a:ext uri="{FF2B5EF4-FFF2-40B4-BE49-F238E27FC236}">
                <a16:creationId xmlns:a16="http://schemas.microsoft.com/office/drawing/2014/main" id="{1469C0C3-FCC1-4E2A-B595-DFF65E0B4CA9}"/>
              </a:ext>
            </a:extLst>
          </p:cNvPr>
          <p:cNvSpPr>
            <a:spLocks noGrp="1"/>
          </p:cNvSpPr>
          <p:nvPr>
            <p:ph type="dt" sz="half" idx="10"/>
          </p:nvPr>
        </p:nvSpPr>
        <p:spPr/>
        <p:txBody>
          <a:bodyPr/>
          <a:lstStyle/>
          <a:p>
            <a:fld id="{4CF75428-5BE0-934D-BB71-675F8E23A386}" type="datetime1">
              <a:rPr lang="en-US" smtClean="0"/>
              <a:pPr/>
              <a:t>11/29/2021</a:t>
            </a:fld>
            <a:endParaRPr lang="en-US" dirty="0"/>
          </a:p>
        </p:txBody>
      </p:sp>
      <p:sp>
        <p:nvSpPr>
          <p:cNvPr id="8" name="Slide Number Placeholder 7">
            <a:extLst>
              <a:ext uri="{FF2B5EF4-FFF2-40B4-BE49-F238E27FC236}">
                <a16:creationId xmlns:a16="http://schemas.microsoft.com/office/drawing/2014/main" id="{A52BA4D8-BEF3-40BE-990B-3F8FC59DB8E6}"/>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27483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A88-F9FE-40A0-9A13-ABEFB9EC4EF6}"/>
              </a:ext>
            </a:extLst>
          </p:cNvPr>
          <p:cNvSpPr>
            <a:spLocks noGrp="1"/>
          </p:cNvSpPr>
          <p:nvPr>
            <p:ph type="title"/>
          </p:nvPr>
        </p:nvSpPr>
        <p:spPr>
          <a:xfrm>
            <a:off x="0" y="-1"/>
            <a:ext cx="12192000" cy="6272981"/>
          </a:xfrm>
        </p:spPr>
        <p:txBody>
          <a:bodyPr/>
          <a:lstStyle/>
          <a:p>
            <a:pPr marL="1143000" marR="314960" lvl="2" indent="-228600" fontAlgn="base">
              <a:lnSpc>
                <a:spcPct val="151000"/>
              </a:lnSpc>
              <a:spcAft>
                <a:spcPts val="145"/>
              </a:spcAft>
            </a:pPr>
            <a:r>
              <a:rPr lang="en-IN"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Profile</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This page will contain all the user details that the user entered while creating the account on the app. The user can update and make changes to all this information as desired. </a:t>
            </a:r>
            <a:b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2400" dirty="0">
                <a:solidFill>
                  <a:srgbClr val="000000"/>
                </a:solidFill>
                <a:effectLst/>
                <a:latin typeface="Times New Roman" panose="02020603050405020304" pitchFamily="18" charset="0"/>
                <a:ea typeface="Times New Roman" panose="02020603050405020304" pitchFamily="18" charset="0"/>
              </a:rPr>
              <a:t> </a:t>
            </a:r>
            <a:br>
              <a:rPr lang="en-IN" sz="2400" dirty="0">
                <a:solidFill>
                  <a:srgbClr val="000000"/>
                </a:solidFill>
                <a:effectLst/>
                <a:latin typeface="Times New Roman" panose="02020603050405020304" pitchFamily="18" charset="0"/>
                <a:ea typeface="Times New Roman" panose="02020603050405020304" pitchFamily="18" charset="0"/>
              </a:rPr>
            </a:br>
            <a:r>
              <a:rPr lang="en-IN"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FAQ Pages: </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This page contains some of the questions that might arise in the mind of the users while using the app and to answer those, these answers are pre-written. </a:t>
            </a:r>
            <a:b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r>
              <a:rPr lang="en-IN" sz="2400" dirty="0">
                <a:solidFill>
                  <a:srgbClr val="000000"/>
                </a:solidFill>
                <a:effectLst/>
                <a:latin typeface="Times New Roman" panose="02020603050405020304" pitchFamily="18" charset="0"/>
                <a:ea typeface="Times New Roman" panose="02020603050405020304" pitchFamily="18" charset="0"/>
              </a:rPr>
              <a:t> </a:t>
            </a:r>
            <a:br>
              <a:rPr lang="en-IN" sz="2400" dirty="0">
                <a:solidFill>
                  <a:srgbClr val="000000"/>
                </a:solidFill>
                <a:effectLst/>
                <a:latin typeface="Times New Roman" panose="02020603050405020304" pitchFamily="18" charset="0"/>
                <a:ea typeface="Times New Roman" panose="02020603050405020304" pitchFamily="18" charset="0"/>
              </a:rPr>
            </a:br>
            <a:r>
              <a:rPr lang="en-IN"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Logout page</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Then is this last panel for the users to sign out from the account. As soon as the users sign out, they are brought back to the login page. </a:t>
            </a:r>
            <a:b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endParaRPr lang="en-IN" sz="2400" u="none" strike="noStrike" dirty="0">
              <a:solidFill>
                <a:schemeClr val="bg1"/>
              </a:solidFill>
              <a:effectLst/>
              <a:uFill>
                <a:solidFill>
                  <a:srgbClr val="000000"/>
                </a:solidFill>
              </a:uFill>
              <a:latin typeface="Times New Roman" panose="02020603050405020304" pitchFamily="18" charset="0"/>
              <a:ea typeface="Times New Roman" panose="02020603050405020304" pitchFamily="18" charset="0"/>
            </a:endParaRPr>
          </a:p>
        </p:txBody>
      </p:sp>
      <p:sp>
        <p:nvSpPr>
          <p:cNvPr id="6" name="Date Placeholder 5">
            <a:extLst>
              <a:ext uri="{FF2B5EF4-FFF2-40B4-BE49-F238E27FC236}">
                <a16:creationId xmlns:a16="http://schemas.microsoft.com/office/drawing/2014/main" id="{1469C0C3-FCC1-4E2A-B595-DFF65E0B4CA9}"/>
              </a:ext>
            </a:extLst>
          </p:cNvPr>
          <p:cNvSpPr>
            <a:spLocks noGrp="1"/>
          </p:cNvSpPr>
          <p:nvPr>
            <p:ph type="dt" sz="half" idx="10"/>
          </p:nvPr>
        </p:nvSpPr>
        <p:spPr/>
        <p:txBody>
          <a:bodyPr/>
          <a:lstStyle/>
          <a:p>
            <a:fld id="{4CF75428-5BE0-934D-BB71-675F8E23A386}" type="datetime1">
              <a:rPr lang="en-US" smtClean="0"/>
              <a:pPr/>
              <a:t>11/29/2021</a:t>
            </a:fld>
            <a:endParaRPr lang="en-US" dirty="0"/>
          </a:p>
        </p:txBody>
      </p:sp>
      <p:sp>
        <p:nvSpPr>
          <p:cNvPr id="8" name="Slide Number Placeholder 7">
            <a:extLst>
              <a:ext uri="{FF2B5EF4-FFF2-40B4-BE49-F238E27FC236}">
                <a16:creationId xmlns:a16="http://schemas.microsoft.com/office/drawing/2014/main" id="{A52BA4D8-BEF3-40BE-990B-3F8FC59DB8E6}"/>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15726040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1386</TotalTime>
  <Words>1146</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Tenorite</vt:lpstr>
      <vt:lpstr>Times New Roman</vt:lpstr>
      <vt:lpstr>Wingdings</vt:lpstr>
      <vt:lpstr>Office Theme</vt:lpstr>
      <vt:lpstr>MEDHELP</vt:lpstr>
      <vt:lpstr>Content </vt:lpstr>
      <vt:lpstr>Introduction</vt:lpstr>
      <vt:lpstr>PROBLEM  STATEMENT </vt:lpstr>
      <vt:lpstr>DATA FLOW DIAGRAM </vt:lpstr>
      <vt:lpstr>MODULE OF PROJECT </vt:lpstr>
      <vt:lpstr>Splash Screen: The first screen with which the user interacts will be this screen containing the logo and the app name. This will disappear within 5 seconds after the app is displayed.    Login Page: This page is for those users who have already registered themselves on the app and have a username and a password. There is also a way on this page for the new users to register themselves which will take them to the registration page.    Registration Page: This is page is solely designed for the new users of the app who are willing to register themselves. This page takes input of the various details of the user and stores it in the database, later helping the user to login into the account with credentials they have provided.    Google Sign Up: This page comes into picture when one of the users wants to sign up for the app and he/she might want to sign up then there is an option for them that he/ she will login through their registered google account and once they sign up their data is automatically saved in the history.  </vt:lpstr>
      <vt:lpstr>Search: This is the most important part of the application that provides interactivity within the app as it connects the various activities together like it is a side bar on which the profile, the dashboard section, the FAQ section, the About page of the page are linked and on clicking on each you can visit the pages.   Dashboard Page: This is the page displayed for every user after entering the app successfully. It contains the search bar where the user can search the doctor according to the wish as well as some of the disease lists are suggested so that user can easily search for their doctor as per their need.    Appointment Description Page: After searching there are a number of doctors that appear, when the user selects the appointment page the page will be displayed that will contain all the details of the doctors i.e., the doctor’s name, their specification and a short summary of the doctors and the link to book the appointment.    Medical Folder: It contains the information of all the medicines and saves data. In this we can search for any medicines.</vt:lpstr>
      <vt:lpstr>   Profile: This page will contain all the user details that the user entered while creating the account on the app. The user can update and make changes to all this information as desired.    FAQ Pages: This page contains some of the questions that might arise in the mind of the users while using the app and to answer those, these answers are pre-written.    Logout page: Then is this last panel for the users to sign out from the account. As soon as the users sign out, they are brought back to the login page.  </vt:lpstr>
      <vt:lpstr>PROJECT SCREENSHOTS</vt:lpstr>
      <vt:lpstr>USER LOGIN</vt:lpstr>
      <vt:lpstr>PowerPoint Presentation</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MEDHELP</dc:title>
  <dc:creator>Badal Sharma</dc:creator>
  <cp:lastModifiedBy>Badal Sharma</cp:lastModifiedBy>
  <cp:revision>1</cp:revision>
  <dcterms:created xsi:type="dcterms:W3CDTF">2021-11-29T07:26:27Z</dcterms:created>
  <dcterms:modified xsi:type="dcterms:W3CDTF">2021-11-30T06:33:26Z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