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2"/>
  </p:notesMasterIdLst>
  <p:sldIdLst>
    <p:sldId id="281" r:id="rId2"/>
    <p:sldId id="282" r:id="rId3"/>
    <p:sldId id="283" r:id="rId4"/>
    <p:sldId id="286" r:id="rId5"/>
    <p:sldId id="284" r:id="rId6"/>
    <p:sldId id="307" r:id="rId7"/>
    <p:sldId id="294" r:id="rId8"/>
    <p:sldId id="295" r:id="rId9"/>
    <p:sldId id="296" r:id="rId10"/>
    <p:sldId id="308" r:id="rId11"/>
    <p:sldId id="297" r:id="rId12"/>
    <p:sldId id="298" r:id="rId13"/>
    <p:sldId id="300" r:id="rId14"/>
    <p:sldId id="314" r:id="rId15"/>
    <p:sldId id="317" r:id="rId16"/>
    <p:sldId id="316" r:id="rId17"/>
    <p:sldId id="318" r:id="rId18"/>
    <p:sldId id="315" r:id="rId19"/>
    <p:sldId id="313" r:id="rId20"/>
    <p:sldId id="29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12" autoAdjust="0"/>
    <p:restoredTop sz="94660"/>
  </p:normalViewPr>
  <p:slideViewPr>
    <p:cSldViewPr>
      <p:cViewPr>
        <p:scale>
          <a:sx n="64" d="100"/>
          <a:sy n="64" d="100"/>
        </p:scale>
        <p:origin x="-1716" y="-30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00DDB-2C69-4F92-9FDD-07FD401A8800}" type="datetimeFigureOut">
              <a:rPr lang="en-US" smtClean="0"/>
              <a:pPr/>
              <a:t>21-Dec-18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5C6EA-20C0-485D-B620-4614D57F8904}" type="slidenum">
              <a:rPr lang="en-US" smtClean="0"/>
              <a:pPr/>
              <a:t>‹#›</a:t>
            </a:fld>
            <a:endParaRPr lang="en-US"/>
          </a:p>
        </p:txBody>
      </p:sp>
    </p:spTree>
    <p:extLst>
      <p:ext uri="{BB962C8B-B14F-4D97-AF65-F5344CB8AC3E}">
        <p14:creationId xmlns:p14="http://schemas.microsoft.com/office/powerpoint/2010/main" xmlns="" val="91022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F5C6EA-20C0-485D-B620-4614D57F8904}" type="slidenum">
              <a:rPr lang="en-US" smtClean="0"/>
              <a:pPr/>
              <a:t>1</a:t>
            </a:fld>
            <a:endParaRPr lang="en-US"/>
          </a:p>
        </p:txBody>
      </p:sp>
    </p:spTree>
    <p:extLst>
      <p:ext uri="{BB962C8B-B14F-4D97-AF65-F5344CB8AC3E}">
        <p14:creationId xmlns:p14="http://schemas.microsoft.com/office/powerpoint/2010/main" xmlns="" val="1611579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5C6EA-20C0-485D-B620-4614D57F8904}" type="slidenum">
              <a:rPr lang="en-US" smtClean="0"/>
              <a:pPr/>
              <a:t>4</a:t>
            </a:fld>
            <a:endParaRPr lang="en-US"/>
          </a:p>
        </p:txBody>
      </p:sp>
    </p:spTree>
    <p:extLst>
      <p:ext uri="{BB962C8B-B14F-4D97-AF65-F5344CB8AC3E}">
        <p14:creationId xmlns:p14="http://schemas.microsoft.com/office/powerpoint/2010/main" xmlns="" val="125764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AE65EE7-7556-44BD-9DAC-BBAEF941E46F}" type="datetime1">
              <a:rPr lang="en-US" smtClean="0"/>
              <a:pPr/>
              <a:t>21-Dec-18</a:t>
            </a:fld>
            <a:endParaRPr lang="en-US"/>
          </a:p>
        </p:txBody>
      </p:sp>
      <p:sp>
        <p:nvSpPr>
          <p:cNvPr id="19" name="Footer Placeholder 18"/>
          <p:cNvSpPr>
            <a:spLocks noGrp="1"/>
          </p:cNvSpPr>
          <p:nvPr>
            <p:ph type="ftr" sz="quarter" idx="11"/>
          </p:nvPr>
        </p:nvSpPr>
        <p:spPr/>
        <p:txBody>
          <a:bodyPr/>
          <a:lstStyle/>
          <a:p>
            <a:r>
              <a:rPr lang="en-US" smtClean="0"/>
              <a:t>      2018 ©  Team S&amp;S  ( BMSCE )</a:t>
            </a:r>
            <a:endParaRPr lang="en-US"/>
          </a:p>
        </p:txBody>
      </p:sp>
      <p:sp>
        <p:nvSpPr>
          <p:cNvPr id="27" name="Slide Number Placeholder 26"/>
          <p:cNvSpPr>
            <a:spLocks noGrp="1"/>
          </p:cNvSpPr>
          <p:nvPr>
            <p:ph type="sldNum" sz="quarter" idx="12"/>
          </p:nvPr>
        </p:nvSpPr>
        <p:spPr/>
        <p:txBody>
          <a:bodyPr/>
          <a:lstStyle/>
          <a:p>
            <a:fld id="{AB14CA04-46CF-4949-A534-0DAD0B0192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9D936F-0DF3-42EA-AB62-84B538C7C298}" type="datetime1">
              <a:rPr lang="en-US" smtClean="0"/>
              <a:pPr/>
              <a:t>21-Dec-18</a:t>
            </a:fld>
            <a:endParaRPr lang="en-US"/>
          </a:p>
        </p:txBody>
      </p:sp>
      <p:sp>
        <p:nvSpPr>
          <p:cNvPr id="5" name="Footer Placeholder 4"/>
          <p:cNvSpPr>
            <a:spLocks noGrp="1"/>
          </p:cNvSpPr>
          <p:nvPr>
            <p:ph type="ftr" sz="quarter" idx="11"/>
          </p:nvPr>
        </p:nvSpPr>
        <p:spPr/>
        <p:txBody>
          <a:bodyPr/>
          <a:lstStyle/>
          <a:p>
            <a:r>
              <a:rPr lang="en-US" smtClean="0"/>
              <a:t>      2018 ©  Team S&amp;S  ( BMSCE )</a:t>
            </a:r>
            <a:endParaRPr lang="en-US"/>
          </a:p>
        </p:txBody>
      </p:sp>
      <p:sp>
        <p:nvSpPr>
          <p:cNvPr id="6" name="Slide Number Placeholder 5"/>
          <p:cNvSpPr>
            <a:spLocks noGrp="1"/>
          </p:cNvSpPr>
          <p:nvPr>
            <p:ph type="sldNum" sz="quarter" idx="12"/>
          </p:nvPr>
        </p:nvSpPr>
        <p:spPr/>
        <p:txBody>
          <a:bodyPr/>
          <a:lstStyle/>
          <a:p>
            <a:fld id="{AB14CA04-46CF-4949-A534-0DAD0B0192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4A7709-9F29-46ED-B034-79F360BBF9AB}" type="datetime1">
              <a:rPr lang="en-US" smtClean="0"/>
              <a:pPr/>
              <a:t>21-Dec-18</a:t>
            </a:fld>
            <a:endParaRPr lang="en-US"/>
          </a:p>
        </p:txBody>
      </p:sp>
      <p:sp>
        <p:nvSpPr>
          <p:cNvPr id="5" name="Footer Placeholder 4"/>
          <p:cNvSpPr>
            <a:spLocks noGrp="1"/>
          </p:cNvSpPr>
          <p:nvPr>
            <p:ph type="ftr" sz="quarter" idx="11"/>
          </p:nvPr>
        </p:nvSpPr>
        <p:spPr/>
        <p:txBody>
          <a:bodyPr/>
          <a:lstStyle/>
          <a:p>
            <a:r>
              <a:rPr lang="en-US" smtClean="0"/>
              <a:t>      2018 ©  Team S&amp;S  ( BMSCE )</a:t>
            </a:r>
            <a:endParaRPr lang="en-US"/>
          </a:p>
        </p:txBody>
      </p:sp>
      <p:sp>
        <p:nvSpPr>
          <p:cNvPr id="6" name="Slide Number Placeholder 5"/>
          <p:cNvSpPr>
            <a:spLocks noGrp="1"/>
          </p:cNvSpPr>
          <p:nvPr>
            <p:ph type="sldNum" sz="quarter" idx="12"/>
          </p:nvPr>
        </p:nvSpPr>
        <p:spPr/>
        <p:txBody>
          <a:bodyPr/>
          <a:lstStyle/>
          <a:p>
            <a:fld id="{AB14CA04-46CF-4949-A534-0DAD0B0192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15E182-477B-48B4-8229-78A31FE0CBFF}" type="datetime1">
              <a:rPr lang="en-US" smtClean="0"/>
              <a:pPr/>
              <a:t>21-Dec-18</a:t>
            </a:fld>
            <a:endParaRPr lang="en-US"/>
          </a:p>
        </p:txBody>
      </p:sp>
      <p:sp>
        <p:nvSpPr>
          <p:cNvPr id="5" name="Footer Placeholder 4"/>
          <p:cNvSpPr>
            <a:spLocks noGrp="1"/>
          </p:cNvSpPr>
          <p:nvPr>
            <p:ph type="ftr" sz="quarter" idx="11"/>
          </p:nvPr>
        </p:nvSpPr>
        <p:spPr/>
        <p:txBody>
          <a:bodyPr/>
          <a:lstStyle/>
          <a:p>
            <a:r>
              <a:rPr lang="en-US" smtClean="0"/>
              <a:t>      2018 ©  Team S&amp;S  ( BMSCE )</a:t>
            </a:r>
            <a:endParaRPr lang="en-US"/>
          </a:p>
        </p:txBody>
      </p:sp>
      <p:sp>
        <p:nvSpPr>
          <p:cNvPr id="6" name="Slide Number Placeholder 5"/>
          <p:cNvSpPr>
            <a:spLocks noGrp="1"/>
          </p:cNvSpPr>
          <p:nvPr>
            <p:ph type="sldNum" sz="quarter" idx="12"/>
          </p:nvPr>
        </p:nvSpPr>
        <p:spPr/>
        <p:txBody>
          <a:bodyPr/>
          <a:lstStyle/>
          <a:p>
            <a:fld id="{AB14CA04-46CF-4949-A534-0DAD0B0192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B57ACA-7DCD-4D56-A82D-CB0B48C85BBA}" type="datetime1">
              <a:rPr lang="en-US" smtClean="0"/>
              <a:pPr/>
              <a:t>21-Dec-18</a:t>
            </a:fld>
            <a:endParaRPr lang="en-US"/>
          </a:p>
        </p:txBody>
      </p:sp>
      <p:sp>
        <p:nvSpPr>
          <p:cNvPr id="5" name="Footer Placeholder 4"/>
          <p:cNvSpPr>
            <a:spLocks noGrp="1"/>
          </p:cNvSpPr>
          <p:nvPr>
            <p:ph type="ftr" sz="quarter" idx="11"/>
          </p:nvPr>
        </p:nvSpPr>
        <p:spPr/>
        <p:txBody>
          <a:bodyPr/>
          <a:lstStyle/>
          <a:p>
            <a:r>
              <a:rPr lang="en-US" smtClean="0"/>
              <a:t>      2018 ©  Team S&amp;S  ( BMSCE )</a:t>
            </a:r>
            <a:endParaRPr lang="en-US"/>
          </a:p>
        </p:txBody>
      </p:sp>
      <p:sp>
        <p:nvSpPr>
          <p:cNvPr id="6" name="Slide Number Placeholder 5"/>
          <p:cNvSpPr>
            <a:spLocks noGrp="1"/>
          </p:cNvSpPr>
          <p:nvPr>
            <p:ph type="sldNum" sz="quarter" idx="12"/>
          </p:nvPr>
        </p:nvSpPr>
        <p:spPr/>
        <p:txBody>
          <a:bodyPr/>
          <a:lstStyle/>
          <a:p>
            <a:fld id="{AB14CA04-46CF-4949-A534-0DAD0B0192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8756F9-D588-4A1E-9DB0-415492E27361}" type="datetime1">
              <a:rPr lang="en-US" smtClean="0"/>
              <a:pPr/>
              <a:t>21-Dec-18</a:t>
            </a:fld>
            <a:endParaRPr lang="en-US"/>
          </a:p>
        </p:txBody>
      </p:sp>
      <p:sp>
        <p:nvSpPr>
          <p:cNvPr id="6" name="Footer Placeholder 5"/>
          <p:cNvSpPr>
            <a:spLocks noGrp="1"/>
          </p:cNvSpPr>
          <p:nvPr>
            <p:ph type="ftr" sz="quarter" idx="11"/>
          </p:nvPr>
        </p:nvSpPr>
        <p:spPr/>
        <p:txBody>
          <a:bodyPr/>
          <a:lstStyle/>
          <a:p>
            <a:r>
              <a:rPr lang="en-US" smtClean="0"/>
              <a:t>      2018 ©  Team S&amp;S  ( BMSCE )</a:t>
            </a:r>
            <a:endParaRPr lang="en-US"/>
          </a:p>
        </p:txBody>
      </p:sp>
      <p:sp>
        <p:nvSpPr>
          <p:cNvPr id="7" name="Slide Number Placeholder 6"/>
          <p:cNvSpPr>
            <a:spLocks noGrp="1"/>
          </p:cNvSpPr>
          <p:nvPr>
            <p:ph type="sldNum" sz="quarter" idx="12"/>
          </p:nvPr>
        </p:nvSpPr>
        <p:spPr/>
        <p:txBody>
          <a:bodyPr/>
          <a:lstStyle/>
          <a:p>
            <a:fld id="{AB14CA04-46CF-4949-A534-0DAD0B0192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5D5C55-F8ED-453B-AC58-B689B0BE7016}" type="datetime1">
              <a:rPr lang="en-US" smtClean="0"/>
              <a:pPr/>
              <a:t>21-Dec-18</a:t>
            </a:fld>
            <a:endParaRPr lang="en-US"/>
          </a:p>
        </p:txBody>
      </p:sp>
      <p:sp>
        <p:nvSpPr>
          <p:cNvPr id="8" name="Footer Placeholder 7"/>
          <p:cNvSpPr>
            <a:spLocks noGrp="1"/>
          </p:cNvSpPr>
          <p:nvPr>
            <p:ph type="ftr" sz="quarter" idx="11"/>
          </p:nvPr>
        </p:nvSpPr>
        <p:spPr/>
        <p:txBody>
          <a:bodyPr/>
          <a:lstStyle/>
          <a:p>
            <a:r>
              <a:rPr lang="en-US" smtClean="0"/>
              <a:t>      2018 ©  Team S&amp;S  ( BMSCE )</a:t>
            </a:r>
            <a:endParaRPr lang="en-US"/>
          </a:p>
        </p:txBody>
      </p:sp>
      <p:sp>
        <p:nvSpPr>
          <p:cNvPr id="9" name="Slide Number Placeholder 8"/>
          <p:cNvSpPr>
            <a:spLocks noGrp="1"/>
          </p:cNvSpPr>
          <p:nvPr>
            <p:ph type="sldNum" sz="quarter" idx="12"/>
          </p:nvPr>
        </p:nvSpPr>
        <p:spPr/>
        <p:txBody>
          <a:bodyPr/>
          <a:lstStyle/>
          <a:p>
            <a:fld id="{AB14CA04-46CF-4949-A534-0DAD0B0192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29D3A2-AC52-4DB2-8FD7-3022E02CBB94}" type="datetime1">
              <a:rPr lang="en-US" smtClean="0"/>
              <a:pPr/>
              <a:t>21-Dec-18</a:t>
            </a:fld>
            <a:endParaRPr lang="en-US"/>
          </a:p>
        </p:txBody>
      </p:sp>
      <p:sp>
        <p:nvSpPr>
          <p:cNvPr id="4" name="Footer Placeholder 3"/>
          <p:cNvSpPr>
            <a:spLocks noGrp="1"/>
          </p:cNvSpPr>
          <p:nvPr>
            <p:ph type="ftr" sz="quarter" idx="11"/>
          </p:nvPr>
        </p:nvSpPr>
        <p:spPr/>
        <p:txBody>
          <a:bodyPr/>
          <a:lstStyle/>
          <a:p>
            <a:r>
              <a:rPr lang="en-US" smtClean="0"/>
              <a:t>      2018 ©  Team S&amp;S  ( BMSCE )</a:t>
            </a:r>
            <a:endParaRPr lang="en-US"/>
          </a:p>
        </p:txBody>
      </p:sp>
      <p:sp>
        <p:nvSpPr>
          <p:cNvPr id="5" name="Slide Number Placeholder 4"/>
          <p:cNvSpPr>
            <a:spLocks noGrp="1"/>
          </p:cNvSpPr>
          <p:nvPr>
            <p:ph type="sldNum" sz="quarter" idx="12"/>
          </p:nvPr>
        </p:nvSpPr>
        <p:spPr/>
        <p:txBody>
          <a:bodyPr/>
          <a:lstStyle/>
          <a:p>
            <a:fld id="{AB14CA04-46CF-4949-A534-0DAD0B0192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3D89B-838A-406D-9AC5-BA2A1B690A06}" type="datetime1">
              <a:rPr lang="en-US" smtClean="0"/>
              <a:pPr/>
              <a:t>21-Dec-18</a:t>
            </a:fld>
            <a:endParaRPr lang="en-US"/>
          </a:p>
        </p:txBody>
      </p:sp>
      <p:sp>
        <p:nvSpPr>
          <p:cNvPr id="3" name="Footer Placeholder 2"/>
          <p:cNvSpPr>
            <a:spLocks noGrp="1"/>
          </p:cNvSpPr>
          <p:nvPr>
            <p:ph type="ftr" sz="quarter" idx="11"/>
          </p:nvPr>
        </p:nvSpPr>
        <p:spPr/>
        <p:txBody>
          <a:bodyPr/>
          <a:lstStyle/>
          <a:p>
            <a:r>
              <a:rPr lang="en-US" smtClean="0"/>
              <a:t>      2018 ©  Team S&amp;S  ( BMSCE )</a:t>
            </a:r>
            <a:endParaRPr lang="en-US"/>
          </a:p>
        </p:txBody>
      </p:sp>
      <p:sp>
        <p:nvSpPr>
          <p:cNvPr id="4" name="Slide Number Placeholder 3"/>
          <p:cNvSpPr>
            <a:spLocks noGrp="1"/>
          </p:cNvSpPr>
          <p:nvPr>
            <p:ph type="sldNum" sz="quarter" idx="12"/>
          </p:nvPr>
        </p:nvSpPr>
        <p:spPr/>
        <p:txBody>
          <a:bodyPr/>
          <a:lstStyle/>
          <a:p>
            <a:fld id="{AB14CA04-46CF-4949-A534-0DAD0B0192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137732-F3F9-4FE5-B88D-CC935E83B31C}" type="datetime1">
              <a:rPr lang="en-US" smtClean="0"/>
              <a:pPr/>
              <a:t>21-Dec-18</a:t>
            </a:fld>
            <a:endParaRPr lang="en-US"/>
          </a:p>
        </p:txBody>
      </p:sp>
      <p:sp>
        <p:nvSpPr>
          <p:cNvPr id="6" name="Footer Placeholder 5"/>
          <p:cNvSpPr>
            <a:spLocks noGrp="1"/>
          </p:cNvSpPr>
          <p:nvPr>
            <p:ph type="ftr" sz="quarter" idx="11"/>
          </p:nvPr>
        </p:nvSpPr>
        <p:spPr/>
        <p:txBody>
          <a:bodyPr/>
          <a:lstStyle/>
          <a:p>
            <a:r>
              <a:rPr lang="en-US" smtClean="0"/>
              <a:t>      2018 ©  Team S&amp;S  ( BMSCE )</a:t>
            </a:r>
            <a:endParaRPr lang="en-US"/>
          </a:p>
        </p:txBody>
      </p:sp>
      <p:sp>
        <p:nvSpPr>
          <p:cNvPr id="7" name="Slide Number Placeholder 6"/>
          <p:cNvSpPr>
            <a:spLocks noGrp="1"/>
          </p:cNvSpPr>
          <p:nvPr>
            <p:ph type="sldNum" sz="quarter" idx="12"/>
          </p:nvPr>
        </p:nvSpPr>
        <p:spPr/>
        <p:txBody>
          <a:bodyPr/>
          <a:lstStyle/>
          <a:p>
            <a:fld id="{AB14CA04-46CF-4949-A534-0DAD0B0192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B86595-0337-432D-A2CB-ECA89DE8019A}" type="datetime1">
              <a:rPr lang="en-US" smtClean="0"/>
              <a:pPr/>
              <a:t>21-Dec-18</a:t>
            </a:fld>
            <a:endParaRPr lang="en-US"/>
          </a:p>
        </p:txBody>
      </p:sp>
      <p:sp>
        <p:nvSpPr>
          <p:cNvPr id="6" name="Footer Placeholder 5"/>
          <p:cNvSpPr>
            <a:spLocks noGrp="1"/>
          </p:cNvSpPr>
          <p:nvPr>
            <p:ph type="ftr" sz="quarter" idx="11"/>
          </p:nvPr>
        </p:nvSpPr>
        <p:spPr/>
        <p:txBody>
          <a:bodyPr/>
          <a:lstStyle/>
          <a:p>
            <a:r>
              <a:rPr lang="en-US" smtClean="0"/>
              <a:t>      2018 ©  Team S&amp;S  ( BMSCE )</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B14CA04-46CF-4949-A534-0DAD0B01922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6593014-829E-42DC-AA4F-E9A7D1B190A1}" type="datetime1">
              <a:rPr lang="en-US" smtClean="0"/>
              <a:pPr/>
              <a:t>21-Dec-18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      2018 ©  Team S&amp;S  ( BMSCE )</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B14CA04-46CF-4949-A534-0DAD0B01922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6858000" cy="639468"/>
          </a:xfrm>
        </p:spPr>
        <p:txBody>
          <a:bodyPr>
            <a:normAutofit fontScale="90000"/>
          </a:bodyPr>
          <a:lstStyle/>
          <a:p>
            <a:pPr algn="ctr"/>
            <a:r>
              <a:rPr lang="en-US" sz="3200" b="1" u="sng" dirty="0">
                <a:latin typeface="Times New Roman" pitchFamily="18" charset="0"/>
                <a:cs typeface="Times New Roman" pitchFamily="18" charset="0"/>
              </a:rPr>
              <a:t>BMS COLLEGE OF </a:t>
            </a:r>
            <a:r>
              <a:rPr lang="en-US" sz="3200" b="1" u="sng" dirty="0" smtClean="0">
                <a:latin typeface="Times New Roman" pitchFamily="18" charset="0"/>
                <a:cs typeface="Times New Roman" pitchFamily="18" charset="0"/>
              </a:rPr>
              <a:t>ENGINEERING</a:t>
            </a:r>
            <a:br>
              <a:rPr lang="en-US" sz="3200" b="1" u="sng"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(Department of Computer Applications)</a:t>
            </a:r>
            <a:endParaRPr lang="en-US" sz="2200" b="1" dirty="0">
              <a:latin typeface="Times New Roman" pitchFamily="18" charset="0"/>
              <a:cs typeface="Times New Roman" pitchFamily="18" charset="0"/>
            </a:endParaRPr>
          </a:p>
        </p:txBody>
      </p:sp>
      <p:pic>
        <p:nvPicPr>
          <p:cNvPr id="4" name="Picture 3" descr="C:\Users\acer\Desktop\html\BMS_College_of_Engineering.svg.png"/>
          <p:cNvPicPr/>
          <p:nvPr/>
        </p:nvPicPr>
        <p:blipFill>
          <a:blip r:embed="rId3" cstate="print"/>
          <a:srcRect/>
          <a:stretch>
            <a:fillRect/>
          </a:stretch>
        </p:blipFill>
        <p:spPr bwMode="auto">
          <a:xfrm>
            <a:off x="609600" y="838200"/>
            <a:ext cx="1143000" cy="1143000"/>
          </a:xfrm>
          <a:prstGeom prst="rect">
            <a:avLst/>
          </a:prstGeom>
          <a:noFill/>
          <a:ln w="9525">
            <a:noFill/>
            <a:miter lim="800000"/>
            <a:headEnd/>
            <a:tailEnd/>
          </a:ln>
        </p:spPr>
      </p:pic>
      <p:sp>
        <p:nvSpPr>
          <p:cNvPr id="5" name="TextBox 4"/>
          <p:cNvSpPr txBox="1"/>
          <p:nvPr/>
        </p:nvSpPr>
        <p:spPr>
          <a:xfrm>
            <a:off x="2133600" y="2362200"/>
            <a:ext cx="1371600" cy="369332"/>
          </a:xfrm>
          <a:prstGeom prst="rect">
            <a:avLst/>
          </a:prstGeom>
          <a:noFill/>
        </p:spPr>
        <p:txBody>
          <a:bodyPr wrap="square" rtlCol="0">
            <a:spAutoFit/>
          </a:bodyPr>
          <a:lstStyle/>
          <a:p>
            <a:endParaRPr lang="en-US" dirty="0"/>
          </a:p>
        </p:txBody>
      </p:sp>
      <p:sp>
        <p:nvSpPr>
          <p:cNvPr id="8" name="TextBox 7"/>
          <p:cNvSpPr txBox="1"/>
          <p:nvPr/>
        </p:nvSpPr>
        <p:spPr>
          <a:xfrm>
            <a:off x="2133600" y="2362200"/>
            <a:ext cx="6477000" cy="2523768"/>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Team Name       :  </a:t>
            </a:r>
            <a:r>
              <a:rPr lang="en-US" sz="2000" dirty="0" smtClean="0">
                <a:latin typeface="Times New Roman" pitchFamily="18" charset="0"/>
                <a:cs typeface="Times New Roman" pitchFamily="18" charset="0"/>
              </a:rPr>
              <a:t>S &amp; S</a:t>
            </a:r>
            <a:endParaRPr lang="en-US" sz="2000"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Course               :  </a:t>
            </a:r>
            <a:r>
              <a:rPr lang="en-US" sz="2000" dirty="0" smtClean="0">
                <a:latin typeface="Times New Roman" pitchFamily="18" charset="0"/>
                <a:cs typeface="Times New Roman" pitchFamily="18" charset="0"/>
              </a:rPr>
              <a:t>Mini Project       </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Course </a:t>
            </a:r>
            <a:r>
              <a:rPr lang="en-US" sz="2000" b="1" dirty="0" smtClean="0">
                <a:latin typeface="Times New Roman" pitchFamily="18" charset="0"/>
                <a:cs typeface="Times New Roman" pitchFamily="18" charset="0"/>
              </a:rPr>
              <a:t>Code     :  </a:t>
            </a:r>
            <a:r>
              <a:rPr lang="en-US" sz="2000" dirty="0" smtClean="0">
                <a:latin typeface="Times New Roman" pitchFamily="18" charset="0"/>
                <a:cs typeface="Times New Roman" pitchFamily="18" charset="0"/>
              </a:rPr>
              <a:t>16MCA5DPMP</a:t>
            </a: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Course </a:t>
            </a:r>
            <a:r>
              <a:rPr lang="en-US" sz="2000" b="1" dirty="0" smtClean="0">
                <a:latin typeface="Times New Roman" pitchFamily="18" charset="0"/>
                <a:cs typeface="Times New Roman" pitchFamily="18" charset="0"/>
              </a:rPr>
              <a:t>Credit   :  2</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Team Members : </a:t>
            </a:r>
            <a:r>
              <a:rPr lang="en-US" sz="2000" dirty="0" err="1" smtClean="0">
                <a:latin typeface="Times New Roman" pitchFamily="18" charset="0"/>
                <a:cs typeface="Times New Roman" pitchFamily="18" charset="0"/>
              </a:rPr>
              <a:t>Sneha</a:t>
            </a:r>
            <a:r>
              <a:rPr lang="en-US" sz="2000" dirty="0" smtClean="0">
                <a:latin typeface="Times New Roman" pitchFamily="18" charset="0"/>
                <a:cs typeface="Times New Roman" pitchFamily="18" charset="0"/>
              </a:rPr>
              <a:t> V K  (1BM16MCA39)</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Sarthak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SenGupta</a:t>
            </a:r>
            <a:r>
              <a:rPr lang="en-US" sz="2000" dirty="0" smtClean="0">
                <a:latin typeface="Times New Roman" pitchFamily="18" charset="0"/>
                <a:cs typeface="Times New Roman" pitchFamily="18" charset="0"/>
              </a:rPr>
              <a:t> (1BM16MCA37)</a:t>
            </a:r>
          </a:p>
          <a:p>
            <a:r>
              <a:rPr lang="en-US" sz="2000" b="1" dirty="0" smtClean="0">
                <a:latin typeface="Times New Roman" pitchFamily="18" charset="0"/>
                <a:cs typeface="Times New Roman" pitchFamily="18" charset="0"/>
              </a:rPr>
              <a:t>Guide Name      :  </a:t>
            </a:r>
            <a:r>
              <a:rPr lang="en-US" sz="2000" dirty="0" smtClean="0">
                <a:latin typeface="Times New Roman" pitchFamily="18" charset="0"/>
                <a:cs typeface="Times New Roman" pitchFamily="18" charset="0"/>
              </a:rPr>
              <a:t>Prof. </a:t>
            </a:r>
            <a:r>
              <a:rPr lang="en-US" sz="2000" dirty="0" err="1" smtClean="0">
                <a:latin typeface="Times New Roman" pitchFamily="18" charset="0"/>
                <a:cs typeface="Times New Roman" pitchFamily="18" charset="0"/>
              </a:rPr>
              <a:t>Lakshminarayan</a:t>
            </a:r>
            <a:r>
              <a:rPr lang="en-US" sz="2000" dirty="0" smtClean="0">
                <a:latin typeface="Times New Roman" pitchFamily="18" charset="0"/>
                <a:cs typeface="Times New Roman" pitchFamily="18" charset="0"/>
              </a:rPr>
              <a:t> P</a:t>
            </a:r>
            <a:endParaRPr lang="en-US" sz="2000" dirty="0">
              <a:latin typeface="Times New Roman" pitchFamily="18" charset="0"/>
              <a:cs typeface="Times New Roman" pitchFamily="18" charset="0"/>
            </a:endParaRPr>
          </a:p>
          <a:p>
            <a:endParaRPr lang="en-US" dirty="0"/>
          </a:p>
        </p:txBody>
      </p:sp>
      <p:sp>
        <p:nvSpPr>
          <p:cNvPr id="9" name="TextBox 8"/>
          <p:cNvSpPr txBox="1"/>
          <p:nvPr/>
        </p:nvSpPr>
        <p:spPr>
          <a:xfrm>
            <a:off x="5105400" y="5072896"/>
            <a:ext cx="4038600" cy="1107996"/>
          </a:xfrm>
          <a:prstGeom prst="rect">
            <a:avLst/>
          </a:prstGeom>
          <a:noFill/>
        </p:spPr>
        <p:txBody>
          <a:bodyPr wrap="square" rtlCol="0">
            <a:spAutoFit/>
          </a:bodyPr>
          <a:lstStyle/>
          <a:p>
            <a:r>
              <a:rPr lang="en-US" sz="2400" dirty="0">
                <a:latin typeface="Arial" pitchFamily="34" charset="0"/>
              </a:rPr>
              <a:t>   </a:t>
            </a:r>
            <a:r>
              <a:rPr lang="en-US" sz="2400" dirty="0" smtClean="0">
                <a:latin typeface="Arial" pitchFamily="34" charset="0"/>
              </a:rPr>
              <a:t>   </a:t>
            </a:r>
          </a:p>
          <a:p>
            <a:r>
              <a:rPr lang="en-US" sz="2400" dirty="0" smtClean="0">
                <a:latin typeface="Arial" pitchFamily="34" charset="0"/>
                <a:cs typeface="Times New Roman" pitchFamily="18" charset="0"/>
              </a:rPr>
              <a:t>         </a:t>
            </a:r>
            <a:r>
              <a:rPr lang="en-US" sz="2400" dirty="0" smtClean="0">
                <a:latin typeface="Arial" pitchFamily="34" charset="0"/>
              </a:rPr>
              <a:t>                </a:t>
            </a:r>
            <a:endParaRPr lang="en-US" sz="2400" dirty="0">
              <a:latin typeface="Arial" pitchFamily="34" charset="0"/>
            </a:endParaRPr>
          </a:p>
          <a:p>
            <a:r>
              <a:rPr lang="en-US" dirty="0"/>
              <a:t> </a:t>
            </a:r>
          </a:p>
        </p:txBody>
      </p:sp>
      <p:sp>
        <p:nvSpPr>
          <p:cNvPr id="3" name="Rectangle 2">
            <a:extLst>
              <a:ext uri="{FF2B5EF4-FFF2-40B4-BE49-F238E27FC236}">
                <a16:creationId xmlns="" xmlns:a16="http://schemas.microsoft.com/office/drawing/2014/main" id="{51E6B402-1369-44BC-B94B-9BEF4E190129}"/>
              </a:ext>
            </a:extLst>
          </p:cNvPr>
          <p:cNvSpPr/>
          <p:nvPr/>
        </p:nvSpPr>
        <p:spPr>
          <a:xfrm>
            <a:off x="7772400" y="6477000"/>
            <a:ext cx="1371600" cy="246221"/>
          </a:xfrm>
          <a:prstGeom prst="rect">
            <a:avLst/>
          </a:prstGeom>
        </p:spPr>
        <p:txBody>
          <a:bodyPr wrap="squar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0"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600" cy="1143000"/>
          </a:xfrm>
        </p:spPr>
        <p:txBody>
          <a:bodyPr>
            <a:normAutofit/>
          </a:bodyPr>
          <a:lstStyle/>
          <a:p>
            <a:r>
              <a:rPr lang="en-US" sz="3200" b="1" dirty="0" smtClean="0">
                <a:latin typeface="Times New Roman" pitchFamily="18" charset="0"/>
                <a:cs typeface="Times New Roman" pitchFamily="18" charset="0"/>
              </a:rPr>
              <a:t>		     7. Implementation</a:t>
            </a:r>
            <a:endParaRPr lang="en-US" sz="3200" dirty="0"/>
          </a:p>
        </p:txBody>
      </p:sp>
      <p:sp>
        <p:nvSpPr>
          <p:cNvPr id="3" name="Content Placeholder 2"/>
          <p:cNvSpPr>
            <a:spLocks noGrp="1"/>
          </p:cNvSpPr>
          <p:nvPr>
            <p:ph idx="1"/>
          </p:nvPr>
        </p:nvSpPr>
        <p:spPr>
          <a:xfrm>
            <a:off x="457200" y="1828800"/>
            <a:ext cx="8229600" cy="4389120"/>
          </a:xfrm>
        </p:spPr>
        <p:txBody>
          <a:bodyPr>
            <a:normAutofit lnSpcReduction="10000"/>
          </a:bodyPr>
          <a:lstStyle/>
          <a:p>
            <a:pPr algn="just">
              <a:buClr>
                <a:schemeClr val="tx2"/>
              </a:buClr>
              <a:buSzPct val="100000"/>
              <a:buNone/>
            </a:pP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Each web page in this project contains interactive interface compromising HTML, CSS design and PHP scripting in order to work dynamically.  Working on this project we solved many challenges and have implemented, project is yet not completely implemented it needs lots of additional feature which we will be completing in future also conversion of web based application to mobile application is yet another improvement needed. It also holds links and database connectivity in order to make it much more interactive and user friendly.</a:t>
            </a:r>
          </a:p>
          <a:p>
            <a:pPr algn="just">
              <a:buClr>
                <a:schemeClr val="tx2"/>
              </a:buClr>
              <a:buSzPct val="100000"/>
              <a:buNone/>
            </a:pPr>
            <a:endParaRPr lang="en-US" sz="2000" dirty="0" smtClean="0">
              <a:latin typeface="Times New Roman" panose="02020603050405020304" pitchFamily="18" charset="0"/>
              <a:cs typeface="Times New Roman" panose="02020603050405020304" pitchFamily="18" charset="0"/>
            </a:endParaRPr>
          </a:p>
          <a:p>
            <a:pPr>
              <a:buNone/>
            </a:pPr>
            <a:r>
              <a:rPr lang="en-US" sz="22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Project has been divided into four modules they are:</a:t>
            </a:r>
          </a:p>
          <a:p>
            <a:pPr>
              <a:buNone/>
            </a:pPr>
            <a:r>
              <a:rPr lang="en-US" sz="1800" dirty="0" smtClean="0">
                <a:latin typeface="Times New Roman" pitchFamily="18" charset="0"/>
                <a:cs typeface="Times New Roman" pitchFamily="18" charset="0"/>
              </a:rPr>
              <a:t>      1. Student</a:t>
            </a:r>
          </a:p>
          <a:p>
            <a:pPr>
              <a:buNone/>
            </a:pPr>
            <a:r>
              <a:rPr lang="en-US" sz="1800" dirty="0" smtClean="0">
                <a:latin typeface="Times New Roman" pitchFamily="18" charset="0"/>
                <a:cs typeface="Times New Roman" pitchFamily="18" charset="0"/>
              </a:rPr>
              <a:t>      2. Admin</a:t>
            </a:r>
          </a:p>
          <a:p>
            <a:pPr>
              <a:buNone/>
            </a:pPr>
            <a:r>
              <a:rPr lang="en-US" sz="1800" dirty="0" smtClean="0">
                <a:latin typeface="Times New Roman" pitchFamily="18" charset="0"/>
                <a:cs typeface="Times New Roman" pitchFamily="18" charset="0"/>
              </a:rPr>
              <a:t>      3. Proctor</a:t>
            </a:r>
          </a:p>
          <a:p>
            <a:pPr>
              <a:buNone/>
            </a:pPr>
            <a:r>
              <a:rPr lang="en-US" sz="1800" dirty="0" smtClean="0">
                <a:latin typeface="Times New Roman" pitchFamily="18" charset="0"/>
                <a:cs typeface="Times New Roman" pitchFamily="18" charset="0"/>
              </a:rPr>
              <a:t>      4. HOD</a:t>
            </a:r>
          </a:p>
          <a:p>
            <a:pPr marL="0" indent="0">
              <a:buNone/>
            </a:pPr>
            <a:r>
              <a:rPr lang="en-US" sz="1800" dirty="0" smtClean="0"/>
              <a:t>    </a:t>
            </a:r>
            <a:endParaRPr lang="en-US" sz="1800" dirty="0"/>
          </a:p>
        </p:txBody>
      </p:sp>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7"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10" name="Slide Number Placeholder 4">
            <a:extLst>
              <a:ext uri="{FF2B5EF4-FFF2-40B4-BE49-F238E27FC236}">
                <a16:creationId xmlns="" xmlns:a16="http://schemas.microsoft.com/office/drawing/2014/main" id="{B1EE496C-FA6C-4E54-9859-CCCAAAEDDAA2}"/>
              </a:ext>
            </a:extLst>
          </p:cNvPr>
          <p:cNvSpPr txBox="1">
            <a:spLocks/>
          </p:cNvSpPr>
          <p:nvPr/>
        </p:nvSpPr>
        <p:spPr>
          <a:xfrm>
            <a:off x="8382000" y="457200"/>
            <a:ext cx="427833" cy="365125"/>
          </a:xfrm>
          <a:prstGeom prst="rect">
            <a:avLst/>
          </a:prstGeom>
        </p:spPr>
        <p:txBody>
          <a:bodyPr vert="horz" lIns="0" tIns="0" rIns="0" bIns="0" anchor="b"/>
          <a:lstStyle>
            <a:defPPr>
              <a:defRPr lang="en-US"/>
            </a:defPPr>
            <a:lvl1pPr marL="0" algn="r" defTabSz="457200" rtl="0" eaLnBrk="1" latinLnBrk="0" hangingPunct="1">
              <a:defRPr kumimoji="0" sz="1200" kern="1200">
                <a:solidFill>
                  <a:schemeClr val="tx2">
                    <a:shade val="9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latin typeface="Arial" panose="020B0604020202020204" pitchFamily="34" charset="0"/>
              </a:rPr>
              <a:t>7</a:t>
            </a:r>
          </a:p>
        </p:txBody>
      </p:sp>
    </p:spTree>
    <p:extLst>
      <p:ext uri="{BB962C8B-B14F-4D97-AF65-F5344CB8AC3E}">
        <p14:creationId xmlns:p14="http://schemas.microsoft.com/office/powerpoint/2010/main" xmlns="" val="707171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1EE496C-FA6C-4E54-9859-CCCAAAEDDAA2}"/>
              </a:ext>
            </a:extLst>
          </p:cNvPr>
          <p:cNvSpPr>
            <a:spLocks noGrp="1"/>
          </p:cNvSpPr>
          <p:nvPr>
            <p:ph type="sldNum" sz="quarter" idx="12"/>
          </p:nvPr>
        </p:nvSpPr>
        <p:spPr>
          <a:xfrm>
            <a:off x="8382000" y="457200"/>
            <a:ext cx="427833" cy="365125"/>
          </a:xfrm>
        </p:spPr>
        <p:txBody>
          <a:bodyPr/>
          <a:lstStyle/>
          <a:p>
            <a:r>
              <a:rPr lang="en-US" sz="1800" b="1" dirty="0">
                <a:latin typeface="Arial" panose="020B0604020202020204" pitchFamily="34" charset="0"/>
              </a:rPr>
              <a:t>8</a:t>
            </a:r>
            <a:endParaRPr lang="en-US" sz="1800" b="1" dirty="0">
              <a:latin typeface="Arial" panose="020B0604020202020204" pitchFamily="34" charset="0"/>
            </a:endParaRPr>
          </a:p>
        </p:txBody>
      </p:sp>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0" name="Title 1"/>
          <p:cNvSpPr>
            <a:spLocks noGrp="1"/>
          </p:cNvSpPr>
          <p:nvPr>
            <p:ph type="title"/>
          </p:nvPr>
        </p:nvSpPr>
        <p:spPr>
          <a:xfrm>
            <a:off x="2590800" y="76200"/>
            <a:ext cx="3819448" cy="1199216"/>
          </a:xfrm>
        </p:spPr>
        <p:txBody>
          <a:bodyPr>
            <a:normAutofit/>
          </a:bodyPr>
          <a:lstStyle/>
          <a:p>
            <a:pPr algn="ct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8. </a:t>
            </a:r>
            <a:r>
              <a:rPr lang="en-US" sz="3200" b="1" dirty="0" smtClean="0">
                <a:latin typeface="Times New Roman" pitchFamily="18" charset="0"/>
                <a:cs typeface="Times New Roman" pitchFamily="18" charset="0"/>
              </a:rPr>
              <a:t>Screenshots</a:t>
            </a:r>
            <a:endParaRPr lang="en-US" sz="3200" b="1" dirty="0">
              <a:latin typeface="Times New Roman" pitchFamily="18" charset="0"/>
              <a:cs typeface="Times New Roman" pitchFamily="18" charset="0"/>
            </a:endParaRPr>
          </a:p>
        </p:txBody>
      </p:sp>
      <p:sp>
        <p:nvSpPr>
          <p:cNvPr id="11"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pic>
        <p:nvPicPr>
          <p:cNvPr id="6145" name="Picture 1" descr="C:\Users\us\Desktop\Documentation MP\home page.jpg"/>
          <p:cNvPicPr>
            <a:picLocks noGrp="1" noChangeAspect="1" noChangeArrowheads="1"/>
          </p:cNvPicPr>
          <p:nvPr>
            <p:ph idx="1"/>
          </p:nvPr>
        </p:nvPicPr>
        <p:blipFill>
          <a:blip r:embed="rId2"/>
          <a:srcRect/>
          <a:stretch>
            <a:fillRect/>
          </a:stretch>
        </p:blipFill>
        <p:spPr bwMode="auto">
          <a:xfrm>
            <a:off x="1066800" y="1600200"/>
            <a:ext cx="7467600" cy="3802185"/>
          </a:xfrm>
          <a:prstGeom prst="rect">
            <a:avLst/>
          </a:prstGeom>
          <a:ln w="38100" cap="sq">
            <a:solidFill>
              <a:schemeClr val="tx1"/>
            </a:solidFill>
            <a:prstDash val="solid"/>
            <a:miter lim="800000"/>
          </a:ln>
          <a:effectLst/>
        </p:spPr>
      </p:pic>
      <p:sp>
        <p:nvSpPr>
          <p:cNvPr id="8" name="TextBox 7"/>
          <p:cNvSpPr txBox="1"/>
          <p:nvPr/>
        </p:nvSpPr>
        <p:spPr>
          <a:xfrm>
            <a:off x="4343400" y="5486400"/>
            <a:ext cx="18288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Fig1 Home Page</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1EE496C-FA6C-4E54-9859-CCCAAAEDDAA2}"/>
              </a:ext>
            </a:extLst>
          </p:cNvPr>
          <p:cNvSpPr>
            <a:spLocks noGrp="1"/>
          </p:cNvSpPr>
          <p:nvPr>
            <p:ph type="sldNum" sz="quarter" idx="12"/>
          </p:nvPr>
        </p:nvSpPr>
        <p:spPr>
          <a:xfrm>
            <a:off x="8382000" y="457200"/>
            <a:ext cx="427833" cy="365125"/>
          </a:xfrm>
        </p:spPr>
        <p:txBody>
          <a:bodyPr/>
          <a:lstStyle/>
          <a:p>
            <a:r>
              <a:rPr lang="en-US" sz="1800" b="1" dirty="0" smtClean="0">
                <a:latin typeface="Arial" panose="020B0604020202020204" pitchFamily="34" charset="0"/>
              </a:rPr>
              <a:t>9</a:t>
            </a:r>
            <a:endParaRPr lang="en-US" sz="1800" b="1" dirty="0">
              <a:latin typeface="Arial" panose="020B0604020202020204" pitchFamily="34" charset="0"/>
            </a:endParaRPr>
          </a:p>
        </p:txBody>
      </p:sp>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0" name="Title 1"/>
          <p:cNvSpPr>
            <a:spLocks noGrp="1"/>
          </p:cNvSpPr>
          <p:nvPr>
            <p:ph type="title"/>
          </p:nvPr>
        </p:nvSpPr>
        <p:spPr>
          <a:xfrm>
            <a:off x="2362200" y="152400"/>
            <a:ext cx="4648200" cy="1199216"/>
          </a:xfrm>
        </p:spPr>
        <p:txBody>
          <a:bodyPr>
            <a:normAutofit/>
          </a:bodyPr>
          <a:lstStyle/>
          <a:p>
            <a:pPr algn="ctr"/>
            <a:r>
              <a:rPr lang="en-US" sz="3200" b="1" dirty="0" smtClean="0">
                <a:latin typeface="Times New Roman" pitchFamily="18" charset="0"/>
                <a:cs typeface="Times New Roman" pitchFamily="18" charset="0"/>
              </a:rPr>
              <a:t>8</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Screenshots..1</a:t>
            </a:r>
            <a:endParaRPr lang="en-US" sz="3200" b="1" dirty="0">
              <a:latin typeface="Times New Roman" pitchFamily="18" charset="0"/>
              <a:cs typeface="Times New Roman" pitchFamily="18" charset="0"/>
            </a:endParaRPr>
          </a:p>
        </p:txBody>
      </p:sp>
      <p:sp>
        <p:nvSpPr>
          <p:cNvPr id="11"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pic>
        <p:nvPicPr>
          <p:cNvPr id="1027" name="Picture 3" descr="C:\Users\us\Desktop\Login.jpg"/>
          <p:cNvPicPr>
            <a:picLocks noGrp="1" noChangeAspect="1" noChangeArrowheads="1"/>
          </p:cNvPicPr>
          <p:nvPr>
            <p:ph idx="1"/>
          </p:nvPr>
        </p:nvPicPr>
        <p:blipFill>
          <a:blip r:embed="rId2"/>
          <a:srcRect/>
          <a:stretch>
            <a:fillRect/>
          </a:stretch>
        </p:blipFill>
        <p:spPr bwMode="auto">
          <a:xfrm>
            <a:off x="838200" y="1752600"/>
            <a:ext cx="7620000" cy="3863111"/>
          </a:xfrm>
          <a:prstGeom prst="rect">
            <a:avLst/>
          </a:prstGeom>
          <a:ln w="38100" cap="sq">
            <a:solidFill>
              <a:srgbClr val="000000"/>
            </a:solidFill>
            <a:prstDash val="solid"/>
            <a:miter lim="800000"/>
          </a:ln>
          <a:effectLst/>
        </p:spPr>
      </p:pic>
      <p:sp>
        <p:nvSpPr>
          <p:cNvPr id="9" name="TextBox 8"/>
          <p:cNvSpPr txBox="1"/>
          <p:nvPr/>
        </p:nvSpPr>
        <p:spPr>
          <a:xfrm>
            <a:off x="4191000" y="5715000"/>
            <a:ext cx="18288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Fig2 Login </a:t>
            </a:r>
            <a:r>
              <a:rPr lang="en-US" sz="1200" dirty="0" smtClean="0">
                <a:latin typeface="Times New Roman" pitchFamily="18" charset="0"/>
                <a:cs typeface="Times New Roman" pitchFamily="18" charset="0"/>
              </a:rPr>
              <a:t>Page</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1EE496C-FA6C-4E54-9859-CCCAAAEDDAA2}"/>
              </a:ext>
            </a:extLst>
          </p:cNvPr>
          <p:cNvSpPr>
            <a:spLocks noGrp="1"/>
          </p:cNvSpPr>
          <p:nvPr>
            <p:ph type="sldNum" sz="quarter" idx="12"/>
          </p:nvPr>
        </p:nvSpPr>
        <p:spPr>
          <a:xfrm>
            <a:off x="8077200" y="533400"/>
            <a:ext cx="762000" cy="365125"/>
          </a:xfrm>
        </p:spPr>
        <p:txBody>
          <a:bodyPr/>
          <a:lstStyle/>
          <a:p>
            <a:r>
              <a:rPr lang="en-US" sz="1800" b="1" dirty="0" smtClean="0">
                <a:latin typeface="Arial" panose="020B0604020202020204" pitchFamily="34" charset="0"/>
              </a:rPr>
              <a:t>10</a:t>
            </a:r>
            <a:endParaRPr lang="en-US" sz="1800" b="1" dirty="0">
              <a:latin typeface="Arial" panose="020B0604020202020204" pitchFamily="34" charset="0"/>
            </a:endParaRPr>
          </a:p>
        </p:txBody>
      </p:sp>
      <p:sp>
        <p:nvSpPr>
          <p:cNvPr id="6" name="Rectangle 5">
            <a:extLst>
              <a:ext uri="{FF2B5EF4-FFF2-40B4-BE49-F238E27FC236}">
                <a16:creationId xmlns="" xmlns:a16="http://schemas.microsoft.com/office/drawing/2014/main" id="{EE53114A-9EF5-4D27-B63A-1D185662AEF0}"/>
              </a:ext>
            </a:extLst>
          </p:cNvPr>
          <p:cNvSpPr/>
          <p:nvPr/>
        </p:nvSpPr>
        <p:spPr>
          <a:xfrm>
            <a:off x="78486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1"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27" name="Title 1"/>
          <p:cNvSpPr txBox="1">
            <a:spLocks/>
          </p:cNvSpPr>
          <p:nvPr/>
        </p:nvSpPr>
        <p:spPr>
          <a:xfrm>
            <a:off x="2438400" y="762000"/>
            <a:ext cx="4648200" cy="589616"/>
          </a:xfrm>
          <a:prstGeom prst="rect">
            <a:avLst/>
          </a:prstGeom>
        </p:spPr>
        <p:txBody>
          <a:bodyPr vert="horz" lIns="0"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solidFill>
                  <a:schemeClr val="tx2"/>
                </a:solidFill>
                <a:latin typeface="Times New Roman" pitchFamily="18" charset="0"/>
                <a:ea typeface="+mj-ea"/>
                <a:cs typeface="Times New Roman" pitchFamily="18" charset="0"/>
              </a:rPr>
              <a:t>8</a:t>
            </a:r>
            <a:r>
              <a:rPr kumimoji="0" lang="en-US" sz="32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 </a:t>
            </a:r>
            <a:r>
              <a:rPr kumimoji="0" lang="en-US" sz="3200" b="1"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Screenshots..2</a:t>
            </a:r>
            <a:endParaRPr kumimoji="0" lang="en-US" sz="3200" b="1"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pic>
        <p:nvPicPr>
          <p:cNvPr id="2052" name="Picture 4" descr="C:\Users\us\Desktop\student reg.jpg"/>
          <p:cNvPicPr>
            <a:picLocks noGrp="1" noChangeAspect="1" noChangeArrowheads="1"/>
          </p:cNvPicPr>
          <p:nvPr>
            <p:ph idx="1"/>
          </p:nvPr>
        </p:nvPicPr>
        <p:blipFill>
          <a:blip r:embed="rId2"/>
          <a:srcRect/>
          <a:stretch>
            <a:fillRect/>
          </a:stretch>
        </p:blipFill>
        <p:spPr bwMode="auto">
          <a:xfrm>
            <a:off x="609600" y="1676400"/>
            <a:ext cx="7928518" cy="4114800"/>
          </a:xfrm>
          <a:prstGeom prst="rect">
            <a:avLst/>
          </a:prstGeom>
          <a:ln w="38100" cap="sq">
            <a:solidFill>
              <a:srgbClr val="000000"/>
            </a:solidFill>
            <a:prstDash val="solid"/>
            <a:miter lim="800000"/>
          </a:ln>
          <a:effectLst/>
        </p:spPr>
      </p:pic>
      <p:sp>
        <p:nvSpPr>
          <p:cNvPr id="12" name="TextBox 11"/>
          <p:cNvSpPr txBox="1"/>
          <p:nvPr/>
        </p:nvSpPr>
        <p:spPr>
          <a:xfrm>
            <a:off x="3886200" y="5819001"/>
            <a:ext cx="22098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Fig 3 Student registration Page</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7"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8" name="Slide Number Placeholder 4">
            <a:extLst>
              <a:ext uri="{FF2B5EF4-FFF2-40B4-BE49-F238E27FC236}">
                <a16:creationId xmlns="" xmlns:a16="http://schemas.microsoft.com/office/drawing/2014/main" id="{B1EE496C-FA6C-4E54-9859-CCCAAAEDDAA2}"/>
              </a:ext>
            </a:extLst>
          </p:cNvPr>
          <p:cNvSpPr>
            <a:spLocks noGrp="1"/>
          </p:cNvSpPr>
          <p:nvPr>
            <p:ph type="sldNum" sz="quarter" idx="12"/>
          </p:nvPr>
        </p:nvSpPr>
        <p:spPr>
          <a:xfrm>
            <a:off x="8382000" y="457200"/>
            <a:ext cx="427833" cy="365125"/>
          </a:xfrm>
        </p:spPr>
        <p:txBody>
          <a:bodyPr/>
          <a:lstStyle/>
          <a:p>
            <a:r>
              <a:rPr lang="en-US" sz="1800" b="1" dirty="0" smtClean="0">
                <a:latin typeface="Arial" panose="020B0604020202020204" pitchFamily="34" charset="0"/>
              </a:rPr>
              <a:t>11</a:t>
            </a:r>
            <a:endParaRPr lang="en-US" sz="1800" b="1" dirty="0">
              <a:latin typeface="Arial" panose="020B0604020202020204" pitchFamily="34" charset="0"/>
            </a:endParaRPr>
          </a:p>
        </p:txBody>
      </p:sp>
      <p:sp>
        <p:nvSpPr>
          <p:cNvPr id="13" name="Title 1"/>
          <p:cNvSpPr>
            <a:spLocks noGrp="1"/>
          </p:cNvSpPr>
          <p:nvPr>
            <p:ph type="title"/>
          </p:nvPr>
        </p:nvSpPr>
        <p:spPr>
          <a:xfrm>
            <a:off x="2362200" y="152400"/>
            <a:ext cx="4648200" cy="1199216"/>
          </a:xfrm>
        </p:spPr>
        <p:txBody>
          <a:bodyPr>
            <a:normAutofit/>
          </a:bodyPr>
          <a:lstStyle/>
          <a:p>
            <a:pPr algn="ctr"/>
            <a:r>
              <a:rPr lang="en-US" sz="3200" b="1" dirty="0" smtClean="0">
                <a:latin typeface="Times New Roman" pitchFamily="18" charset="0"/>
                <a:cs typeface="Times New Roman" pitchFamily="18" charset="0"/>
              </a:rPr>
              <a:t>8</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Screenshots..3</a:t>
            </a:r>
            <a:endParaRPr lang="en-US" sz="3200" b="1" dirty="0">
              <a:latin typeface="Times New Roman" pitchFamily="18" charset="0"/>
              <a:cs typeface="Times New Roman" pitchFamily="18" charset="0"/>
            </a:endParaRPr>
          </a:p>
        </p:txBody>
      </p:sp>
      <p:pic>
        <p:nvPicPr>
          <p:cNvPr id="3074" name="Picture 2" descr="C:\Users\us\Desktop\admin.jpg"/>
          <p:cNvPicPr>
            <a:picLocks noGrp="1" noChangeAspect="1" noChangeArrowheads="1"/>
          </p:cNvPicPr>
          <p:nvPr>
            <p:ph idx="1"/>
          </p:nvPr>
        </p:nvPicPr>
        <p:blipFill>
          <a:blip r:embed="rId2"/>
          <a:srcRect/>
          <a:stretch>
            <a:fillRect/>
          </a:stretch>
        </p:blipFill>
        <p:spPr bwMode="auto">
          <a:xfrm>
            <a:off x="609600" y="1905000"/>
            <a:ext cx="7924800" cy="3613709"/>
          </a:xfrm>
          <a:prstGeom prst="rect">
            <a:avLst/>
          </a:prstGeom>
          <a:ln w="38100" cap="sq">
            <a:solidFill>
              <a:srgbClr val="000000"/>
            </a:solidFill>
            <a:prstDash val="solid"/>
            <a:miter lim="800000"/>
          </a:ln>
          <a:effectLst/>
        </p:spPr>
      </p:pic>
      <p:sp>
        <p:nvSpPr>
          <p:cNvPr id="9" name="TextBox 8"/>
          <p:cNvSpPr txBox="1"/>
          <p:nvPr/>
        </p:nvSpPr>
        <p:spPr>
          <a:xfrm>
            <a:off x="4191000" y="5638800"/>
            <a:ext cx="18288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Fig 4 </a:t>
            </a:r>
            <a:r>
              <a:rPr lang="en-US" sz="1200" dirty="0" smtClean="0">
                <a:latin typeface="Times New Roman" pitchFamily="18" charset="0"/>
                <a:cs typeface="Times New Roman" pitchFamily="18" charset="0"/>
              </a:rPr>
              <a:t>Admin P</a:t>
            </a:r>
            <a:r>
              <a:rPr lang="en-US" sz="1200" dirty="0" smtClean="0">
                <a:latin typeface="Times New Roman" pitchFamily="18" charset="0"/>
                <a:cs typeface="Times New Roman" pitchFamily="18" charset="0"/>
              </a:rPr>
              <a:t>age</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xmlns="" val="995407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7"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8" name="Slide Number Placeholder 4">
            <a:extLst>
              <a:ext uri="{FF2B5EF4-FFF2-40B4-BE49-F238E27FC236}">
                <a16:creationId xmlns="" xmlns:a16="http://schemas.microsoft.com/office/drawing/2014/main" id="{B1EE496C-FA6C-4E54-9859-CCCAAAEDDAA2}"/>
              </a:ext>
            </a:extLst>
          </p:cNvPr>
          <p:cNvSpPr>
            <a:spLocks noGrp="1"/>
          </p:cNvSpPr>
          <p:nvPr>
            <p:ph type="sldNum" sz="quarter" idx="12"/>
          </p:nvPr>
        </p:nvSpPr>
        <p:spPr>
          <a:xfrm>
            <a:off x="8382000" y="457200"/>
            <a:ext cx="427833" cy="365125"/>
          </a:xfrm>
        </p:spPr>
        <p:txBody>
          <a:bodyPr/>
          <a:lstStyle/>
          <a:p>
            <a:r>
              <a:rPr lang="en-US" sz="1800" b="1" dirty="0" smtClean="0">
                <a:latin typeface="Arial" panose="020B0604020202020204" pitchFamily="34" charset="0"/>
              </a:rPr>
              <a:t>12</a:t>
            </a:r>
            <a:endParaRPr lang="en-US" sz="1800" b="1" dirty="0">
              <a:latin typeface="Arial" panose="020B0604020202020204" pitchFamily="34" charset="0"/>
            </a:endParaRPr>
          </a:p>
        </p:txBody>
      </p:sp>
      <p:sp>
        <p:nvSpPr>
          <p:cNvPr id="13" name="Title 1"/>
          <p:cNvSpPr>
            <a:spLocks noGrp="1"/>
          </p:cNvSpPr>
          <p:nvPr>
            <p:ph type="title"/>
          </p:nvPr>
        </p:nvSpPr>
        <p:spPr>
          <a:xfrm>
            <a:off x="2362200" y="152400"/>
            <a:ext cx="4648200" cy="1199216"/>
          </a:xfrm>
        </p:spPr>
        <p:txBody>
          <a:bodyPr>
            <a:normAutofit/>
          </a:bodyPr>
          <a:lstStyle/>
          <a:p>
            <a:pPr algn="ctr"/>
            <a:r>
              <a:rPr lang="en-US" sz="3200" b="1" dirty="0" smtClean="0">
                <a:latin typeface="Times New Roman" pitchFamily="18" charset="0"/>
                <a:cs typeface="Times New Roman" pitchFamily="18" charset="0"/>
              </a:rPr>
              <a:t>8</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Screenshots..3</a:t>
            </a:r>
            <a:endParaRPr lang="en-US" sz="3200" b="1" dirty="0">
              <a:latin typeface="Times New Roman" pitchFamily="18" charset="0"/>
              <a:cs typeface="Times New Roman" pitchFamily="18" charset="0"/>
            </a:endParaRPr>
          </a:p>
        </p:txBody>
      </p:sp>
      <p:sp>
        <p:nvSpPr>
          <p:cNvPr id="9" name="TextBox 8"/>
          <p:cNvSpPr txBox="1"/>
          <p:nvPr/>
        </p:nvSpPr>
        <p:spPr>
          <a:xfrm>
            <a:off x="4114800" y="5486400"/>
            <a:ext cx="18288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Fig 5 Proctor</a:t>
            </a:r>
            <a:r>
              <a:rPr lang="en-US" sz="1200" dirty="0" smtClean="0">
                <a:latin typeface="Times New Roman" pitchFamily="18" charset="0"/>
                <a:cs typeface="Times New Roman" pitchFamily="18" charset="0"/>
              </a:rPr>
              <a:t> P</a:t>
            </a:r>
            <a:r>
              <a:rPr lang="en-US" sz="1200" dirty="0" smtClean="0">
                <a:latin typeface="Times New Roman" pitchFamily="18" charset="0"/>
                <a:cs typeface="Times New Roman" pitchFamily="18" charset="0"/>
              </a:rPr>
              <a:t>age</a:t>
            </a:r>
            <a:endParaRPr lang="en-US" sz="1200" dirty="0">
              <a:latin typeface="Times New Roman" pitchFamily="18" charset="0"/>
              <a:cs typeface="Times New Roman" pitchFamily="18" charset="0"/>
            </a:endParaRPr>
          </a:p>
        </p:txBody>
      </p:sp>
      <p:pic>
        <p:nvPicPr>
          <p:cNvPr id="4099" name="Picture 3" descr="C:\Users\us\Desktop\proctor.jpg"/>
          <p:cNvPicPr>
            <a:picLocks noGrp="1" noChangeAspect="1" noChangeArrowheads="1"/>
          </p:cNvPicPr>
          <p:nvPr>
            <p:ph idx="1"/>
          </p:nvPr>
        </p:nvPicPr>
        <p:blipFill>
          <a:blip r:embed="rId2"/>
          <a:srcRect/>
          <a:stretch>
            <a:fillRect/>
          </a:stretch>
        </p:blipFill>
        <p:spPr bwMode="auto">
          <a:xfrm>
            <a:off x="762000" y="1752600"/>
            <a:ext cx="7800261" cy="3551237"/>
          </a:xfrm>
          <a:prstGeom prst="rect">
            <a:avLst/>
          </a:prstGeom>
          <a:ln w="38100" cap="sq">
            <a:solidFill>
              <a:srgbClr val="000000"/>
            </a:solidFill>
            <a:prstDash val="solid"/>
            <a:miter lim="800000"/>
          </a:ln>
          <a:effectLst/>
        </p:spPr>
      </p:pic>
    </p:spTree>
    <p:extLst>
      <p:ext uri="{BB962C8B-B14F-4D97-AF65-F5344CB8AC3E}">
        <p14:creationId xmlns:p14="http://schemas.microsoft.com/office/powerpoint/2010/main" xmlns="" val="995407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7"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8" name="Slide Number Placeholder 4">
            <a:extLst>
              <a:ext uri="{FF2B5EF4-FFF2-40B4-BE49-F238E27FC236}">
                <a16:creationId xmlns="" xmlns:a16="http://schemas.microsoft.com/office/drawing/2014/main" id="{B1EE496C-FA6C-4E54-9859-CCCAAAEDDAA2}"/>
              </a:ext>
            </a:extLst>
          </p:cNvPr>
          <p:cNvSpPr>
            <a:spLocks noGrp="1"/>
          </p:cNvSpPr>
          <p:nvPr>
            <p:ph type="sldNum" sz="quarter" idx="12"/>
          </p:nvPr>
        </p:nvSpPr>
        <p:spPr>
          <a:xfrm>
            <a:off x="8382000" y="457200"/>
            <a:ext cx="427833" cy="365125"/>
          </a:xfrm>
        </p:spPr>
        <p:txBody>
          <a:bodyPr/>
          <a:lstStyle/>
          <a:p>
            <a:r>
              <a:rPr lang="en-US" sz="1800" b="1" dirty="0" smtClean="0">
                <a:latin typeface="Arial" panose="020B0604020202020204" pitchFamily="34" charset="0"/>
              </a:rPr>
              <a:t>13</a:t>
            </a:r>
            <a:endParaRPr lang="en-US" sz="1800" b="1" dirty="0">
              <a:latin typeface="Arial" panose="020B0604020202020204" pitchFamily="34" charset="0"/>
            </a:endParaRPr>
          </a:p>
        </p:txBody>
      </p:sp>
      <p:sp>
        <p:nvSpPr>
          <p:cNvPr id="13" name="Title 1"/>
          <p:cNvSpPr>
            <a:spLocks noGrp="1"/>
          </p:cNvSpPr>
          <p:nvPr>
            <p:ph type="title"/>
          </p:nvPr>
        </p:nvSpPr>
        <p:spPr>
          <a:xfrm>
            <a:off x="2362200" y="152400"/>
            <a:ext cx="4648200" cy="1199216"/>
          </a:xfrm>
        </p:spPr>
        <p:txBody>
          <a:bodyPr>
            <a:normAutofit/>
          </a:bodyPr>
          <a:lstStyle/>
          <a:p>
            <a:pPr algn="ctr"/>
            <a:r>
              <a:rPr lang="en-US" sz="3200" b="1" dirty="0" smtClean="0">
                <a:latin typeface="Times New Roman" pitchFamily="18" charset="0"/>
                <a:cs typeface="Times New Roman" pitchFamily="18" charset="0"/>
              </a:rPr>
              <a:t>8</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Screenshots..3</a:t>
            </a:r>
            <a:endParaRPr lang="en-US" sz="3200" b="1" dirty="0">
              <a:latin typeface="Times New Roman" pitchFamily="18" charset="0"/>
              <a:cs typeface="Times New Roman" pitchFamily="18" charset="0"/>
            </a:endParaRPr>
          </a:p>
        </p:txBody>
      </p:sp>
      <p:sp>
        <p:nvSpPr>
          <p:cNvPr id="9" name="TextBox 8"/>
          <p:cNvSpPr txBox="1"/>
          <p:nvPr/>
        </p:nvSpPr>
        <p:spPr>
          <a:xfrm>
            <a:off x="3886200" y="5562600"/>
            <a:ext cx="18288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Fig 6 HOD View </a:t>
            </a:r>
            <a:r>
              <a:rPr lang="en-US" sz="1200" dirty="0" smtClean="0">
                <a:latin typeface="Times New Roman" pitchFamily="18" charset="0"/>
                <a:cs typeface="Times New Roman" pitchFamily="18" charset="0"/>
              </a:rPr>
              <a:t>P</a:t>
            </a:r>
            <a:r>
              <a:rPr lang="en-US" sz="1200" dirty="0" smtClean="0">
                <a:latin typeface="Times New Roman" pitchFamily="18" charset="0"/>
                <a:cs typeface="Times New Roman" pitchFamily="18" charset="0"/>
              </a:rPr>
              <a:t>age</a:t>
            </a:r>
            <a:endParaRPr lang="en-US" sz="1200" dirty="0">
              <a:latin typeface="Times New Roman" pitchFamily="18" charset="0"/>
              <a:cs typeface="Times New Roman" pitchFamily="18" charset="0"/>
            </a:endParaRPr>
          </a:p>
        </p:txBody>
      </p:sp>
      <p:pic>
        <p:nvPicPr>
          <p:cNvPr id="5122" name="Picture 2" descr="C:\Users\us\Desktop\HOD.jpg"/>
          <p:cNvPicPr>
            <a:picLocks noGrp="1" noChangeAspect="1" noChangeArrowheads="1"/>
          </p:cNvPicPr>
          <p:nvPr>
            <p:ph idx="1"/>
          </p:nvPr>
        </p:nvPicPr>
        <p:blipFill>
          <a:blip r:embed="rId2"/>
          <a:srcRect/>
          <a:stretch>
            <a:fillRect/>
          </a:stretch>
        </p:blipFill>
        <p:spPr bwMode="auto">
          <a:xfrm>
            <a:off x="762000" y="1752600"/>
            <a:ext cx="7924800" cy="3607936"/>
          </a:xfrm>
          <a:prstGeom prst="rect">
            <a:avLst/>
          </a:prstGeom>
          <a:ln w="38100" cap="sq">
            <a:solidFill>
              <a:srgbClr val="000000"/>
            </a:solidFill>
            <a:prstDash val="solid"/>
            <a:miter lim="800000"/>
          </a:ln>
          <a:effectLst/>
        </p:spPr>
      </p:pic>
    </p:spTree>
    <p:extLst>
      <p:ext uri="{BB962C8B-B14F-4D97-AF65-F5344CB8AC3E}">
        <p14:creationId xmlns:p14="http://schemas.microsoft.com/office/powerpoint/2010/main" xmlns="" val="995407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9"/>
          <p:cNvSpPr txBox="1">
            <a:spLocks/>
          </p:cNvSpPr>
          <p:nvPr/>
        </p:nvSpPr>
        <p:spPr>
          <a:xfrm>
            <a:off x="126811" y="6423451"/>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9" name="Rectangle 8">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2" name="Slide Number Placeholder 4">
            <a:extLst>
              <a:ext uri="{FF2B5EF4-FFF2-40B4-BE49-F238E27FC236}">
                <a16:creationId xmlns="" xmlns:a16="http://schemas.microsoft.com/office/drawing/2014/main" id="{B1EE496C-FA6C-4E54-9859-CCCAAAEDDAA2}"/>
              </a:ext>
            </a:extLst>
          </p:cNvPr>
          <p:cNvSpPr txBox="1">
            <a:spLocks/>
          </p:cNvSpPr>
          <p:nvPr/>
        </p:nvSpPr>
        <p:spPr>
          <a:xfrm>
            <a:off x="8382000" y="457200"/>
            <a:ext cx="427833" cy="365125"/>
          </a:xfrm>
          <a:prstGeom prst="rect">
            <a:avLst/>
          </a:prstGeom>
        </p:spPr>
        <p:txBody>
          <a:bodyPr vert="horz" lIns="0" tIns="0" rIns="0" bIns="0" anchor="b"/>
          <a:lstStyle>
            <a:defPPr>
              <a:defRPr lang="en-US"/>
            </a:defPPr>
            <a:lvl1pPr marL="0" algn="r" defTabSz="457200" rtl="0" eaLnBrk="1" latinLnBrk="0" hangingPunct="1">
              <a:defRPr kumimoji="0" sz="1200" kern="1200">
                <a:solidFill>
                  <a:schemeClr val="tx2">
                    <a:shade val="9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smtClean="0">
                <a:latin typeface="Arial" panose="020B0604020202020204" pitchFamily="34" charset="0"/>
              </a:rPr>
              <a:t>14</a:t>
            </a:r>
            <a:endParaRPr lang="en-US" sz="1800" b="1" dirty="0">
              <a:latin typeface="Arial" panose="020B0604020202020204" pitchFamily="34" charset="0"/>
            </a:endParaRPr>
          </a:p>
        </p:txBody>
      </p:sp>
      <p:sp>
        <p:nvSpPr>
          <p:cNvPr id="13" name="Title 1"/>
          <p:cNvSpPr>
            <a:spLocks noGrp="1"/>
          </p:cNvSpPr>
          <p:nvPr>
            <p:ph type="title"/>
          </p:nvPr>
        </p:nvSpPr>
        <p:spPr>
          <a:xfrm>
            <a:off x="1143000" y="685800"/>
            <a:ext cx="7315200" cy="609600"/>
          </a:xfrm>
        </p:spPr>
        <p:txBody>
          <a:bodyPr>
            <a:normAutofit/>
          </a:bodyPr>
          <a:lstStyle/>
          <a:p>
            <a:pPr algn="ctr"/>
            <a:r>
              <a:rPr lang="en-US" sz="3200" dirty="0" smtClean="0"/>
              <a:t> </a:t>
            </a:r>
            <a:r>
              <a:rPr lang="en-US" sz="3200" b="1" dirty="0" smtClean="0">
                <a:latin typeface="Times New Roman" pitchFamily="18" charset="0"/>
                <a:cs typeface="Times New Roman" pitchFamily="18" charset="0"/>
              </a:rPr>
              <a:t>9</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Conclusion</a:t>
            </a:r>
            <a:endParaRPr lang="en-US" sz="3200" dirty="0"/>
          </a:p>
        </p:txBody>
      </p:sp>
      <p:sp>
        <p:nvSpPr>
          <p:cNvPr id="10" name="TextBox 9"/>
          <p:cNvSpPr txBox="1"/>
          <p:nvPr/>
        </p:nvSpPr>
        <p:spPr>
          <a:xfrm>
            <a:off x="533400" y="1981200"/>
            <a:ext cx="8305800" cy="2031325"/>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This project is relatively simple to understand and implement. If fulfills all the current requirements of college to complete course registration without much manual work. It is user friendly, student with basic computer skills can easily use the system. New features and modules can be added into the system as per user requirement. The project is flexible in that aspect. It is economical as well in the long run, requiring less manpower and money. So that it would be more comfortable and easy to implement and also to work.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469180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514600"/>
            <a:ext cx="8229600" cy="2667000"/>
          </a:xfrm>
        </p:spPr>
        <p:txBody>
          <a:bodyPr>
            <a:normAutofit/>
          </a:bodyPr>
          <a:lstStyle/>
          <a:p>
            <a:pPr algn="just"/>
            <a:r>
              <a:rPr lang="en-US" sz="1800" dirty="0" smtClean="0">
                <a:latin typeface="Times New Roman" pitchFamily="18" charset="0"/>
                <a:cs typeface="Times New Roman" pitchFamily="18" charset="0"/>
              </a:rPr>
              <a:t>We can add other new modules to this ex: provisional result sheet, SGPA/CGPA Calculator.</a:t>
            </a:r>
          </a:p>
          <a:p>
            <a:pPr algn="just"/>
            <a:r>
              <a:rPr lang="en-US" sz="1800" dirty="0" smtClean="0">
                <a:latin typeface="Times New Roman" pitchFamily="18" charset="0"/>
                <a:cs typeface="Times New Roman" pitchFamily="18" charset="0"/>
              </a:rPr>
              <a:t>We can develop mobile application for this proposed system.</a:t>
            </a:r>
          </a:p>
          <a:p>
            <a:pPr algn="just"/>
            <a:r>
              <a:rPr lang="en-US" sz="1800" dirty="0" smtClean="0">
                <a:latin typeface="Times New Roman" pitchFamily="18" charset="0"/>
                <a:cs typeface="Times New Roman" pitchFamily="18" charset="0"/>
              </a:rPr>
              <a:t>We can add Course withdraw and </a:t>
            </a:r>
            <a:r>
              <a:rPr lang="en-US" sz="1800" dirty="0" err="1" smtClean="0">
                <a:latin typeface="Times New Roman" pitchFamily="18" charset="0"/>
                <a:cs typeface="Times New Roman" pitchFamily="18" charset="0"/>
              </a:rPr>
              <a:t>fastrack</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sem</a:t>
            </a:r>
            <a:r>
              <a:rPr lang="en-US" sz="1800" dirty="0" smtClean="0">
                <a:latin typeface="Times New Roman" pitchFamily="18" charset="0"/>
                <a:cs typeface="Times New Roman" pitchFamily="18" charset="0"/>
              </a:rPr>
              <a:t> option  in this application to enhance the features as it requires almost same format to apply.</a:t>
            </a:r>
          </a:p>
          <a:p>
            <a:pPr algn="just"/>
            <a:r>
              <a:rPr lang="en-US" sz="1800" dirty="0" smtClean="0">
                <a:latin typeface="Times New Roman" pitchFamily="18" charset="0"/>
                <a:cs typeface="Times New Roman" pitchFamily="18" charset="0"/>
              </a:rPr>
              <a:t>Electives selected by students can be categorized according to subjects and create a list.</a:t>
            </a:r>
            <a:endParaRPr lang="en-US" sz="1800" dirty="0">
              <a:latin typeface="Times New Roman" pitchFamily="18" charset="0"/>
              <a:cs typeface="Times New Roman" pitchFamily="18" charset="0"/>
            </a:endParaRPr>
          </a:p>
        </p:txBody>
      </p:sp>
      <p:sp>
        <p:nvSpPr>
          <p:cNvPr id="7" name="Title 1"/>
          <p:cNvSpPr>
            <a:spLocks noGrp="1"/>
          </p:cNvSpPr>
          <p:nvPr>
            <p:ph type="title"/>
          </p:nvPr>
        </p:nvSpPr>
        <p:spPr>
          <a:xfrm>
            <a:off x="2362200" y="762000"/>
            <a:ext cx="4648200" cy="589616"/>
          </a:xfrm>
        </p:spPr>
        <p:txBody>
          <a:bodyPr>
            <a:normAutofit/>
          </a:bodyPr>
          <a:lstStyle/>
          <a:p>
            <a:pPr algn="ctr"/>
            <a:r>
              <a:rPr lang="en-US" sz="3200" b="1" dirty="0" smtClean="0">
                <a:latin typeface="Times New Roman" pitchFamily="18" charset="0"/>
                <a:cs typeface="Times New Roman" pitchFamily="18" charset="0"/>
              </a:rPr>
              <a:t>10. Future Enhancement</a:t>
            </a:r>
            <a:endParaRPr lang="en-US" sz="3200" b="1" dirty="0">
              <a:latin typeface="Times New Roman" pitchFamily="18" charset="0"/>
              <a:cs typeface="Times New Roman" pitchFamily="18" charset="0"/>
            </a:endParaRPr>
          </a:p>
        </p:txBody>
      </p:sp>
      <p:sp>
        <p:nvSpPr>
          <p:cNvPr id="8" name="Slide Number Placeholder 4">
            <a:extLst>
              <a:ext uri="{FF2B5EF4-FFF2-40B4-BE49-F238E27FC236}">
                <a16:creationId xmlns="" xmlns:a16="http://schemas.microsoft.com/office/drawing/2014/main" id="{B1EE496C-FA6C-4E54-9859-CCCAAAEDDAA2}"/>
              </a:ext>
            </a:extLst>
          </p:cNvPr>
          <p:cNvSpPr txBox="1">
            <a:spLocks/>
          </p:cNvSpPr>
          <p:nvPr/>
        </p:nvSpPr>
        <p:spPr>
          <a:xfrm>
            <a:off x="8411367" y="457200"/>
            <a:ext cx="427833" cy="365125"/>
          </a:xfrm>
          <a:prstGeom prst="rect">
            <a:avLst/>
          </a:prstGeom>
        </p:spPr>
        <p:txBody>
          <a:bodyPr vert="horz" lIns="0" tIns="0" rIns="0" bIns="0" anchor="b"/>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chemeClr val="tx2">
                    <a:shade val="90000"/>
                  </a:schemeClr>
                </a:solidFill>
                <a:effectLst/>
                <a:uLnTx/>
                <a:uFillTx/>
                <a:latin typeface="Arial" panose="020B0604020202020204" pitchFamily="34" charset="0"/>
                <a:ea typeface="+mn-ea"/>
                <a:cs typeface="+mn-cs"/>
              </a:rPr>
              <a:t>15</a:t>
            </a:r>
            <a:endParaRPr kumimoji="0" lang="en-US" sz="1800" b="1" i="0" u="none" strike="noStrike" kern="1200" cap="none" spc="0" normalizeH="0" baseline="0" noProof="0" dirty="0">
              <a:ln>
                <a:noFill/>
              </a:ln>
              <a:solidFill>
                <a:schemeClr val="tx2">
                  <a:shade val="90000"/>
                </a:schemeClr>
              </a:solidFill>
              <a:effectLst/>
              <a:uLnTx/>
              <a:uFillTx/>
              <a:latin typeface="Arial" panose="020B0604020202020204" pitchFamily="34" charset="0"/>
              <a:ea typeface="+mn-ea"/>
              <a:cs typeface="+mn-cs"/>
            </a:endParaRPr>
          </a:p>
        </p:txBody>
      </p:sp>
      <p:sp>
        <p:nvSpPr>
          <p:cNvPr id="9" name="Footer Placeholder 9"/>
          <p:cNvSpPr txBox="1">
            <a:spLocks/>
          </p:cNvSpPr>
          <p:nvPr/>
        </p:nvSpPr>
        <p:spPr>
          <a:xfrm>
            <a:off x="126811" y="6423451"/>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11" name="Rectangle 10">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1EE496C-FA6C-4E54-9859-CCCAAAEDDAA2}"/>
              </a:ext>
            </a:extLst>
          </p:cNvPr>
          <p:cNvSpPr>
            <a:spLocks noGrp="1"/>
          </p:cNvSpPr>
          <p:nvPr>
            <p:ph type="sldNum" sz="quarter" idx="12"/>
          </p:nvPr>
        </p:nvSpPr>
        <p:spPr>
          <a:xfrm>
            <a:off x="8382000" y="457200"/>
            <a:ext cx="427833" cy="365125"/>
          </a:xfrm>
        </p:spPr>
        <p:txBody>
          <a:bodyPr/>
          <a:lstStyle/>
          <a:p>
            <a:r>
              <a:rPr lang="en-US" sz="1800" b="1" dirty="0" smtClean="0">
                <a:latin typeface="Arial" panose="020B0604020202020204" pitchFamily="34" charset="0"/>
              </a:rPr>
              <a:t>16</a:t>
            </a:r>
            <a:endParaRPr lang="en-US" sz="1800" b="1" dirty="0">
              <a:latin typeface="Arial" panose="020B0604020202020204" pitchFamily="34" charset="0"/>
            </a:endParaRPr>
          </a:p>
        </p:txBody>
      </p:sp>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0" name="Title 1"/>
          <p:cNvSpPr>
            <a:spLocks noGrp="1"/>
          </p:cNvSpPr>
          <p:nvPr>
            <p:ph type="title"/>
          </p:nvPr>
        </p:nvSpPr>
        <p:spPr>
          <a:xfrm>
            <a:off x="2209800" y="609600"/>
            <a:ext cx="4767224" cy="1199216"/>
          </a:xfrm>
        </p:spPr>
        <p:txBody>
          <a:bodyPr>
            <a:normAutofit/>
          </a:bodyPr>
          <a:lstStyle/>
          <a:p>
            <a:pPr algn="ctr"/>
            <a:r>
              <a:rPr lang="en-US" sz="3200" b="1" smtClean="0">
                <a:latin typeface="Times New Roman" pitchFamily="18" charset="0"/>
                <a:cs typeface="Times New Roman" pitchFamily="18" charset="0"/>
              </a:rPr>
              <a:t> </a:t>
            </a:r>
            <a:r>
              <a:rPr lang="en-US" sz="3200" b="1" smtClean="0">
                <a:latin typeface="Times New Roman" pitchFamily="18" charset="0"/>
                <a:cs typeface="Times New Roman" pitchFamily="18" charset="0"/>
              </a:rPr>
              <a:t>11. </a:t>
            </a:r>
            <a:r>
              <a:rPr lang="en-US" sz="3200" b="1" dirty="0" smtClean="0">
                <a:latin typeface="Times New Roman" pitchFamily="18" charset="0"/>
                <a:cs typeface="Times New Roman" pitchFamily="18" charset="0"/>
              </a:rPr>
              <a:t>Bibliography</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11"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7" name="TextBox 6"/>
          <p:cNvSpPr txBox="1"/>
          <p:nvPr/>
        </p:nvSpPr>
        <p:spPr>
          <a:xfrm>
            <a:off x="685800" y="1828800"/>
            <a:ext cx="8077200" cy="3139321"/>
          </a:xfrm>
          <a:prstGeom prst="rect">
            <a:avLst/>
          </a:prstGeom>
          <a:noFill/>
        </p:spPr>
        <p:txBody>
          <a:bodyPr wrap="square" rtlCol="0">
            <a:spAutoFit/>
          </a:bodyPr>
          <a:lstStyle/>
          <a:p>
            <a:r>
              <a:rPr lang="en-US" dirty="0" smtClean="0">
                <a:latin typeface="Times New Roman" pitchFamily="18" charset="0"/>
                <a:cs typeface="Times New Roman" pitchFamily="18" charset="0"/>
              </a:rPr>
              <a:t> We would like to specify the names of some web sites which we have referred that have paid us a lot and have  helped us to complete this project successfully they are:</a:t>
            </a:r>
          </a:p>
          <a:p>
            <a:r>
              <a:rPr lang="en-US" dirty="0" smtClean="0">
                <a:latin typeface="Times New Roman" pitchFamily="18" charset="0"/>
                <a:cs typeface="Times New Roman" pitchFamily="18" charset="0"/>
              </a:rPr>
              <a:t> </a:t>
            </a:r>
          </a:p>
          <a:p>
            <a:pPr lvl="0">
              <a:buClr>
                <a:schemeClr val="tx2">
                  <a:lumMod val="40000"/>
                  <a:lumOff val="60000"/>
                </a:schemeClr>
              </a:buClr>
              <a:buSzPct val="100000"/>
              <a:buFont typeface="Arial" pitchFamily="34" charset="0"/>
              <a:buChar char="•"/>
            </a:pPr>
            <a:r>
              <a:rPr lang="en-US" dirty="0" smtClean="0">
                <a:latin typeface="Times New Roman" pitchFamily="18" charset="0"/>
                <a:cs typeface="Times New Roman" pitchFamily="18" charset="0"/>
              </a:rPr>
              <a:t>  https://www.tutorialspoint.com/sql/</a:t>
            </a:r>
          </a:p>
          <a:p>
            <a:pPr lvl="0">
              <a:buClr>
                <a:schemeClr val="tx2">
                  <a:lumMod val="40000"/>
                  <a:lumOff val="60000"/>
                </a:schemeClr>
              </a:buClr>
              <a:buSzPct val="100000"/>
              <a:buFont typeface="Arial" pitchFamily="34" charset="0"/>
              <a:buChar char="•"/>
            </a:pPr>
            <a:r>
              <a:rPr lang="en-US" dirty="0" smtClean="0">
                <a:latin typeface="Times New Roman" pitchFamily="18" charset="0"/>
                <a:cs typeface="Times New Roman" pitchFamily="18" charset="0"/>
              </a:rPr>
              <a:t>   https://www.w3schools.com/html/</a:t>
            </a:r>
          </a:p>
          <a:p>
            <a:pPr lvl="0">
              <a:buClr>
                <a:schemeClr val="tx2">
                  <a:lumMod val="40000"/>
                  <a:lumOff val="60000"/>
                </a:schemeClr>
              </a:buClr>
              <a:buSzPct val="100000"/>
              <a:buFont typeface="Arial" pitchFamily="34" charset="0"/>
              <a:buChar char="•"/>
            </a:pPr>
            <a:r>
              <a:rPr lang="en-US" dirty="0" smtClean="0">
                <a:latin typeface="Times New Roman" pitchFamily="18" charset="0"/>
                <a:cs typeface="Times New Roman" pitchFamily="18" charset="0"/>
              </a:rPr>
              <a:t>   https://stackoverflow.com/questions/6088027/how-to-retrieve-users-information-  </a:t>
            </a:r>
          </a:p>
          <a:p>
            <a:pPr lvl="0">
              <a:buClr>
                <a:schemeClr val="tx2">
                  <a:lumMod val="40000"/>
                  <a:lumOff val="60000"/>
                </a:schemeClr>
              </a:buClr>
              <a:buSzPct val="100000"/>
            </a:pPr>
            <a:r>
              <a:rPr lang="en-US" dirty="0" smtClean="0">
                <a:latin typeface="Times New Roman" pitchFamily="18" charset="0"/>
                <a:cs typeface="Times New Roman" pitchFamily="18" charset="0"/>
              </a:rPr>
              <a:t>    from-the-database-for-admin-in-</a:t>
            </a:r>
            <a:r>
              <a:rPr lang="en-US" dirty="0" err="1" smtClean="0">
                <a:latin typeface="Times New Roman" pitchFamily="18" charset="0"/>
                <a:cs typeface="Times New Roman" pitchFamily="18" charset="0"/>
              </a:rPr>
              <a:t>php</a:t>
            </a:r>
            <a:endParaRPr lang="en-US" dirty="0" smtClean="0">
              <a:latin typeface="Times New Roman" pitchFamily="18" charset="0"/>
              <a:cs typeface="Times New Roman" pitchFamily="18" charset="0"/>
            </a:endParaRPr>
          </a:p>
          <a:p>
            <a:pPr lvl="0">
              <a:buClr>
                <a:schemeClr val="tx2">
                  <a:lumMod val="40000"/>
                  <a:lumOff val="60000"/>
                </a:schemeClr>
              </a:buClr>
              <a:buSzPct val="100000"/>
              <a:buFont typeface="Arial" pitchFamily="34" charset="0"/>
              <a:buChar char="•"/>
            </a:pPr>
            <a:r>
              <a:rPr lang="en-US" dirty="0" smtClean="0">
                <a:latin typeface="Times New Roman" pitchFamily="18" charset="0"/>
                <a:cs typeface="Times New Roman" pitchFamily="18" charset="0"/>
              </a:rPr>
              <a:t>   https://www.w3schools.com/php/</a:t>
            </a:r>
          </a:p>
          <a:p>
            <a:pPr lvl="0">
              <a:buClr>
                <a:schemeClr val="tx2">
                  <a:lumMod val="40000"/>
                  <a:lumOff val="60000"/>
                </a:schemeClr>
              </a:buClr>
              <a:buSzPct val="100000"/>
              <a:buFont typeface="Arial" pitchFamily="34" charset="0"/>
              <a:buChar char="•"/>
            </a:pPr>
            <a:r>
              <a:rPr lang="en-US" dirty="0" smtClean="0">
                <a:latin typeface="Times New Roman" pitchFamily="18" charset="0"/>
                <a:cs typeface="Times New Roman" pitchFamily="18" charset="0"/>
              </a:rPr>
              <a:t>   https://www.slideshare.net/mobile/HabiburRahman23/online-course-registration- </a:t>
            </a:r>
          </a:p>
          <a:p>
            <a:pPr lvl="0">
              <a:buClr>
                <a:schemeClr val="tx2">
                  <a:lumMod val="40000"/>
                  <a:lumOff val="60000"/>
                </a:schemeClr>
              </a:buClr>
              <a:buSzPct val="100000"/>
            </a:pPr>
            <a:r>
              <a:rPr lang="en-US" dirty="0" smtClean="0">
                <a:latin typeface="Times New Roman" pitchFamily="18" charset="0"/>
                <a:cs typeface="Times New Roman" pitchFamily="18" charset="0"/>
              </a:rPr>
              <a:t>     system-development-software-engineering-project-presentation</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71600"/>
            <a:ext cx="7239000" cy="533400"/>
          </a:xfrm>
        </p:spPr>
        <p:txBody>
          <a:bodyPr>
            <a:normAutofit/>
          </a:bodyPr>
          <a:lstStyle/>
          <a:p>
            <a:r>
              <a:rPr lang="en-US" sz="3200" b="1" dirty="0" smtClean="0">
                <a:latin typeface="Times New Roman" pitchFamily="18" charset="0"/>
                <a:cs typeface="Times New Roman" pitchFamily="18" charset="0"/>
              </a:rPr>
              <a:t>Online Course Registration System</a:t>
            </a:r>
            <a:endParaRPr lang="en-US" sz="3200" b="1" dirty="0">
              <a:latin typeface="Times New Roman" pitchFamily="18" charset="0"/>
              <a:cs typeface="Times New Roman" pitchFamily="18" charset="0"/>
            </a:endParaRPr>
          </a:p>
        </p:txBody>
      </p:sp>
      <p:sp>
        <p:nvSpPr>
          <p:cNvPr id="9" name="Rectangle 8">
            <a:extLst>
              <a:ext uri="{FF2B5EF4-FFF2-40B4-BE49-F238E27FC236}">
                <a16:creationId xmlns="" xmlns:a16="http://schemas.microsoft.com/office/drawing/2014/main" id="{714666CD-DA17-4349-90FD-2A323273890D}"/>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8"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pic>
        <p:nvPicPr>
          <p:cNvPr id="1026" name="Picture 2" descr="C:\Users\us\Desktop\images.jpg"/>
          <p:cNvPicPr>
            <a:picLocks noChangeAspect="1" noChangeArrowheads="1"/>
          </p:cNvPicPr>
          <p:nvPr/>
        </p:nvPicPr>
        <p:blipFill>
          <a:blip r:embed="rId2"/>
          <a:srcRect/>
          <a:stretch>
            <a:fillRect/>
          </a:stretch>
        </p:blipFill>
        <p:spPr bwMode="auto">
          <a:xfrm>
            <a:off x="2057401" y="2286001"/>
            <a:ext cx="5105400" cy="382412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0" name="Title 1"/>
          <p:cNvSpPr>
            <a:spLocks noGrp="1"/>
          </p:cNvSpPr>
          <p:nvPr>
            <p:ph type="title"/>
          </p:nvPr>
        </p:nvSpPr>
        <p:spPr>
          <a:xfrm>
            <a:off x="2590800" y="2133600"/>
            <a:ext cx="3819448" cy="1199216"/>
          </a:xfrm>
        </p:spPr>
        <p:txBody>
          <a:bodyPr>
            <a:normAutofit/>
          </a:bodyPr>
          <a:lstStyle/>
          <a:p>
            <a:pPr algn="ctr"/>
            <a:r>
              <a:rPr lang="en-US" sz="4800" b="1" dirty="0" smtClean="0">
                <a:latin typeface="Times New Roman" pitchFamily="18" charset="0"/>
                <a:cs typeface="Times New Roman" pitchFamily="18" charset="0"/>
              </a:rPr>
              <a:t> Thank You</a:t>
            </a:r>
            <a:endParaRPr lang="en-US" sz="4800" b="1" dirty="0">
              <a:latin typeface="Times New Roman" pitchFamily="18" charset="0"/>
              <a:cs typeface="Times New Roman" pitchFamily="18" charset="0"/>
            </a:endParaRPr>
          </a:p>
        </p:txBody>
      </p:sp>
      <p:sp>
        <p:nvSpPr>
          <p:cNvPr id="11"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914400"/>
            <a:ext cx="2209800" cy="533400"/>
          </a:xfrm>
        </p:spPr>
        <p:txBody>
          <a:bodyPr>
            <a:normAutofit/>
          </a:bodyPr>
          <a:lstStyle/>
          <a:p>
            <a:pPr algn="ctr"/>
            <a:r>
              <a:rPr lang="en-US" sz="3200" b="1" dirty="0">
                <a:latin typeface="Times New Roman" pitchFamily="18" charset="0"/>
                <a:cs typeface="Times New Roman" pitchFamily="18" charset="0"/>
              </a:rPr>
              <a:t>Contents </a:t>
            </a:r>
          </a:p>
        </p:txBody>
      </p:sp>
      <p:sp>
        <p:nvSpPr>
          <p:cNvPr id="6" name="TextBox 5"/>
          <p:cNvSpPr txBox="1"/>
          <p:nvPr/>
        </p:nvSpPr>
        <p:spPr>
          <a:xfrm>
            <a:off x="1219200" y="1600200"/>
            <a:ext cx="6324600" cy="3416320"/>
          </a:xfrm>
          <a:prstGeom prst="rect">
            <a:avLst/>
          </a:prstGeom>
          <a:noFill/>
        </p:spPr>
        <p:txBody>
          <a:bodyPr wrap="square" rtlCol="0">
            <a:spAutoFit/>
          </a:bodyPr>
          <a:lstStyle/>
          <a:p>
            <a:endParaRPr lang="en-US" dirty="0">
              <a:latin typeface="Arial" pitchFamily="34" charset="0"/>
            </a:endParaRPr>
          </a:p>
          <a:p>
            <a:pPr marL="342900" indent="-342900" algn="just">
              <a:buAutoNum type="arabicPeriod"/>
            </a:pPr>
            <a:r>
              <a:rPr lang="en-US" dirty="0" smtClean="0">
                <a:latin typeface="Times New Roman" pitchFamily="18" charset="0"/>
                <a:cs typeface="Times New Roman" pitchFamily="18" charset="0"/>
              </a:rPr>
              <a:t>  Introduction</a:t>
            </a:r>
          </a:p>
          <a:p>
            <a:pPr marL="342900" indent="-342900" algn="just">
              <a:buAutoNum type="arabicPeriod"/>
            </a:pPr>
            <a:r>
              <a:rPr lang="en-US" dirty="0" smtClean="0">
                <a:latin typeface="Times New Roman" pitchFamily="18" charset="0"/>
                <a:cs typeface="Times New Roman" pitchFamily="18" charset="0"/>
              </a:rPr>
              <a:t>  Purpose</a:t>
            </a:r>
          </a:p>
          <a:p>
            <a:pPr marL="342900" indent="-342900" algn="just">
              <a:buAutoNum type="arabicPeriod"/>
            </a:pPr>
            <a:r>
              <a:rPr lang="en-US" dirty="0" smtClean="0">
                <a:latin typeface="Times New Roman" pitchFamily="18" charset="0"/>
                <a:cs typeface="Times New Roman" pitchFamily="18" charset="0"/>
              </a:rPr>
              <a:t>  Existing System</a:t>
            </a:r>
          </a:p>
          <a:p>
            <a:pPr marL="342900" indent="-342900" algn="just">
              <a:buAutoNum type="arabicPeriod"/>
            </a:pPr>
            <a:r>
              <a:rPr lang="en-US" dirty="0" smtClean="0">
                <a:latin typeface="Times New Roman" pitchFamily="18" charset="0"/>
                <a:cs typeface="Times New Roman" pitchFamily="18" charset="0"/>
              </a:rPr>
              <a:t>  Proposed System</a:t>
            </a:r>
          </a:p>
          <a:p>
            <a:pPr marL="342900" indent="-342900" algn="just">
              <a:buAutoNum type="arabicPeriod"/>
            </a:pPr>
            <a:r>
              <a:rPr lang="en-US" dirty="0" smtClean="0">
                <a:latin typeface="Times New Roman" pitchFamily="18" charset="0"/>
                <a:cs typeface="Times New Roman" pitchFamily="18" charset="0"/>
              </a:rPr>
              <a:t>  Technology used</a:t>
            </a:r>
          </a:p>
          <a:p>
            <a:pPr marL="342900" indent="-342900" algn="just">
              <a:buAutoNum type="arabicPeriod"/>
            </a:pPr>
            <a:r>
              <a:rPr lang="en-US" dirty="0" smtClean="0">
                <a:latin typeface="Times New Roman" pitchFamily="18" charset="0"/>
                <a:cs typeface="Times New Roman" pitchFamily="18" charset="0"/>
              </a:rPr>
              <a:t>  System requirements</a:t>
            </a:r>
          </a:p>
          <a:p>
            <a:pPr marL="342900" indent="-342900" algn="just">
              <a:buAutoNum type="arabicPeriod"/>
            </a:pPr>
            <a:r>
              <a:rPr lang="en-US" dirty="0" smtClean="0">
                <a:latin typeface="Times New Roman" pitchFamily="18" charset="0"/>
                <a:cs typeface="Times New Roman" pitchFamily="18" charset="0"/>
              </a:rPr>
              <a:t>  Implementation</a:t>
            </a:r>
          </a:p>
          <a:p>
            <a:pPr marL="342900" indent="-342900" algn="just">
              <a:buAutoNum type="arabicPeriod" startAt="8"/>
            </a:pPr>
            <a:r>
              <a:rPr lang="en-US" dirty="0" smtClean="0">
                <a:latin typeface="Times New Roman" pitchFamily="18" charset="0"/>
                <a:cs typeface="Times New Roman" pitchFamily="18" charset="0"/>
              </a:rPr>
              <a:t>  Screenshots</a:t>
            </a:r>
          </a:p>
          <a:p>
            <a:pPr marL="342900" indent="-342900" algn="just">
              <a:buAutoNum type="arabicPeriod" startAt="8"/>
            </a:pPr>
            <a:r>
              <a:rPr lang="en-US" dirty="0" smtClean="0">
                <a:latin typeface="Times New Roman" pitchFamily="18" charset="0"/>
                <a:cs typeface="Times New Roman" pitchFamily="18" charset="0"/>
              </a:rPr>
              <a:t>  Conclusion</a:t>
            </a:r>
          </a:p>
          <a:p>
            <a:pPr marL="342900" indent="-342900" algn="just">
              <a:buAutoNum type="arabicPeriod" startAt="8"/>
            </a:pPr>
            <a:r>
              <a:rPr lang="en-US" dirty="0" smtClean="0">
                <a:latin typeface="Times New Roman" pitchFamily="18" charset="0"/>
                <a:cs typeface="Times New Roman" pitchFamily="18" charset="0"/>
              </a:rPr>
              <a:t>  Future Enhancement</a:t>
            </a:r>
            <a:endParaRPr lang="en-US" dirty="0" smtClean="0">
              <a:latin typeface="Times New Roman" pitchFamily="18" charset="0"/>
              <a:cs typeface="Times New Roman" pitchFamily="18" charset="0"/>
            </a:endParaRPr>
          </a:p>
          <a:p>
            <a:pPr marL="342900" indent="-342900" algn="just">
              <a:buAutoNum type="arabicPeriod" startAt="8"/>
            </a:pPr>
            <a:r>
              <a:rPr lang="en-US" dirty="0" smtClean="0">
                <a:latin typeface="Times New Roman" pitchFamily="18" charset="0"/>
                <a:cs typeface="Times New Roman" pitchFamily="18" charset="0"/>
              </a:rPr>
              <a:t>  Bibliography</a:t>
            </a:r>
            <a:endParaRPr lang="en-US" dirty="0" smtClean="0">
              <a:latin typeface="Times New Roman" pitchFamily="18" charset="0"/>
              <a:cs typeface="Times New Roman" pitchFamily="18" charset="0"/>
            </a:endParaRPr>
          </a:p>
        </p:txBody>
      </p:sp>
      <p:sp>
        <p:nvSpPr>
          <p:cNvPr id="8" name="Rectangle 7">
            <a:extLst>
              <a:ext uri="{FF2B5EF4-FFF2-40B4-BE49-F238E27FC236}">
                <a16:creationId xmlns="" xmlns:a16="http://schemas.microsoft.com/office/drawing/2014/main" id="{5E6704C8-33BB-4061-88E4-85907411619C}"/>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smtClean="0">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9"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
            <a:ext cx="3819448" cy="1199216"/>
          </a:xfrm>
        </p:spPr>
        <p:txBody>
          <a:bodyPr>
            <a:normAutofit/>
          </a:bodyPr>
          <a:lstStyle/>
          <a:p>
            <a:pPr algn="ctr"/>
            <a:r>
              <a:rPr lang="en-US" sz="3200" b="1" dirty="0" smtClean="0">
                <a:latin typeface="Times New Roman" pitchFamily="18" charset="0"/>
                <a:cs typeface="Times New Roman" pitchFamily="18" charset="0"/>
              </a:rPr>
              <a:t> 1. 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077200" cy="3713816"/>
          </a:xfrm>
        </p:spPr>
        <p:txBody>
          <a:bodyPr>
            <a:normAutofit/>
          </a:bodyPr>
          <a:lstStyle/>
          <a:p>
            <a:pPr algn="just">
              <a:buClr>
                <a:schemeClr val="tx2"/>
              </a:buClr>
              <a:buSzPct val="100000"/>
              <a:buNone/>
            </a:pPr>
            <a:r>
              <a:rPr lang="en-US" sz="1800" dirty="0" smtClean="0">
                <a:latin typeface="Times New Roman" pitchFamily="18" charset="0"/>
                <a:cs typeface="Times New Roman" pitchFamily="18" charset="0"/>
              </a:rPr>
              <a:t>    Every student has to face problem of manual registrations using forms at college for different records purpose and must be submitted with the stipulated date and time to college office without any delay. This consumes lots of time of student and prone to error is major issue and again rework needs time. Also college faculties won’t be available for various reasons to approve, it also delays the work. Lots of confusions and error takes place while filling forms and submitting. To overcome this issue we have come up with the solution “Online Course Registration System”. </a:t>
            </a:r>
          </a:p>
        </p:txBody>
      </p:sp>
      <p:sp>
        <p:nvSpPr>
          <p:cNvPr id="5" name="Slide Number Placeholder 4">
            <a:extLst>
              <a:ext uri="{FF2B5EF4-FFF2-40B4-BE49-F238E27FC236}">
                <a16:creationId xmlns="" xmlns:a16="http://schemas.microsoft.com/office/drawing/2014/main" id="{6F6509B5-1900-4701-A2D2-03588500E6E5}"/>
              </a:ext>
            </a:extLst>
          </p:cNvPr>
          <p:cNvSpPr>
            <a:spLocks noGrp="1"/>
          </p:cNvSpPr>
          <p:nvPr>
            <p:ph type="sldNum" sz="quarter" idx="12"/>
          </p:nvPr>
        </p:nvSpPr>
        <p:spPr>
          <a:xfrm>
            <a:off x="8417574" y="0"/>
            <a:ext cx="656432" cy="761999"/>
          </a:xfrm>
        </p:spPr>
        <p:txBody>
          <a:bodyPr/>
          <a:lstStyle/>
          <a:p>
            <a:pPr algn="ctr"/>
            <a:r>
              <a:rPr lang="en-US" sz="1800" b="1" dirty="0">
                <a:latin typeface="Arial" panose="020B0604020202020204" pitchFamily="34" charset="0"/>
              </a:rPr>
              <a:t>1</a:t>
            </a:r>
          </a:p>
        </p:txBody>
      </p:sp>
      <p:sp>
        <p:nvSpPr>
          <p:cNvPr id="6" name="Rectangle 5">
            <a:extLst>
              <a:ext uri="{FF2B5EF4-FFF2-40B4-BE49-F238E27FC236}">
                <a16:creationId xmlns="" xmlns:a16="http://schemas.microsoft.com/office/drawing/2014/main" id="{2874CFC9-F171-4E5D-9AF3-BDE7F393615F}"/>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9"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1EE496C-FA6C-4E54-9859-CCCAAAEDDAA2}"/>
              </a:ext>
            </a:extLst>
          </p:cNvPr>
          <p:cNvSpPr>
            <a:spLocks noGrp="1"/>
          </p:cNvSpPr>
          <p:nvPr>
            <p:ph type="sldNum" sz="quarter" idx="12"/>
          </p:nvPr>
        </p:nvSpPr>
        <p:spPr>
          <a:xfrm>
            <a:off x="8382000" y="457200"/>
            <a:ext cx="427833" cy="365125"/>
          </a:xfrm>
        </p:spPr>
        <p:txBody>
          <a:bodyPr/>
          <a:lstStyle/>
          <a:p>
            <a:r>
              <a:rPr lang="en-US" sz="1800" b="1" dirty="0">
                <a:latin typeface="Arial" panose="020B0604020202020204" pitchFamily="34" charset="0"/>
              </a:rPr>
              <a:t>2</a:t>
            </a:r>
          </a:p>
        </p:txBody>
      </p:sp>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0" name="Title 1"/>
          <p:cNvSpPr>
            <a:spLocks noGrp="1"/>
          </p:cNvSpPr>
          <p:nvPr>
            <p:ph type="title"/>
          </p:nvPr>
        </p:nvSpPr>
        <p:spPr>
          <a:xfrm>
            <a:off x="2514600" y="228600"/>
            <a:ext cx="3819448" cy="1199216"/>
          </a:xfrm>
        </p:spPr>
        <p:txBody>
          <a:bodyPr>
            <a:normAutofit/>
          </a:bodyPr>
          <a:lstStyle/>
          <a:p>
            <a:pPr algn="ctr"/>
            <a:r>
              <a:rPr lang="en-US" sz="3200" b="1" dirty="0" smtClean="0">
                <a:latin typeface="Times New Roman" pitchFamily="18" charset="0"/>
                <a:cs typeface="Times New Roman" pitchFamily="18" charset="0"/>
              </a:rPr>
              <a:t> 2. Purpose </a:t>
            </a:r>
            <a:endParaRPr lang="en-US" sz="3200" b="1" dirty="0">
              <a:latin typeface="Times New Roman" pitchFamily="18" charset="0"/>
              <a:cs typeface="Times New Roman" pitchFamily="18" charset="0"/>
            </a:endParaRPr>
          </a:p>
        </p:txBody>
      </p:sp>
      <p:sp>
        <p:nvSpPr>
          <p:cNvPr id="11"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7" name="TextBox 6"/>
          <p:cNvSpPr txBox="1"/>
          <p:nvPr/>
        </p:nvSpPr>
        <p:spPr>
          <a:xfrm>
            <a:off x="1066800" y="2362200"/>
            <a:ext cx="7467600" cy="1477328"/>
          </a:xfrm>
          <a:prstGeom prst="rect">
            <a:avLst/>
          </a:prstGeom>
          <a:noFill/>
        </p:spPr>
        <p:txBody>
          <a:bodyPr wrap="square" rtlCol="0">
            <a:spAutoFit/>
          </a:bodyPr>
          <a:lstStyle/>
          <a:p>
            <a:pPr algn="just">
              <a:buNone/>
            </a:pPr>
            <a:r>
              <a:rPr lang="en-US" dirty="0" smtClean="0">
                <a:latin typeface="Times New Roman" pitchFamily="18" charset="0"/>
                <a:cs typeface="Times New Roman" pitchFamily="18" charset="0"/>
              </a:rPr>
              <a:t>This system acts as a replacement for manual process of course registration</a:t>
            </a:r>
          </a:p>
          <a:p>
            <a:pPr algn="just">
              <a:buNone/>
            </a:pPr>
            <a:r>
              <a:rPr lang="en-US" dirty="0" smtClean="0">
                <a:latin typeface="Times New Roman" pitchFamily="18" charset="0"/>
                <a:cs typeface="Times New Roman" pitchFamily="18" charset="0"/>
              </a:rPr>
              <a:t>which is lengthy and time consuming procedure. It not only reduces work of </a:t>
            </a:r>
          </a:p>
          <a:p>
            <a:pPr algn="just">
              <a:buNone/>
            </a:pPr>
            <a:r>
              <a:rPr lang="en-US" dirty="0" smtClean="0">
                <a:latin typeface="Times New Roman" pitchFamily="18" charset="0"/>
                <a:cs typeface="Times New Roman" pitchFamily="18" charset="0"/>
              </a:rPr>
              <a:t>student  but it also reduces work of college in terms of maintaining  every </a:t>
            </a:r>
          </a:p>
          <a:p>
            <a:pPr algn="just">
              <a:buNone/>
            </a:pPr>
            <a:r>
              <a:rPr lang="en-US" dirty="0" smtClean="0">
                <a:latin typeface="Times New Roman" pitchFamily="18" charset="0"/>
                <a:cs typeface="Times New Roman" pitchFamily="18" charset="0"/>
              </a:rPr>
              <a:t>Student’s registration of all semester.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49" y="304800"/>
            <a:ext cx="8229600" cy="1143000"/>
          </a:xfrm>
        </p:spPr>
        <p:txBody>
          <a:bodyPr>
            <a:normAutofit/>
          </a:bodyPr>
          <a:lstStyle/>
          <a:p>
            <a:r>
              <a:rPr lang="en-US" sz="3200" b="1" dirty="0" smtClean="0">
                <a:latin typeface="Times New Roman" panose="02020603050405020304" pitchFamily="18" charset="0"/>
                <a:cs typeface="Times New Roman" panose="02020603050405020304" pitchFamily="18" charset="0"/>
              </a:rPr>
              <a:t>			3. Existing System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buNone/>
            </a:pPr>
            <a:r>
              <a:rPr lang="en-US" sz="1800" dirty="0" smtClean="0">
                <a:latin typeface="Times New Roman" pitchFamily="18" charset="0"/>
                <a:cs typeface="Times New Roman" pitchFamily="18" charset="0"/>
              </a:rPr>
              <a:t>Manual registration involves form filling  procedure, which is time  </a:t>
            </a:r>
          </a:p>
          <a:p>
            <a:pPr lvl="0">
              <a:buNone/>
            </a:pPr>
            <a:r>
              <a:rPr lang="en-US" sz="1800" dirty="0" smtClean="0">
                <a:latin typeface="Times New Roman" pitchFamily="18" charset="0"/>
                <a:cs typeface="Times New Roman" pitchFamily="18" charset="0"/>
              </a:rPr>
              <a:t>Consuming and tedious work to do both for student and college people.</a:t>
            </a:r>
          </a:p>
          <a:p>
            <a:pPr lvl="0">
              <a:buNone/>
            </a:pPr>
            <a:endParaRPr lang="en-US" sz="1800" dirty="0" smtClean="0">
              <a:latin typeface="Times New Roman" pitchFamily="18" charset="0"/>
              <a:cs typeface="Times New Roman" pitchFamily="18" charset="0"/>
            </a:endParaRPr>
          </a:p>
          <a:p>
            <a:pPr lvl="0">
              <a:buNone/>
            </a:pPr>
            <a:r>
              <a:rPr lang="en-US" sz="1800" b="1" dirty="0" smtClean="0">
                <a:latin typeface="Times New Roman" pitchFamily="18" charset="0"/>
                <a:cs typeface="Times New Roman" pitchFamily="18" charset="0"/>
              </a:rPr>
              <a:t>Drawbacks:</a:t>
            </a:r>
          </a:p>
          <a:p>
            <a:pPr lvl="0"/>
            <a:r>
              <a:rPr lang="en-US" sz="1800" dirty="0" smtClean="0">
                <a:latin typeface="Times New Roman" pitchFamily="18" charset="0"/>
                <a:cs typeface="Times New Roman" pitchFamily="18" charset="0"/>
              </a:rPr>
              <a:t>College must dedicate every semester’s first day to get course registered by students.</a:t>
            </a:r>
          </a:p>
          <a:p>
            <a:pPr lvl="0"/>
            <a:r>
              <a:rPr lang="en-US" sz="1800" dirty="0" smtClean="0">
                <a:latin typeface="Times New Roman" pitchFamily="18" charset="0"/>
                <a:cs typeface="Times New Roman" pitchFamily="18" charset="0"/>
              </a:rPr>
              <a:t>Any student who won’t be able to make it on dedicated day will prolong the process.</a:t>
            </a:r>
          </a:p>
          <a:p>
            <a:pPr lvl="0"/>
            <a:r>
              <a:rPr lang="en-US" sz="1800" dirty="0" smtClean="0">
                <a:latin typeface="Times New Roman" pitchFamily="18" charset="0"/>
                <a:cs typeface="Times New Roman" pitchFamily="18" charset="0"/>
              </a:rPr>
              <a:t>It costs paper use and time of every student as well as college staff.</a:t>
            </a:r>
          </a:p>
          <a:p>
            <a:pPr lvl="0"/>
            <a:r>
              <a:rPr lang="en-US" sz="1800" dirty="0" smtClean="0">
                <a:latin typeface="Times New Roman" pitchFamily="18" charset="0"/>
                <a:cs typeface="Times New Roman" pitchFamily="18" charset="0"/>
              </a:rPr>
              <a:t>Student need to remember all courses with name and code respectively.</a:t>
            </a:r>
          </a:p>
          <a:p>
            <a:pPr lvl="0"/>
            <a:r>
              <a:rPr lang="en-US" sz="1800" dirty="0" smtClean="0">
                <a:latin typeface="Times New Roman" pitchFamily="18" charset="0"/>
                <a:cs typeface="Times New Roman" pitchFamily="18" charset="0"/>
              </a:rPr>
              <a:t>Any mistakes on paper will cost extra forms to register, use of correctors and whiteners messes   the look. </a:t>
            </a:r>
          </a:p>
          <a:p>
            <a:pPr>
              <a:buClr>
                <a:schemeClr val="tx2"/>
              </a:buClr>
              <a:buSzPct val="100000"/>
              <a:buNone/>
            </a:pPr>
            <a:endParaRPr lang="en-US" sz="2000" dirty="0">
              <a:latin typeface="Times New Roman" panose="02020603050405020304" pitchFamily="18" charset="0"/>
              <a:cs typeface="Times New Roman" panose="02020603050405020304" pitchFamily="18" charset="0"/>
            </a:endParaRPr>
          </a:p>
        </p:txBody>
      </p:sp>
      <p:sp>
        <p:nvSpPr>
          <p:cNvPr id="7"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9" name="Rectangle 8">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2" name="Slide Number Placeholder 4">
            <a:extLst>
              <a:ext uri="{FF2B5EF4-FFF2-40B4-BE49-F238E27FC236}">
                <a16:creationId xmlns="" xmlns:a16="http://schemas.microsoft.com/office/drawing/2014/main" id="{B1EE496C-FA6C-4E54-9859-CCCAAAEDDAA2}"/>
              </a:ext>
            </a:extLst>
          </p:cNvPr>
          <p:cNvSpPr txBox="1">
            <a:spLocks/>
          </p:cNvSpPr>
          <p:nvPr/>
        </p:nvSpPr>
        <p:spPr>
          <a:xfrm>
            <a:off x="8382000" y="457200"/>
            <a:ext cx="427833" cy="365125"/>
          </a:xfrm>
          <a:prstGeom prst="rect">
            <a:avLst/>
          </a:prstGeom>
        </p:spPr>
        <p:txBody>
          <a:bodyPr vert="horz" lIns="0" tIns="0" rIns="0" bIns="0" anchor="b"/>
          <a:lstStyle>
            <a:defPPr>
              <a:defRPr lang="en-US"/>
            </a:defPPr>
            <a:lvl1pPr marL="0" algn="r" defTabSz="457200" rtl="0" eaLnBrk="1" latinLnBrk="0" hangingPunct="1">
              <a:defRPr kumimoji="0" sz="1200" kern="1200">
                <a:solidFill>
                  <a:schemeClr val="tx2">
                    <a:shade val="9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smtClean="0">
                <a:latin typeface="Arial" panose="020B0604020202020204" pitchFamily="34" charset="0"/>
              </a:rPr>
              <a:t>3</a:t>
            </a:r>
            <a:endParaRPr lang="en-US" sz="1800" b="1" dirty="0">
              <a:latin typeface="Arial" panose="020B0604020202020204" pitchFamily="34" charset="0"/>
            </a:endParaRPr>
          </a:p>
        </p:txBody>
      </p:sp>
    </p:spTree>
    <p:extLst>
      <p:ext uri="{BB962C8B-B14F-4D97-AF65-F5344CB8AC3E}">
        <p14:creationId xmlns:p14="http://schemas.microsoft.com/office/powerpoint/2010/main" xmlns="" val="517236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1EE496C-FA6C-4E54-9859-CCCAAAEDDAA2}"/>
              </a:ext>
            </a:extLst>
          </p:cNvPr>
          <p:cNvSpPr>
            <a:spLocks noGrp="1"/>
          </p:cNvSpPr>
          <p:nvPr>
            <p:ph type="sldNum" sz="quarter" idx="12"/>
          </p:nvPr>
        </p:nvSpPr>
        <p:spPr>
          <a:xfrm>
            <a:off x="8382000" y="457200"/>
            <a:ext cx="427833" cy="365125"/>
          </a:xfrm>
        </p:spPr>
        <p:txBody>
          <a:bodyPr/>
          <a:lstStyle/>
          <a:p>
            <a:r>
              <a:rPr lang="en-US" sz="1800" b="1" dirty="0">
                <a:latin typeface="Arial" panose="020B0604020202020204" pitchFamily="34" charset="0"/>
              </a:rPr>
              <a:t>4</a:t>
            </a:r>
          </a:p>
        </p:txBody>
      </p:sp>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0" name="Title 1"/>
          <p:cNvSpPr>
            <a:spLocks noGrp="1"/>
          </p:cNvSpPr>
          <p:nvPr>
            <p:ph type="title"/>
          </p:nvPr>
        </p:nvSpPr>
        <p:spPr>
          <a:xfrm>
            <a:off x="1524000" y="304800"/>
            <a:ext cx="6248400" cy="1199216"/>
          </a:xfrm>
        </p:spPr>
        <p:txBody>
          <a:bodyPr>
            <a:normAutofit/>
          </a:bodyPr>
          <a:lstStyle/>
          <a:p>
            <a:pPr algn="ctr"/>
            <a:r>
              <a:rPr lang="en-US" sz="3200" b="1" dirty="0" smtClean="0">
                <a:latin typeface="Times New Roman" pitchFamily="18" charset="0"/>
                <a:cs typeface="Times New Roman" pitchFamily="18" charset="0"/>
              </a:rPr>
              <a:t> 4. Proposed System</a:t>
            </a:r>
            <a:endParaRPr lang="en-US" sz="3200" b="1" dirty="0">
              <a:latin typeface="Times New Roman" pitchFamily="18" charset="0"/>
              <a:cs typeface="Times New Roman" pitchFamily="18" charset="0"/>
            </a:endParaRPr>
          </a:p>
        </p:txBody>
      </p:sp>
      <p:sp>
        <p:nvSpPr>
          <p:cNvPr id="11"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8" name="Content Placeholder 7"/>
          <p:cNvSpPr>
            <a:spLocks noGrp="1"/>
          </p:cNvSpPr>
          <p:nvPr>
            <p:ph idx="1"/>
          </p:nvPr>
        </p:nvSpPr>
        <p:spPr>
          <a:xfrm>
            <a:off x="457200" y="1828800"/>
            <a:ext cx="8229600" cy="4419600"/>
          </a:xfrm>
        </p:spPr>
        <p:txBody>
          <a:bodyPr>
            <a:normAutofit/>
          </a:bodyPr>
          <a:lstStyle/>
          <a:p>
            <a:pPr lvl="0">
              <a:buNone/>
            </a:pPr>
            <a:r>
              <a:rPr lang="en-US" sz="1800" dirty="0" smtClean="0">
                <a:latin typeface="Times New Roman" pitchFamily="18" charset="0"/>
                <a:cs typeface="Times New Roman" pitchFamily="18" charset="0"/>
              </a:rPr>
              <a:t>Replacing manual form filling procedure to online so that it will be easy </a:t>
            </a:r>
          </a:p>
          <a:p>
            <a:pPr lvl="0">
              <a:buNone/>
            </a:pPr>
            <a:r>
              <a:rPr lang="en-US" sz="1800" dirty="0" smtClean="0">
                <a:latin typeface="Times New Roman" pitchFamily="18" charset="0"/>
                <a:cs typeface="Times New Roman" pitchFamily="18" charset="0"/>
              </a:rPr>
              <a:t>For both student and college people in order to maintain records of all the </a:t>
            </a:r>
          </a:p>
          <a:p>
            <a:pPr lvl="0">
              <a:buNone/>
            </a:pPr>
            <a:r>
              <a:rPr lang="en-US" sz="1800" dirty="0" smtClean="0">
                <a:latin typeface="Times New Roman" pitchFamily="18" charset="0"/>
                <a:cs typeface="Times New Roman" pitchFamily="18" charset="0"/>
              </a:rPr>
              <a:t>Students easily.</a:t>
            </a:r>
          </a:p>
          <a:p>
            <a:pPr lvl="0">
              <a:buNone/>
            </a:pPr>
            <a:endParaRPr lang="en-US" sz="1800" dirty="0" smtClean="0">
              <a:latin typeface="Times New Roman" pitchFamily="18" charset="0"/>
              <a:cs typeface="Times New Roman" pitchFamily="18" charset="0"/>
            </a:endParaRPr>
          </a:p>
          <a:p>
            <a:pPr lvl="0">
              <a:buNone/>
            </a:pPr>
            <a:r>
              <a:rPr lang="en-US" sz="1800" b="1" dirty="0" smtClean="0">
                <a:latin typeface="Times New Roman" pitchFamily="18" charset="0"/>
                <a:cs typeface="Times New Roman" pitchFamily="18" charset="0"/>
              </a:rPr>
              <a:t>Features:</a:t>
            </a:r>
          </a:p>
          <a:p>
            <a:pPr lvl="0"/>
            <a:r>
              <a:rPr lang="en-US" sz="1800" dirty="0" smtClean="0">
                <a:latin typeface="Times New Roman" pitchFamily="18" charset="0"/>
                <a:cs typeface="Times New Roman" pitchFamily="18" charset="0"/>
              </a:rPr>
              <a:t>Login option for both admin and student will be provided</a:t>
            </a:r>
          </a:p>
          <a:p>
            <a:pPr lvl="0"/>
            <a:r>
              <a:rPr lang="en-US" sz="1800" dirty="0" smtClean="0">
                <a:latin typeface="Times New Roman" pitchFamily="18" charset="0"/>
                <a:cs typeface="Times New Roman" pitchFamily="18" charset="0"/>
              </a:rPr>
              <a:t>All information regarding the courses prescribed for particular semester should be available on the registration page making it easy to choose for student. </a:t>
            </a:r>
          </a:p>
          <a:p>
            <a:pPr lvl="0"/>
            <a:r>
              <a:rPr lang="en-US" sz="1800" dirty="0" smtClean="0">
                <a:latin typeface="Times New Roman" pitchFamily="18" charset="0"/>
                <a:cs typeface="Times New Roman" pitchFamily="18" charset="0"/>
              </a:rPr>
              <a:t>The student should be able to view their registered courses and select them, later submit it.</a:t>
            </a:r>
          </a:p>
          <a:p>
            <a:pPr lvl="0"/>
            <a:r>
              <a:rPr lang="en-US" sz="1800" dirty="0" smtClean="0">
                <a:latin typeface="Times New Roman" pitchFamily="18" charset="0"/>
                <a:cs typeface="Times New Roman" pitchFamily="18" charset="0"/>
              </a:rPr>
              <a:t>Once they are done submitting it will go to admin so that they can view who has not done the process, and insist them to complete soon.</a:t>
            </a:r>
          </a:p>
          <a:p>
            <a:pPr>
              <a:buClr>
                <a:schemeClr val="tx2"/>
              </a:buClr>
              <a:buSzPct val="100000"/>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1EE496C-FA6C-4E54-9859-CCCAAAEDDAA2}"/>
              </a:ext>
            </a:extLst>
          </p:cNvPr>
          <p:cNvSpPr>
            <a:spLocks noGrp="1"/>
          </p:cNvSpPr>
          <p:nvPr>
            <p:ph type="sldNum" sz="quarter" idx="12"/>
          </p:nvPr>
        </p:nvSpPr>
        <p:spPr>
          <a:xfrm>
            <a:off x="8382000" y="457200"/>
            <a:ext cx="427833" cy="365125"/>
          </a:xfrm>
        </p:spPr>
        <p:txBody>
          <a:bodyPr/>
          <a:lstStyle/>
          <a:p>
            <a:r>
              <a:rPr lang="en-US" sz="1800" b="1" dirty="0">
                <a:latin typeface="Arial" panose="020B0604020202020204" pitchFamily="34" charset="0"/>
              </a:rPr>
              <a:t>5</a:t>
            </a:r>
          </a:p>
        </p:txBody>
      </p:sp>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0" name="Title 1"/>
          <p:cNvSpPr>
            <a:spLocks noGrp="1"/>
          </p:cNvSpPr>
          <p:nvPr>
            <p:ph type="title"/>
          </p:nvPr>
        </p:nvSpPr>
        <p:spPr>
          <a:xfrm>
            <a:off x="2362200" y="152400"/>
            <a:ext cx="3819448" cy="1199216"/>
          </a:xfrm>
        </p:spPr>
        <p:txBody>
          <a:bodyPr>
            <a:normAutofit/>
          </a:bodyPr>
          <a:lstStyle/>
          <a:p>
            <a:pPr algn="ctr"/>
            <a:r>
              <a:rPr lang="en-US" sz="3200" b="1" dirty="0" smtClean="0">
                <a:latin typeface="Times New Roman" pitchFamily="18" charset="0"/>
                <a:cs typeface="Times New Roman" pitchFamily="18" charset="0"/>
              </a:rPr>
              <a:t> 5. Technology Used</a:t>
            </a:r>
            <a:endParaRPr lang="en-US" sz="3200" b="1" dirty="0">
              <a:latin typeface="Times New Roman" pitchFamily="18" charset="0"/>
              <a:cs typeface="Times New Roman" pitchFamily="18" charset="0"/>
            </a:endParaRPr>
          </a:p>
        </p:txBody>
      </p:sp>
      <p:sp>
        <p:nvSpPr>
          <p:cNvPr id="11"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8" name="Content Placeholder 7"/>
          <p:cNvSpPr>
            <a:spLocks noGrp="1"/>
          </p:cNvSpPr>
          <p:nvPr>
            <p:ph idx="1"/>
          </p:nvPr>
        </p:nvSpPr>
        <p:spPr>
          <a:xfrm>
            <a:off x="381000" y="1524000"/>
            <a:ext cx="8077200" cy="4800600"/>
          </a:xfrm>
        </p:spPr>
        <p:txBody>
          <a:bodyPr>
            <a:noAutofit/>
          </a:bodyPr>
          <a:lstStyle/>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Advantages of using PHP:</a:t>
            </a:r>
            <a:endParaRPr lang="en-US" sz="1800" dirty="0" smtClean="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It is a cross platform.</a:t>
            </a:r>
          </a:p>
          <a:p>
            <a:pPr lvl="0"/>
            <a:r>
              <a:rPr lang="en-US" sz="1800" dirty="0" smtClean="0">
                <a:latin typeface="Times New Roman" pitchFamily="18" charset="0"/>
                <a:cs typeface="Times New Roman" pitchFamily="18" charset="0"/>
              </a:rPr>
              <a:t>It has got easy features to connect to backend (database).</a:t>
            </a:r>
          </a:p>
          <a:p>
            <a:pPr lvl="0"/>
            <a:r>
              <a:rPr lang="en-US" sz="1800" dirty="0" smtClean="0">
                <a:latin typeface="Times New Roman" pitchFamily="18" charset="0"/>
                <a:cs typeface="Times New Roman" pitchFamily="18" charset="0"/>
              </a:rPr>
              <a:t>It is easy to use.</a:t>
            </a:r>
          </a:p>
          <a:p>
            <a:pPr lvl="0"/>
            <a:r>
              <a:rPr lang="en-US" sz="1800" dirty="0" smtClean="0">
                <a:latin typeface="Times New Roman" pitchFamily="18" charset="0"/>
                <a:cs typeface="Times New Roman" pitchFamily="18" charset="0"/>
              </a:rPr>
              <a:t>It is open source software.</a:t>
            </a:r>
          </a:p>
          <a:p>
            <a:pPr>
              <a:buNone/>
            </a:pPr>
            <a:r>
              <a:rPr lang="en-US" sz="1800" b="1" dirty="0" smtClean="0">
                <a:latin typeface="Times New Roman" pitchFamily="18" charset="0"/>
                <a:cs typeface="Times New Roman" pitchFamily="18" charset="0"/>
              </a:rPr>
              <a:t>Advantages of using XAMPP server:</a:t>
            </a:r>
            <a:endParaRPr lang="en-US" sz="1800" dirty="0" smtClean="0">
              <a:latin typeface="Times New Roman" pitchFamily="18" charset="0"/>
              <a:cs typeface="Times New Roman" pitchFamily="18" charset="0"/>
            </a:endParaRPr>
          </a:p>
          <a:p>
            <a:pPr lvl="0"/>
            <a:r>
              <a:rPr lang="en-US" sz="1800" dirty="0" smtClean="0">
                <a:latin typeface="Times New Roman" pitchFamily="18" charset="0"/>
                <a:cs typeface="Times New Roman" pitchFamily="18" charset="0"/>
              </a:rPr>
              <a:t>XAMPP is portable so that it can be carried on a pen drive.</a:t>
            </a:r>
          </a:p>
          <a:p>
            <a:pPr lvl="0"/>
            <a:r>
              <a:rPr lang="en-US" sz="1800" dirty="0" smtClean="0">
                <a:latin typeface="Times New Roman" pitchFamily="18" charset="0"/>
                <a:cs typeface="Times New Roman" pitchFamily="18" charset="0"/>
              </a:rPr>
              <a:t>PHP error debugging is enabled by default, which helps when debugging scripts</a:t>
            </a:r>
            <a:r>
              <a:rPr lang="en-US" sz="1800" dirty="0" smtClean="0"/>
              <a:t>.</a:t>
            </a:r>
            <a:r>
              <a:rPr lang="en-US" sz="1800" b="1" dirty="0" smtClean="0"/>
              <a:t> </a:t>
            </a:r>
            <a:endParaRPr lang="en-US" sz="1800" dirty="0" smtClean="0"/>
          </a:p>
          <a:p>
            <a:pPr algn="just">
              <a:buClr>
                <a:schemeClr val="tx2"/>
              </a:buClr>
              <a:buSzPct val="100000"/>
              <a:buNone/>
            </a:pPr>
            <a:endParaRPr lang="en-US" sz="1800" dirty="0" smtClean="0">
              <a:latin typeface="Times New Roman" panose="02020603050405020304" pitchFamily="18" charset="0"/>
              <a:cs typeface="Times New Roman" panose="02020603050405020304" pitchFamily="18" charset="0"/>
            </a:endParaRPr>
          </a:p>
          <a:p>
            <a:pPr>
              <a:buClr>
                <a:schemeClr val="tx2"/>
              </a:buClr>
              <a:buSzPct val="100000"/>
              <a:buNone/>
            </a:pPr>
            <a:endParaRPr lang="en-US" sz="1800" dirty="0">
              <a:latin typeface="Times New Roman" pitchFamily="18" charset="0"/>
              <a:cs typeface="Times New Roman" pitchFamily="18" charset="0"/>
            </a:endParaRPr>
          </a:p>
        </p:txBody>
      </p:sp>
      <p:sp>
        <p:nvSpPr>
          <p:cNvPr id="7" name="TextBox 6"/>
          <p:cNvSpPr txBox="1"/>
          <p:nvPr/>
        </p:nvSpPr>
        <p:spPr>
          <a:xfrm>
            <a:off x="381000" y="1600200"/>
            <a:ext cx="8120621" cy="2031325"/>
          </a:xfrm>
          <a:prstGeom prst="rect">
            <a:avLst/>
          </a:prstGeom>
          <a:noFill/>
        </p:spPr>
        <p:txBody>
          <a:bodyPr wrap="none" rtlCol="0">
            <a:spAutoFit/>
          </a:bodyPr>
          <a:lstStyle/>
          <a:p>
            <a:pPr algn="just">
              <a:buNone/>
            </a:pPr>
            <a:r>
              <a:rPr lang="en-US" dirty="0" smtClean="0">
                <a:latin typeface="Times New Roman" pitchFamily="18" charset="0"/>
                <a:cs typeface="Times New Roman" pitchFamily="18" charset="0"/>
              </a:rPr>
              <a:t>To develop this application we have used PHP for front end with HTML and CSS. </a:t>
            </a:r>
          </a:p>
          <a:p>
            <a:pPr algn="just">
              <a:buNone/>
            </a:pPr>
            <a:r>
              <a:rPr lang="en-US" dirty="0" smtClean="0">
                <a:latin typeface="Times New Roman" pitchFamily="18" charset="0"/>
                <a:cs typeface="Times New Roman" pitchFamily="18" charset="0"/>
              </a:rPr>
              <a:t>MySQL server for the backend support. According to us PHP is well supported</a:t>
            </a:r>
          </a:p>
          <a:p>
            <a:pPr algn="just">
              <a:buNone/>
            </a:pPr>
            <a:r>
              <a:rPr lang="en-US" dirty="0" smtClean="0">
                <a:latin typeface="Times New Roman" pitchFamily="18" charset="0"/>
                <a:cs typeface="Times New Roman" pitchFamily="18" charset="0"/>
              </a:rPr>
              <a:t>scripting language where one can design both server side and client side application </a:t>
            </a:r>
          </a:p>
          <a:p>
            <a:pPr algn="just">
              <a:buNone/>
            </a:pPr>
            <a:r>
              <a:rPr lang="en-US" dirty="0" smtClean="0">
                <a:latin typeface="Times New Roman" pitchFamily="18" charset="0"/>
                <a:cs typeface="Times New Roman" pitchFamily="18" charset="0"/>
              </a:rPr>
              <a:t>request and response in formatted way. Complete project runs on XAMPP server </a:t>
            </a:r>
          </a:p>
          <a:p>
            <a:pPr algn="just">
              <a:buNone/>
            </a:pPr>
            <a:r>
              <a:rPr lang="en-US" dirty="0" smtClean="0">
                <a:latin typeface="Times New Roman" pitchFamily="18" charset="0"/>
                <a:cs typeface="Times New Roman" pitchFamily="18" charset="0"/>
              </a:rPr>
              <a:t>that supports both PHP and MySQL. For effective GUI we have blended with HTML </a:t>
            </a:r>
          </a:p>
          <a:p>
            <a:pPr algn="just">
              <a:buNone/>
            </a:pPr>
            <a:r>
              <a:rPr lang="en-US" dirty="0" smtClean="0">
                <a:latin typeface="Times New Roman" pitchFamily="18" charset="0"/>
                <a:cs typeface="Times New Roman" pitchFamily="18" charset="0"/>
              </a:rPr>
              <a:t>and CSS.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1EE496C-FA6C-4E54-9859-CCCAAAEDDAA2}"/>
              </a:ext>
            </a:extLst>
          </p:cNvPr>
          <p:cNvSpPr>
            <a:spLocks noGrp="1"/>
          </p:cNvSpPr>
          <p:nvPr>
            <p:ph type="sldNum" sz="quarter" idx="12"/>
          </p:nvPr>
        </p:nvSpPr>
        <p:spPr>
          <a:xfrm>
            <a:off x="8382000" y="457200"/>
            <a:ext cx="427833" cy="365125"/>
          </a:xfrm>
        </p:spPr>
        <p:txBody>
          <a:bodyPr/>
          <a:lstStyle/>
          <a:p>
            <a:r>
              <a:rPr lang="en-US" sz="1800" b="1" dirty="0">
                <a:latin typeface="Arial" panose="020B0604020202020204" pitchFamily="34" charset="0"/>
              </a:rPr>
              <a:t>6</a:t>
            </a:r>
          </a:p>
        </p:txBody>
      </p:sp>
      <p:sp>
        <p:nvSpPr>
          <p:cNvPr id="6" name="Rectangle 5">
            <a:extLst>
              <a:ext uri="{FF2B5EF4-FFF2-40B4-BE49-F238E27FC236}">
                <a16:creationId xmlns="" xmlns:a16="http://schemas.microsoft.com/office/drawing/2014/main" id="{EE53114A-9EF5-4D27-B63A-1D185662AEF0}"/>
              </a:ext>
            </a:extLst>
          </p:cNvPr>
          <p:cNvSpPr/>
          <p:nvPr/>
        </p:nvSpPr>
        <p:spPr>
          <a:xfrm>
            <a:off x="7772400" y="6477000"/>
            <a:ext cx="1168910" cy="246221"/>
          </a:xfrm>
          <a:prstGeom prst="rect">
            <a:avLst/>
          </a:prstGeom>
        </p:spPr>
        <p:txBody>
          <a:bodyPr wrap="none">
            <a:spAutoFit/>
          </a:bodyPr>
          <a:lstStyle/>
          <a:p>
            <a:fld id="{8C477AE9-F376-4EF5-B1FA-79901D4FC002}" type="datetime3">
              <a:rPr lang="en-IN" sz="1000" b="1">
                <a:solidFill>
                  <a:schemeClr val="tx1">
                    <a:lumMod val="75000"/>
                    <a:lumOff val="25000"/>
                  </a:schemeClr>
                </a:solidFill>
                <a:latin typeface="Arial" pitchFamily="34" charset="0"/>
              </a:rPr>
              <a:pPr/>
              <a:t>21 December 2018</a:t>
            </a:fld>
            <a:endParaRPr lang="en-US" sz="1000" b="1" dirty="0">
              <a:solidFill>
                <a:schemeClr val="tx1">
                  <a:lumMod val="75000"/>
                  <a:lumOff val="25000"/>
                </a:schemeClr>
              </a:solidFill>
            </a:endParaRPr>
          </a:p>
        </p:txBody>
      </p:sp>
      <p:sp>
        <p:nvSpPr>
          <p:cNvPr id="10" name="Title 1"/>
          <p:cNvSpPr>
            <a:spLocks noGrp="1"/>
          </p:cNvSpPr>
          <p:nvPr>
            <p:ph type="title"/>
          </p:nvPr>
        </p:nvSpPr>
        <p:spPr>
          <a:xfrm>
            <a:off x="1981200" y="228600"/>
            <a:ext cx="4886248" cy="1199216"/>
          </a:xfrm>
        </p:spPr>
        <p:txBody>
          <a:bodyPr>
            <a:normAutofit/>
          </a:bodyPr>
          <a:lstStyle/>
          <a:p>
            <a:pPr algn="ctr"/>
            <a:r>
              <a:rPr lang="en-US" sz="3200" b="1" dirty="0" smtClean="0">
                <a:latin typeface="Times New Roman" pitchFamily="18" charset="0"/>
                <a:cs typeface="Times New Roman" pitchFamily="18" charset="0"/>
              </a:rPr>
              <a:t> 6. System requirements</a:t>
            </a:r>
            <a:endParaRPr lang="en-US" sz="3200" b="1" dirty="0">
              <a:latin typeface="Times New Roman" pitchFamily="18" charset="0"/>
              <a:cs typeface="Times New Roman" pitchFamily="18" charset="0"/>
            </a:endParaRPr>
          </a:p>
        </p:txBody>
      </p:sp>
      <p:sp>
        <p:nvSpPr>
          <p:cNvPr id="11" name="Footer Placeholder 9"/>
          <p:cNvSpPr txBox="1">
            <a:spLocks/>
          </p:cNvSpPr>
          <p:nvPr/>
        </p:nvSpPr>
        <p:spPr>
          <a:xfrm>
            <a:off x="152400" y="6400800"/>
            <a:ext cx="2133600" cy="304800"/>
          </a:xfrm>
          <a:prstGeom prst="rect">
            <a:avLst/>
          </a:prstGeom>
        </p:spPr>
        <p:txBody>
          <a:bodyPr vert="horz"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lumMod val="75000"/>
                    <a:lumOff val="25000"/>
                  </a:schemeClr>
                </a:solidFill>
                <a:effectLst/>
                <a:uLnTx/>
                <a:uFillTx/>
                <a:latin typeface="Arial" pitchFamily="34" charset="0"/>
                <a:ea typeface="+mn-ea"/>
                <a:cs typeface="Arial" pitchFamily="34" charset="0"/>
              </a:rPr>
              <a:t>2018 ©  Team S&amp;S  ( BMSCE )</a:t>
            </a:r>
            <a:endParaRPr kumimoji="0" lang="en-US" sz="1000" b="1" i="0" u="none" strike="noStrike" kern="1200" cap="none" spc="0" normalizeH="0" baseline="0" noProof="0" dirty="0">
              <a:ln>
                <a:noFill/>
              </a:ln>
              <a:solidFill>
                <a:schemeClr val="tx1">
                  <a:lumMod val="75000"/>
                  <a:lumOff val="25000"/>
                </a:schemeClr>
              </a:solidFill>
              <a:effectLst/>
              <a:uLnTx/>
              <a:uFillTx/>
              <a:latin typeface="Arial" pitchFamily="34" charset="0"/>
              <a:ea typeface="+mn-ea"/>
              <a:cs typeface="Arial" pitchFamily="34" charset="0"/>
            </a:endParaRPr>
          </a:p>
        </p:txBody>
      </p:sp>
      <p:sp>
        <p:nvSpPr>
          <p:cNvPr id="8" name="Content Placeholder 7"/>
          <p:cNvSpPr>
            <a:spLocks noGrp="1"/>
          </p:cNvSpPr>
          <p:nvPr>
            <p:ph idx="1"/>
          </p:nvPr>
        </p:nvSpPr>
        <p:spPr>
          <a:xfrm>
            <a:off x="152400" y="1600200"/>
            <a:ext cx="9144000" cy="4389120"/>
          </a:xfrm>
        </p:spPr>
        <p:txBody>
          <a:bodyPr>
            <a:normAutofit/>
          </a:bodyPr>
          <a:lstStyle/>
          <a:p>
            <a:pPr>
              <a:buNone/>
            </a:pPr>
            <a:r>
              <a:rPr lang="en-US" sz="1600" b="1" dirty="0" smtClean="0">
                <a:latin typeface="Times New Roman" panose="02020603050405020304" pitchFamily="18" charset="0"/>
                <a:cs typeface="Times New Roman" panose="02020603050405020304" pitchFamily="18" charset="0"/>
              </a:rPr>
              <a:t>Software requirements:</a:t>
            </a:r>
          </a:p>
          <a:p>
            <a:pPr>
              <a:buNone/>
            </a:pPr>
            <a:endParaRPr lang="en-US" sz="2000" b="1"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nvGraphicFramePr>
        <p:xfrm>
          <a:off x="533400" y="1981200"/>
          <a:ext cx="5257800" cy="1905000"/>
        </p:xfrm>
        <a:graphic>
          <a:graphicData uri="http://schemas.openxmlformats.org/drawingml/2006/table">
            <a:tbl>
              <a:tblPr/>
              <a:tblGrid>
                <a:gridCol w="389877"/>
                <a:gridCol w="2176933"/>
                <a:gridCol w="2690990"/>
              </a:tblGrid>
              <a:tr h="514192">
                <a:tc>
                  <a:txBody>
                    <a:bodyPr/>
                    <a:lstStyle/>
                    <a:p>
                      <a:pPr marL="0" marR="0" algn="ctr">
                        <a:lnSpc>
                          <a:spcPct val="115000"/>
                        </a:lnSpc>
                        <a:spcBef>
                          <a:spcPts val="0"/>
                        </a:spcBef>
                        <a:spcAft>
                          <a:spcPts val="0"/>
                        </a:spcAft>
                      </a:pPr>
                      <a:r>
                        <a:rPr lang="en-US" sz="1200" b="1" dirty="0">
                          <a:latin typeface="Times New Roman"/>
                          <a:ea typeface="Times New Roman"/>
                          <a:cs typeface="Times New Roman"/>
                        </a:rPr>
                        <a:t>Sl No</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Times New Roman"/>
                          <a:ea typeface="Times New Roman"/>
                          <a:cs typeface="Times New Roman"/>
                        </a:rPr>
                        <a:t>Software component</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Times New Roman"/>
                          <a:ea typeface="Times New Roman"/>
                          <a:cs typeface="Times New Roman"/>
                        </a:rPr>
                        <a:t>Name</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547580">
                <a:tc>
                  <a:txBody>
                    <a:bodyPr/>
                    <a:lstStyle/>
                    <a:p>
                      <a:pPr marL="0" marR="0" algn="ctr">
                        <a:lnSpc>
                          <a:spcPct val="115000"/>
                        </a:lnSpc>
                        <a:spcBef>
                          <a:spcPts val="0"/>
                        </a:spcBef>
                        <a:spcAft>
                          <a:spcPts val="0"/>
                        </a:spcAft>
                      </a:pPr>
                      <a:r>
                        <a:rPr lang="en-US" sz="1200" b="1">
                          <a:latin typeface="Times New Roman"/>
                          <a:ea typeface="Times New Roman"/>
                          <a:cs typeface="Times New Roman"/>
                        </a:rPr>
                        <a:t>1</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nSpc>
                          <a:spcPct val="115000"/>
                        </a:lnSpc>
                        <a:spcBef>
                          <a:spcPts val="0"/>
                        </a:spcBef>
                        <a:spcAft>
                          <a:spcPts val="0"/>
                        </a:spcAft>
                      </a:pPr>
                      <a:r>
                        <a:rPr lang="en-US" sz="1200">
                          <a:latin typeface="Times New Roman"/>
                          <a:ea typeface="Calibri"/>
                          <a:cs typeface="Times New Roman"/>
                        </a:rPr>
                        <a:t>Operating System</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Windows 8 (Minimum)</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1076">
                <a:tc>
                  <a:txBody>
                    <a:bodyPr/>
                    <a:lstStyle/>
                    <a:p>
                      <a:pPr marL="0" marR="0" algn="ctr">
                        <a:lnSpc>
                          <a:spcPct val="115000"/>
                        </a:lnSpc>
                        <a:spcBef>
                          <a:spcPts val="0"/>
                        </a:spcBef>
                        <a:spcAft>
                          <a:spcPts val="0"/>
                        </a:spcAft>
                      </a:pPr>
                      <a:r>
                        <a:rPr lang="en-US" sz="1200" b="1">
                          <a:latin typeface="Times New Roman"/>
                          <a:ea typeface="Times New Roman"/>
                          <a:cs typeface="Times New Roman"/>
                        </a:rPr>
                        <a:t>2</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Times New Roman"/>
                        </a:rPr>
                        <a:t>Front end</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Times New Roman"/>
                        </a:rPr>
                        <a:t>PHP </a:t>
                      </a:r>
                      <a:r>
                        <a:rPr lang="en-US" sz="1400">
                          <a:solidFill>
                            <a:srgbClr val="333333"/>
                          </a:solidFill>
                          <a:latin typeface="Times New Roman"/>
                          <a:ea typeface="Calibri"/>
                          <a:cs typeface="Times New Roman"/>
                        </a:rPr>
                        <a:t>7.1</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076">
                <a:tc>
                  <a:txBody>
                    <a:bodyPr/>
                    <a:lstStyle/>
                    <a:p>
                      <a:pPr marL="0" marR="0" algn="ctr">
                        <a:lnSpc>
                          <a:spcPct val="115000"/>
                        </a:lnSpc>
                        <a:spcBef>
                          <a:spcPts val="0"/>
                        </a:spcBef>
                        <a:spcAft>
                          <a:spcPts val="0"/>
                        </a:spcAft>
                      </a:pPr>
                      <a:r>
                        <a:rPr lang="en-US" sz="1200" b="1">
                          <a:latin typeface="Times New Roman"/>
                          <a:ea typeface="Times New Roman"/>
                          <a:cs typeface="Times New Roman"/>
                        </a:rPr>
                        <a:t>3</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nSpc>
                          <a:spcPct val="115000"/>
                        </a:lnSpc>
                        <a:spcBef>
                          <a:spcPts val="0"/>
                        </a:spcBef>
                        <a:spcAft>
                          <a:spcPts val="0"/>
                        </a:spcAft>
                      </a:pPr>
                      <a:r>
                        <a:rPr lang="en-US" sz="1200">
                          <a:latin typeface="Times New Roman"/>
                          <a:ea typeface="Calibri"/>
                          <a:cs typeface="Times New Roman"/>
                        </a:rPr>
                        <a:t>Back end</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nSpc>
                          <a:spcPct val="115000"/>
                        </a:lnSpc>
                        <a:spcBef>
                          <a:spcPts val="0"/>
                        </a:spcBef>
                        <a:spcAft>
                          <a:spcPts val="0"/>
                        </a:spcAft>
                      </a:pPr>
                      <a:r>
                        <a:rPr lang="en-US" sz="1200">
                          <a:latin typeface="Times New Roman"/>
                          <a:ea typeface="Calibri"/>
                          <a:cs typeface="Times New Roman"/>
                        </a:rPr>
                        <a:t>My SQL 5.6.16</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1076">
                <a:tc>
                  <a:txBody>
                    <a:bodyPr/>
                    <a:lstStyle/>
                    <a:p>
                      <a:pPr marL="0" marR="0" algn="ctr">
                        <a:lnSpc>
                          <a:spcPct val="115000"/>
                        </a:lnSpc>
                        <a:spcBef>
                          <a:spcPts val="0"/>
                        </a:spcBef>
                        <a:spcAft>
                          <a:spcPts val="0"/>
                        </a:spcAft>
                      </a:pPr>
                      <a:r>
                        <a:rPr lang="en-US" sz="1200" b="1">
                          <a:latin typeface="Times New Roman"/>
                          <a:ea typeface="Times New Roman"/>
                          <a:cs typeface="Times New Roman"/>
                        </a:rPr>
                        <a:t>4</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Times New Roman"/>
                        </a:rPr>
                        <a:t>Server </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Times New Roman"/>
                        </a:rPr>
                        <a:t>XAMPP 1.8.3</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nvGraphicFramePr>
        <p:xfrm>
          <a:off x="609600" y="4343400"/>
          <a:ext cx="5105399" cy="1981199"/>
        </p:xfrm>
        <a:graphic>
          <a:graphicData uri="http://schemas.openxmlformats.org/drawingml/2006/table">
            <a:tbl>
              <a:tblPr/>
              <a:tblGrid>
                <a:gridCol w="378538"/>
                <a:gridCol w="2113971"/>
                <a:gridCol w="2612890"/>
              </a:tblGrid>
              <a:tr h="627156">
                <a:tc>
                  <a:txBody>
                    <a:bodyPr/>
                    <a:lstStyle/>
                    <a:p>
                      <a:pPr marL="0" marR="0" algn="ctr">
                        <a:lnSpc>
                          <a:spcPct val="115000"/>
                        </a:lnSpc>
                        <a:spcBef>
                          <a:spcPts val="0"/>
                        </a:spcBef>
                        <a:spcAft>
                          <a:spcPts val="0"/>
                        </a:spcAft>
                      </a:pPr>
                      <a:r>
                        <a:rPr lang="en-US" sz="1200" b="1" dirty="0">
                          <a:latin typeface="Times New Roman"/>
                          <a:ea typeface="Times New Roman"/>
                          <a:cs typeface="Times New Roman"/>
                        </a:rPr>
                        <a:t>Sl No</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latin typeface="Times New Roman"/>
                          <a:ea typeface="Times New Roman"/>
                          <a:cs typeface="Times New Roman"/>
                        </a:rPr>
                        <a:t>Hardware component</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latin typeface="Times New Roman"/>
                          <a:ea typeface="Times New Roman"/>
                          <a:cs typeface="Times New Roman"/>
                        </a:rPr>
                        <a:t>Name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668711">
                <a:tc>
                  <a:txBody>
                    <a:bodyPr/>
                    <a:lstStyle/>
                    <a:p>
                      <a:pPr marL="0" marR="0" algn="ctr">
                        <a:lnSpc>
                          <a:spcPct val="115000"/>
                        </a:lnSpc>
                        <a:spcBef>
                          <a:spcPts val="0"/>
                        </a:spcBef>
                        <a:spcAft>
                          <a:spcPts val="0"/>
                        </a:spcAft>
                      </a:pPr>
                      <a:r>
                        <a:rPr lang="en-US" sz="1200" b="1">
                          <a:latin typeface="Times New Roman"/>
                          <a:ea typeface="Times New Roman"/>
                          <a:cs typeface="Times New Roman"/>
                        </a:rPr>
                        <a:t>1</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nSpc>
                          <a:spcPct val="115000"/>
                        </a:lnSpc>
                        <a:spcBef>
                          <a:spcPts val="0"/>
                        </a:spcBef>
                        <a:spcAft>
                          <a:spcPts val="0"/>
                        </a:spcAft>
                      </a:pPr>
                      <a:r>
                        <a:rPr lang="en-US" sz="1200">
                          <a:latin typeface="Times New Roman"/>
                          <a:ea typeface="Calibri"/>
                          <a:cs typeface="Times New Roman"/>
                        </a:rPr>
                        <a:t>Processor</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nSpc>
                          <a:spcPct val="115000"/>
                        </a:lnSpc>
                        <a:spcBef>
                          <a:spcPts val="0"/>
                        </a:spcBef>
                        <a:spcAft>
                          <a:spcPts val="0"/>
                        </a:spcAft>
                      </a:pPr>
                      <a:r>
                        <a:rPr lang="en-US" sz="1200" dirty="0" smtClean="0">
                          <a:solidFill>
                            <a:srgbClr val="000000"/>
                          </a:solidFill>
                          <a:latin typeface="Times New Roman"/>
                          <a:ea typeface="Times New Roman"/>
                          <a:cs typeface="Times New Roman"/>
                        </a:rPr>
                        <a:t>Intel Core</a:t>
                      </a:r>
                      <a:r>
                        <a:rPr lang="en-US" sz="1200" baseline="0" dirty="0" smtClean="0">
                          <a:solidFill>
                            <a:srgbClr val="000000"/>
                          </a:solidFill>
                          <a:latin typeface="Times New Roman"/>
                          <a:ea typeface="Times New Roman"/>
                          <a:cs typeface="Times New Roman"/>
                        </a:rPr>
                        <a:t> </a:t>
                      </a:r>
                      <a:r>
                        <a:rPr lang="en-US" sz="1200" dirty="0" smtClean="0">
                          <a:solidFill>
                            <a:srgbClr val="000000"/>
                          </a:solidFill>
                          <a:latin typeface="Times New Roman"/>
                          <a:ea typeface="Times New Roman"/>
                          <a:cs typeface="Times New Roman"/>
                        </a:rPr>
                        <a:t>i3-4030U </a:t>
                      </a:r>
                      <a:r>
                        <a:rPr lang="en-US" sz="1200" dirty="0">
                          <a:solidFill>
                            <a:srgbClr val="000000"/>
                          </a:solidFill>
                          <a:latin typeface="Times New Roman"/>
                          <a:ea typeface="Times New Roman"/>
                          <a:cs typeface="Times New Roman"/>
                        </a:rPr>
                        <a:t>CPU@ 1.90GHz</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342666">
                <a:tc>
                  <a:txBody>
                    <a:bodyPr/>
                    <a:lstStyle/>
                    <a:p>
                      <a:pPr marL="0" marR="0" algn="ctr">
                        <a:lnSpc>
                          <a:spcPct val="115000"/>
                        </a:lnSpc>
                        <a:spcBef>
                          <a:spcPts val="0"/>
                        </a:spcBef>
                        <a:spcAft>
                          <a:spcPts val="0"/>
                        </a:spcAft>
                      </a:pPr>
                      <a:r>
                        <a:rPr lang="en-US" sz="1200" b="1">
                          <a:latin typeface="Times New Roman"/>
                          <a:ea typeface="Times New Roman"/>
                          <a:cs typeface="Times New Roman"/>
                        </a:rPr>
                        <a:t>2</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Times New Roman"/>
                        </a:rPr>
                        <a:t>RAM</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Times New Roman"/>
                        </a:rPr>
                        <a:t>4GB</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666">
                <a:tc>
                  <a:txBody>
                    <a:bodyPr/>
                    <a:lstStyle/>
                    <a:p>
                      <a:pPr marL="0" marR="0" algn="ctr">
                        <a:lnSpc>
                          <a:spcPct val="115000"/>
                        </a:lnSpc>
                        <a:spcBef>
                          <a:spcPts val="0"/>
                        </a:spcBef>
                        <a:spcAft>
                          <a:spcPts val="0"/>
                        </a:spcAft>
                      </a:pPr>
                      <a:r>
                        <a:rPr lang="en-US" sz="1200" b="1">
                          <a:latin typeface="Times New Roman"/>
                          <a:ea typeface="Times New Roman"/>
                          <a:cs typeface="Times New Roman"/>
                        </a:rPr>
                        <a:t>3</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nSpc>
                          <a:spcPct val="115000"/>
                        </a:lnSpc>
                        <a:spcBef>
                          <a:spcPts val="0"/>
                        </a:spcBef>
                        <a:spcAft>
                          <a:spcPts val="0"/>
                        </a:spcAft>
                      </a:pPr>
                      <a:r>
                        <a:rPr lang="en-US" sz="1200">
                          <a:latin typeface="Times New Roman"/>
                          <a:ea typeface="Calibri"/>
                          <a:cs typeface="Times New Roman"/>
                        </a:rPr>
                        <a:t>Hard Disk</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nSpc>
                          <a:spcPct val="115000"/>
                        </a:lnSpc>
                        <a:spcBef>
                          <a:spcPts val="0"/>
                        </a:spcBef>
                        <a:spcAft>
                          <a:spcPts val="0"/>
                        </a:spcAft>
                      </a:pPr>
                      <a:r>
                        <a:rPr lang="en-US" sz="1200" dirty="0">
                          <a:latin typeface="Times New Roman"/>
                          <a:ea typeface="Calibri"/>
                          <a:cs typeface="Times New Roman"/>
                        </a:rPr>
                        <a:t>1TB</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bl>
          </a:graphicData>
        </a:graphic>
      </p:graphicFrame>
      <p:sp>
        <p:nvSpPr>
          <p:cNvPr id="14" name="TextBox 13"/>
          <p:cNvSpPr txBox="1"/>
          <p:nvPr/>
        </p:nvSpPr>
        <p:spPr>
          <a:xfrm>
            <a:off x="228600" y="3962400"/>
            <a:ext cx="2743200" cy="615553"/>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Hardware requirements:</a:t>
            </a:r>
            <a:endParaRPr lang="en-US" b="1"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3854</TotalTime>
  <Words>1191</Words>
  <Application>Microsoft Office PowerPoint</Application>
  <PresentationFormat>On-screen Show (4:3)</PresentationFormat>
  <Paragraphs>320</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BMS COLLEGE OF ENGINEERING (Department of Computer Applications)</vt:lpstr>
      <vt:lpstr>Online Course Registration System</vt:lpstr>
      <vt:lpstr>Contents </vt:lpstr>
      <vt:lpstr> 1. Introduction</vt:lpstr>
      <vt:lpstr> 2. Purpose </vt:lpstr>
      <vt:lpstr>   3. Existing System</vt:lpstr>
      <vt:lpstr> 4. Proposed System</vt:lpstr>
      <vt:lpstr> 5. Technology Used</vt:lpstr>
      <vt:lpstr> 6. System requirements</vt:lpstr>
      <vt:lpstr>       7. Implementation</vt:lpstr>
      <vt:lpstr> 8. Screenshots</vt:lpstr>
      <vt:lpstr>8. Screenshots..1</vt:lpstr>
      <vt:lpstr>Slide 13</vt:lpstr>
      <vt:lpstr>8. Screenshots..3</vt:lpstr>
      <vt:lpstr>8. Screenshots..3</vt:lpstr>
      <vt:lpstr>8. Screenshots..3</vt:lpstr>
      <vt:lpstr> 9. Conclusion</vt:lpstr>
      <vt:lpstr>10. Future Enhancement</vt:lpstr>
      <vt:lpstr> 11. Bibliography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Pill Camera  Applications</dc:title>
  <dc:creator>us</dc:creator>
  <cp:lastModifiedBy>us</cp:lastModifiedBy>
  <cp:revision>190</cp:revision>
  <dcterms:created xsi:type="dcterms:W3CDTF">2017-09-05T01:04:05Z</dcterms:created>
  <dcterms:modified xsi:type="dcterms:W3CDTF">2018-12-21T02:15:23Z</dcterms:modified>
</cp:coreProperties>
</file>