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869"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2404534"/>
            <a:ext cx="5825202"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4050834"/>
            <a:ext cx="5825202"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18AE8E2-15B6-46E8-ADBD-CEAAF50CE3E4}" type="datetimeFigureOut">
              <a:rPr lang="en-US" smtClean="0"/>
              <a:t>9/7/2019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DB9F78-E2C1-4FA4-AB1D-36156634BBB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8AE8E2-15B6-46E8-ADBD-CEAAF50CE3E4}" type="datetimeFigureOut">
              <a:rPr lang="en-US" smtClean="0"/>
              <a:t>9/7/2019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DB9F78-E2C1-4FA4-AB1D-36156634BBB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3632200"/>
            <a:ext cx="5418393"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8AE8E2-15B6-46E8-ADBD-CEAAF50CE3E4}" type="datetimeFigureOut">
              <a:rPr lang="en-US" smtClean="0"/>
              <a:t>9/7/2019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DB9F78-E2C1-4FA4-AB1D-36156634BBB3}" type="slidenum">
              <a:rPr lang="en-US" smtClean="0"/>
              <a:t>‹#›</a:t>
            </a:fld>
            <a:endParaRPr lang="en-US"/>
          </a:p>
        </p:txBody>
      </p:sp>
      <p:sp>
        <p:nvSpPr>
          <p:cNvPr id="20" name="TextBox 19"/>
          <p:cNvSpPr txBox="1"/>
          <p:nvPr/>
        </p:nvSpPr>
        <p:spPr>
          <a:xfrm>
            <a:off x="406403" y="790378"/>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88655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931988"/>
            <a:ext cx="6447501"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8AE8E2-15B6-46E8-ADBD-CEAAF50CE3E4}" type="datetimeFigureOut">
              <a:rPr lang="en-US" smtClean="0"/>
              <a:t>9/7/2019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DB9F78-E2C1-4FA4-AB1D-36156634BBB3}"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8AE8E2-15B6-46E8-ADBD-CEAAF50CE3E4}" type="datetimeFigureOut">
              <a:rPr lang="en-US" smtClean="0"/>
              <a:t>9/7/2019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DB9F78-E2C1-4FA4-AB1D-36156634BBB3}" type="slidenum">
              <a:rPr lang="en-US" smtClean="0"/>
              <a:t>‹#›</a:t>
            </a:fld>
            <a:endParaRPr lang="en-US"/>
          </a:p>
        </p:txBody>
      </p:sp>
      <p:sp>
        <p:nvSpPr>
          <p:cNvPr id="24" name="TextBox 23"/>
          <p:cNvSpPr txBox="1"/>
          <p:nvPr/>
        </p:nvSpPr>
        <p:spPr>
          <a:xfrm>
            <a:off x="406403" y="790378"/>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88655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609600"/>
            <a:ext cx="644115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8AE8E2-15B6-46E8-ADBD-CEAAF50CE3E4}" type="datetimeFigureOut">
              <a:rPr lang="en-US" smtClean="0"/>
              <a:t>9/7/2019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DB9F78-E2C1-4FA4-AB1D-36156634BBB3}"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8AE8E2-15B6-46E8-ADBD-CEAAF50CE3E4}" type="datetimeFigureOut">
              <a:rPr lang="en-US" smtClean="0"/>
              <a:t>9/7/2019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DB9F78-E2C1-4FA4-AB1D-36156634BBB3}"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609600"/>
            <a:ext cx="978557"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609600"/>
            <a:ext cx="5295113"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8AE8E2-15B6-46E8-ADBD-CEAAF50CE3E4}" type="datetimeFigureOut">
              <a:rPr lang="en-US" smtClean="0"/>
              <a:t>9/7/2019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DB9F78-E2C1-4FA4-AB1D-36156634BBB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8AE8E2-15B6-46E8-ADBD-CEAAF50CE3E4}" type="datetimeFigureOut">
              <a:rPr lang="en-US" smtClean="0"/>
              <a:t>9/7/2019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DB9F78-E2C1-4FA4-AB1D-36156634BBB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700868"/>
            <a:ext cx="6447501"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8AE8E2-15B6-46E8-ADBD-CEAAF50CE3E4}" type="datetimeFigureOut">
              <a:rPr lang="en-US" smtClean="0"/>
              <a:t>9/7/2019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DB9F78-E2C1-4FA4-AB1D-36156634BBB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2160589"/>
            <a:ext cx="3138026"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2160590"/>
            <a:ext cx="3138026"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18AE8E2-15B6-46E8-ADBD-CEAAF50CE3E4}" type="datetimeFigureOut">
              <a:rPr lang="en-US" smtClean="0"/>
              <a:t>9/7/2019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DB9F78-E2C1-4FA4-AB1D-36156634BBB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2160983"/>
            <a:ext cx="313921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6809" y="2737246"/>
            <a:ext cx="31392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2160983"/>
            <a:ext cx="313921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16288" y="2737246"/>
            <a:ext cx="313921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18AE8E2-15B6-46E8-ADBD-CEAAF50CE3E4}" type="datetimeFigureOut">
              <a:rPr lang="en-US" smtClean="0"/>
              <a:t>9/7/2019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DB9F78-E2C1-4FA4-AB1D-36156634BBB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18AE8E2-15B6-46E8-ADBD-CEAAF50CE3E4}" type="datetimeFigureOut">
              <a:rPr lang="en-US" smtClean="0"/>
              <a:t>9/7/2019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DB9F78-E2C1-4FA4-AB1D-36156634BBB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8AE8E2-15B6-46E8-ADBD-CEAAF50CE3E4}" type="datetimeFigureOut">
              <a:rPr lang="en-US" smtClean="0"/>
              <a:t>9/7/2019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DB9F78-E2C1-4FA4-AB1D-36156634BBB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498604"/>
            <a:ext cx="2890896"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0346" y="514925"/>
            <a:ext cx="3385156"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777069"/>
            <a:ext cx="2890896"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8AE8E2-15B6-46E8-ADBD-CEAAF50CE3E4}" type="datetimeFigureOut">
              <a:rPr lang="en-US" smtClean="0"/>
              <a:t>9/7/2019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DB9F78-E2C1-4FA4-AB1D-36156634BBB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800600"/>
            <a:ext cx="64475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609600"/>
            <a:ext cx="6447501"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08001" y="5367338"/>
            <a:ext cx="644750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8AE8E2-15B6-46E8-ADBD-CEAAF50CE3E4}" type="datetimeFigureOut">
              <a:rPr lang="en-US" smtClean="0"/>
              <a:t>9/7/2019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DB9F78-E2C1-4FA4-AB1D-36156634BBB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609600"/>
            <a:ext cx="6447501"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1" y="2160590"/>
            <a:ext cx="6447501"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3850" y="6041363"/>
            <a:ext cx="683954"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18AE8E2-15B6-46E8-ADBD-CEAAF50CE3E4}" type="datetimeFigureOut">
              <a:rPr lang="en-US" smtClean="0"/>
              <a:t>9/7/2019</a:t>
            </a:fld>
            <a:endParaRPr lang="en-US"/>
          </a:p>
        </p:txBody>
      </p:sp>
      <p:sp>
        <p:nvSpPr>
          <p:cNvPr id="5" name="Footer Placeholder 4"/>
          <p:cNvSpPr>
            <a:spLocks noGrp="1"/>
          </p:cNvSpPr>
          <p:nvPr>
            <p:ph type="ftr" sz="quarter" idx="3"/>
          </p:nvPr>
        </p:nvSpPr>
        <p:spPr>
          <a:xfrm>
            <a:off x="508001" y="6041363"/>
            <a:ext cx="472320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2998" y="6041363"/>
            <a:ext cx="512504" cy="365125"/>
          </a:xfrm>
          <a:prstGeom prst="rect">
            <a:avLst/>
          </a:prstGeom>
        </p:spPr>
        <p:txBody>
          <a:bodyPr vert="horz" lIns="91440" tIns="45720" rIns="91440" bIns="45720" rtlCol="0" anchor="ctr"/>
          <a:lstStyle>
            <a:lvl1pPr algn="r">
              <a:defRPr sz="900">
                <a:solidFill>
                  <a:schemeClr val="accent1"/>
                </a:solidFill>
              </a:defRPr>
            </a:lvl1pPr>
          </a:lstStyle>
          <a:p>
            <a:fld id="{28DB9F78-E2C1-4FA4-AB1D-36156634BBB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0230" y="785794"/>
            <a:ext cx="7772400" cy="1470025"/>
          </a:xfrm>
        </p:spPr>
        <p:txBody>
          <a:bodyPr/>
          <a:lstStyle/>
          <a:p>
            <a:r>
              <a:rPr lang="en-IN" b="1" u="sng" dirty="0" smtClean="0">
                <a:effectLst>
                  <a:outerShdw blurRad="38100" dist="38100" dir="2700000" algn="tl">
                    <a:srgbClr val="000000">
                      <a:alpha val="43137"/>
                    </a:srgbClr>
                  </a:outerShdw>
                </a:effectLst>
                <a:latin typeface="Californian FB" pitchFamily="18" charset="0"/>
              </a:rPr>
              <a:t>Hack4Good</a:t>
            </a:r>
            <a:endParaRPr lang="en-US" b="1" u="sng" dirty="0">
              <a:effectLst>
                <a:outerShdw blurRad="38100" dist="38100" dir="2700000" algn="tl">
                  <a:srgbClr val="000000">
                    <a:alpha val="43137"/>
                  </a:srgbClr>
                </a:outerShdw>
              </a:effectLst>
              <a:latin typeface="Californian FB" pitchFamily="18" charset="0"/>
            </a:endParaRPr>
          </a:p>
        </p:txBody>
      </p:sp>
      <p:sp>
        <p:nvSpPr>
          <p:cNvPr id="3" name="Subtitle 2"/>
          <p:cNvSpPr>
            <a:spLocks noGrp="1"/>
          </p:cNvSpPr>
          <p:nvPr>
            <p:ph type="subTitle" idx="1"/>
          </p:nvPr>
        </p:nvSpPr>
        <p:spPr>
          <a:xfrm>
            <a:off x="142844" y="3786190"/>
            <a:ext cx="5825202" cy="1096899"/>
          </a:xfrm>
        </p:spPr>
        <p:txBody>
          <a:bodyPr/>
          <a:lstStyle/>
          <a:p>
            <a:r>
              <a:rPr lang="en-IN" sz="2400" b="1" dirty="0" smtClean="0"/>
              <a:t>Team Name: Starks</a:t>
            </a:r>
            <a:r>
              <a:rPr lang="en-IN"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mph" presetSubtype="0" fill="hold" grpId="0" nodeType="clickEffect">
                                  <p:stCondLst>
                                    <p:cond delay="0"/>
                                  </p:stCondLst>
                                  <p:iterate type="lt">
                                    <p:tmPct val="10000"/>
                                  </p:iterate>
                                  <p:childTnLst>
                                    <p:set>
                                      <p:cBhvr override="childStyle">
                                        <p:cTn id="6" dur="500" autoRev="1" fill="hold"/>
                                        <p:tgtEl>
                                          <p:spTgt spid="2"/>
                                        </p:tgtEl>
                                        <p:attrNameLst>
                                          <p:attrName>style.color</p:attrName>
                                        </p:attrNameLst>
                                      </p:cBhvr>
                                      <p:to>
                                        <p:clrVal>
                                          <a:schemeClr val="folHlink"/>
                                        </p:clrVal>
                                      </p:to>
                                    </p:set>
                                    <p:set>
                                      <p:cBhvr>
                                        <p:cTn id="7" dur="500" autoRev="1" fill="hold"/>
                                        <p:tgtEl>
                                          <p:spTgt spid="2"/>
                                        </p:tgtEl>
                                        <p:attrNameLst>
                                          <p:attrName>fillcolor</p:attrName>
                                        </p:attrNameLst>
                                      </p:cBhvr>
                                      <p:to>
                                        <p:clrVal>
                                          <a:schemeClr val="folHlink"/>
                                        </p:clrVal>
                                      </p:to>
                                    </p:set>
                                    <p:set>
                                      <p:cBhvr>
                                        <p:cTn id="8" dur="500" autoRev="1"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2976" y="2000240"/>
            <a:ext cx="5825202" cy="1646302"/>
          </a:xfrm>
        </p:spPr>
        <p:txBody>
          <a:bodyPr/>
          <a:lstStyle/>
          <a:p>
            <a:r>
              <a:rPr lang="en-IN" sz="3200" b="1" dirty="0" smtClean="0">
                <a:effectLst>
                  <a:outerShdw blurRad="38100" dist="38100" dir="2700000" algn="tl">
                    <a:srgbClr val="000000">
                      <a:alpha val="43137"/>
                    </a:srgbClr>
                  </a:outerShdw>
                </a:effectLst>
              </a:rPr>
              <a:t>Theme for the project: </a:t>
            </a:r>
            <a:endParaRPr lang="en-US" sz="32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r>
              <a:rPr lang="en-IN" sz="3600" b="1" dirty="0" smtClean="0">
                <a:effectLst>
                  <a:outerShdw blurRad="38100" dist="38100" dir="2700000" algn="tl">
                    <a:srgbClr val="000000">
                      <a:alpha val="43137"/>
                    </a:srgbClr>
                  </a:outerShdw>
                </a:effectLst>
              </a:rPr>
              <a:t>Healthcare</a:t>
            </a:r>
            <a:r>
              <a:rPr lang="en-IN" dirty="0" smtClean="0"/>
              <a: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2976" y="1500174"/>
            <a:ext cx="5825202" cy="1646302"/>
          </a:xfrm>
        </p:spPr>
        <p:txBody>
          <a:bodyPr/>
          <a:lstStyle/>
          <a:p>
            <a:r>
              <a:rPr lang="en-IN" sz="3600" b="1" dirty="0" smtClean="0">
                <a:effectLst>
                  <a:outerShdw blurRad="38100" dist="38100" dir="2700000" algn="tl">
                    <a:srgbClr val="000000">
                      <a:alpha val="43137"/>
                    </a:srgbClr>
                  </a:outerShdw>
                </a:effectLst>
              </a:rPr>
              <a:t>Problem statement on the given theme</a:t>
            </a:r>
            <a:r>
              <a:rPr lang="en-IN" dirty="0" smtClean="0"/>
              <a:t>: </a:t>
            </a:r>
            <a:endParaRPr lang="en-US" dirty="0"/>
          </a:p>
        </p:txBody>
      </p:sp>
      <p:sp>
        <p:nvSpPr>
          <p:cNvPr id="3" name="Subtitle 2"/>
          <p:cNvSpPr>
            <a:spLocks noGrp="1"/>
          </p:cNvSpPr>
          <p:nvPr>
            <p:ph type="subTitle" idx="1"/>
          </p:nvPr>
        </p:nvSpPr>
        <p:spPr>
          <a:xfrm>
            <a:off x="1214414" y="3500438"/>
            <a:ext cx="5825202" cy="1949934"/>
          </a:xfrm>
        </p:spPr>
        <p:txBody>
          <a:bodyPr>
            <a:noAutofit/>
          </a:bodyPr>
          <a:lstStyle/>
          <a:p>
            <a:r>
              <a:rPr lang="en-IN" sz="1600" dirty="0" smtClean="0">
                <a:effectLst>
                  <a:outerShdw blurRad="38100" dist="38100" dir="2700000" algn="tl">
                    <a:srgbClr val="000000">
                      <a:alpha val="43137"/>
                    </a:srgbClr>
                  </a:outerShdw>
                </a:effectLst>
              </a:rPr>
              <a:t>Due to major population burst in the recent decades, the queue method used in hospitals for prioritizing patients while registration process is no longer effective seemingly as it fails to actually prioritize patients based upon their urgencies. Furthermore, taking appointments from doctors reliably and without any fuss is also much of a problem that we look forward to solve to</a:t>
            </a:r>
            <a:r>
              <a:rPr lang="en-IN" dirty="0" smtClean="0">
                <a:effectLst>
                  <a:outerShdw blurRad="38100" dist="38100" dir="2700000" algn="tl">
                    <a:srgbClr val="000000">
                      <a:alpha val="43137"/>
                    </a:srgbClr>
                  </a:outerShdw>
                </a:effectLst>
              </a:rPr>
              <a:t>.  </a:t>
            </a:r>
            <a:endParaRPr lang="en-US"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1538" y="1285860"/>
            <a:ext cx="5825202" cy="1646302"/>
          </a:xfrm>
        </p:spPr>
        <p:txBody>
          <a:bodyPr/>
          <a:lstStyle/>
          <a:p>
            <a:r>
              <a:rPr lang="en-IN" sz="3600" b="1" dirty="0" smtClean="0">
                <a:effectLst>
                  <a:outerShdw blurRad="38100" dist="38100" dir="2700000" algn="tl">
                    <a:srgbClr val="000000">
                      <a:alpha val="43137"/>
                    </a:srgbClr>
                  </a:outerShdw>
                </a:effectLst>
              </a:rPr>
              <a:t>Suggested solution for solving the problem statement:</a:t>
            </a:r>
            <a:endParaRPr lang="en-US" sz="36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142976" y="3143248"/>
            <a:ext cx="5825202" cy="1096899"/>
          </a:xfrm>
        </p:spPr>
        <p:txBody>
          <a:bodyPr>
            <a:noAutofit/>
          </a:bodyPr>
          <a:lstStyle/>
          <a:p>
            <a:r>
              <a:rPr lang="en-IN" sz="1600" dirty="0" smtClean="0">
                <a:effectLst>
                  <a:outerShdw blurRad="38100" dist="38100" dir="2700000" algn="tl">
                    <a:srgbClr val="000000">
                      <a:alpha val="43137"/>
                    </a:srgbClr>
                  </a:outerShdw>
                </a:effectLst>
              </a:rPr>
              <a:t>With the aforementioned problems, we seek to tackle them by building a website that allows user to go through a simpler diagnosis based on which their appointments can be scheduled and they will be registered. The website would thus, help minimize the queue system in the hospitals and will broadly make it feasible and reliable for patients to attend to doctors.</a:t>
            </a:r>
            <a:endParaRPr lang="en-US" sz="16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1538" y="857232"/>
            <a:ext cx="5825202" cy="1646302"/>
          </a:xfrm>
        </p:spPr>
        <p:txBody>
          <a:bodyPr/>
          <a:lstStyle/>
          <a:p>
            <a:r>
              <a:rPr lang="en-IN" sz="3600" b="1" dirty="0" smtClean="0">
                <a:effectLst>
                  <a:outerShdw blurRad="38100" dist="38100" dir="2700000" algn="tl">
                    <a:srgbClr val="000000">
                      <a:alpha val="43137"/>
                    </a:srgbClr>
                  </a:outerShdw>
                </a:effectLst>
              </a:rPr>
              <a:t>Points to look forward to:</a:t>
            </a:r>
            <a:endParaRPr lang="en-US" sz="36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071538" y="2786058"/>
            <a:ext cx="5825202" cy="1096899"/>
          </a:xfrm>
        </p:spPr>
        <p:txBody>
          <a:bodyPr>
            <a:noAutofit/>
          </a:bodyPr>
          <a:lstStyle/>
          <a:p>
            <a:r>
              <a:rPr lang="en-IN" sz="1600" dirty="0" smtClean="0">
                <a:effectLst>
                  <a:outerShdw blurRad="38100" dist="38100" dir="2700000" algn="tl">
                    <a:srgbClr val="000000">
                      <a:alpha val="43137"/>
                    </a:srgbClr>
                  </a:outerShdw>
                </a:effectLst>
              </a:rPr>
              <a:t>With the commencement of the website, we look forward to help people by making the appointment process quite reliable. </a:t>
            </a:r>
          </a:p>
          <a:p>
            <a:r>
              <a:rPr lang="en-IN" sz="1600" dirty="0" smtClean="0">
                <a:effectLst>
                  <a:outerShdw blurRad="38100" dist="38100" dir="2700000" algn="tl">
                    <a:srgbClr val="000000">
                      <a:alpha val="43137"/>
                    </a:srgbClr>
                  </a:outerShdw>
                </a:effectLst>
              </a:rPr>
              <a:t>Also, this website aims to reduce the fuss created due to queue and thus, help the ones who actually need it, by sorting the priority.</a:t>
            </a:r>
          </a:p>
          <a:p>
            <a:r>
              <a:rPr lang="en-IN" sz="1600" dirty="0" smtClean="0">
                <a:effectLst>
                  <a:outerShdw blurRad="38100" dist="38100" dir="2700000" algn="tl">
                    <a:srgbClr val="000000">
                      <a:alpha val="43137"/>
                    </a:srgbClr>
                  </a:outerShdw>
                </a:effectLst>
              </a:rPr>
              <a:t>With the website being reliable, feasible and user-friendly, we hope that it could make a difference to the lifestyle of mankind for better reasons.</a:t>
            </a:r>
            <a:endParaRPr lang="en-US" sz="16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100" y="1071546"/>
            <a:ext cx="5825202" cy="1646302"/>
          </a:xfrm>
        </p:spPr>
        <p:txBody>
          <a:bodyPr/>
          <a:lstStyle/>
          <a:p>
            <a:r>
              <a:rPr lang="en-IN" sz="4800" b="1" dirty="0" smtClean="0">
                <a:effectLst>
                  <a:outerShdw blurRad="38100" dist="38100" dir="2700000" algn="tl">
                    <a:srgbClr val="000000">
                      <a:alpha val="43137"/>
                    </a:srgbClr>
                  </a:outerShdw>
                </a:effectLst>
              </a:rPr>
              <a:t>Conclusion:</a:t>
            </a:r>
            <a:endParaRPr lang="en-US" sz="48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142976" y="3071810"/>
            <a:ext cx="5825202" cy="1096899"/>
          </a:xfrm>
        </p:spPr>
        <p:txBody>
          <a:bodyPr>
            <a:noAutofit/>
          </a:bodyPr>
          <a:lstStyle/>
          <a:p>
            <a:r>
              <a:rPr lang="en-IN" dirty="0" smtClean="0">
                <a:effectLst>
                  <a:outerShdw blurRad="38100" dist="38100" dir="2700000" algn="tl">
                    <a:srgbClr val="000000">
                      <a:alpha val="43137"/>
                    </a:srgbClr>
                  </a:outerShdw>
                </a:effectLst>
              </a:rPr>
              <a:t>Thus, with this we’d like to present our heartfelt gratitude to have been part of the </a:t>
            </a:r>
            <a:r>
              <a:rPr lang="en-IN" dirty="0" err="1" smtClean="0">
                <a:effectLst>
                  <a:outerShdw blurRad="38100" dist="38100" dir="2700000" algn="tl">
                    <a:srgbClr val="000000">
                      <a:alpha val="43137"/>
                    </a:srgbClr>
                  </a:outerShdw>
                </a:effectLst>
              </a:rPr>
              <a:t>hackathon</a:t>
            </a:r>
            <a:r>
              <a:rPr lang="en-IN" dirty="0" smtClean="0">
                <a:effectLst>
                  <a:outerShdw blurRad="38100" dist="38100" dir="2700000" algn="tl">
                    <a:srgbClr val="000000">
                      <a:alpha val="43137"/>
                    </a:srgbClr>
                  </a:outerShdw>
                </a:effectLst>
              </a:rPr>
              <a:t>, </a:t>
            </a:r>
            <a:r>
              <a:rPr lang="en-IN" b="1" dirty="0" smtClean="0">
                <a:solidFill>
                  <a:schemeClr val="tx1">
                    <a:lumMod val="85000"/>
                    <a:lumOff val="15000"/>
                  </a:schemeClr>
                </a:solidFill>
                <a:effectLst>
                  <a:outerShdw blurRad="38100" dist="38100" dir="2700000" algn="tl">
                    <a:srgbClr val="000000">
                      <a:alpha val="43137"/>
                    </a:srgbClr>
                  </a:outerShdw>
                </a:effectLst>
              </a:rPr>
              <a:t>Hack4Good.</a:t>
            </a:r>
            <a:r>
              <a:rPr lang="en-IN" dirty="0" smtClean="0">
                <a:effectLst>
                  <a:outerShdw blurRad="38100" dist="38100" dir="2700000" algn="tl">
                    <a:srgbClr val="000000">
                      <a:alpha val="43137"/>
                    </a:srgbClr>
                  </a:outerShdw>
                </a:effectLst>
              </a:rPr>
              <a:t> It was a learning experience and we surely look forward for more such opportunities to learn and grow for the better cause.</a:t>
            </a:r>
            <a:endParaRPr lang="en-US"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Paper</Template>
  <TotalTime>286</TotalTime>
  <Words>286</Words>
  <Application>Microsoft Office PowerPoint</Application>
  <PresentationFormat>On-screen Show (4:3)</PresentationFormat>
  <Paragraphs>14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Facet</vt:lpstr>
      <vt:lpstr>Hack4Good</vt:lpstr>
      <vt:lpstr>Theme for the project: </vt:lpstr>
      <vt:lpstr>Problem statement on the given theme: </vt:lpstr>
      <vt:lpstr>Suggested solution for solving the problem statement:</vt:lpstr>
      <vt:lpstr>Points to look forward to:</vt:lpstr>
      <vt:lpstr>Conclusion:</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Hack4Good</dc:title>
  <dc:creator>HP</dc:creator>
  <cp:lastModifiedBy>HP</cp:lastModifiedBy>
  <cp:revision>18</cp:revision>
  <dcterms:created xsi:type="dcterms:W3CDTF">2019-09-06T21:22:39Z</dcterms:created>
  <dcterms:modified xsi:type="dcterms:W3CDTF">2019-09-07T02:09:08Z</dcterms:modified>
</cp:coreProperties>
</file>