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ไอติม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jpe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51385" y="2951311"/>
            <a:ext cx="13435990" cy="4146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sz="11886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PIZZA SALES ANALYSIS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338346" y="7399637"/>
            <a:ext cx="6355131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 strike="noStrike" u="none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BY- SNEHA GUPTA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32022" y="1779451"/>
            <a:ext cx="16127278" cy="6728099"/>
          </a:xfrm>
          <a:custGeom>
            <a:avLst/>
            <a:gdLst/>
            <a:ahLst/>
            <a:cxnLst/>
            <a:rect r="r" b="b" t="t" l="l"/>
            <a:pathLst>
              <a:path h="6728099" w="16127278">
                <a:moveTo>
                  <a:pt x="0" y="0"/>
                </a:moveTo>
                <a:lnTo>
                  <a:pt x="16127278" y="0"/>
                </a:lnTo>
                <a:lnTo>
                  <a:pt x="16127278" y="6728098"/>
                </a:lnTo>
                <a:lnTo>
                  <a:pt x="0" y="67280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415389" y="2119130"/>
            <a:ext cx="13457222" cy="6048741"/>
          </a:xfrm>
          <a:custGeom>
            <a:avLst/>
            <a:gdLst/>
            <a:ahLst/>
            <a:cxnLst/>
            <a:rect r="r" b="b" t="t" l="l"/>
            <a:pathLst>
              <a:path h="6048741" w="13457222">
                <a:moveTo>
                  <a:pt x="0" y="0"/>
                </a:moveTo>
                <a:lnTo>
                  <a:pt x="13457222" y="0"/>
                </a:lnTo>
                <a:lnTo>
                  <a:pt x="13457222" y="6048740"/>
                </a:lnTo>
                <a:lnTo>
                  <a:pt x="0" y="60487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66158" y="1684472"/>
            <a:ext cx="15355684" cy="6918055"/>
          </a:xfrm>
          <a:custGeom>
            <a:avLst/>
            <a:gdLst/>
            <a:ahLst/>
            <a:cxnLst/>
            <a:rect r="r" b="b" t="t" l="l"/>
            <a:pathLst>
              <a:path h="6918055" w="15355684">
                <a:moveTo>
                  <a:pt x="0" y="0"/>
                </a:moveTo>
                <a:lnTo>
                  <a:pt x="15355684" y="0"/>
                </a:lnTo>
                <a:lnTo>
                  <a:pt x="15355684" y="6918056"/>
                </a:lnTo>
                <a:lnTo>
                  <a:pt x="0" y="69180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2362319"/>
            <a:ext cx="16230600" cy="5562362"/>
          </a:xfrm>
          <a:custGeom>
            <a:avLst/>
            <a:gdLst/>
            <a:ahLst/>
            <a:cxnLst/>
            <a:rect r="r" b="b" t="t" l="l"/>
            <a:pathLst>
              <a:path h="5562362" w="16230600">
                <a:moveTo>
                  <a:pt x="0" y="0"/>
                </a:moveTo>
                <a:lnTo>
                  <a:pt x="16230600" y="0"/>
                </a:lnTo>
                <a:lnTo>
                  <a:pt x="16230600" y="5562362"/>
                </a:lnTo>
                <a:lnTo>
                  <a:pt x="0" y="556236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32022" y="2387461"/>
            <a:ext cx="16127278" cy="7332872"/>
          </a:xfrm>
          <a:custGeom>
            <a:avLst/>
            <a:gdLst/>
            <a:ahLst/>
            <a:cxnLst/>
            <a:rect r="r" b="b" t="t" l="l"/>
            <a:pathLst>
              <a:path h="7332872" w="16127278">
                <a:moveTo>
                  <a:pt x="0" y="0"/>
                </a:moveTo>
                <a:lnTo>
                  <a:pt x="16127278" y="0"/>
                </a:lnTo>
                <a:lnTo>
                  <a:pt x="16127278" y="7332872"/>
                </a:lnTo>
                <a:lnTo>
                  <a:pt x="0" y="733287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23991" y="73006"/>
            <a:ext cx="10127951" cy="1404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DATABRICKS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930705" y="1477634"/>
            <a:ext cx="14477350" cy="8292440"/>
          </a:xfrm>
          <a:custGeom>
            <a:avLst/>
            <a:gdLst/>
            <a:ahLst/>
            <a:cxnLst/>
            <a:rect r="r" b="b" t="t" l="l"/>
            <a:pathLst>
              <a:path h="8292440" w="14477350">
                <a:moveTo>
                  <a:pt x="0" y="0"/>
                </a:moveTo>
                <a:lnTo>
                  <a:pt x="14477350" y="0"/>
                </a:lnTo>
                <a:lnTo>
                  <a:pt x="14477350" y="8292440"/>
                </a:lnTo>
                <a:lnTo>
                  <a:pt x="0" y="82924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23991" y="73006"/>
            <a:ext cx="10127951" cy="1404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POWERBI ANALYSIS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478310" y="2046936"/>
            <a:ext cx="8537178" cy="1404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60417" y="3556452"/>
            <a:ext cx="12817925" cy="4630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4706" indent="-357353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Data Quality: The data ingestion and transformation processes successfully produced high-quality data for analysis.</a:t>
            </a:r>
          </a:p>
          <a:p>
            <a:pPr algn="l" marL="714706" indent="-357353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Pipeline Performance: The data pipeline is efficient and scalable to handle increasing data volumes.</a:t>
            </a:r>
          </a:p>
          <a:p>
            <a:pPr algn="l" marL="714706" indent="-357353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Data Insights: The analysis uncovered valuable insights that can inform business decisions.</a:t>
            </a:r>
          </a:p>
          <a:p>
            <a:pPr algn="l" marL="714706" indent="-357353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Dashboard Effectiveness: The dashboard effectively communicates key insights to end-users.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950481" y="4003823"/>
            <a:ext cx="12387037" cy="2041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sz="11886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THANK YOU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875411" y="2301658"/>
            <a:ext cx="8537178" cy="1404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BACKGROUND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092616" y="3877753"/>
            <a:ext cx="10102769" cy="3580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3"/>
              </a:lnSpc>
            </a:pPr>
            <a:r>
              <a:rPr lang="en-US" sz="3423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The organization currently relies on an on-premise MySQL Server database to store critical business data. However, there is a need for a more scalable, accessible, and secure data platform to support growing data volumes and advanced analytics requirements.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4178351" cy="7685600"/>
            <a:chOff x="0" y="0"/>
            <a:chExt cx="3734216" cy="20241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34216" cy="2024191"/>
            </a:xfrm>
            <a:custGeom>
              <a:avLst/>
              <a:gdLst/>
              <a:ahLst/>
              <a:cxnLst/>
              <a:rect r="r" b="b" t="t" l="l"/>
              <a:pathLst>
                <a:path h="2024191" w="3734216">
                  <a:moveTo>
                    <a:pt x="27848" y="0"/>
                  </a:moveTo>
                  <a:lnTo>
                    <a:pt x="3706368" y="0"/>
                  </a:lnTo>
                  <a:cubicBezTo>
                    <a:pt x="3721748" y="0"/>
                    <a:pt x="3734216" y="12468"/>
                    <a:pt x="3734216" y="27848"/>
                  </a:cubicBezTo>
                  <a:lnTo>
                    <a:pt x="3734216" y="1996343"/>
                  </a:lnTo>
                  <a:cubicBezTo>
                    <a:pt x="3734216" y="2003729"/>
                    <a:pt x="3731282" y="2010812"/>
                    <a:pt x="3726059" y="2016035"/>
                  </a:cubicBezTo>
                  <a:cubicBezTo>
                    <a:pt x="3720837" y="2021257"/>
                    <a:pt x="3713754" y="2024191"/>
                    <a:pt x="3706368" y="2024191"/>
                  </a:cubicBezTo>
                  <a:lnTo>
                    <a:pt x="27848" y="2024191"/>
                  </a:lnTo>
                  <a:cubicBezTo>
                    <a:pt x="12468" y="2024191"/>
                    <a:pt x="0" y="2011723"/>
                    <a:pt x="0" y="1996343"/>
                  </a:cubicBezTo>
                  <a:lnTo>
                    <a:pt x="0" y="27848"/>
                  </a:lnTo>
                  <a:cubicBezTo>
                    <a:pt x="0" y="20462"/>
                    <a:pt x="2934" y="13379"/>
                    <a:pt x="8156" y="8156"/>
                  </a:cubicBezTo>
                  <a:cubicBezTo>
                    <a:pt x="13379" y="2934"/>
                    <a:pt x="20462" y="0"/>
                    <a:pt x="27848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734216" cy="20622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565774" y="2046936"/>
            <a:ext cx="11156451" cy="1404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PROJECT GOALS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95050" y="3451677"/>
            <a:ext cx="12832422" cy="551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4407" indent="-342203" lvl="1">
              <a:lnSpc>
                <a:spcPts val="5515"/>
              </a:lnSpc>
              <a:buFont typeface="Arial"/>
              <a:buChar char="•"/>
            </a:pPr>
            <a:r>
              <a:rPr lang="en-US" sz="3170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Migrate the on-premise MySQL Server database to Azure Data Lake Storage Gen2 for improved scalability and accessibility.</a:t>
            </a:r>
          </a:p>
          <a:p>
            <a:pPr algn="just" marL="684407" indent="-342203" lvl="1">
              <a:lnSpc>
                <a:spcPts val="5515"/>
              </a:lnSpc>
              <a:buFont typeface="Arial"/>
              <a:buChar char="•"/>
            </a:pPr>
            <a:r>
              <a:rPr lang="en-US" sz="3170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Establish a robust data ingestion pipeline using Azure Data Factory to efficiently transfer data from MySQL Server to Azure Data Lake.</a:t>
            </a:r>
          </a:p>
          <a:p>
            <a:pPr algn="just" marL="684407" indent="-342203" lvl="1">
              <a:lnSpc>
                <a:spcPts val="5515"/>
              </a:lnSpc>
              <a:buFont typeface="Arial"/>
              <a:buChar char="•"/>
            </a:pPr>
            <a:r>
              <a:rPr lang="en-US" sz="3170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Implement data transformation processes using Azure Databricks and PySpark to clean, enrich, and prepare data for analysis.</a:t>
            </a:r>
          </a:p>
          <a:p>
            <a:pPr algn="just" marL="684407" indent="-342203" lvl="1">
              <a:lnSpc>
                <a:spcPts val="5515"/>
              </a:lnSpc>
              <a:buFont typeface="Arial"/>
              <a:buChar char="•"/>
            </a:pPr>
            <a:r>
              <a:rPr lang="en-US" sz="3170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Create interactive and informative dashboards using Power BI to visualize key metrics and trends for business users.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875411" y="2046936"/>
            <a:ext cx="8537178" cy="1404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DISCUSSION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84322" y="3556452"/>
            <a:ext cx="11156451" cy="4630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34"/>
              </a:lnSpc>
            </a:pPr>
            <a:r>
              <a:rPr lang="en-US" sz="3310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By successfully executing this project, the organization will gain a centralized data platform capable of handling increasing data volumes, improving data quality, and enabling data-driven decision-making. The migration to Azure will enhance data security, scalability, and accessibility. Additionally, the integration of Azure Databricks and Power BI will provide powerful tools for data analysis and visualization.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754380" y="2046936"/>
            <a:ext cx="12885291" cy="1404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TECHNICAL CHALLENGES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26183" y="3384890"/>
            <a:ext cx="12286393" cy="5211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4706" indent="-357353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Efficiently migrating large datasets from on-premise MySQL Server to Azure Data Lake Storage Gen2.</a:t>
            </a:r>
          </a:p>
          <a:p>
            <a:pPr algn="just" marL="714706" indent="-357353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Designing and implementing robust data transformation pipelines using PySpark and Spark SQL on Azure Databricks.</a:t>
            </a:r>
          </a:p>
          <a:p>
            <a:pPr algn="just" marL="714706" indent="-357353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Ensuring data quality and consistency throughout the data ingestion and transformation processes.</a:t>
            </a:r>
          </a:p>
          <a:p>
            <a:pPr algn="just" marL="714706" indent="-357353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Creating interactive and informative dashboards using Power BI to effectively communicate insights to business users.</a:t>
            </a:r>
          </a:p>
          <a:p>
            <a:pPr algn="just">
              <a:lnSpc>
                <a:spcPts val="4634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054860" y="2218498"/>
            <a:ext cx="12178281" cy="1404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END-TO-END DATA FLOW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209137" y="4881323"/>
            <a:ext cx="1286153" cy="1286153"/>
          </a:xfrm>
          <a:custGeom>
            <a:avLst/>
            <a:gdLst/>
            <a:ahLst/>
            <a:cxnLst/>
            <a:rect r="r" b="b" t="t" l="l"/>
            <a:pathLst>
              <a:path h="1286153" w="1286153">
                <a:moveTo>
                  <a:pt x="0" y="0"/>
                </a:moveTo>
                <a:lnTo>
                  <a:pt x="1286153" y="0"/>
                </a:lnTo>
                <a:lnTo>
                  <a:pt x="1286153" y="1286153"/>
                </a:lnTo>
                <a:lnTo>
                  <a:pt x="0" y="12861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882496" y="4178477"/>
            <a:ext cx="1340705" cy="1655505"/>
          </a:xfrm>
          <a:custGeom>
            <a:avLst/>
            <a:gdLst/>
            <a:ahLst/>
            <a:cxnLst/>
            <a:rect r="r" b="b" t="t" l="l"/>
            <a:pathLst>
              <a:path h="1655505" w="1340705">
                <a:moveTo>
                  <a:pt x="0" y="0"/>
                </a:moveTo>
                <a:lnTo>
                  <a:pt x="1340706" y="0"/>
                </a:lnTo>
                <a:lnTo>
                  <a:pt x="1340706" y="1655505"/>
                </a:lnTo>
                <a:lnTo>
                  <a:pt x="0" y="165550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85887" t="0" r="-76307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558385" y="6883123"/>
            <a:ext cx="3915053" cy="1147328"/>
          </a:xfrm>
          <a:custGeom>
            <a:avLst/>
            <a:gdLst/>
            <a:ahLst/>
            <a:cxnLst/>
            <a:rect r="r" b="b" t="t" l="l"/>
            <a:pathLst>
              <a:path h="1147328" w="3915053">
                <a:moveTo>
                  <a:pt x="0" y="0"/>
                </a:moveTo>
                <a:lnTo>
                  <a:pt x="3915053" y="0"/>
                </a:lnTo>
                <a:lnTo>
                  <a:pt x="3915053" y="1147328"/>
                </a:lnTo>
                <a:lnTo>
                  <a:pt x="0" y="114732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587694" y="4298570"/>
            <a:ext cx="2256951" cy="1260131"/>
          </a:xfrm>
          <a:custGeom>
            <a:avLst/>
            <a:gdLst/>
            <a:ahLst/>
            <a:cxnLst/>
            <a:rect r="r" b="b" t="t" l="l"/>
            <a:pathLst>
              <a:path h="1260131" w="2256951">
                <a:moveTo>
                  <a:pt x="0" y="0"/>
                </a:moveTo>
                <a:lnTo>
                  <a:pt x="2256951" y="0"/>
                </a:lnTo>
                <a:lnTo>
                  <a:pt x="2256951" y="1260131"/>
                </a:lnTo>
                <a:lnTo>
                  <a:pt x="0" y="126013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888612" y="3759867"/>
            <a:ext cx="3973599" cy="3973599"/>
          </a:xfrm>
          <a:custGeom>
            <a:avLst/>
            <a:gdLst/>
            <a:ahLst/>
            <a:cxnLst/>
            <a:rect r="r" b="b" t="t" l="l"/>
            <a:pathLst>
              <a:path h="3973599" w="3973599">
                <a:moveTo>
                  <a:pt x="0" y="0"/>
                </a:moveTo>
                <a:lnTo>
                  <a:pt x="3973598" y="0"/>
                </a:lnTo>
                <a:lnTo>
                  <a:pt x="3973598" y="3973599"/>
                </a:lnTo>
                <a:lnTo>
                  <a:pt x="0" y="397359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035890" y="6213335"/>
            <a:ext cx="1547818" cy="1540939"/>
          </a:xfrm>
          <a:custGeom>
            <a:avLst/>
            <a:gdLst/>
            <a:ahLst/>
            <a:cxnLst/>
            <a:rect r="r" b="b" t="t" l="l"/>
            <a:pathLst>
              <a:path h="1540939" w="1547818">
                <a:moveTo>
                  <a:pt x="0" y="0"/>
                </a:moveTo>
                <a:lnTo>
                  <a:pt x="1547819" y="0"/>
                </a:lnTo>
                <a:lnTo>
                  <a:pt x="1547819" y="1540940"/>
                </a:lnTo>
                <a:lnTo>
                  <a:pt x="0" y="154094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987921" y="6531130"/>
            <a:ext cx="2221216" cy="1499321"/>
          </a:xfrm>
          <a:custGeom>
            <a:avLst/>
            <a:gdLst/>
            <a:ahLst/>
            <a:cxnLst/>
            <a:rect r="r" b="b" t="t" l="l"/>
            <a:pathLst>
              <a:path h="1499321" w="2221216">
                <a:moveTo>
                  <a:pt x="0" y="0"/>
                </a:moveTo>
                <a:lnTo>
                  <a:pt x="2221216" y="0"/>
                </a:lnTo>
                <a:lnTo>
                  <a:pt x="2221216" y="1499321"/>
                </a:lnTo>
                <a:lnTo>
                  <a:pt x="0" y="149932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709464" y="4257788"/>
            <a:ext cx="2715171" cy="1909688"/>
          </a:xfrm>
          <a:custGeom>
            <a:avLst/>
            <a:gdLst/>
            <a:ahLst/>
            <a:cxnLst/>
            <a:rect r="r" b="b" t="t" l="l"/>
            <a:pathLst>
              <a:path h="1909688" w="2715171">
                <a:moveTo>
                  <a:pt x="0" y="0"/>
                </a:moveTo>
                <a:lnTo>
                  <a:pt x="2715170" y="0"/>
                </a:lnTo>
                <a:lnTo>
                  <a:pt x="2715170" y="1909688"/>
                </a:lnTo>
                <a:lnTo>
                  <a:pt x="0" y="190968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09948" y="1807578"/>
            <a:ext cx="15268105" cy="6671844"/>
          </a:xfrm>
          <a:custGeom>
            <a:avLst/>
            <a:gdLst/>
            <a:ahLst/>
            <a:cxnLst/>
            <a:rect r="r" b="b" t="t" l="l"/>
            <a:pathLst>
              <a:path h="6671844" w="15268105">
                <a:moveTo>
                  <a:pt x="0" y="0"/>
                </a:moveTo>
                <a:lnTo>
                  <a:pt x="15268104" y="0"/>
                </a:lnTo>
                <a:lnTo>
                  <a:pt x="15268104" y="6671844"/>
                </a:lnTo>
                <a:lnTo>
                  <a:pt x="0" y="667184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73230" y="1964532"/>
            <a:ext cx="14941540" cy="6357937"/>
          </a:xfrm>
          <a:custGeom>
            <a:avLst/>
            <a:gdLst/>
            <a:ahLst/>
            <a:cxnLst/>
            <a:rect r="r" b="b" t="t" l="l"/>
            <a:pathLst>
              <a:path h="6357937" w="14941540">
                <a:moveTo>
                  <a:pt x="0" y="0"/>
                </a:moveTo>
                <a:lnTo>
                  <a:pt x="14941540" y="0"/>
                </a:lnTo>
                <a:lnTo>
                  <a:pt x="14941540" y="6357936"/>
                </a:lnTo>
                <a:lnTo>
                  <a:pt x="0" y="635793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32022" y="2027406"/>
            <a:ext cx="16127278" cy="5837739"/>
          </a:xfrm>
          <a:custGeom>
            <a:avLst/>
            <a:gdLst/>
            <a:ahLst/>
            <a:cxnLst/>
            <a:rect r="r" b="b" t="t" l="l"/>
            <a:pathLst>
              <a:path h="5837739" w="16127278">
                <a:moveTo>
                  <a:pt x="0" y="0"/>
                </a:moveTo>
                <a:lnTo>
                  <a:pt x="16127278" y="0"/>
                </a:lnTo>
                <a:lnTo>
                  <a:pt x="16127278" y="5837738"/>
                </a:lnTo>
                <a:lnTo>
                  <a:pt x="0" y="58377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DAGMr_9qrBg</dc:identifier>
  <dcterms:modified xsi:type="dcterms:W3CDTF">2011-08-01T06:04:30Z</dcterms:modified>
  <cp:revision>1</cp:revision>
  <dc:title>Pizza Sales Analysis</dc:title>
</cp:coreProperties>
</file>