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56" r:id="rId5"/>
    <p:sldId id="261" r:id="rId6"/>
    <p:sldId id="277" r:id="rId7"/>
    <p:sldId id="289" r:id="rId8"/>
    <p:sldId id="262" r:id="rId9"/>
    <p:sldId id="264" r:id="rId10"/>
    <p:sldId id="258" r:id="rId11"/>
    <p:sldId id="266" r:id="rId12"/>
    <p:sldId id="29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01" y="6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a gupta" userId="08ddf9e209c8604f" providerId="LiveId" clId="{6187E245-6D75-4F60-A432-9204F2CA38E5}"/>
    <pc:docChg chg="modSld">
      <pc:chgData name="sneha gupta" userId="08ddf9e209c8604f" providerId="LiveId" clId="{6187E245-6D75-4F60-A432-9204F2CA38E5}" dt="2022-12-15T17:41:59.052" v="0" actId="20577"/>
      <pc:docMkLst>
        <pc:docMk/>
      </pc:docMkLst>
      <pc:sldChg chg="modSp mod">
        <pc:chgData name="sneha gupta" userId="08ddf9e209c8604f" providerId="LiveId" clId="{6187E245-6D75-4F60-A432-9204F2CA38E5}" dt="2022-12-15T17:41:59.052" v="0" actId="20577"/>
        <pc:sldMkLst>
          <pc:docMk/>
          <pc:sldMk cId="1738561688" sldId="261"/>
        </pc:sldMkLst>
        <pc:spChg chg="mod">
          <ac:chgData name="sneha gupta" userId="08ddf9e209c8604f" providerId="LiveId" clId="{6187E245-6D75-4F60-A432-9204F2CA38E5}" dt="2022-12-15T17:41:59.052" v="0" actId="20577"/>
          <ac:spMkLst>
            <pc:docMk/>
            <pc:sldMk cId="1738561688" sldId="261"/>
            <ac:spMk id="22" creationId="{43183901-44BF-4EDB-4F2B-7A1F027193A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12/15/2022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electronicsdesk.com/80386-microprocessor.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749382"/>
            <a:ext cx="4941771" cy="1675015"/>
          </a:xfrm>
        </p:spPr>
        <p:txBody>
          <a:bodyPr/>
          <a:lstStyle/>
          <a:p>
            <a:pPr algn="l" fontAlgn="base"/>
            <a:r>
              <a:rPr lang="en-US" b="0" i="0" dirty="0">
                <a:solidFill>
                  <a:srgbClr val="222222"/>
                </a:solidFill>
                <a:effectLst/>
                <a:latin typeface="Rubik"/>
              </a:rPr>
              <a:t>Pentium Microprocessor</a:t>
            </a:r>
            <a:br>
              <a:rPr lang="en-US" b="0" i="0" dirty="0">
                <a:solidFill>
                  <a:srgbClr val="222222"/>
                </a:solidFill>
                <a:effectLst/>
                <a:latin typeface="Rubik"/>
              </a:rPr>
            </a:br>
            <a:br>
              <a:rPr lang="en-US" dirty="0"/>
            </a:b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Mirjam Nilsson</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INDEX</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INTRODUCTION</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ARCHITECTURE</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SUPER SCALAR ARCHITECTURE</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INTEGER PIPELINE</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2</a:t>
            </a:fld>
            <a:endParaRPr lang="en-US" dirty="0"/>
          </a:p>
        </p:txBody>
      </p:sp>
      <p:sp>
        <p:nvSpPr>
          <p:cNvPr id="21" name="Content Placeholder 2">
            <a:extLst>
              <a:ext uri="{FF2B5EF4-FFF2-40B4-BE49-F238E27FC236}">
                <a16:creationId xmlns:a16="http://schemas.microsoft.com/office/drawing/2014/main" id="{7210DE78-1736-CD0E-05A6-EDE662BCD9B1}"/>
              </a:ext>
            </a:extLst>
          </p:cNvPr>
          <p:cNvSpPr txBox="1">
            <a:spLocks/>
          </p:cNvSpPr>
          <p:nvPr/>
        </p:nvSpPr>
        <p:spPr>
          <a:xfrm>
            <a:off x="4046764" y="1481138"/>
            <a:ext cx="3176996" cy="514350"/>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1600" kern="1200" cap="all" spc="1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BRANCH PREDICTION LOGIC</a:t>
            </a:r>
          </a:p>
        </p:txBody>
      </p:sp>
      <p:sp>
        <p:nvSpPr>
          <p:cNvPr id="22" name="Text Placeholder 3">
            <a:extLst>
              <a:ext uri="{FF2B5EF4-FFF2-40B4-BE49-F238E27FC236}">
                <a16:creationId xmlns:a16="http://schemas.microsoft.com/office/drawing/2014/main" id="{43183901-44BF-4EDB-4F2B-7A1F027193A5}"/>
              </a:ext>
            </a:extLst>
          </p:cNvPr>
          <p:cNvSpPr txBox="1">
            <a:spLocks/>
          </p:cNvSpPr>
          <p:nvPr/>
        </p:nvSpPr>
        <p:spPr>
          <a:xfrm>
            <a:off x="4612820" y="2557463"/>
            <a:ext cx="3540579" cy="514350"/>
          </a:xfrm>
          <a:prstGeom prst="rect">
            <a:avLst/>
          </a:prstGeom>
        </p:spPr>
        <p:txBody>
          <a:bodyPr vert="horz" lIns="91440" tIns="45720" rIns="9144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600" kern="1200" cap="all" spc="1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3856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739482" y="-526257"/>
            <a:ext cx="3171825" cy="1325563"/>
          </a:xfrm>
        </p:spPr>
        <p:txBody>
          <a:bodyPr/>
          <a:lstStyle/>
          <a:p>
            <a:r>
              <a:rPr lang="en-ZA" dirty="0"/>
              <a:t>INTRODUCTION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732744" y="902826"/>
            <a:ext cx="5089322" cy="5278056"/>
          </a:xfrm>
        </p:spPr>
        <p:txBody>
          <a:bodyPr>
            <a:normAutofit fontScale="92500" lnSpcReduction="10000"/>
          </a:bodyPr>
          <a:lstStyle/>
          <a:p>
            <a:pPr marL="285750" indent="-285750" algn="l" fontAlgn="base">
              <a:buFont typeface="Arial" panose="020B0604020202020204" pitchFamily="34" charset="0"/>
              <a:buChar char="•"/>
            </a:pPr>
            <a:r>
              <a:rPr lang="en-US" sz="1200" b="0" i="0" dirty="0">
                <a:effectLst/>
                <a:latin typeface="Lato" panose="020F0502020204030203" pitchFamily="34" charset="0"/>
              </a:rPr>
              <a:t>The architectural representation of the Pentium processor is considered to be an advancement of </a:t>
            </a:r>
            <a:r>
              <a:rPr lang="en-US" sz="1200" b="0" i="0" u="none" strike="noStrike" dirty="0">
                <a:effectLst/>
                <a:latin typeface="Lato" panose="020F0502020204030203" pitchFamily="34" charset="0"/>
                <a:hlinkClick r:id="rId2">
                  <a:extLst>
                    <a:ext uri="{A12FA001-AC4F-418D-AE19-62706E023703}">
                      <ahyp:hlinkClr xmlns:ahyp="http://schemas.microsoft.com/office/drawing/2018/hyperlinkcolor" val="tx"/>
                    </a:ext>
                  </a:extLst>
                </a:hlinkClick>
              </a:rPr>
              <a:t>80386</a:t>
            </a:r>
            <a:r>
              <a:rPr lang="en-US" sz="1200" b="0" i="0" dirty="0">
                <a:effectLst/>
                <a:latin typeface="Lato" panose="020F0502020204030203" pitchFamily="34" charset="0"/>
              </a:rPr>
              <a:t> and 80486 microprocessors. </a:t>
            </a:r>
          </a:p>
          <a:p>
            <a:pPr marL="285750" indent="-285750" algn="l" fontAlgn="base">
              <a:buFont typeface="Arial" panose="020B0604020202020204" pitchFamily="34" charset="0"/>
              <a:buChar char="•"/>
            </a:pPr>
            <a:r>
              <a:rPr lang="en-US" sz="1200" b="0" i="0" dirty="0">
                <a:effectLst/>
                <a:latin typeface="Lato" panose="020F0502020204030203" pitchFamily="34" charset="0"/>
              </a:rPr>
              <a:t>Basically, Pentium has included modifications related to cache structure, the width of the data bus, numeric coprocessor with faster speed along with providing dual integer processor.</a:t>
            </a:r>
          </a:p>
          <a:p>
            <a:pPr marL="285750" indent="-285750" algn="l" fontAlgn="base">
              <a:buFont typeface="Arial" panose="020B0604020202020204" pitchFamily="34" charset="0"/>
              <a:buChar char="•"/>
            </a:pPr>
            <a:r>
              <a:rPr lang="en-US" sz="1200" b="0" i="0" dirty="0">
                <a:effectLst/>
                <a:latin typeface="Lato" panose="020F0502020204030203" pitchFamily="34" charset="0"/>
              </a:rPr>
              <a:t>In the case of a Pentium processor, there are two caches, one for caching data while another for caching information and each one is of 8K size.</a:t>
            </a:r>
          </a:p>
          <a:p>
            <a:pPr marL="285750" indent="-285750" algn="l" fontAlgn="base">
              <a:buFont typeface="Arial" panose="020B0604020202020204" pitchFamily="34" charset="0"/>
              <a:buChar char="•"/>
            </a:pPr>
            <a:r>
              <a:rPr lang="en-US" sz="1200" b="0" i="0" dirty="0">
                <a:effectLst/>
                <a:latin typeface="Lato" panose="020F0502020204030203" pitchFamily="34" charset="0"/>
              </a:rPr>
              <a:t>By using a dual integer processor, two instructions can be executed in each clock cycle. </a:t>
            </a:r>
          </a:p>
          <a:p>
            <a:pPr marL="285750" indent="-285750" algn="l" fontAlgn="base">
              <a:buFont typeface="Arial" panose="020B0604020202020204" pitchFamily="34" charset="0"/>
              <a:buChar char="•"/>
            </a:pPr>
            <a:r>
              <a:rPr lang="en-US" sz="1200" b="0" i="0" dirty="0">
                <a:effectLst/>
                <a:latin typeface="Lato" panose="020F0502020204030203" pitchFamily="34" charset="0"/>
              </a:rPr>
              <a:t>The data bus width in Pentium is 64-bit which was 32-bit in 80386 and the numeric coprocessor exhibits quite a faster speed than that of 80486.</a:t>
            </a:r>
          </a:p>
          <a:p>
            <a:pPr marL="285750" indent="-285750" algn="l" fontAlgn="base">
              <a:buFont typeface="Arial" panose="020B0604020202020204" pitchFamily="34" charset="0"/>
              <a:buChar char="•"/>
            </a:pPr>
            <a:r>
              <a:rPr lang="en-US" sz="1200" b="0" i="0" dirty="0">
                <a:effectLst/>
                <a:latin typeface="Lato" panose="020F0502020204030203" pitchFamily="34" charset="0"/>
              </a:rPr>
              <a:t>However, an advancement to Pentium was Pentium pro that is comparatively faster than the former. </a:t>
            </a:r>
          </a:p>
          <a:p>
            <a:pPr marL="285750" indent="-285750" algn="l" fontAlgn="base">
              <a:buFont typeface="Arial" panose="020B0604020202020204" pitchFamily="34" charset="0"/>
              <a:buChar char="•"/>
            </a:pPr>
            <a:r>
              <a:rPr lang="en-US" sz="1200" b="0" i="0" dirty="0">
                <a:effectLst/>
                <a:latin typeface="Lato" panose="020F0502020204030203" pitchFamily="34" charset="0"/>
              </a:rPr>
              <a:t>The reason behind this is that its architecture allows scheduling 5 simultaneous instructions in order to get executed. Along with level-1 cache i.e., 16K-byte like Pentium, it has a level-2 cache that offers 256K-byte size. </a:t>
            </a:r>
          </a:p>
          <a:p>
            <a:pPr marL="285750" indent="-285750" algn="l" fontAlgn="base">
              <a:buFont typeface="Arial" panose="020B0604020202020204" pitchFamily="34" charset="0"/>
              <a:buChar char="•"/>
            </a:pPr>
            <a:r>
              <a:rPr lang="en-US" sz="1200" b="0" i="0" dirty="0">
                <a:effectLst/>
                <a:latin typeface="Lato" panose="020F0502020204030203" pitchFamily="34" charset="0"/>
              </a:rPr>
              <a:t>Not only this, Pentium pro has an error correction unit that offers correction of single-bit error and detection of two-bit error. </a:t>
            </a:r>
          </a:p>
          <a:p>
            <a:pPr marL="285750" indent="-285750" algn="l" fontAlgn="base">
              <a:buFont typeface="Arial" panose="020B0604020202020204" pitchFamily="34" charset="0"/>
              <a:buChar char="•"/>
            </a:pPr>
            <a:r>
              <a:rPr lang="en-US" sz="1200" b="0" i="0" dirty="0">
                <a:effectLst/>
                <a:latin typeface="Lato" panose="020F0502020204030203" pitchFamily="34" charset="0"/>
              </a:rPr>
              <a:t>With the use of additional four address lines, the Pentium pro offers 64 Gb of accessible physical memory.</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FEATURES</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sp>
        <p:nvSpPr>
          <p:cNvPr id="27" name="Text Placeholder 26">
            <a:extLst>
              <a:ext uri="{FF2B5EF4-FFF2-40B4-BE49-F238E27FC236}">
                <a16:creationId xmlns:a16="http://schemas.microsoft.com/office/drawing/2014/main" id="{81102531-0060-F0B2-65C8-5A1FC6E882A0}"/>
              </a:ext>
            </a:extLst>
          </p:cNvPr>
          <p:cNvSpPr>
            <a:spLocks noGrp="1"/>
          </p:cNvSpPr>
          <p:nvPr>
            <p:ph type="body" sz="quarter" idx="15"/>
          </p:nvPr>
        </p:nvSpPr>
        <p:spPr>
          <a:xfrm>
            <a:off x="5921828" y="998364"/>
            <a:ext cx="5431971" cy="5142623"/>
          </a:xfrm>
        </p:spPr>
        <p:txBody>
          <a:bodyPr>
            <a:normAutofit/>
          </a:bodyPr>
          <a:lstStyle/>
          <a:p>
            <a:pPr algn="l" fontAlgn="base">
              <a:buFont typeface="Arial" panose="020B0604020202020204" pitchFamily="34" charset="0"/>
              <a:buChar char="•"/>
            </a:pPr>
            <a:r>
              <a:rPr lang="en-US" sz="2400" b="0" i="0" dirty="0">
                <a:solidFill>
                  <a:srgbClr val="222222"/>
                </a:solidFill>
                <a:effectLst/>
                <a:latin typeface="Goudy Old Style" panose="02020502050305020303" pitchFamily="18" charset="0"/>
              </a:rPr>
              <a:t>Superscalar architecture</a:t>
            </a:r>
          </a:p>
          <a:p>
            <a:pPr algn="l" fontAlgn="base">
              <a:buFont typeface="Arial" panose="020B0604020202020204" pitchFamily="34" charset="0"/>
              <a:buChar char="•"/>
            </a:pPr>
            <a:r>
              <a:rPr lang="en-US" sz="2400" b="0" i="0" dirty="0">
                <a:solidFill>
                  <a:srgbClr val="222222"/>
                </a:solidFill>
                <a:effectLst/>
                <a:latin typeface="Goudy Old Style" panose="02020502050305020303" pitchFamily="18" charset="0"/>
              </a:rPr>
              <a:t>Separate data and instruction caches</a:t>
            </a:r>
          </a:p>
          <a:p>
            <a:pPr algn="l" fontAlgn="base">
              <a:buFont typeface="Arial" panose="020B0604020202020204" pitchFamily="34" charset="0"/>
              <a:buChar char="•"/>
            </a:pPr>
            <a:r>
              <a:rPr lang="en-US" sz="2400" b="0" i="0" dirty="0">
                <a:solidFill>
                  <a:srgbClr val="222222"/>
                </a:solidFill>
                <a:effectLst/>
                <a:latin typeface="Goudy Old Style" panose="02020502050305020303" pitchFamily="18" charset="0"/>
              </a:rPr>
              <a:t>Bus cycle pipelining</a:t>
            </a:r>
          </a:p>
          <a:p>
            <a:pPr algn="l" fontAlgn="base">
              <a:buFont typeface="Arial" panose="020B0604020202020204" pitchFamily="34" charset="0"/>
              <a:buChar char="•"/>
            </a:pPr>
            <a:r>
              <a:rPr lang="en-US" sz="2400" b="0" i="0" dirty="0">
                <a:solidFill>
                  <a:srgbClr val="222222"/>
                </a:solidFill>
                <a:effectLst/>
                <a:latin typeface="Goudy Old Style" panose="02020502050305020303" pitchFamily="18" charset="0"/>
              </a:rPr>
              <a:t>Execution tracing</a:t>
            </a:r>
          </a:p>
          <a:p>
            <a:pPr algn="l" fontAlgn="base">
              <a:buFont typeface="Arial" panose="020B0604020202020204" pitchFamily="34" charset="0"/>
              <a:buChar char="•"/>
            </a:pPr>
            <a:r>
              <a:rPr lang="en-US" sz="2400" b="0" i="0" dirty="0">
                <a:solidFill>
                  <a:srgbClr val="222222"/>
                </a:solidFill>
                <a:effectLst/>
                <a:latin typeface="Goudy Old Style" panose="02020502050305020303" pitchFamily="18" charset="0"/>
              </a:rPr>
              <a:t>64-bit data bus</a:t>
            </a:r>
          </a:p>
          <a:p>
            <a:pPr algn="l" fontAlgn="base">
              <a:buFont typeface="Arial" panose="020B0604020202020204" pitchFamily="34" charset="0"/>
              <a:buChar char="•"/>
            </a:pPr>
            <a:r>
              <a:rPr lang="en-US" sz="2400" b="0" i="0" dirty="0">
                <a:solidFill>
                  <a:srgbClr val="222222"/>
                </a:solidFill>
                <a:effectLst/>
                <a:latin typeface="Goudy Old Style" panose="02020502050305020303" pitchFamily="18" charset="0"/>
              </a:rPr>
              <a:t>Internal parity checking</a:t>
            </a:r>
          </a:p>
          <a:p>
            <a:pPr algn="l" fontAlgn="base">
              <a:buFont typeface="Arial" panose="020B0604020202020204" pitchFamily="34" charset="0"/>
              <a:buChar char="•"/>
            </a:pPr>
            <a:r>
              <a:rPr lang="en-US" sz="2400" b="0" i="0" dirty="0">
                <a:solidFill>
                  <a:srgbClr val="222222"/>
                </a:solidFill>
                <a:effectLst/>
                <a:latin typeface="Goudy Old Style" panose="02020502050305020303" pitchFamily="18" charset="0"/>
              </a:rPr>
              <a:t>Dynamic branch prediction</a:t>
            </a:r>
          </a:p>
          <a:p>
            <a:pPr algn="l" fontAlgn="base">
              <a:buFont typeface="Arial" panose="020B0604020202020204" pitchFamily="34" charset="0"/>
              <a:buChar char="•"/>
            </a:pPr>
            <a:r>
              <a:rPr lang="en-US" sz="2400" b="0" i="0" dirty="0">
                <a:solidFill>
                  <a:srgbClr val="222222"/>
                </a:solidFill>
                <a:effectLst/>
                <a:latin typeface="Goudy Old Style" panose="02020502050305020303" pitchFamily="18" charset="0"/>
              </a:rPr>
              <a:t>Dual processing support</a:t>
            </a:r>
          </a:p>
          <a:p>
            <a:pPr algn="l" fontAlgn="base">
              <a:buFont typeface="Arial" panose="020B0604020202020204" pitchFamily="34" charset="0"/>
              <a:buChar char="•"/>
            </a:pPr>
            <a:r>
              <a:rPr lang="en-US" sz="2400" b="0" i="0" dirty="0">
                <a:solidFill>
                  <a:srgbClr val="222222"/>
                </a:solidFill>
                <a:effectLst/>
                <a:latin typeface="Goudy Old Style" panose="02020502050305020303" pitchFamily="18" charset="0"/>
              </a:rPr>
              <a:t>Performance monitoring</a:t>
            </a:r>
          </a:p>
          <a:p>
            <a:pPr marL="285750" indent="-285750">
              <a:buFont typeface="Arial" panose="020B0604020202020204" pitchFamily="34" charset="0"/>
              <a:buChar char="•"/>
            </a:pPr>
            <a:endParaRPr lang="en-US" sz="2400" dirty="0">
              <a:latin typeface="Goudy Old Style" panose="02020502050305020303" pitchFamily="18" charset="0"/>
            </a:endParaRPr>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153623"/>
            <a:ext cx="8421688" cy="1325563"/>
          </a:xfrm>
        </p:spPr>
        <p:txBody>
          <a:bodyPr/>
          <a:lstStyle/>
          <a:p>
            <a:r>
              <a:rPr lang="en-US" dirty="0"/>
              <a:t>ARCHITECTURE</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080027" y="3191073"/>
            <a:ext cx="4031945" cy="365125"/>
          </a:xfrm>
        </p:spPr>
        <p:txBody>
          <a:bodyPr vert="horz" lIns="91440" tIns="45720" rIns="91440" bIns="45720" rtlCol="0" anchor="t">
            <a:normAutofit lnSpcReduction="10000"/>
          </a:bodyPr>
          <a:lstStyle/>
          <a:p>
            <a:r>
              <a:rPr lang="en-US" dirty="0"/>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3087375" y="3256920"/>
            <a:ext cx="4031030" cy="1057308"/>
          </a:xfrm>
        </p:spPr>
        <p:txBody>
          <a:bodyPr/>
          <a:lstStyle/>
          <a:p>
            <a:r>
              <a:rPr lang="en-US" dirty="0"/>
              <a:t>Our product makes consumer lives easier, and no other product on the market offers the same features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4789481" y="3876439"/>
            <a:ext cx="4031945" cy="365125"/>
          </a:xfrm>
        </p:spPr>
        <p:txBody>
          <a:bodyPr>
            <a:normAutofit lnSpcReduction="10000"/>
          </a:bodyPr>
          <a:lstStyle/>
          <a:p>
            <a:r>
              <a:rPr lang="en-US" dirty="0"/>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4777841" y="3549381"/>
            <a:ext cx="4031030" cy="1057308"/>
          </a:xfrm>
        </p:spPr>
        <p:txBody>
          <a:bodyPr/>
          <a:lstStyle/>
          <a:p>
            <a:r>
              <a:rPr lang="en-US" dirty="0"/>
              <a:t>Our target audience is Gen Z (18-25 years old)</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4187068" y="3005909"/>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3147964" y="3787453"/>
            <a:ext cx="4031030" cy="1057308"/>
          </a:xfrm>
        </p:spPr>
        <p:txBody>
          <a:bodyPr/>
          <a:lstStyle/>
          <a:p>
            <a:r>
              <a:rPr lang="en-US" dirty="0"/>
              <a:t>Reduce expenses for replacement products </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5440494" y="3698298"/>
            <a:ext cx="4031030" cy="1057308"/>
          </a:xfrm>
        </p:spPr>
        <p:txBody>
          <a:bodyPr/>
          <a:lstStyle/>
          <a:p>
            <a:r>
              <a:rPr lang="en-US" dirty="0"/>
              <a:t>Simple design that gives customers the targeted information they need</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pic>
        <p:nvPicPr>
          <p:cNvPr id="12" name="Picture 11">
            <a:extLst>
              <a:ext uri="{FF2B5EF4-FFF2-40B4-BE49-F238E27FC236}">
                <a16:creationId xmlns:a16="http://schemas.microsoft.com/office/drawing/2014/main" id="{BBCC83DE-CBD0-ABF1-DEAB-FFD41D5FAB26}"/>
              </a:ext>
            </a:extLst>
          </p:cNvPr>
          <p:cNvPicPr>
            <a:picLocks noChangeAspect="1"/>
          </p:cNvPicPr>
          <p:nvPr/>
        </p:nvPicPr>
        <p:blipFill>
          <a:blip r:embed="rId2"/>
          <a:stretch>
            <a:fillRect/>
          </a:stretch>
        </p:blipFill>
        <p:spPr>
          <a:xfrm>
            <a:off x="2533460" y="1079587"/>
            <a:ext cx="7448740" cy="4939588"/>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347922" y="466726"/>
            <a:ext cx="10839623" cy="1204912"/>
          </a:xfrm>
        </p:spPr>
        <p:txBody>
          <a:bodyPr>
            <a:normAutofit fontScale="90000"/>
          </a:bodyPr>
          <a:lstStyle/>
          <a:p>
            <a:pPr algn="l" fontAlgn="base"/>
            <a:r>
              <a:rPr lang="en-US" b="0" i="1" dirty="0">
                <a:solidFill>
                  <a:srgbClr val="222222"/>
                </a:solidFill>
                <a:effectLst/>
                <a:latin typeface="Lato" panose="020F0502020204030203" pitchFamily="34" charset="0"/>
              </a:rPr>
              <a:t>The various functional units are as follows</a:t>
            </a:r>
            <a:r>
              <a:rPr lang="en-US" b="0" i="0" dirty="0">
                <a:solidFill>
                  <a:srgbClr val="222222"/>
                </a:solidFill>
                <a:effectLst/>
                <a:latin typeface="Lato" panose="020F0502020204030203" pitchFamily="34" charset="0"/>
              </a:rPr>
              <a:t>:</a:t>
            </a:r>
            <a:br>
              <a:rPr lang="en-US" b="0" i="0" dirty="0">
                <a:solidFill>
                  <a:srgbClr val="222222"/>
                </a:solidFill>
                <a:effectLst/>
                <a:latin typeface="Lato" panose="020F0502020204030203" pitchFamily="34" charset="0"/>
              </a:rPr>
            </a:br>
            <a:br>
              <a:rPr lang="en-US" b="0" i="0" dirty="0">
                <a:solidFill>
                  <a:srgbClr val="222222"/>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655983" y="1363287"/>
            <a:ext cx="7191232" cy="4993063"/>
          </a:xfrm>
        </p:spPr>
        <p:txBody>
          <a:bodyPr vert="horz" lIns="91440" tIns="45720" rIns="91440" bIns="45720" rtlCol="0" anchor="t">
            <a:normAutofit/>
          </a:bodyPr>
          <a:lstStyle/>
          <a:p>
            <a:pPr algn="l" fontAlgn="base">
              <a:buFont typeface="+mj-lt"/>
              <a:buAutoNum type="arabicPeriod"/>
            </a:pPr>
            <a:r>
              <a:rPr lang="en-US" sz="1800" b="0" i="0" dirty="0">
                <a:solidFill>
                  <a:srgbClr val="222222"/>
                </a:solidFill>
                <a:effectLst/>
                <a:latin typeface="Goudy Old Style" panose="02020502050305020303" pitchFamily="18" charset="0"/>
              </a:rPr>
              <a:t>Bus unit</a:t>
            </a:r>
          </a:p>
          <a:p>
            <a:pPr algn="l" fontAlgn="base">
              <a:buFont typeface="+mj-lt"/>
              <a:buAutoNum type="arabicPeriod"/>
            </a:pPr>
            <a:r>
              <a:rPr lang="en-US" sz="1800" b="0" i="0" dirty="0">
                <a:solidFill>
                  <a:srgbClr val="222222"/>
                </a:solidFill>
                <a:effectLst/>
                <a:latin typeface="Goudy Old Style" panose="02020502050305020303" pitchFamily="18" charset="0"/>
              </a:rPr>
              <a:t>Paging unit</a:t>
            </a:r>
          </a:p>
          <a:p>
            <a:pPr algn="l" fontAlgn="base">
              <a:buFont typeface="+mj-lt"/>
              <a:buAutoNum type="arabicPeriod"/>
            </a:pPr>
            <a:r>
              <a:rPr lang="en-US" sz="1800" b="0" i="0" dirty="0">
                <a:solidFill>
                  <a:srgbClr val="222222"/>
                </a:solidFill>
                <a:effectLst/>
                <a:latin typeface="Goudy Old Style" panose="02020502050305020303" pitchFamily="18" charset="0"/>
              </a:rPr>
              <a:t>Control ROM</a:t>
            </a:r>
          </a:p>
          <a:p>
            <a:pPr algn="l" fontAlgn="base">
              <a:buFont typeface="+mj-lt"/>
              <a:buAutoNum type="arabicPeriod"/>
            </a:pPr>
            <a:r>
              <a:rPr lang="en-US" sz="1800" b="0" i="0" dirty="0">
                <a:solidFill>
                  <a:srgbClr val="222222"/>
                </a:solidFill>
                <a:effectLst/>
                <a:latin typeface="Goudy Old Style" panose="02020502050305020303" pitchFamily="18" charset="0"/>
              </a:rPr>
              <a:t>Prefetch buffer</a:t>
            </a:r>
          </a:p>
          <a:p>
            <a:pPr algn="l" fontAlgn="base">
              <a:buFont typeface="+mj-lt"/>
              <a:buAutoNum type="arabicPeriod"/>
            </a:pPr>
            <a:r>
              <a:rPr lang="en-US" sz="1800" b="0" i="0" dirty="0">
                <a:solidFill>
                  <a:srgbClr val="222222"/>
                </a:solidFill>
                <a:effectLst/>
                <a:latin typeface="Goudy Old Style" panose="02020502050305020303" pitchFamily="18" charset="0"/>
              </a:rPr>
              <a:t>Execution unit with two integer pipeline (U-pipe and V-pipe)</a:t>
            </a:r>
          </a:p>
          <a:p>
            <a:pPr algn="l" fontAlgn="base">
              <a:buFont typeface="+mj-lt"/>
              <a:buAutoNum type="arabicPeriod"/>
            </a:pPr>
            <a:r>
              <a:rPr lang="en-US" sz="1800" b="0" i="0" dirty="0">
                <a:solidFill>
                  <a:srgbClr val="222222"/>
                </a:solidFill>
                <a:effectLst/>
                <a:latin typeface="Goudy Old Style" panose="02020502050305020303" pitchFamily="18" charset="0"/>
              </a:rPr>
              <a:t>Code cache</a:t>
            </a:r>
          </a:p>
          <a:p>
            <a:pPr algn="l" fontAlgn="base">
              <a:buFont typeface="+mj-lt"/>
              <a:buAutoNum type="arabicPeriod"/>
            </a:pPr>
            <a:r>
              <a:rPr lang="en-US" sz="1800" b="0" i="0" dirty="0">
                <a:solidFill>
                  <a:srgbClr val="222222"/>
                </a:solidFill>
                <a:effectLst/>
                <a:latin typeface="Goudy Old Style" panose="02020502050305020303" pitchFamily="18" charset="0"/>
              </a:rPr>
              <a:t>Data cache</a:t>
            </a:r>
          </a:p>
          <a:p>
            <a:pPr algn="l" fontAlgn="base">
              <a:buFont typeface="+mj-lt"/>
              <a:buAutoNum type="arabicPeriod"/>
            </a:pPr>
            <a:r>
              <a:rPr lang="en-US" sz="1800" b="0" i="0" dirty="0">
                <a:solidFill>
                  <a:srgbClr val="222222"/>
                </a:solidFill>
                <a:effectLst/>
                <a:latin typeface="Goudy Old Style" panose="02020502050305020303" pitchFamily="18" charset="0"/>
              </a:rPr>
              <a:t>Instruction decode</a:t>
            </a:r>
          </a:p>
          <a:p>
            <a:pPr algn="l" fontAlgn="base">
              <a:buFont typeface="+mj-lt"/>
              <a:buAutoNum type="arabicPeriod"/>
            </a:pPr>
            <a:r>
              <a:rPr lang="en-US" sz="1800" b="0" i="0" dirty="0">
                <a:solidFill>
                  <a:srgbClr val="222222"/>
                </a:solidFill>
                <a:effectLst/>
                <a:latin typeface="Goudy Old Style" panose="02020502050305020303" pitchFamily="18" charset="0"/>
              </a:rPr>
              <a:t>Branch target buffer</a:t>
            </a:r>
          </a:p>
          <a:p>
            <a:pPr algn="l" fontAlgn="base">
              <a:buFont typeface="+mj-lt"/>
              <a:buAutoNum type="arabicPeriod"/>
            </a:pPr>
            <a:r>
              <a:rPr lang="en-US" sz="1800" b="0" i="0" dirty="0">
                <a:solidFill>
                  <a:srgbClr val="222222"/>
                </a:solidFill>
                <a:effectLst/>
                <a:latin typeface="Goudy Old Style" panose="02020502050305020303" pitchFamily="18" charset="0"/>
              </a:rPr>
              <a:t>Dual processing logic</a:t>
            </a:r>
          </a:p>
          <a:p>
            <a:pPr algn="l" fontAlgn="base">
              <a:buFont typeface="+mj-lt"/>
              <a:buAutoNum type="arabicPeriod"/>
            </a:pPr>
            <a:r>
              <a:rPr lang="en-US" sz="1800" b="0" i="0" dirty="0">
                <a:solidFill>
                  <a:srgbClr val="222222"/>
                </a:solidFill>
                <a:effectLst/>
                <a:latin typeface="Goudy Old Style" panose="02020502050305020303" pitchFamily="18" charset="0"/>
              </a:rPr>
              <a:t>Advanced programmable interrupt controller</a:t>
            </a:r>
          </a:p>
          <a:p>
            <a:pPr marL="285750" indent="-285750">
              <a:buFont typeface="Arial" panose="020B0604020202020204" pitchFamily="34" charset="0"/>
              <a:buChar char="•"/>
            </a:pPr>
            <a:endParaRPr lang="en-ZA" sz="1800" noProof="1">
              <a:latin typeface="Goudy Old Style" panose="02020502050305020303" pitchFamily="18" charset="0"/>
            </a:endParaRP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731521"/>
            <a:ext cx="4179570" cy="3555246"/>
          </a:xfrm>
        </p:spPr>
        <p:txBody>
          <a:bodyPr/>
          <a:lstStyle/>
          <a:p>
            <a:r>
              <a:rPr lang="en-US" b="0" i="0" dirty="0">
                <a:effectLst/>
                <a:latin typeface="Lato" panose="020F0502020204030203" pitchFamily="34" charset="0"/>
              </a:rPr>
              <a:t>Let us now understand, how the architectural operation takes place.</a:t>
            </a:r>
            <a:endParaRPr lang="en-US" dirty="0"/>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838200" y="648393"/>
            <a:ext cx="4641637" cy="5453149"/>
          </a:xfrm>
        </p:spPr>
        <p:txBody>
          <a:bodyPr vert="horz" lIns="91440" tIns="45720" rIns="91440" bIns="45720" rtlCol="0" anchor="t">
            <a:normAutofit lnSpcReduction="10000"/>
          </a:bodyPr>
          <a:lstStyle/>
          <a:p>
            <a:pPr marL="285750" indent="-285750" algn="l" fontAlgn="base">
              <a:buFont typeface="Arial" panose="020B0604020202020204" pitchFamily="34" charset="0"/>
              <a:buChar char="•"/>
            </a:pPr>
            <a:r>
              <a:rPr lang="en-US" b="0" i="0" dirty="0">
                <a:solidFill>
                  <a:srgbClr val="222222"/>
                </a:solidFill>
                <a:effectLst/>
                <a:latin typeface="Lato" panose="020F0502020204030203" pitchFamily="34" charset="0"/>
              </a:rPr>
              <a:t>The bus unit of the architecture sends the control signal and fetches cade and data from external memory and IO devices.</a:t>
            </a:r>
          </a:p>
          <a:p>
            <a:pPr marL="285750" indent="-285750" algn="l" fontAlgn="base">
              <a:buFont typeface="Arial" panose="020B0604020202020204" pitchFamily="34" charset="0"/>
              <a:buChar char="•"/>
            </a:pPr>
            <a:r>
              <a:rPr lang="en-US" b="0" i="0" dirty="0">
                <a:solidFill>
                  <a:srgbClr val="222222"/>
                </a:solidFill>
                <a:effectLst/>
                <a:latin typeface="Lato" panose="020F0502020204030203" pitchFamily="34" charset="0"/>
              </a:rPr>
              <a:t> The size of the external data bus is 64-bit through which burst read and burst write-back cycles can be achieved. </a:t>
            </a:r>
          </a:p>
          <a:p>
            <a:pPr marL="285750" indent="-285750" algn="l" fontAlgn="base">
              <a:buFont typeface="Arial" panose="020B0604020202020204" pitchFamily="34" charset="0"/>
              <a:buChar char="•"/>
            </a:pPr>
            <a:r>
              <a:rPr lang="en-US" b="0" i="0" dirty="0">
                <a:solidFill>
                  <a:srgbClr val="222222"/>
                </a:solidFill>
                <a:effectLst/>
                <a:latin typeface="Lato" panose="020F0502020204030203" pitchFamily="34" charset="0"/>
              </a:rPr>
              <a:t>The paging unit in the architecture provides optional extensions of around 2 to 4 Mb page sizes.</a:t>
            </a:r>
          </a:p>
          <a:p>
            <a:pPr marL="285750" indent="-285750" algn="l" fontAlgn="base">
              <a:buFont typeface="Arial" panose="020B0604020202020204" pitchFamily="34" charset="0"/>
              <a:buChar char="•"/>
            </a:pPr>
            <a:r>
              <a:rPr lang="en-US" b="0" i="0" dirty="0">
                <a:solidFill>
                  <a:srgbClr val="222222"/>
                </a:solidFill>
                <a:effectLst/>
                <a:latin typeface="Lato" panose="020F0502020204030203" pitchFamily="34" charset="0"/>
              </a:rPr>
              <a:t>In order to load the instructions into the execution unit, code cache, branch target buffer and prefetch buffers operate together. </a:t>
            </a:r>
          </a:p>
          <a:p>
            <a:pPr marL="285750" indent="-285750" algn="l" fontAlgn="base">
              <a:buFont typeface="Arial" panose="020B0604020202020204" pitchFamily="34" charset="0"/>
              <a:buChar char="•"/>
            </a:pPr>
            <a:r>
              <a:rPr lang="en-US" b="0" i="0" dirty="0">
                <a:solidFill>
                  <a:srgbClr val="222222"/>
                </a:solidFill>
                <a:effectLst/>
                <a:latin typeface="Lato" panose="020F0502020204030203" pitchFamily="34" charset="0"/>
              </a:rPr>
              <a:t>The code cache or the external memory holds the instructions from where these are fetched. </a:t>
            </a:r>
          </a:p>
          <a:p>
            <a:pPr marL="285750" indent="-285750" algn="l" fontAlgn="base">
              <a:buFont typeface="Arial" panose="020B0604020202020204" pitchFamily="34" charset="0"/>
              <a:buChar char="•"/>
            </a:pPr>
            <a:r>
              <a:rPr lang="en-US" b="0" i="0" dirty="0">
                <a:solidFill>
                  <a:srgbClr val="222222"/>
                </a:solidFill>
                <a:effectLst/>
                <a:latin typeface="Lato" panose="020F0502020204030203" pitchFamily="34" charset="0"/>
              </a:rPr>
              <a:t>While the branch target buffer holds the address of the respective branch and the TLB (translational lookaside buffer) within the code cache converts the linear address into the physical address that is used by the code cache.</a:t>
            </a:r>
          </a:p>
          <a:p>
            <a:pPr marL="285750" indent="-285750" algn="l" fontAlgn="base">
              <a:buFont typeface="Arial" panose="020B0604020202020204" pitchFamily="34" charset="0"/>
              <a:buChar char="•"/>
            </a:pPr>
            <a:r>
              <a:rPr lang="en-US" b="0" i="0" dirty="0">
                <a:solidFill>
                  <a:srgbClr val="222222"/>
                </a:solidFill>
                <a:effectLst/>
                <a:latin typeface="Lato" panose="020F0502020204030203" pitchFamily="34" charset="0"/>
              </a:rPr>
              <a:t>This processor contains pairs of prefetch buffers having a size of 32-byte that combinedly operate with branch target buffer. </a:t>
            </a:r>
          </a:p>
          <a:p>
            <a:pPr marL="285750" indent="-285750">
              <a:buFont typeface="Arial" panose="020B0604020202020204" pitchFamily="34" charset="0"/>
              <a:buChar char="•"/>
            </a:pPr>
            <a:endParaRPr lang="en-ZA" noProof="1"/>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6500554" y="482138"/>
            <a:ext cx="4641636" cy="5619404"/>
          </a:xfrm>
        </p:spPr>
        <p:txBody>
          <a:bodyPr>
            <a:normAutofit/>
          </a:bodyPr>
          <a:lstStyle/>
          <a:p>
            <a:pPr marL="285750" indent="-285750" fontAlgn="base">
              <a:buFont typeface="Arial" panose="020B0604020202020204" pitchFamily="34" charset="0"/>
              <a:buChar char="•"/>
            </a:pPr>
            <a:r>
              <a:rPr lang="en-US" b="0" i="0" dirty="0">
                <a:solidFill>
                  <a:srgbClr val="222222"/>
                </a:solidFill>
                <a:effectLst/>
                <a:latin typeface="Lato" panose="020F0502020204030203" pitchFamily="34" charset="0"/>
              </a:rPr>
              <a:t>Both the buffers operate independently but not at the same time. </a:t>
            </a:r>
          </a:p>
          <a:p>
            <a:pPr marL="285750" indent="-285750" fontAlgn="base">
              <a:buFont typeface="Arial" panose="020B0604020202020204" pitchFamily="34" charset="0"/>
              <a:buChar char="•"/>
            </a:pPr>
            <a:r>
              <a:rPr lang="en-US" b="0" i="0" dirty="0">
                <a:solidFill>
                  <a:srgbClr val="222222"/>
                </a:solidFill>
                <a:effectLst/>
                <a:latin typeface="Lato" panose="020F0502020204030203" pitchFamily="34" charset="0"/>
              </a:rPr>
              <a:t>One of the prefetch buffers starts fetching the instructions in a sequential manner till the time branch instruction has not occurred. </a:t>
            </a:r>
          </a:p>
          <a:p>
            <a:pPr marL="285750" indent="-285750" fontAlgn="base">
              <a:buFont typeface="Arial" panose="020B0604020202020204" pitchFamily="34" charset="0"/>
              <a:buChar char="•"/>
            </a:pPr>
            <a:r>
              <a:rPr lang="en-US" b="0" i="0" dirty="0">
                <a:solidFill>
                  <a:srgbClr val="222222"/>
                </a:solidFill>
                <a:effectLst/>
                <a:latin typeface="Lato" panose="020F0502020204030203" pitchFamily="34" charset="0"/>
              </a:rPr>
              <a:t>However, as soon as the branch instruction is fetched by the prefetch buffer then BTB will check for the branch but once it is checked by BTB that branch has not occurred then linear fetching of instruction will continue.</a:t>
            </a:r>
          </a:p>
          <a:p>
            <a:pPr marL="285750" indent="-285750" algn="l" fontAlgn="base">
              <a:buFont typeface="Arial" panose="020B0604020202020204" pitchFamily="34" charset="0"/>
              <a:buChar char="•"/>
            </a:pPr>
            <a:r>
              <a:rPr lang="en-US" b="0" i="0" dirty="0">
                <a:solidFill>
                  <a:srgbClr val="222222"/>
                </a:solidFill>
                <a:effectLst/>
                <a:latin typeface="Lato" panose="020F0502020204030203" pitchFamily="34" charset="0"/>
              </a:rPr>
              <a:t>On the contrary, while checking if BTB gets to know about the occurrence of the branch then the other prefetch buffer in pair gets enabled and starts fetching the instructions from the branch target address. </a:t>
            </a:r>
          </a:p>
          <a:p>
            <a:pPr marL="285750" indent="-285750" algn="l" fontAlgn="base">
              <a:buFont typeface="Arial" panose="020B0604020202020204" pitchFamily="34" charset="0"/>
              <a:buChar char="•"/>
            </a:pPr>
            <a:r>
              <a:rPr lang="en-US" b="0" i="0" dirty="0">
                <a:solidFill>
                  <a:srgbClr val="222222"/>
                </a:solidFill>
                <a:effectLst/>
                <a:latin typeface="Lato" panose="020F0502020204030203" pitchFamily="34" charset="0"/>
              </a:rPr>
              <a:t>By doing so, the branching instructions get simultaneously fetched and are ready for decoding and execution.</a:t>
            </a:r>
          </a:p>
          <a:p>
            <a:pPr marL="285750" indent="-285750" algn="l" fontAlgn="base">
              <a:buFont typeface="Arial" panose="020B0604020202020204" pitchFamily="34" charset="0"/>
              <a:buChar char="•"/>
            </a:pPr>
            <a:r>
              <a:rPr lang="en-US" b="0" i="0" dirty="0">
                <a:solidFill>
                  <a:srgbClr val="222222"/>
                </a:solidFill>
                <a:effectLst/>
                <a:latin typeface="Lato" panose="020F0502020204030203" pitchFamily="34" charset="0"/>
              </a:rPr>
              <a:t>The execution unit within the Pentium microprocessor contains two integer pipelines namely U-pipe and V-pipe and each one has its separate ALU. </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838200" y="648393"/>
            <a:ext cx="4641637" cy="5453149"/>
          </a:xfrm>
        </p:spPr>
        <p:txBody>
          <a:bodyPr vert="horz" lIns="91440" tIns="45720" rIns="91440" bIns="45720" rtlCol="0" anchor="t">
            <a:normAutofit fontScale="92500" lnSpcReduction="10000"/>
          </a:bodyPr>
          <a:lstStyle/>
          <a:p>
            <a:pPr marL="285750" indent="-285750" algn="l" fontAlgn="base">
              <a:buFont typeface="Arial" panose="020B0604020202020204" pitchFamily="34" charset="0"/>
              <a:buChar char="•"/>
            </a:pPr>
            <a:r>
              <a:rPr lang="en-US" b="0" i="0" dirty="0">
                <a:solidFill>
                  <a:srgbClr val="222222"/>
                </a:solidFill>
                <a:effectLst/>
                <a:latin typeface="Lato" panose="020F0502020204030203" pitchFamily="34" charset="0"/>
              </a:rPr>
              <a:t>There are five stages in which these pipelines operate, namely, prefetch, decode-1, decode-2, execute, writeback. </a:t>
            </a:r>
          </a:p>
          <a:p>
            <a:pPr marL="285750" indent="-285750" algn="l" fontAlgn="base">
              <a:buFont typeface="Arial" panose="020B0604020202020204" pitchFamily="34" charset="0"/>
              <a:buChar char="•"/>
            </a:pPr>
            <a:r>
              <a:rPr lang="en-US" b="0" i="0" dirty="0">
                <a:solidFill>
                  <a:srgbClr val="222222"/>
                </a:solidFill>
                <a:effectLst/>
                <a:latin typeface="Lato" panose="020F0502020204030203" pitchFamily="34" charset="0"/>
              </a:rPr>
              <a:t>The U-pipe is responsible for executing all integer as well as floating-point instructions while V-pipe executes simple integer and some floating-point instructions.</a:t>
            </a:r>
          </a:p>
          <a:p>
            <a:pPr marL="285750" indent="-285750" algn="l" fontAlgn="base">
              <a:buFont typeface="Arial" panose="020B0604020202020204" pitchFamily="34" charset="0"/>
              <a:buChar char="•"/>
            </a:pPr>
            <a:r>
              <a:rPr lang="en-US" b="0" i="0" dirty="0">
                <a:solidFill>
                  <a:srgbClr val="222222"/>
                </a:solidFill>
                <a:effectLst/>
                <a:latin typeface="Lato" panose="020F0502020204030203" pitchFamily="34" charset="0"/>
              </a:rPr>
              <a:t>Here, the instruction fetch reads the instruction one at a time and stores them in the instruction queue.</a:t>
            </a:r>
          </a:p>
          <a:p>
            <a:pPr marL="285750" indent="-285750" algn="l" fontAlgn="base">
              <a:buFont typeface="Arial" panose="020B0604020202020204" pitchFamily="34" charset="0"/>
              <a:buChar char="•"/>
            </a:pPr>
            <a:r>
              <a:rPr lang="en-US" b="0" i="0" dirty="0">
                <a:solidFill>
                  <a:srgbClr val="222222"/>
                </a:solidFill>
                <a:effectLst/>
                <a:latin typeface="Lato" panose="020F0502020204030203" pitchFamily="34" charset="0"/>
              </a:rPr>
              <a:t>During the execution of an instruction, the processor does not sit idle and checks for the next two instructions in the queue. </a:t>
            </a:r>
          </a:p>
          <a:p>
            <a:pPr marL="285750" indent="-285750" algn="l" fontAlgn="base">
              <a:buFont typeface="Arial" panose="020B0604020202020204" pitchFamily="34" charset="0"/>
              <a:buChar char="•"/>
            </a:pPr>
            <a:r>
              <a:rPr lang="en-US" b="0" i="0" dirty="0">
                <a:solidFill>
                  <a:srgbClr val="222222"/>
                </a:solidFill>
                <a:effectLst/>
                <a:latin typeface="Lato" panose="020F0502020204030203" pitchFamily="34" charset="0"/>
              </a:rPr>
              <a:t>If the two instructions are independent of each other then U-pipe and V-pipe are assigned instructions individually so that execution can occur simultaneously.</a:t>
            </a:r>
          </a:p>
          <a:p>
            <a:pPr marL="285750" indent="-285750" algn="l" fontAlgn="base">
              <a:buFont typeface="Arial" panose="020B0604020202020204" pitchFamily="34" charset="0"/>
              <a:buChar char="•"/>
            </a:pPr>
            <a:r>
              <a:rPr lang="en-US" b="0" i="0" dirty="0">
                <a:solidFill>
                  <a:srgbClr val="222222"/>
                </a:solidFill>
                <a:effectLst/>
                <a:latin typeface="Lato" panose="020F0502020204030203" pitchFamily="34" charset="0"/>
              </a:rPr>
              <a:t>However, in the case, the queued instructions are dependent on each other then both the instructions are assigned to U-pipe for execution one after the other and V-pipe remains idle.</a:t>
            </a:r>
          </a:p>
          <a:p>
            <a:pPr marL="285750" indent="-285750" algn="l" fontAlgn="base">
              <a:buFont typeface="Arial" panose="020B0604020202020204" pitchFamily="34" charset="0"/>
              <a:buChar char="•"/>
            </a:pPr>
            <a:r>
              <a:rPr lang="en-US" b="0" i="0" dirty="0">
                <a:solidFill>
                  <a:srgbClr val="222222"/>
                </a:solidFill>
                <a:effectLst/>
                <a:latin typeface="Lato" panose="020F0502020204030203" pitchFamily="34" charset="0"/>
              </a:rPr>
              <a:t>The controlling of the operations of the Pentium processor is provided by the control ROM that has a microcode within it. The control ROM directly controls U-pipe and V-pipe.</a:t>
            </a:r>
          </a:p>
          <a:p>
            <a:pPr marL="285750" indent="-285750">
              <a:buFont typeface="Arial" panose="020B0604020202020204" pitchFamily="34" charset="0"/>
              <a:buChar char="•"/>
            </a:pPr>
            <a:endParaRPr lang="en-ZA" noProof="1"/>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6500554" y="482138"/>
            <a:ext cx="4641636" cy="5735782"/>
          </a:xfrm>
        </p:spPr>
        <p:txBody>
          <a:bodyPr>
            <a:normAutofit lnSpcReduction="10000"/>
          </a:bodyPr>
          <a:lstStyle/>
          <a:p>
            <a:pPr marL="285750" indent="-285750" fontAlgn="base">
              <a:buFont typeface="Arial" panose="020B0604020202020204" pitchFamily="34" charset="0"/>
              <a:buChar char="•"/>
            </a:pPr>
            <a:r>
              <a:rPr lang="en-US" b="0" i="0" dirty="0">
                <a:solidFill>
                  <a:srgbClr val="222222"/>
                </a:solidFill>
                <a:effectLst/>
                <a:latin typeface="Lato" panose="020F0502020204030203" pitchFamily="34" charset="0"/>
              </a:rPr>
              <a:t>Both data and code cache within the processor is organized in the 2-way associated set cache.</a:t>
            </a:r>
          </a:p>
          <a:p>
            <a:pPr marL="285750" indent="-285750" fontAlgn="base">
              <a:buFont typeface="Arial" panose="020B0604020202020204" pitchFamily="34" charset="0"/>
              <a:buChar char="•"/>
            </a:pPr>
            <a:r>
              <a:rPr lang="en-US" b="0" i="0" dirty="0">
                <a:solidFill>
                  <a:srgbClr val="222222"/>
                </a:solidFill>
                <a:effectLst/>
                <a:latin typeface="Lato" panose="020F0502020204030203" pitchFamily="34" charset="0"/>
              </a:rPr>
              <a:t>Each cache has 128 sets and each set has 2 lines which are 32 bytes wide. </a:t>
            </a:r>
          </a:p>
          <a:p>
            <a:pPr marL="285750" indent="-285750" fontAlgn="base">
              <a:buFont typeface="Arial" panose="020B0604020202020204" pitchFamily="34" charset="0"/>
              <a:buChar char="•"/>
            </a:pPr>
            <a:r>
              <a:rPr lang="en-US" b="0" i="0" dirty="0">
                <a:solidFill>
                  <a:srgbClr val="222222"/>
                </a:solidFill>
                <a:effectLst/>
                <a:latin typeface="Lato" panose="020F0502020204030203" pitchFamily="34" charset="0"/>
              </a:rPr>
              <a:t>The LRU (Least Recently Used) mechanism handles the cache replacement.</a:t>
            </a:r>
          </a:p>
          <a:p>
            <a:pPr marL="285750" indent="-285750" algn="l" fontAlgn="base">
              <a:buFont typeface="Arial" panose="020B0604020202020204" pitchFamily="34" charset="0"/>
              <a:buChar char="•"/>
            </a:pPr>
            <a:r>
              <a:rPr lang="en-US" b="0" i="0" dirty="0">
                <a:solidFill>
                  <a:srgbClr val="222222"/>
                </a:solidFill>
                <a:effectLst/>
                <a:latin typeface="Lato" panose="020F0502020204030203" pitchFamily="34" charset="0"/>
              </a:rPr>
              <a:t>As we can see clearly in the above figure that the code cache forms a connection with the prefetch buffer by a bus of size 256 bit, thus 256/8 i.e., 32 bytes of opcode can be buffered in one clock cycle. </a:t>
            </a:r>
          </a:p>
          <a:p>
            <a:pPr marL="285750" indent="-285750" algn="l" fontAlgn="base">
              <a:buFont typeface="Arial" panose="020B0604020202020204" pitchFamily="34" charset="0"/>
              <a:buChar char="•"/>
            </a:pPr>
            <a:r>
              <a:rPr lang="en-US" b="0" i="0" dirty="0">
                <a:solidFill>
                  <a:srgbClr val="222222"/>
                </a:solidFill>
                <a:effectLst/>
                <a:latin typeface="Lato" panose="020F0502020204030203" pitchFamily="34" charset="0"/>
              </a:rPr>
              <a:t>The data cache has two ports that are used to simultaneously deal with two data references.</a:t>
            </a:r>
          </a:p>
          <a:p>
            <a:pPr marL="285750" indent="-285750" algn="l" fontAlgn="base">
              <a:buFont typeface="Arial" panose="020B0604020202020204" pitchFamily="34" charset="0"/>
              <a:buChar char="•"/>
            </a:pPr>
            <a:r>
              <a:rPr lang="en-US" b="0" i="0" dirty="0">
                <a:solidFill>
                  <a:srgbClr val="222222"/>
                </a:solidFill>
                <a:effectLst/>
                <a:latin typeface="Lato" panose="020F0502020204030203" pitchFamily="34" charset="0"/>
              </a:rPr>
              <a:t>There is an on-chip Advanced Programmable Interrupt Controller that manages interrupt and offers 8259A compatibility.</a:t>
            </a:r>
          </a:p>
          <a:p>
            <a:pPr marL="285750" indent="-285750" algn="l" fontAlgn="base">
              <a:buFont typeface="Arial" panose="020B0604020202020204" pitchFamily="34" charset="0"/>
              <a:buChar char="•"/>
            </a:pPr>
            <a:r>
              <a:rPr lang="en-US" b="0" i="0" dirty="0">
                <a:solidFill>
                  <a:srgbClr val="222222"/>
                </a:solidFill>
                <a:effectLst/>
                <a:latin typeface="Lato" panose="020F0502020204030203" pitchFamily="34" charset="0"/>
              </a:rPr>
              <a:t>Here we have discussed the basic Pentium processor model, however, Intel also released multiple advanced processors that include advanced features after Pentium. </a:t>
            </a:r>
          </a:p>
          <a:p>
            <a:pPr marL="285750" indent="-285750" algn="l" fontAlgn="base">
              <a:buFont typeface="Arial" panose="020B0604020202020204" pitchFamily="34" charset="0"/>
              <a:buChar char="•"/>
            </a:pPr>
            <a:r>
              <a:rPr lang="en-US" b="0" i="0" dirty="0">
                <a:solidFill>
                  <a:srgbClr val="222222"/>
                </a:solidFill>
                <a:effectLst/>
                <a:latin typeface="Lato" panose="020F0502020204030203" pitchFamily="34" charset="0"/>
              </a:rPr>
              <a:t>The various Pentium series are Pentium Pro, Pentium II, Pentium III, and Pentium 4 processors.</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954671808"/>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19</TotalTime>
  <Words>1070</Words>
  <Application>Microsoft Office PowerPoint</Application>
  <PresentationFormat>Widescreen</PresentationFormat>
  <Paragraphs>99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Goudy Old Style</vt:lpstr>
      <vt:lpstr>Lato</vt:lpstr>
      <vt:lpstr>Rubik</vt:lpstr>
      <vt:lpstr>Tenorite</vt:lpstr>
      <vt:lpstr>Monoline</vt:lpstr>
      <vt:lpstr>Pentium Microprocessor  </vt:lpstr>
      <vt:lpstr>INDEX</vt:lpstr>
      <vt:lpstr>INTRODUCTION</vt:lpstr>
      <vt:lpstr>FEATURES</vt:lpstr>
      <vt:lpstr>ARCHITECTURE</vt:lpstr>
      <vt:lpstr>The various functional units are as follows:  </vt:lpstr>
      <vt:lpstr>Let us now understand, how the architectural operation takes place.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sneha gupta</dc:creator>
  <cp:lastModifiedBy>sneha gupta</cp:lastModifiedBy>
  <cp:revision>2</cp:revision>
  <dcterms:created xsi:type="dcterms:W3CDTF">2022-11-30T06:39:41Z</dcterms:created>
  <dcterms:modified xsi:type="dcterms:W3CDTF">2022-12-15T17:42:09Z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