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3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KPMG%20DA\TASK2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KPMG%20DA\TASK2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KPMG%20DA\TASK2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KPMG%20DA\TASK2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KPMG%20DA\TASK2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KPMG%20DA\TASK2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[KPMG_VI_New_raw_data_update_final.xlsx]OldPivot!PivotTable1</c:name>
    <c:fmtId val="1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50.98%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46.83%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2.20%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50.98%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46.83%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2.20%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50.98%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46.83%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2.20%</a:t>
                </a:r>
                <a:r>
                  <a:rPr lang="en-US" sz="900" b="0" i="0" u="none" strike="noStrike" baseline="0"/>
                  <a:t> </a:t>
                </a:r>
                <a:endParaRPr lang="en-US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OldPivot!$B$3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900" b="0" i="0" u="none" strike="noStrike" baseline="0">
                        <a:effectLst/>
                      </a:rPr>
                      <a:t>50.98%</a:t>
                    </a:r>
                    <a:r>
                      <a:rPr lang="en-US" sz="900" b="0" i="0" u="none" strike="noStrike" baseline="0"/>
                      <a:t> 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DF9-4BE5-A032-1DE1DBDD02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900" b="0" i="0" u="none" strike="noStrike" baseline="0">
                        <a:effectLst/>
                      </a:rPr>
                      <a:t>46.83%</a:t>
                    </a:r>
                    <a:r>
                      <a:rPr lang="en-US" sz="900" b="0" i="0" u="none" strike="noStrike" baseline="0"/>
                      <a:t> 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DF9-4BE5-A032-1DE1DBDD02E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900" b="0" i="0" u="none" strike="noStrike" baseline="0">
                        <a:effectLst/>
                      </a:rPr>
                      <a:t>2.20%</a:t>
                    </a:r>
                    <a:r>
                      <a:rPr lang="en-US" sz="900" b="0" i="0" u="none" strike="noStrike" baseline="0"/>
                      <a:t> 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DF9-4BE5-A032-1DE1DBDD02E3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OldPivot!$A$4:$A$7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OldPivot!$B$4:$B$7</c:f>
              <c:numCache>
                <c:formatCode>General</c:formatCode>
                <c:ptCount val="3"/>
                <c:pt idx="0">
                  <c:v>2039</c:v>
                </c:pt>
                <c:pt idx="1">
                  <c:v>1873</c:v>
                </c:pt>
                <c:pt idx="2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F9-4BE5-A032-1DE1DBDD02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9516328"/>
        <c:axId val="379511408"/>
      </c:barChart>
      <c:catAx>
        <c:axId val="379516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</a:t>
                </a:r>
              </a:p>
            </c:rich>
          </c:tx>
          <c:layout>
            <c:manualLayout>
              <c:xMode val="edge"/>
              <c:yMode val="edge"/>
              <c:x val="0.45280992796273345"/>
              <c:y val="0.881438042796510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11408"/>
        <c:crosses val="autoZero"/>
        <c:auto val="1"/>
        <c:lblAlgn val="ctr"/>
        <c:lblOffset val="100"/>
        <c:noMultiLvlLbl val="0"/>
      </c:catAx>
      <c:valAx>
        <c:axId val="37951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Bikes</a:t>
                </a:r>
                <a:r>
                  <a:rPr lang="en-US" sz="800" baseline="0"/>
                  <a:t> Purchased by gender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16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[KPMG_VI_New_raw_data_update_final.xlsx]OldPivot!PivotTable4</c:name>
    <c:fmtId val="1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392040830625125"/>
          <c:y val="0.22583114610673666"/>
          <c:w val="0.81806938403746765"/>
          <c:h val="0.31806357538641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OldPivot!$B$11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OldPivot!$A$12:$A$21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OldPivot!$B$12:$B$21</c:f>
              <c:numCache>
                <c:formatCode>0.0%</c:formatCode>
                <c:ptCount val="9"/>
                <c:pt idx="0">
                  <c:v>2.1531100478468901E-2</c:v>
                </c:pt>
                <c:pt idx="1">
                  <c:v>3.3791866028708137E-2</c:v>
                </c:pt>
                <c:pt idx="2">
                  <c:v>4.0669856459330141E-2</c:v>
                </c:pt>
                <c:pt idx="3">
                  <c:v>6.6686602870813391E-2</c:v>
                </c:pt>
                <c:pt idx="4">
                  <c:v>7.9844497607655496E-2</c:v>
                </c:pt>
                <c:pt idx="5">
                  <c:v>0.10705741626794259</c:v>
                </c:pt>
                <c:pt idx="6">
                  <c:v>0.18002392344497609</c:v>
                </c:pt>
                <c:pt idx="7">
                  <c:v>0.23145933014354067</c:v>
                </c:pt>
                <c:pt idx="8">
                  <c:v>0.23893540669856458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5-4DB7-B9D9-54546EF29C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2363704"/>
        <c:axId val="482362064"/>
      </c:barChart>
      <c:catAx>
        <c:axId val="48236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62064"/>
        <c:crosses val="autoZero"/>
        <c:auto val="1"/>
        <c:lblAlgn val="ctr"/>
        <c:lblOffset val="100"/>
        <c:noMultiLvlLbl val="0"/>
      </c:catAx>
      <c:valAx>
        <c:axId val="4823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63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[KPMG_VI_New_raw_data_update_final.xlsx]OldPivot!PivotTable5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51083548184797"/>
          <c:y val="9.2592592592592587E-2"/>
          <c:w val="0.81099063944440575"/>
          <c:h val="0.74915135608048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OldPivot!$C$28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OldPivot!$B$29:$B$32</c:f>
              <c:strCache>
                <c:ptCount val="3"/>
                <c:pt idx="0">
                  <c:v>20-30</c:v>
                </c:pt>
                <c:pt idx="1">
                  <c:v>0-10</c:v>
                </c:pt>
                <c:pt idx="2">
                  <c:v>10-20</c:v>
                </c:pt>
              </c:strCache>
            </c:strRef>
          </c:cat>
          <c:val>
            <c:numRef>
              <c:f>OldPivot!$C$29:$C$32</c:f>
              <c:numCache>
                <c:formatCode>General</c:formatCode>
                <c:ptCount val="3"/>
                <c:pt idx="0">
                  <c:v>572</c:v>
                </c:pt>
                <c:pt idx="1">
                  <c:v>667</c:v>
                </c:pt>
                <c:pt idx="2">
                  <c:v>2674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1-4D15-BA5C-D67B68541C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495125352"/>
        <c:axId val="495123056"/>
      </c:barChart>
      <c:catAx>
        <c:axId val="495125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Tenure_Group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9614335818642138"/>
              <c:y val="0.906830708661417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123056"/>
        <c:crosses val="autoZero"/>
        <c:auto val="1"/>
        <c:lblAlgn val="ctr"/>
        <c:lblOffset val="100"/>
        <c:noMultiLvlLbl val="0"/>
      </c:catAx>
      <c:valAx>
        <c:axId val="49512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Bike Purchases</a:t>
                </a:r>
              </a:p>
            </c:rich>
          </c:tx>
          <c:layout>
            <c:manualLayout>
              <c:xMode val="edge"/>
              <c:yMode val="edge"/>
              <c:x val="1.1799410029498525E-2"/>
              <c:y val="0.227682997958588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125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[KPMG_VI_New_raw_data_update_final.xlsx]OldPivot!PivotTable6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OldPivot!$C$50:$C$51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OldPivot!$B$52:$B$54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OldPivot!$C$52:$C$54</c:f>
              <c:numCache>
                <c:formatCode>0.0%</c:formatCode>
                <c:ptCount val="2"/>
                <c:pt idx="0">
                  <c:v>0.12295501022494887</c:v>
                </c:pt>
                <c:pt idx="1">
                  <c:v>0.12295501022494887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A-44E1-A969-A80C767B078E}"/>
            </c:ext>
          </c:extLst>
        </c:ser>
        <c:ser>
          <c:idx val="1"/>
          <c:order val="1"/>
          <c:tx>
            <c:strRef>
              <c:f>OldPivot!$D$50:$D$51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OldPivot!$B$52:$B$54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OldPivot!$D$52:$D$54</c:f>
              <c:numCache>
                <c:formatCode>0.0%</c:formatCode>
                <c:ptCount val="2"/>
                <c:pt idx="0">
                  <c:v>0.13139059304703476</c:v>
                </c:pt>
                <c:pt idx="1">
                  <c:v>0.12321063394683027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A-44E1-A969-A80C767B078E}"/>
            </c:ext>
          </c:extLst>
        </c:ser>
        <c:ser>
          <c:idx val="2"/>
          <c:order val="2"/>
          <c:tx>
            <c:strRef>
              <c:f>OldPivot!$E$50:$E$51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OldPivot!$B$52:$B$54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OldPivot!$E$52:$E$54</c:f>
              <c:numCache>
                <c:formatCode>0.0%</c:formatCode>
                <c:ptCount val="2"/>
                <c:pt idx="0">
                  <c:v>0.26687116564417179</c:v>
                </c:pt>
                <c:pt idx="1">
                  <c:v>0.23261758691206544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A-44E1-A969-A80C767B07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7108352"/>
        <c:axId val="517104744"/>
      </c:barChart>
      <c:catAx>
        <c:axId val="51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04744"/>
        <c:crosses val="autoZero"/>
        <c:auto val="1"/>
        <c:lblAlgn val="ctr"/>
        <c:lblOffset val="100"/>
        <c:noMultiLvlLbl val="0"/>
      </c:catAx>
      <c:valAx>
        <c:axId val="51710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WEALTH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0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[KPMG_VI_New_raw_data_update_final.xlsx]OldPivot!PivotTable8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 Ownership</a:t>
            </a:r>
            <a:r>
              <a:rPr lang="en-US" baseline="0"/>
              <a:t> w.r.t.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8.3333333333333356E-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9.166666666666666E-2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7.5000000000000025E-2"/>
              <c:y val="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9.166666666666666E-2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7.5000000000000025E-2"/>
              <c:y val="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8.3333333333333356E-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9.166666666666666E-2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7.5000000000000025E-2"/>
              <c:y val="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8.3333333333333356E-2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OldPivot!$C$76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8CCA-4F99-B2A5-324D368A5D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8CCA-4F99-B2A5-324D368A5D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8CCA-4F99-B2A5-324D368A5D33}"/>
              </c:ext>
            </c:extLst>
          </c:dPt>
          <c:dLbls>
            <c:dLbl>
              <c:idx val="0"/>
              <c:layout>
                <c:manualLayout>
                  <c:x val="9.166666666666666E-2"/>
                  <c:y val="-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CA-4F99-B2A5-324D368A5D33}"/>
                </c:ext>
              </c:extLst>
            </c:dLbl>
            <c:dLbl>
              <c:idx val="1"/>
              <c:layout>
                <c:manualLayout>
                  <c:x val="-7.5000000000000025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CA-4F99-B2A5-324D368A5D33}"/>
                </c:ext>
              </c:extLst>
            </c:dLbl>
            <c:dLbl>
              <c:idx val="2"/>
              <c:layout>
                <c:manualLayout>
                  <c:x val="-8.3333333333333356E-2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CCA-4F99-B2A5-324D368A5D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OldPivot!$B$77:$B$80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OldPivot!$C$77:$C$80</c:f>
              <c:numCache>
                <c:formatCode>0.00%</c:formatCode>
                <c:ptCount val="3"/>
                <c:pt idx="0">
                  <c:v>0.50600000000000001</c:v>
                </c:pt>
                <c:pt idx="1">
                  <c:v>0.22800000000000001</c:v>
                </c:pt>
                <c:pt idx="2">
                  <c:v>0.26600000000000001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CA-4F99-B2A5-324D368A5D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[KPMG_VI_New_raw_data_update_final.xlsx]NEWpIVOT!PivotTable10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No.</a:t>
            </a:r>
            <a:r>
              <a:rPr lang="en-US" sz="1400" baseline="0"/>
              <a:t> of Bike Purchase By Age Group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NEWpIVOT!$B$3:$B$4</c:f>
              <c:strCache>
                <c:ptCount val="1"/>
                <c:pt idx="0">
                  <c:v>0-20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NEWpIVOT!$A$5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NEWpIVOT!$B$5</c:f>
              <c:numCache>
                <c:formatCode>0.00%</c:formatCode>
                <c:ptCount val="1"/>
                <c:pt idx="0">
                  <c:v>5.4579019182919974E-3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6-4881-8F0C-2087750CC7FA}"/>
            </c:ext>
          </c:extLst>
        </c:ser>
        <c:ser>
          <c:idx val="1"/>
          <c:order val="1"/>
          <c:tx>
            <c:strRef>
              <c:f>NEWpIVOT!$C$3:$C$4</c:f>
              <c:strCache>
                <c:ptCount val="1"/>
                <c:pt idx="0">
                  <c:v>101-120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NEWpIVOT!$A$5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NEWpIVOT!$C$5</c:f>
              <c:numCache>
                <c:formatCode>0.00%</c:formatCode>
                <c:ptCount val="1"/>
                <c:pt idx="0">
                  <c:v>1.7236535837547154E-2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6-4881-8F0C-2087750CC7FA}"/>
            </c:ext>
          </c:extLst>
        </c:ser>
        <c:ser>
          <c:idx val="2"/>
          <c:order val="2"/>
          <c:tx>
            <c:strRef>
              <c:f>NEWpIVOT!$D$3:$D$4</c:f>
              <c:strCache>
                <c:ptCount val="1"/>
                <c:pt idx="0">
                  <c:v>81-100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NEWpIVOT!$A$5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NEWpIVOT!$D$5</c:f>
              <c:numCache>
                <c:formatCode>0.00%</c:formatCode>
                <c:ptCount val="1"/>
                <c:pt idx="0">
                  <c:v>4.3723412793964203E-2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A6-4881-8F0C-2087750CC7FA}"/>
            </c:ext>
          </c:extLst>
        </c:ser>
        <c:ser>
          <c:idx val="3"/>
          <c:order val="3"/>
          <c:tx>
            <c:strRef>
              <c:f>NEWpIVOT!$E$3:$E$4</c:f>
              <c:strCache>
                <c:ptCount val="1"/>
                <c:pt idx="0">
                  <c:v>61-80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NEWpIVOT!$A$5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NEWpIVOT!$E$5</c:f>
              <c:numCache>
                <c:formatCode>0.00%</c:formatCode>
                <c:ptCount val="1"/>
                <c:pt idx="0">
                  <c:v>0.25632073200096317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A6-4881-8F0C-2087750CC7FA}"/>
            </c:ext>
          </c:extLst>
        </c:ser>
        <c:ser>
          <c:idx val="4"/>
          <c:order val="4"/>
          <c:tx>
            <c:strRef>
              <c:f>NEWpIVOT!$F$3:$F$4</c:f>
              <c:strCache>
                <c:ptCount val="1"/>
                <c:pt idx="0">
                  <c:v>21-40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NEWpIVOT!$A$5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NEWpIVOT!$F$5</c:f>
              <c:numCache>
                <c:formatCode>0.00%</c:formatCode>
                <c:ptCount val="1"/>
                <c:pt idx="0">
                  <c:v>0.26821976081547477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6-4881-8F0C-2087750CC7FA}"/>
            </c:ext>
          </c:extLst>
        </c:ser>
        <c:ser>
          <c:idx val="5"/>
          <c:order val="5"/>
          <c:tx>
            <c:strRef>
              <c:f>NEWpIVOT!$G$3:$G$4</c:f>
              <c:strCache>
                <c:ptCount val="1"/>
                <c:pt idx="0">
                  <c:v>41-60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NEWpIVOT!$A$5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NEWpIVOT!$G$5</c:f>
              <c:numCache>
                <c:formatCode>0.00%</c:formatCode>
                <c:ptCount val="1"/>
                <c:pt idx="0">
                  <c:v>0.40904165663375874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A6-4881-8F0C-2087750CC7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8328552"/>
        <c:axId val="498326912"/>
      </c:barChart>
      <c:catAx>
        <c:axId val="4983285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</a:t>
                </a:r>
              </a:p>
            </c:rich>
          </c:tx>
          <c:layout>
            <c:manualLayout>
              <c:xMode val="edge"/>
              <c:yMode val="edge"/>
              <c:x val="0.4087379314272106"/>
              <c:y val="0.905810002916302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98326912"/>
        <c:crosses val="autoZero"/>
        <c:auto val="1"/>
        <c:lblAlgn val="ctr"/>
        <c:lblOffset val="100"/>
        <c:noMultiLvlLbl val="0"/>
      </c:catAx>
      <c:valAx>
        <c:axId val="49832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Bike Purchase</a:t>
                </a:r>
              </a:p>
            </c:rich>
          </c:tx>
          <c:layout>
            <c:manualLayout>
              <c:xMode val="edge"/>
              <c:yMode val="edge"/>
              <c:x val="2.8928336620644313E-2"/>
              <c:y val="0.21420020414114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32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0.38398</cdr:x>
      <cdr:y>0.76389</cdr:y>
    </cdr:from>
    <cdr:to>
      <cdr:x>0.62834</cdr:x>
      <cdr:y>0.86111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A970EA0-A3BA-48D5-99AC-3B982624D222}"/>
            </a:ext>
          </a:extLst>
        </cdr:cNvPr>
        <cdr:cNvSpPr txBox="1"/>
      </cdr:nvSpPr>
      <cdr:spPr>
        <a:xfrm xmlns:a="http://schemas.openxmlformats.org/drawingml/2006/main">
          <a:off x="1781175" y="2095500"/>
          <a:ext cx="1133475" cy="266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0" tIns="0" rIns="0" bIns="0" numCol="1" spcCol="38100" rtlCol="0" anchor="t">
          <a:noAutofit/>
        </a:bodyPr>
        <a:lstStyle xmlns:a="http://schemas.openxmlformats.org/drawingml/2006/main"/>
        <a:p xmlns:a="http://schemas.openxmlformats.org/drawingml/2006/main">
          <a: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12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Cambria"/>
              <a:ea typeface="Cambria"/>
              <a:cs typeface="Cambria"/>
              <a:sym typeface="Cambria"/>
            </a:rPr>
            <a:t>JOB_INDUSTRY</a:t>
          </a:r>
        </a:p>
      </cdr:txBody>
    </cdr:sp>
  </cdr:relSizeAnchor>
  <cdr:relSizeAnchor xmlns:cdr="http://schemas.openxmlformats.org/drawingml/2006/chartDrawing">
    <cdr:from>
      <cdr:x>0.01706</cdr:x>
      <cdr:y>0.08378</cdr:y>
    </cdr:from>
    <cdr:to>
      <cdr:x>0.04416</cdr:x>
      <cdr:y>0.69142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D43A7D42-35BF-4C01-A037-7C457D27845F}"/>
            </a:ext>
          </a:extLst>
        </cdr:cNvPr>
        <cdr:cNvSpPr txBox="1"/>
      </cdr:nvSpPr>
      <cdr:spPr>
        <a:xfrm xmlns:a="http://schemas.openxmlformats.org/drawingml/2006/main" rot="16200000">
          <a:off x="-689230" y="999413"/>
          <a:ext cx="1666878" cy="1276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none" lIns="0" tIns="0" rIns="0" bIns="0" numCol="1" spcCol="38100" rtlCol="0" anchor="t">
          <a:noAutofit/>
        </a:bodyPr>
        <a:lstStyle xmlns:a="http://schemas.openxmlformats.org/drawingml/2006/main"/>
        <a:p xmlns:a="http://schemas.openxmlformats.org/drawingml/2006/main">
          <a:pPr marL="0" marR="0" lvl="0" indent="0" algn="l" defTabSz="914400" rtl="0" eaLnBrk="1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b="1" i="0" cap="all" baseline="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       No. of Bike Purchases</a:t>
          </a:r>
          <a:endParaRPr lang="en-US" sz="1000" dirty="0">
            <a:solidFill>
              <a:schemeClr val="bg1"/>
            </a:solidFill>
            <a:effectLst/>
          </a:endParaRPr>
        </a:p>
        <a:p xmlns:a="http://schemas.openxmlformats.org/drawingml/2006/main">
          <a: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endParaRPr kumimoji="0" lang="en-US" sz="1000" b="0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Cambria"/>
            <a:ea typeface="Cambria"/>
            <a:cs typeface="Cambria"/>
            <a:sym typeface="Cambria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9028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3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4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Sneha Gupta – Virtual Intern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161610" y="376453"/>
            <a:ext cx="85656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Model Development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845288" y="1350727"/>
            <a:ext cx="7453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All inconsistency in Gender Data Field was resolved to Male, Female &amp;</a:t>
            </a:r>
          </a:p>
          <a:p>
            <a:pPr marL="11430"/>
            <a:r>
              <a:rPr lang="en-US" dirty="0"/>
              <a:t>Unknown.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Age Data Field was re-created from D.O.B data field and was then used</a:t>
            </a:r>
          </a:p>
          <a:p>
            <a:pPr marL="11430"/>
            <a:r>
              <a:rPr lang="en-US" dirty="0"/>
              <a:t>for analysis. DOB data field was dropped from analysis.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Age Groups were Created for Analysis : 0-20 </a:t>
            </a:r>
            <a:r>
              <a:rPr lang="en-US" dirty="0" err="1"/>
              <a:t>Yr</a:t>
            </a:r>
            <a:r>
              <a:rPr lang="en-US" dirty="0"/>
              <a:t>, 21-40 </a:t>
            </a:r>
            <a:r>
              <a:rPr lang="en-US" dirty="0" err="1"/>
              <a:t>Yr</a:t>
            </a:r>
            <a:r>
              <a:rPr lang="en-US" dirty="0"/>
              <a:t>, 41-60, 81-100 and 101-120 Yr.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Job Industries, Wealth Segment, No. of Bike Purchases and who Owns A Car was taken for analysis.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Tenure Groups were Created for Analysis : 0-10 </a:t>
            </a:r>
            <a:r>
              <a:rPr lang="en-US" dirty="0" err="1"/>
              <a:t>Yr</a:t>
            </a:r>
            <a:r>
              <a:rPr lang="en-US" dirty="0"/>
              <a:t>, 11-20 </a:t>
            </a:r>
            <a:r>
              <a:rPr lang="en-US" dirty="0" err="1"/>
              <a:t>Yr</a:t>
            </a:r>
            <a:r>
              <a:rPr lang="en-US" dirty="0"/>
              <a:t>, and 21-30 Yr.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Previous Bike related purchase Groups were Created for Analysis : 0-20,</a:t>
            </a:r>
          </a:p>
          <a:p>
            <a:pPr marL="11430"/>
            <a:r>
              <a:rPr lang="en-US" dirty="0"/>
              <a:t>20-40, 40-60, 60-80, 80-100.</a:t>
            </a:r>
          </a:p>
        </p:txBody>
      </p:sp>
    </p:spTree>
    <p:extLst>
      <p:ext uri="{BB962C8B-B14F-4D97-AF65-F5344CB8AC3E}">
        <p14:creationId xmlns:p14="http://schemas.microsoft.com/office/powerpoint/2010/main" val="926230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161610" y="376453"/>
            <a:ext cx="85656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Interpretation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845288" y="1417588"/>
            <a:ext cx="7453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Females tend to make more bike purchases than men.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After analysis, it can be concluded that the top 3 customers comes from Manufacturing, Financial Services, and Health sector.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Customers with tenure less than are the largest consumers.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Most goods purchase is contributed by mass customers both in Females and Male category.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People living in the NSW owns more than half of the total cars purchased.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Consumers in the age range 41-60 comes into the category of purchasing with higher chances than others.</a:t>
            </a:r>
          </a:p>
        </p:txBody>
      </p:sp>
    </p:spTree>
    <p:extLst>
      <p:ext uri="{BB962C8B-B14F-4D97-AF65-F5344CB8AC3E}">
        <p14:creationId xmlns:p14="http://schemas.microsoft.com/office/powerpoint/2010/main" val="11035311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ADEC-850E-44CC-9EC1-A91ABEE3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97" y="1241749"/>
            <a:ext cx="2400300" cy="17145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Methods </a:t>
            </a:r>
            <a:br>
              <a:rPr lang="en-US" sz="4000" b="1" dirty="0"/>
            </a:br>
            <a:r>
              <a:rPr lang="en-US" sz="4000" b="1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F960-3A0F-4998-B339-C15AEA7A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102" y="984574"/>
            <a:ext cx="4869180" cy="39433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Using Advanced Excel and Pivot Tables.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Data Visualization Tools such as Bar graphs, and pie charts and Formulas in Excel.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9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ADEC-850E-44CC-9EC1-A91ABEE3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97" y="1241749"/>
            <a:ext cx="2400300" cy="17145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</a:t>
            </a:r>
            <a:br>
              <a:rPr lang="en-US" sz="4000" b="1" dirty="0"/>
            </a:br>
            <a:r>
              <a:rPr lang="en-US" sz="4000" b="1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F960-3A0F-4998-B339-C15AEA7A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102" y="984574"/>
            <a:ext cx="4869180" cy="39433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600" b="1" dirty="0"/>
              <a:t>Presentation By:</a:t>
            </a:r>
          </a:p>
          <a:p>
            <a:pPr marL="0" indent="0" algn="just">
              <a:buNone/>
            </a:pPr>
            <a:r>
              <a:rPr lang="en-US" i="1" u="sng" dirty="0"/>
              <a:t>Sneha Gupta</a:t>
            </a:r>
          </a:p>
          <a:p>
            <a:pPr marL="0" indent="0" algn="just">
              <a:buNone/>
            </a:pPr>
            <a:r>
              <a:rPr lang="en-US" i="1" u="sng" dirty="0"/>
              <a:t>KPMG Data Analyst Virtual Intern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289200" y="423985"/>
            <a:ext cx="85656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INTRODUCTION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8" name="Shape 65"/>
          <p:cNvSpPr/>
          <p:nvPr/>
        </p:nvSpPr>
        <p:spPr>
          <a:xfrm>
            <a:off x="3097266" y="1605700"/>
            <a:ext cx="5394960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444500" indent="-342900">
              <a:lnSpc>
                <a:spcPct val="115000"/>
              </a:lnSpc>
              <a:buClr>
                <a:schemeClr val="tx1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44500" indent="-342900">
              <a:lnSpc>
                <a:spcPct val="115000"/>
              </a:lnSpc>
              <a:buClr>
                <a:schemeClr val="tx1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44500" indent="-342900">
              <a:lnSpc>
                <a:spcPct val="115000"/>
              </a:lnSpc>
              <a:buClr>
                <a:schemeClr val="tx1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44500" indent="-342900">
              <a:lnSpc>
                <a:spcPct val="115000"/>
              </a:lnSpc>
              <a:buClr>
                <a:schemeClr val="tx1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B53B7-FDFB-4797-AAB4-556B39FEA64B}"/>
              </a:ext>
            </a:extLst>
          </p:cNvPr>
          <p:cNvSpPr txBox="1"/>
          <p:nvPr/>
        </p:nvSpPr>
        <p:spPr>
          <a:xfrm flipH="1">
            <a:off x="502919" y="1990970"/>
            <a:ext cx="159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F4F17-874C-4874-922D-E7D2344FCBD4}"/>
              </a:ext>
            </a:extLst>
          </p:cNvPr>
          <p:cNvSpPr txBox="1"/>
          <p:nvPr/>
        </p:nvSpPr>
        <p:spPr>
          <a:xfrm flipH="1">
            <a:off x="95691" y="1986975"/>
            <a:ext cx="23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9586C-5ECC-4D1E-9CCF-1F4B7A2F2602}"/>
              </a:ext>
            </a:extLst>
          </p:cNvPr>
          <p:cNvSpPr txBox="1"/>
          <p:nvPr/>
        </p:nvSpPr>
        <p:spPr>
          <a:xfrm>
            <a:off x="824023" y="1693758"/>
            <a:ext cx="7495954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 will present the analysis report provided to Sprocket Central Pty Ltd to identify top 1000 new customers that contributes most to the company.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 will assert my approach with the benefit of </a:t>
            </a:r>
            <a:r>
              <a:rPr lang="en-US" u="sng" dirty="0"/>
              <a:t>Data Exploration</a:t>
            </a:r>
            <a:r>
              <a:rPr lang="en-US" dirty="0"/>
              <a:t>, </a:t>
            </a:r>
            <a:r>
              <a:rPr lang="en-US" u="sng" dirty="0"/>
              <a:t>Model Development</a:t>
            </a:r>
            <a:r>
              <a:rPr lang="en-US" dirty="0"/>
              <a:t> and </a:t>
            </a:r>
            <a:r>
              <a:rPr lang="en-US" u="sng" dirty="0"/>
              <a:t>Interpretation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the end of the strategies given, I’ll make sure to provide my best decision in the favor of the company.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3B148-F4AC-40A6-B41A-F6CABED40D29}"/>
              </a:ext>
            </a:extLst>
          </p:cNvPr>
          <p:cNvSpPr txBox="1"/>
          <p:nvPr/>
        </p:nvSpPr>
        <p:spPr>
          <a:xfrm>
            <a:off x="2503967" y="542260"/>
            <a:ext cx="41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OBJECTIVES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882500" y="184009"/>
            <a:ext cx="7485323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DATA EXPLORATION PT. 1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6544A-325A-47F2-987F-716C8E050A45}"/>
              </a:ext>
            </a:extLst>
          </p:cNvPr>
          <p:cNvSpPr txBox="1"/>
          <p:nvPr/>
        </p:nvSpPr>
        <p:spPr>
          <a:xfrm>
            <a:off x="882500" y="912581"/>
            <a:ext cx="748532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Gender and No. of Bike Purchases in past 3 yrs.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D9E95-369B-4B8D-BE54-F65420BC4644}"/>
              </a:ext>
            </a:extLst>
          </p:cNvPr>
          <p:cNvSpPr txBox="1"/>
          <p:nvPr/>
        </p:nvSpPr>
        <p:spPr>
          <a:xfrm>
            <a:off x="776175" y="2141347"/>
            <a:ext cx="3189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the given illustration, you can wind up that the females have marginally greater percentage than others.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10899F-EBA8-4767-9C66-50703708E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820877"/>
              </p:ext>
            </p:extLst>
          </p:nvPr>
        </p:nvGraphicFramePr>
        <p:xfrm>
          <a:off x="3732028" y="1575086"/>
          <a:ext cx="4635795" cy="285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903767" y="153175"/>
            <a:ext cx="7495954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DATA EXPLORATION PT. 2</a:t>
            </a:r>
            <a:endParaRPr sz="3600" dirty="0">
              <a:solidFill>
                <a:schemeClr val="tx1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0DB71CA-B88E-4A27-A11B-06AE2D120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59592"/>
              </p:ext>
            </p:extLst>
          </p:nvPr>
        </p:nvGraphicFramePr>
        <p:xfrm>
          <a:off x="3773118" y="1508494"/>
          <a:ext cx="46266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5D426F-20B1-4557-9927-B9C184E51A91}"/>
              </a:ext>
            </a:extLst>
          </p:cNvPr>
          <p:cNvSpPr txBox="1"/>
          <p:nvPr/>
        </p:nvSpPr>
        <p:spPr>
          <a:xfrm>
            <a:off x="903767" y="891806"/>
            <a:ext cx="749595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No. of Bike Purchases and Job Industry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903767" y="1508494"/>
            <a:ext cx="265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given graph illustrates the top 3 customers: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Manufacturing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Financial Services.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Health.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903766" y="153175"/>
            <a:ext cx="7458298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DATA EXPLORATION PT. 3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D426F-20B1-4557-9927-B9C184E51A91}"/>
              </a:ext>
            </a:extLst>
          </p:cNvPr>
          <p:cNvSpPr txBox="1"/>
          <p:nvPr/>
        </p:nvSpPr>
        <p:spPr>
          <a:xfrm>
            <a:off x="903766" y="891806"/>
            <a:ext cx="745829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No. of Bike Purchases and Customer’s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903767" y="1556087"/>
            <a:ext cx="2658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given graph illustrates the top 3 customers of the company:</a:t>
            </a:r>
            <a:br>
              <a:rPr lang="en-US" dirty="0"/>
            </a:b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Manufacturing.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Financial Services.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Health.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3693B2-91F0-40DF-8D98-66064ADCB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92150"/>
              </p:ext>
            </p:extLst>
          </p:nvPr>
        </p:nvGraphicFramePr>
        <p:xfrm>
          <a:off x="3710763" y="1508494"/>
          <a:ext cx="46513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6626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903767" y="153175"/>
            <a:ext cx="7453424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DATA EXPLORATION PT. 4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D426F-20B1-4557-9927-B9C184E51A91}"/>
              </a:ext>
            </a:extLst>
          </p:cNvPr>
          <p:cNvSpPr txBox="1"/>
          <p:nvPr/>
        </p:nvSpPr>
        <p:spPr>
          <a:xfrm>
            <a:off x="903767" y="891806"/>
            <a:ext cx="745342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Gender and Wealth Segments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903767" y="1581593"/>
            <a:ext cx="2658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The graph illuminates the 3 wealth segments in the Customer Demographic dataset.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Out of this, we can conclude that both genders’ wealth is contributed by mass customer.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39F959-F117-4377-B06B-39A086502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767090"/>
              </p:ext>
            </p:extLst>
          </p:nvPr>
        </p:nvGraphicFramePr>
        <p:xfrm>
          <a:off x="3785191" y="1508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249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903767" y="273950"/>
            <a:ext cx="7485322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DATA EXPLORATION PT. 5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D426F-20B1-4557-9927-B9C184E51A91}"/>
              </a:ext>
            </a:extLst>
          </p:cNvPr>
          <p:cNvSpPr txBox="1"/>
          <p:nvPr/>
        </p:nvSpPr>
        <p:spPr>
          <a:xfrm>
            <a:off x="903766" y="891806"/>
            <a:ext cx="7485321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Car Ownership within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903767" y="1720092"/>
            <a:ext cx="2658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The pie chart shows the 3 states with car ownership measures.</a:t>
            </a:r>
            <a:br>
              <a:rPr lang="en-US" dirty="0"/>
            </a:br>
            <a:endParaRPr lang="en-US" dirty="0"/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Out of this, we can say that people in NSW owns more than half of the total cars.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DF7775-4320-4F7F-8CCC-417F7A99D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565734"/>
              </p:ext>
            </p:extLst>
          </p:nvPr>
        </p:nvGraphicFramePr>
        <p:xfrm>
          <a:off x="3817088" y="15026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4638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903767" y="153175"/>
            <a:ext cx="7487315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DATA EXPLORATION PT. 6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D426F-20B1-4557-9927-B9C184E51A91}"/>
              </a:ext>
            </a:extLst>
          </p:cNvPr>
          <p:cNvSpPr txBox="1"/>
          <p:nvPr/>
        </p:nvSpPr>
        <p:spPr>
          <a:xfrm>
            <a:off x="903767" y="891806"/>
            <a:ext cx="748731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 Between No. of Bike Purchase by Age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D14F-F8C8-483C-B691-73A9F07FC3F9}"/>
              </a:ext>
            </a:extLst>
          </p:cNvPr>
          <p:cNvSpPr txBox="1"/>
          <p:nvPr/>
        </p:nvSpPr>
        <p:spPr>
          <a:xfrm>
            <a:off x="903767" y="1502654"/>
            <a:ext cx="2658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The bar chart illustrates that people with age range 40-60 tend to purchase more.</a:t>
            </a:r>
          </a:p>
          <a:p>
            <a:pPr marL="297180" indent="-285750">
              <a:buFont typeface="Wingdings" panose="05000000000000000000" pitchFamily="2" charset="2"/>
              <a:buChar char="q"/>
            </a:pPr>
            <a:r>
              <a:rPr lang="en-US" dirty="0"/>
              <a:t>Also, people with age 21-40 and 61-80 accounts for more than 50%.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813D7D-CD98-4622-9ED2-B9D815428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56643"/>
              </p:ext>
            </p:extLst>
          </p:nvPr>
        </p:nvGraphicFramePr>
        <p:xfrm>
          <a:off x="3561907" y="1502654"/>
          <a:ext cx="48291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290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293</TotalTime>
  <Words>635</Words>
  <Application>Microsoft Office PowerPoint</Application>
  <PresentationFormat>On-screen Show (16:9)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Open Sans</vt:lpstr>
      <vt:lpstr>Open Sans Extrabold</vt:lpstr>
      <vt:lpstr>Open Sans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 Used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Ayush Gupta</cp:lastModifiedBy>
  <cp:revision>7</cp:revision>
  <dcterms:modified xsi:type="dcterms:W3CDTF">2021-08-08T06:02:33Z</dcterms:modified>
</cp:coreProperties>
</file>