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A439-AE80-9E44-8FB6-89BD87713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0D0D7-AA6D-593C-26C4-D9D8BBEC6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553D8-67A5-B66A-A3B8-EC38EFD3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D86-7041-40B5-8B68-465D48CDCA2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17755-A465-49E1-0C3F-217A261B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BD505-B511-A67B-79F0-2A3B26D17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50-94FD-4CA1-8324-A4B695212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41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704A-0721-914B-AA24-7A382E47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8F924-6949-4138-95DA-85E75E16D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48DB-69C1-883B-B090-6817A9606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D86-7041-40B5-8B68-465D48CDCA2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1D38B-A2FC-2082-E588-6009A16F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F06B3-35E9-8D90-9412-894A9BF0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50-94FD-4CA1-8324-A4B695212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04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E7A5A-3EA3-39C7-CE2A-B86069D28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075D4-80E7-7E38-6C18-68E2EBA5A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9CAE3-F842-AA50-9EB4-BD4E4B70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D86-7041-40B5-8B68-465D48CDCA2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38BD8-2168-A029-03F8-71853AEE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6CDBA-C67D-4768-7927-1EA7FFA3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50-94FD-4CA1-8324-A4B695212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9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050D-8C84-6186-E75F-72D77B7E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20C4-8FFB-97EC-2FB1-92AA26171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45881-C966-4190-1B38-0E7461F5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D86-7041-40B5-8B68-465D48CDCA2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A883B-E02C-B406-A62F-5B9336C6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82AF-7D74-9426-14FF-1906B203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50-94FD-4CA1-8324-A4B695212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87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A991-2F7D-27F1-74E0-85AB586E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69D4F-E946-A4C1-5887-B5BE8C952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1C20A-D2D4-8957-4D3E-87C3B59F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D86-7041-40B5-8B68-465D48CDCA2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AEB81-D6BA-0A66-F672-B092E582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5DA29-17E8-0565-D269-4BD285ED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50-94FD-4CA1-8324-A4B695212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5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4620-AF47-CA82-2021-CB106643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AB1E-E27D-E86C-0933-0B57B2CD0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8BB85-9006-1B28-0935-ACB87E49D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D61FD-F6FE-804E-6871-5BE7B2EA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D86-7041-40B5-8B68-465D48CDCA2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4E5BD-AAB4-562C-733D-DD15EBC3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9ABD2-4056-2F53-94F8-EF650A3D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50-94FD-4CA1-8324-A4B695212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7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AEA8-602F-E902-4628-97BA76EF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50F31-226D-A51E-E954-6B67ACCD9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8A39D-3266-CAB3-369F-DDC2EE34F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DA71F-3EAF-B0B9-5F20-DCE9644ED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62841-37D8-28B3-A782-E693CF8B1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12682-D300-BE1E-5AC5-3F894726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D86-7041-40B5-8B68-465D48CDCA2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F4D8B0-C42C-1161-693B-EE92C2CD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B2565-5C47-43E3-10D3-3194858F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50-94FD-4CA1-8324-A4B695212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3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42FF-0178-E583-41A3-6F2EAA9B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3D054-B32A-379A-B44B-83C1DF94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D86-7041-40B5-8B68-465D48CDCA2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04CA0-4016-3D70-0D32-62709C607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1E571-3548-3767-D320-6E3CEC80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50-94FD-4CA1-8324-A4B695212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34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54864-89C8-8B1A-D00B-1FCB5D75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D86-7041-40B5-8B68-465D48CDCA2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EBD9E-86E2-8404-72A9-B75F775D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89622-A4DC-FD97-F5B3-0DE8FA45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50-94FD-4CA1-8324-A4B695212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08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22F7-67AF-B0AB-19E5-48AF36C0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B91A-AB39-D4F0-7632-6D437AE30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B7B25-FE15-8BAC-368C-40495D1C4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19526-7E5A-04BF-C2EF-FEC248C7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D86-7041-40B5-8B68-465D48CDCA2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BF21-072F-917B-728D-F2AB00E8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10BDA-AC03-A6C3-E271-CCD3BC5F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50-94FD-4CA1-8324-A4B695212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44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EEE2-0991-8C78-6F83-15ACD76B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6308C-6814-8946-B3DC-1D74A6FB3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79684-5B6E-1E3E-36C4-F227003CA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2C969-7E51-A48E-96AD-1221D13D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DD86-7041-40B5-8B68-465D48CDCA2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6B280-0979-DE1F-69D5-5B14D335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4708F-5B40-478E-365D-EB10C563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69850-94FD-4CA1-8324-A4B695212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98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8F0F-59F8-F11C-E7C3-D83AAF6E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466E-8F34-ACD3-558E-22BBA5AC1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77A35-43F3-1148-205C-52FE4CB31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DD86-7041-40B5-8B68-465D48CDCA2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825B-8731-75C0-429E-04E738B901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2B9-EFBA-774F-AE39-53446FBC5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69850-94FD-4CA1-8324-A4B695212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28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C3F7-F4D5-DD7A-CC88-C67DC4D8D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Bahnschrift SemiBold SemiConden" panose="020B0502040204020203" pitchFamily="34" charset="0"/>
              </a:rPr>
              <a:t>Financial Sales Data Analysis</a:t>
            </a:r>
            <a:endParaRPr lang="en-IN" b="1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AB778-25C5-7309-64FC-4F40A4652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 Sales, Profit &amp; Growth Insights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70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24BC-47F5-8B95-2958-E4EB4D7A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</a:t>
            </a:r>
            <a:r>
              <a:rPr lang="en-IN" dirty="0">
                <a:latin typeface="+mn-lt"/>
              </a:rPr>
              <a:t>Steps for creating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70D8-A9F4-1EEA-F351-57F233105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1. Understand the Objective</a:t>
            </a:r>
          </a:p>
          <a:p>
            <a:r>
              <a:rPr lang="en-US" dirty="0"/>
              <a:t>2. Load and Explore the Dataset</a:t>
            </a:r>
          </a:p>
          <a:p>
            <a:r>
              <a:rPr lang="en-US" dirty="0"/>
              <a:t>3. Data Cleaning &amp; Transformation (Power Query Editor) </a:t>
            </a:r>
          </a:p>
          <a:p>
            <a:r>
              <a:rPr lang="en-US" dirty="0"/>
              <a:t>4. Identify &amp; Select the Right KPIs</a:t>
            </a:r>
          </a:p>
          <a:p>
            <a:r>
              <a:rPr lang="en-IN" dirty="0"/>
              <a:t>5. Dashboard Design &amp; Layout</a:t>
            </a:r>
          </a:p>
          <a:p>
            <a:r>
              <a:rPr lang="en-IN" dirty="0"/>
              <a:t>6. Adding Interactivity: slicers</a:t>
            </a:r>
          </a:p>
          <a:p>
            <a:r>
              <a:rPr lang="en-US" dirty="0"/>
              <a:t>7. Apply a Consistent Color Theme</a:t>
            </a:r>
          </a:p>
          <a:p>
            <a:r>
              <a:rPr lang="en-IN" dirty="0"/>
              <a:t>8. Time-Series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117584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D8BE-833A-E02F-171D-82752C6C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+mn-lt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1B41-0390-BA3B-EE0A-A84E83CC6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b="1" dirty="0"/>
          </a:p>
          <a:p>
            <a:pPr marL="0" indent="0" algn="ctr">
              <a:buNone/>
            </a:pPr>
            <a:r>
              <a:rPr lang="en-US" b="1" dirty="0"/>
              <a:t>Total Sales:</a:t>
            </a:r>
            <a:r>
              <a:rPr lang="en-US" dirty="0"/>
              <a:t> 85,879.7K</a:t>
            </a:r>
          </a:p>
          <a:p>
            <a:pPr marL="0" indent="0" algn="ctr">
              <a:buNone/>
            </a:pPr>
            <a:r>
              <a:rPr lang="en-US" b="1" dirty="0"/>
              <a:t>YOY Sales Growth %:</a:t>
            </a:r>
            <a:r>
              <a:rPr lang="en-US" dirty="0"/>
              <a:t> 2.45%</a:t>
            </a:r>
          </a:p>
          <a:p>
            <a:pPr marL="0" indent="0" algn="ctr">
              <a:buNone/>
            </a:pPr>
            <a:r>
              <a:rPr lang="en-US" b="1" dirty="0"/>
              <a:t>Total Profit:</a:t>
            </a:r>
            <a:r>
              <a:rPr lang="en-US" dirty="0"/>
              <a:t> 12.19M</a:t>
            </a:r>
          </a:p>
          <a:p>
            <a:pPr marL="0" indent="0" algn="ctr">
              <a:buNone/>
            </a:pPr>
            <a:r>
              <a:rPr lang="en-US" b="1" dirty="0"/>
              <a:t>Profit Margin:</a:t>
            </a:r>
            <a:r>
              <a:rPr lang="en-US" dirty="0"/>
              <a:t> 131.60%</a:t>
            </a:r>
          </a:p>
          <a:p>
            <a:pPr marL="0" indent="0" algn="ctr">
              <a:buNone/>
            </a:pPr>
            <a:r>
              <a:rPr lang="en-US" b="1" dirty="0"/>
              <a:t>YOY Profit Growth %:</a:t>
            </a:r>
            <a:r>
              <a:rPr lang="en-US" dirty="0"/>
              <a:t> 5.40%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800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45AC-2C47-C1A4-9C1D-345D2D53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+mn-lt"/>
              </a:rPr>
              <a:t>Sales &amp; Profit Overview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5BD533-F7EC-6D9F-256F-E27F22AC09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7419" y="1627934"/>
            <a:ext cx="1077992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Selling Year: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2014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Units Sold: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783.31K (75.34% of total)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Countries with High Sales: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Mexico, USA, Canada, France, Germany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High-Selling Products: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Paseo, VTT, Carretera</a:t>
            </a:r>
          </a:p>
        </p:txBody>
      </p:sp>
    </p:spTree>
    <p:extLst>
      <p:ext uri="{BB962C8B-B14F-4D97-AF65-F5344CB8AC3E}">
        <p14:creationId xmlns:p14="http://schemas.microsoft.com/office/powerpoint/2010/main" val="92373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7117-776E-9850-9A92-DCF72993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+mn-lt"/>
              </a:rPr>
              <a:t>YOY Trends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DB0889-717C-9A59-2B6E-10140C8A47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2562" y="2305616"/>
            <a:ext cx="1123314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YOY Sales Growth %: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Slight positive growth at 2.45%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YOY Profit Growth %: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Higher growth rate at 5.40%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Indicates improved profitability efficiency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despite moderate sales growth.</a:t>
            </a:r>
          </a:p>
        </p:txBody>
      </p:sp>
    </p:spTree>
    <p:extLst>
      <p:ext uri="{BB962C8B-B14F-4D97-AF65-F5344CB8AC3E}">
        <p14:creationId xmlns:p14="http://schemas.microsoft.com/office/powerpoint/2010/main" val="222929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E295-7B8C-F4EC-1DA6-90DC312C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+mn-lt"/>
              </a:rPr>
              <a:t>Country &amp; Product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CC29-44AE-F20E-5E18-ED48FD933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Top Performers (Sales &amp; Profit):</a:t>
            </a:r>
            <a:endParaRPr lang="en-IN" dirty="0"/>
          </a:p>
          <a:p>
            <a:r>
              <a:rPr lang="en-IN" b="1" dirty="0"/>
              <a:t>Mexico – </a:t>
            </a:r>
            <a:r>
              <a:rPr lang="en-IN" b="1" dirty="0" err="1"/>
              <a:t>Paseo</a:t>
            </a:r>
            <a:r>
              <a:rPr lang="en-IN" b="1" dirty="0"/>
              <a:t>:</a:t>
            </a:r>
            <a:r>
              <a:rPr lang="en-IN" dirty="0"/>
              <a:t> 6.31M sales, 0.76M profit</a:t>
            </a:r>
          </a:p>
          <a:p>
            <a:r>
              <a:rPr lang="en-IN" b="1" dirty="0"/>
              <a:t>USA – </a:t>
            </a:r>
            <a:r>
              <a:rPr lang="en-IN" b="1" dirty="0" err="1"/>
              <a:t>Paseo</a:t>
            </a:r>
            <a:r>
              <a:rPr lang="en-IN" b="1" dirty="0"/>
              <a:t>:</a:t>
            </a:r>
            <a:r>
              <a:rPr lang="en-IN" dirty="0"/>
              <a:t> 5.99M sales, 0.87M profit</a:t>
            </a:r>
          </a:p>
          <a:p>
            <a:r>
              <a:rPr lang="en-IN" b="1" dirty="0"/>
              <a:t>Canada – </a:t>
            </a:r>
            <a:r>
              <a:rPr lang="en-IN" b="1" dirty="0" err="1"/>
              <a:t>Paseo</a:t>
            </a:r>
            <a:r>
              <a:rPr lang="en-IN" b="1" dirty="0"/>
              <a:t>:</a:t>
            </a:r>
            <a:r>
              <a:rPr lang="en-IN" dirty="0"/>
              <a:t> 5.92M sales, 0.86M profit</a:t>
            </a:r>
          </a:p>
          <a:p>
            <a:r>
              <a:rPr lang="en-IN" b="1" dirty="0"/>
              <a:t>Notable Observations:</a:t>
            </a:r>
            <a:endParaRPr lang="en-IN" dirty="0"/>
          </a:p>
          <a:p>
            <a:r>
              <a:rPr lang="en-IN" dirty="0" err="1"/>
              <a:t>Paseo</a:t>
            </a:r>
            <a:r>
              <a:rPr lang="en-IN" dirty="0"/>
              <a:t> dominates across multiple countries.</a:t>
            </a:r>
          </a:p>
          <a:p>
            <a:r>
              <a:rPr lang="en-IN" dirty="0"/>
              <a:t>VTT in USA is a strong contributor to profits despite lower sales volumes.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60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C15C-B186-4169-830D-2CF4AC7E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+mn-lt"/>
              </a:rPr>
              <a:t>Key Insights &amp;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17904A-4717-2D87-7B69-12B1467C48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984" y="2150323"/>
            <a:ext cx="1112003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Paseo is a consistent top performer globally.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Canada and Mexico show strong sales volumes but varying profit margins.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Discount strategy needs optimization for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165270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FC3D-E000-C498-7810-17BD2DE6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+mn-lt"/>
              </a:rPr>
              <a:t>Conclusion for the Financial Sales Data                  Dashboard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A720F-E199-6F12-A42B-E0E31667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2014 financial performance shows </a:t>
            </a:r>
            <a:r>
              <a:rPr lang="en-US" b="1" dirty="0"/>
              <a:t>steady sales growth (2.45%)</a:t>
            </a:r>
            <a:r>
              <a:rPr lang="en-US" dirty="0"/>
              <a:t> with a </a:t>
            </a:r>
            <a:r>
              <a:rPr lang="en-US" b="1" dirty="0"/>
              <a:t>stronger profit growth (5.40%)</a:t>
            </a:r>
            <a:r>
              <a:rPr lang="en-US" dirty="0"/>
              <a:t>, indicating improved cost control and profitability. </a:t>
            </a:r>
            <a:r>
              <a:rPr lang="en-US" b="1" dirty="0"/>
              <a:t>Paseo</a:t>
            </a:r>
            <a:r>
              <a:rPr lang="en-US" dirty="0"/>
              <a:t> remains the leading product across multiple markets, particularly in </a:t>
            </a:r>
            <a:r>
              <a:rPr lang="en-US" b="1" dirty="0"/>
              <a:t>Mexico, USA, and Canada</a:t>
            </a:r>
            <a:r>
              <a:rPr lang="en-US" dirty="0"/>
              <a:t>, driving the bulk of sales revenue. However, significant discount levels in top markets suggest a need to </a:t>
            </a:r>
            <a:r>
              <a:rPr lang="en-US" b="1" dirty="0"/>
              <a:t>reassess promotional strategies</a:t>
            </a:r>
            <a:r>
              <a:rPr lang="en-US" dirty="0"/>
              <a:t> to prevent erosion of margins. Overall, the company is on a </a:t>
            </a:r>
            <a:r>
              <a:rPr lang="en-US" b="1" dirty="0"/>
              <a:t>positive trajectory</a:t>
            </a:r>
            <a:r>
              <a:rPr lang="en-US" dirty="0"/>
              <a:t> with opportunities to </a:t>
            </a:r>
            <a:r>
              <a:rPr lang="en-US" b="1" dirty="0"/>
              <a:t>optimize pricing, expand high-margin products, and strengthen market share</a:t>
            </a:r>
            <a:r>
              <a:rPr lang="en-US" dirty="0"/>
              <a:t> in underperforming regions.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78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SemiBold SemiConden</vt:lpstr>
      <vt:lpstr>Calibri</vt:lpstr>
      <vt:lpstr>Calibri Light</vt:lpstr>
      <vt:lpstr>Office Theme</vt:lpstr>
      <vt:lpstr>Financial Sales Data Analysis</vt:lpstr>
      <vt:lpstr> Steps for creating dashboard</vt:lpstr>
      <vt:lpstr>Executive Summary</vt:lpstr>
      <vt:lpstr>Sales &amp; Profit Overview</vt:lpstr>
      <vt:lpstr>YOY Trends</vt:lpstr>
      <vt:lpstr>Country &amp; Product Performance</vt:lpstr>
      <vt:lpstr>Key Insights &amp; Recommendations</vt:lpstr>
      <vt:lpstr>Conclusion for the Financial Sales Data                 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Sneha_116907 H</dc:creator>
  <cp:lastModifiedBy>Sneha_116907 H</cp:lastModifiedBy>
  <cp:revision>1</cp:revision>
  <dcterms:created xsi:type="dcterms:W3CDTF">2025-08-10T13:17:34Z</dcterms:created>
  <dcterms:modified xsi:type="dcterms:W3CDTF">2025-08-10T13:33:47Z</dcterms:modified>
</cp:coreProperties>
</file>