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3" r:id="rId1"/>
  </p:sldMasterIdLst>
  <p:notesMasterIdLst>
    <p:notesMasterId r:id="rId18"/>
  </p:notesMasterIdLst>
  <p:sldIdLst>
    <p:sldId id="267" r:id="rId2"/>
    <p:sldId id="256" r:id="rId3"/>
    <p:sldId id="257" r:id="rId4"/>
    <p:sldId id="258" r:id="rId5"/>
    <p:sldId id="259" r:id="rId6"/>
    <p:sldId id="260" r:id="rId7"/>
    <p:sldId id="261" r:id="rId8"/>
    <p:sldId id="268" r:id="rId9"/>
    <p:sldId id="273" r:id="rId10"/>
    <p:sldId id="278" r:id="rId11"/>
    <p:sldId id="277" r:id="rId12"/>
    <p:sldId id="265" r:id="rId13"/>
    <p:sldId id="274" r:id="rId14"/>
    <p:sldId id="275" r:id="rId15"/>
    <p:sldId id="276" r:id="rId16"/>
    <p:sldId id="266" r:id="rId17"/>
  </p:sldIdLst>
  <p:sldSz cx="12192000" cy="6858000"/>
  <p:notesSz cx="6858000" cy="9144000"/>
  <p:embeddedFontLst>
    <p:embeddedFont>
      <p:font typeface="Average" panose="020B0604020202020204" charset="0"/>
      <p:regular r:id="rId19"/>
    </p:embeddedFont>
    <p:embeddedFont>
      <p:font typeface="Corbel" panose="020B050302020402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zcjMrT8skhyTa7dDx5FJqtQy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CE2D6-556C-46AB-B832-81C73357BD5F}" v="255" dt="2024-04-17T12:15:49.641"/>
    <p1510:client id="{1A0E8036-1E90-488D-B9F6-41B00EEB2B49}" v="1" dt="2024-04-17T13:16:12.664"/>
    <p1510:client id="{1E01DA25-7FC4-45CA-9ABE-D49EF30E0BD2}" v="174" dt="2024-04-17T11:28:55.218"/>
    <p1510:client id="{4315C7D9-2693-4A71-A49F-CF4170716885}" v="741" dt="2024-04-17T14:39:48.844"/>
    <p1510:client id="{AADCB699-3B36-496F-8F2A-CEC3F6D8A926}" v="399" dt="2024-04-17T12:24:06.369"/>
    <p1510:client id="{BCD9C616-3899-4C53-B123-E0B70425A5CC}" v="827" dt="2024-04-17T13:36:59.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E74EF-819B-4CBB-8960-B9DA96DE6C4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68C70E-AC29-44CA-B03F-1C6D1CFAB0B1}">
      <dgm:prSet/>
      <dgm:spPr/>
      <dgm:t>
        <a:bodyPr/>
        <a:lstStyle/>
        <a:p>
          <a:pPr>
            <a:lnSpc>
              <a:spcPct val="100000"/>
            </a:lnSpc>
          </a:pPr>
          <a:r>
            <a:rPr lang="en-IN" b="0" i="0"/>
            <a:t>Introduction </a:t>
          </a:r>
          <a:r>
            <a:rPr lang="en-IN" b="0" i="0">
              <a:latin typeface="Aptos Display" panose="02110004020202020204"/>
            </a:rPr>
            <a:t>&amp;</a:t>
          </a:r>
          <a:r>
            <a:rPr lang="en-IN" b="0" i="0"/>
            <a:t> Objective</a:t>
          </a:r>
          <a:endParaRPr lang="en-US"/>
        </a:p>
      </dgm:t>
    </dgm:pt>
    <dgm:pt modelId="{3A8548D1-5BDA-44EC-8E3C-2DD5E38D3447}" type="parTrans" cxnId="{03444592-C35F-4027-B2C1-61E19AF52CD5}">
      <dgm:prSet/>
      <dgm:spPr/>
      <dgm:t>
        <a:bodyPr/>
        <a:lstStyle/>
        <a:p>
          <a:endParaRPr lang="en-US"/>
        </a:p>
      </dgm:t>
    </dgm:pt>
    <dgm:pt modelId="{9F2FAD29-6AD5-4A5A-8D8F-A9D7763F67DB}" type="sibTrans" cxnId="{03444592-C35F-4027-B2C1-61E19AF52CD5}">
      <dgm:prSet/>
      <dgm:spPr/>
      <dgm:t>
        <a:bodyPr/>
        <a:lstStyle/>
        <a:p>
          <a:pPr>
            <a:lnSpc>
              <a:spcPct val="100000"/>
            </a:lnSpc>
          </a:pPr>
          <a:endParaRPr lang="en-US"/>
        </a:p>
      </dgm:t>
    </dgm:pt>
    <dgm:pt modelId="{0AE2F5D3-2B5D-4532-9970-25619F36E5D5}">
      <dgm:prSet/>
      <dgm:spPr/>
      <dgm:t>
        <a:bodyPr/>
        <a:lstStyle/>
        <a:p>
          <a:pPr>
            <a:lnSpc>
              <a:spcPct val="100000"/>
            </a:lnSpc>
          </a:pPr>
          <a:r>
            <a:rPr lang="en-IN" b="0" i="0"/>
            <a:t>Literature Review</a:t>
          </a:r>
          <a:endParaRPr lang="en-US"/>
        </a:p>
      </dgm:t>
    </dgm:pt>
    <dgm:pt modelId="{5F7924D4-9F5F-4023-B7FF-9B88B269C76C}" type="parTrans" cxnId="{CA82DC22-C86C-4A9C-A219-8F8689CC1F61}">
      <dgm:prSet/>
      <dgm:spPr/>
      <dgm:t>
        <a:bodyPr/>
        <a:lstStyle/>
        <a:p>
          <a:endParaRPr lang="en-US"/>
        </a:p>
      </dgm:t>
    </dgm:pt>
    <dgm:pt modelId="{8B408225-A834-48E0-BB8B-7DC63D9F9C6C}" type="sibTrans" cxnId="{CA82DC22-C86C-4A9C-A219-8F8689CC1F61}">
      <dgm:prSet/>
      <dgm:spPr/>
      <dgm:t>
        <a:bodyPr/>
        <a:lstStyle/>
        <a:p>
          <a:pPr>
            <a:lnSpc>
              <a:spcPct val="100000"/>
            </a:lnSpc>
          </a:pPr>
          <a:endParaRPr lang="en-US"/>
        </a:p>
      </dgm:t>
    </dgm:pt>
    <dgm:pt modelId="{F4F6C899-63EA-4754-B710-359BF87CD3BE}">
      <dgm:prSet/>
      <dgm:spPr/>
      <dgm:t>
        <a:bodyPr/>
        <a:lstStyle/>
        <a:p>
          <a:pPr>
            <a:lnSpc>
              <a:spcPct val="100000"/>
            </a:lnSpc>
          </a:pPr>
          <a:r>
            <a:rPr lang="en-IN" b="0" i="0"/>
            <a:t>Data Sources</a:t>
          </a:r>
          <a:endParaRPr lang="en-US"/>
        </a:p>
      </dgm:t>
    </dgm:pt>
    <dgm:pt modelId="{62370028-95BF-4AE4-9A5B-8DF8FA6F3CDB}" type="parTrans" cxnId="{04586FDA-9C71-4B4D-B063-13C42A3B8C81}">
      <dgm:prSet/>
      <dgm:spPr/>
      <dgm:t>
        <a:bodyPr/>
        <a:lstStyle/>
        <a:p>
          <a:endParaRPr lang="en-US"/>
        </a:p>
      </dgm:t>
    </dgm:pt>
    <dgm:pt modelId="{11767F80-1CCA-42F2-B3B9-EC67B132375E}" type="sibTrans" cxnId="{04586FDA-9C71-4B4D-B063-13C42A3B8C81}">
      <dgm:prSet/>
      <dgm:spPr/>
      <dgm:t>
        <a:bodyPr/>
        <a:lstStyle/>
        <a:p>
          <a:pPr>
            <a:lnSpc>
              <a:spcPct val="100000"/>
            </a:lnSpc>
          </a:pPr>
          <a:endParaRPr lang="en-US"/>
        </a:p>
      </dgm:t>
    </dgm:pt>
    <dgm:pt modelId="{31B7CE23-F643-4F29-92D2-3353C9218C0E}">
      <dgm:prSet/>
      <dgm:spPr/>
      <dgm:t>
        <a:bodyPr/>
        <a:lstStyle/>
        <a:p>
          <a:pPr>
            <a:lnSpc>
              <a:spcPct val="100000"/>
            </a:lnSpc>
          </a:pPr>
          <a:r>
            <a:rPr lang="en-IN" b="0" i="0"/>
            <a:t>Model Description</a:t>
          </a:r>
          <a:r>
            <a:rPr lang="en-IN" b="0" i="0">
              <a:latin typeface="Aptos Display" panose="02110004020202020204"/>
            </a:rPr>
            <a:t> </a:t>
          </a:r>
          <a:endParaRPr lang="en-US"/>
        </a:p>
      </dgm:t>
    </dgm:pt>
    <dgm:pt modelId="{00E28303-9BC4-4A1A-B369-39841CBB2E32}" type="parTrans" cxnId="{61C99F9C-DFDB-49B7-83FC-FB4DCFFA36FE}">
      <dgm:prSet/>
      <dgm:spPr/>
      <dgm:t>
        <a:bodyPr/>
        <a:lstStyle/>
        <a:p>
          <a:endParaRPr lang="en-US"/>
        </a:p>
      </dgm:t>
    </dgm:pt>
    <dgm:pt modelId="{EF9D11BE-6603-40AA-B54D-69CAA0ACF9B5}" type="sibTrans" cxnId="{61C99F9C-DFDB-49B7-83FC-FB4DCFFA36FE}">
      <dgm:prSet/>
      <dgm:spPr/>
      <dgm:t>
        <a:bodyPr/>
        <a:lstStyle/>
        <a:p>
          <a:pPr>
            <a:lnSpc>
              <a:spcPct val="100000"/>
            </a:lnSpc>
          </a:pPr>
          <a:endParaRPr lang="en-US"/>
        </a:p>
      </dgm:t>
    </dgm:pt>
    <dgm:pt modelId="{DC3DF046-CB2E-42A7-86D3-C2E182016264}">
      <dgm:prSet/>
      <dgm:spPr/>
      <dgm:t>
        <a:bodyPr/>
        <a:lstStyle/>
        <a:p>
          <a:pPr>
            <a:lnSpc>
              <a:spcPct val="100000"/>
            </a:lnSpc>
          </a:pPr>
          <a:r>
            <a:rPr lang="en-IN" b="0" i="0"/>
            <a:t>Methodology</a:t>
          </a:r>
          <a:endParaRPr lang="en-US"/>
        </a:p>
      </dgm:t>
    </dgm:pt>
    <dgm:pt modelId="{01948CD3-CD53-41F1-A7C8-3AA14B34D934}" type="parTrans" cxnId="{C4EEE661-C245-4300-9578-220456EEC75C}">
      <dgm:prSet/>
      <dgm:spPr/>
      <dgm:t>
        <a:bodyPr/>
        <a:lstStyle/>
        <a:p>
          <a:endParaRPr lang="en-US"/>
        </a:p>
      </dgm:t>
    </dgm:pt>
    <dgm:pt modelId="{C636D758-9222-4F86-B476-72ABEA1D4B19}" type="sibTrans" cxnId="{C4EEE661-C245-4300-9578-220456EEC75C}">
      <dgm:prSet/>
      <dgm:spPr/>
      <dgm:t>
        <a:bodyPr/>
        <a:lstStyle/>
        <a:p>
          <a:pPr>
            <a:lnSpc>
              <a:spcPct val="100000"/>
            </a:lnSpc>
          </a:pPr>
          <a:endParaRPr lang="en-US"/>
        </a:p>
      </dgm:t>
    </dgm:pt>
    <dgm:pt modelId="{8FEB781E-D6DF-4381-A76E-50E997BC5654}">
      <dgm:prSet/>
      <dgm:spPr/>
      <dgm:t>
        <a:bodyPr/>
        <a:lstStyle/>
        <a:p>
          <a:pPr>
            <a:lnSpc>
              <a:spcPct val="100000"/>
            </a:lnSpc>
          </a:pPr>
          <a:r>
            <a:rPr lang="en-IN">
              <a:latin typeface="Aptos Display" panose="02110004020202020204"/>
            </a:rPr>
            <a:t>Results</a:t>
          </a:r>
          <a:endParaRPr lang="en-IN"/>
        </a:p>
      </dgm:t>
    </dgm:pt>
    <dgm:pt modelId="{D287499D-4FD1-44FF-9178-47DC7CF07174}" type="parTrans" cxnId="{D9FE192C-B3D1-4637-80E4-02D08DEEE235}">
      <dgm:prSet/>
      <dgm:spPr/>
      <dgm:t>
        <a:bodyPr/>
        <a:lstStyle/>
        <a:p>
          <a:endParaRPr lang="en-US"/>
        </a:p>
      </dgm:t>
    </dgm:pt>
    <dgm:pt modelId="{BB9CD47B-982D-44E0-9DD3-A9B2E9190B60}" type="sibTrans" cxnId="{D9FE192C-B3D1-4637-80E4-02D08DEEE235}">
      <dgm:prSet/>
      <dgm:spPr/>
      <dgm:t>
        <a:bodyPr/>
        <a:lstStyle/>
        <a:p>
          <a:pPr>
            <a:lnSpc>
              <a:spcPct val="100000"/>
            </a:lnSpc>
          </a:pPr>
          <a:endParaRPr lang="en-US"/>
        </a:p>
      </dgm:t>
    </dgm:pt>
    <dgm:pt modelId="{985284B8-B66E-46BE-B03A-37EB433F4E1F}">
      <dgm:prSet phldr="0"/>
      <dgm:spPr/>
      <dgm:t>
        <a:bodyPr/>
        <a:lstStyle/>
        <a:p>
          <a:pPr>
            <a:lnSpc>
              <a:spcPct val="100000"/>
            </a:lnSpc>
          </a:pPr>
          <a:r>
            <a:rPr lang="en-IN">
              <a:latin typeface="Aptos Display" panose="02110004020202020204"/>
            </a:rPr>
            <a:t>Codes</a:t>
          </a:r>
          <a:endParaRPr lang="en-IN"/>
        </a:p>
      </dgm:t>
    </dgm:pt>
    <dgm:pt modelId="{5385DDD7-CDAD-4C93-AC49-E640DDB46E95}" type="parTrans" cxnId="{7847A016-827C-41D0-B093-A3FF39864321}">
      <dgm:prSet/>
      <dgm:spPr/>
      <dgm:t>
        <a:bodyPr/>
        <a:lstStyle/>
        <a:p>
          <a:endParaRPr lang="en-US"/>
        </a:p>
      </dgm:t>
    </dgm:pt>
    <dgm:pt modelId="{E72A8560-423B-4394-B6FA-75AD9CB72C46}" type="sibTrans" cxnId="{7847A016-827C-41D0-B093-A3FF39864321}">
      <dgm:prSet/>
      <dgm:spPr/>
      <dgm:t>
        <a:bodyPr/>
        <a:lstStyle/>
        <a:p>
          <a:pPr>
            <a:lnSpc>
              <a:spcPct val="100000"/>
            </a:lnSpc>
          </a:pPr>
          <a:endParaRPr lang="en-US"/>
        </a:p>
      </dgm:t>
    </dgm:pt>
    <dgm:pt modelId="{3DF1B025-8974-4C98-B497-44A055A9186B}">
      <dgm:prSet/>
      <dgm:spPr/>
      <dgm:t>
        <a:bodyPr/>
        <a:lstStyle/>
        <a:p>
          <a:pPr>
            <a:lnSpc>
              <a:spcPct val="100000"/>
            </a:lnSpc>
          </a:pPr>
          <a:r>
            <a:rPr lang="en-IN" b="0" i="0"/>
            <a:t>References</a:t>
          </a:r>
          <a:r>
            <a:rPr lang="en-IN" b="0" i="0">
              <a:latin typeface="Aptos Display" panose="02110004020202020204"/>
            </a:rPr>
            <a:t> </a:t>
          </a:r>
          <a:endParaRPr lang="en-US"/>
        </a:p>
      </dgm:t>
    </dgm:pt>
    <dgm:pt modelId="{887E3380-E441-4650-9D15-B493893F6184}" type="parTrans" cxnId="{908710C3-9FC2-46CF-8E1A-9A478B9FFDF9}">
      <dgm:prSet/>
      <dgm:spPr/>
      <dgm:t>
        <a:bodyPr/>
        <a:lstStyle/>
        <a:p>
          <a:endParaRPr lang="en-US"/>
        </a:p>
      </dgm:t>
    </dgm:pt>
    <dgm:pt modelId="{E25667D8-3625-4E5B-AC2F-3767332EA1C6}" type="sibTrans" cxnId="{908710C3-9FC2-46CF-8E1A-9A478B9FFDF9}">
      <dgm:prSet/>
      <dgm:spPr/>
      <dgm:t>
        <a:bodyPr/>
        <a:lstStyle/>
        <a:p>
          <a:endParaRPr lang="en-US"/>
        </a:p>
      </dgm:t>
    </dgm:pt>
    <dgm:pt modelId="{265890D9-B72C-467D-BC4F-A354403DDA9A}" type="pres">
      <dgm:prSet presAssocID="{018E74EF-819B-4CBB-8960-B9DA96DE6C4F}" presName="root" presStyleCnt="0">
        <dgm:presLayoutVars>
          <dgm:dir/>
          <dgm:resizeHandles val="exact"/>
        </dgm:presLayoutVars>
      </dgm:prSet>
      <dgm:spPr/>
    </dgm:pt>
    <dgm:pt modelId="{D6E19FFD-F47C-4428-BAA3-6DC80F071E6D}" type="pres">
      <dgm:prSet presAssocID="{018E74EF-819B-4CBB-8960-B9DA96DE6C4F}" presName="container" presStyleCnt="0">
        <dgm:presLayoutVars>
          <dgm:dir/>
          <dgm:resizeHandles val="exact"/>
        </dgm:presLayoutVars>
      </dgm:prSet>
      <dgm:spPr/>
    </dgm:pt>
    <dgm:pt modelId="{110896B6-0B42-497D-8A6F-DAE068172F55}" type="pres">
      <dgm:prSet presAssocID="{E068C70E-AC29-44CA-B03F-1C6D1CFAB0B1}" presName="compNode" presStyleCnt="0"/>
      <dgm:spPr/>
    </dgm:pt>
    <dgm:pt modelId="{670BA3F1-C356-48A2-A303-74F36B1C0B60}" type="pres">
      <dgm:prSet presAssocID="{E068C70E-AC29-44CA-B03F-1C6D1CFAB0B1}" presName="iconBgRect" presStyleLbl="bgShp" presStyleIdx="0" presStyleCnt="8"/>
      <dgm:spPr/>
    </dgm:pt>
    <dgm:pt modelId="{05E2EB01-8F6C-49B0-97C5-8C5292E317C4}" type="pres">
      <dgm:prSet presAssocID="{E068C70E-AC29-44CA-B03F-1C6D1CFAB0B1}"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224DECC3-EBA6-4E83-AEDB-2115091D8A5D}" type="pres">
      <dgm:prSet presAssocID="{E068C70E-AC29-44CA-B03F-1C6D1CFAB0B1}" presName="spaceRect" presStyleCnt="0"/>
      <dgm:spPr/>
    </dgm:pt>
    <dgm:pt modelId="{2844241F-C430-4BF3-B1BE-8A184C57E9F1}" type="pres">
      <dgm:prSet presAssocID="{E068C70E-AC29-44CA-B03F-1C6D1CFAB0B1}" presName="textRect" presStyleLbl="revTx" presStyleIdx="0" presStyleCnt="8">
        <dgm:presLayoutVars>
          <dgm:chMax val="1"/>
          <dgm:chPref val="1"/>
        </dgm:presLayoutVars>
      </dgm:prSet>
      <dgm:spPr/>
    </dgm:pt>
    <dgm:pt modelId="{4B2687E2-3DDE-4922-A717-FD7BA8E1CD3E}" type="pres">
      <dgm:prSet presAssocID="{9F2FAD29-6AD5-4A5A-8D8F-A9D7763F67DB}" presName="sibTrans" presStyleLbl="sibTrans2D1" presStyleIdx="0" presStyleCnt="0"/>
      <dgm:spPr/>
    </dgm:pt>
    <dgm:pt modelId="{83443BAD-C176-459B-81C8-BEAE6705269E}" type="pres">
      <dgm:prSet presAssocID="{0AE2F5D3-2B5D-4532-9970-25619F36E5D5}" presName="compNode" presStyleCnt="0"/>
      <dgm:spPr/>
    </dgm:pt>
    <dgm:pt modelId="{B10EE4F2-6567-45A5-9DDB-FE2AB38B72DE}" type="pres">
      <dgm:prSet presAssocID="{0AE2F5D3-2B5D-4532-9970-25619F36E5D5}" presName="iconBgRect" presStyleLbl="bgShp" presStyleIdx="1" presStyleCnt="8"/>
      <dgm:spPr/>
    </dgm:pt>
    <dgm:pt modelId="{484C8686-FB53-4B3C-A9DF-56F6BAE7AC76}" type="pres">
      <dgm:prSet presAssocID="{0AE2F5D3-2B5D-4532-9970-25619F36E5D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064AA127-9E21-4C36-913F-D6DA97BE6FD6}" type="pres">
      <dgm:prSet presAssocID="{0AE2F5D3-2B5D-4532-9970-25619F36E5D5}" presName="spaceRect" presStyleCnt="0"/>
      <dgm:spPr/>
    </dgm:pt>
    <dgm:pt modelId="{E96520F9-C8C3-4964-A955-4C1D01117927}" type="pres">
      <dgm:prSet presAssocID="{0AE2F5D3-2B5D-4532-9970-25619F36E5D5}" presName="textRect" presStyleLbl="revTx" presStyleIdx="1" presStyleCnt="8">
        <dgm:presLayoutVars>
          <dgm:chMax val="1"/>
          <dgm:chPref val="1"/>
        </dgm:presLayoutVars>
      </dgm:prSet>
      <dgm:spPr/>
    </dgm:pt>
    <dgm:pt modelId="{4C883614-B37F-4EB9-8162-9A495004F74B}" type="pres">
      <dgm:prSet presAssocID="{8B408225-A834-48E0-BB8B-7DC63D9F9C6C}" presName="sibTrans" presStyleLbl="sibTrans2D1" presStyleIdx="0" presStyleCnt="0"/>
      <dgm:spPr/>
    </dgm:pt>
    <dgm:pt modelId="{CCAC8F1B-CA36-4536-923D-3787A24DF10A}" type="pres">
      <dgm:prSet presAssocID="{F4F6C899-63EA-4754-B710-359BF87CD3BE}" presName="compNode" presStyleCnt="0"/>
      <dgm:spPr/>
    </dgm:pt>
    <dgm:pt modelId="{DDD09D49-0B5F-47FC-ABAA-6B07698B85A4}" type="pres">
      <dgm:prSet presAssocID="{F4F6C899-63EA-4754-B710-359BF87CD3BE}" presName="iconBgRect" presStyleLbl="bgShp" presStyleIdx="2" presStyleCnt="8"/>
      <dgm:spPr/>
    </dgm:pt>
    <dgm:pt modelId="{35F70FFB-2956-48D5-805E-77DD2A467AF2}" type="pres">
      <dgm:prSet presAssocID="{F4F6C899-63EA-4754-B710-359BF87CD3B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046B088-3E1D-4CEA-A92B-6EF25E98936E}" type="pres">
      <dgm:prSet presAssocID="{F4F6C899-63EA-4754-B710-359BF87CD3BE}" presName="spaceRect" presStyleCnt="0"/>
      <dgm:spPr/>
    </dgm:pt>
    <dgm:pt modelId="{F6A5D702-441B-4F07-AE01-A9B8D083F193}" type="pres">
      <dgm:prSet presAssocID="{F4F6C899-63EA-4754-B710-359BF87CD3BE}" presName="textRect" presStyleLbl="revTx" presStyleIdx="2" presStyleCnt="8">
        <dgm:presLayoutVars>
          <dgm:chMax val="1"/>
          <dgm:chPref val="1"/>
        </dgm:presLayoutVars>
      </dgm:prSet>
      <dgm:spPr/>
    </dgm:pt>
    <dgm:pt modelId="{BE876F82-3C06-4F87-BBC4-DDDC1576B50C}" type="pres">
      <dgm:prSet presAssocID="{11767F80-1CCA-42F2-B3B9-EC67B132375E}" presName="sibTrans" presStyleLbl="sibTrans2D1" presStyleIdx="0" presStyleCnt="0"/>
      <dgm:spPr/>
    </dgm:pt>
    <dgm:pt modelId="{651E1AAB-776A-4410-88BC-07FABACACA3D}" type="pres">
      <dgm:prSet presAssocID="{31B7CE23-F643-4F29-92D2-3353C9218C0E}" presName="compNode" presStyleCnt="0"/>
      <dgm:spPr/>
    </dgm:pt>
    <dgm:pt modelId="{07E2B5AE-B8BA-469C-850F-EB78A224E10D}" type="pres">
      <dgm:prSet presAssocID="{31B7CE23-F643-4F29-92D2-3353C9218C0E}" presName="iconBgRect" presStyleLbl="bgShp" presStyleIdx="3" presStyleCnt="8"/>
      <dgm:spPr/>
    </dgm:pt>
    <dgm:pt modelId="{008BE78B-582E-4D8D-BF90-76C8CBCF00CB}" type="pres">
      <dgm:prSet presAssocID="{31B7CE23-F643-4F29-92D2-3353C9218C0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A6CFBD83-B78E-49A4-83B3-E7EF8C8D5D6F}" type="pres">
      <dgm:prSet presAssocID="{31B7CE23-F643-4F29-92D2-3353C9218C0E}" presName="spaceRect" presStyleCnt="0"/>
      <dgm:spPr/>
    </dgm:pt>
    <dgm:pt modelId="{5B281CDE-50FF-4B00-B132-C0A74DA108CC}" type="pres">
      <dgm:prSet presAssocID="{31B7CE23-F643-4F29-92D2-3353C9218C0E}" presName="textRect" presStyleLbl="revTx" presStyleIdx="3" presStyleCnt="8">
        <dgm:presLayoutVars>
          <dgm:chMax val="1"/>
          <dgm:chPref val="1"/>
        </dgm:presLayoutVars>
      </dgm:prSet>
      <dgm:spPr/>
    </dgm:pt>
    <dgm:pt modelId="{37C010DB-7E03-467B-AB29-AD121009F512}" type="pres">
      <dgm:prSet presAssocID="{EF9D11BE-6603-40AA-B54D-69CAA0ACF9B5}" presName="sibTrans" presStyleLbl="sibTrans2D1" presStyleIdx="0" presStyleCnt="0"/>
      <dgm:spPr/>
    </dgm:pt>
    <dgm:pt modelId="{C2C0D3A7-AEC2-43AD-81FF-58012350E2D7}" type="pres">
      <dgm:prSet presAssocID="{DC3DF046-CB2E-42A7-86D3-C2E182016264}" presName="compNode" presStyleCnt="0"/>
      <dgm:spPr/>
    </dgm:pt>
    <dgm:pt modelId="{69CEDBB8-454C-490D-A5C5-2B773CCB7FC1}" type="pres">
      <dgm:prSet presAssocID="{DC3DF046-CB2E-42A7-86D3-C2E182016264}" presName="iconBgRect" presStyleLbl="bgShp" presStyleIdx="4" presStyleCnt="8"/>
      <dgm:spPr/>
    </dgm:pt>
    <dgm:pt modelId="{56E7C5BB-DA31-492C-A5E5-2B87A00C7EDE}" type="pres">
      <dgm:prSet presAssocID="{DC3DF046-CB2E-42A7-86D3-C2E18201626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BF4DC353-55A0-4BBD-8C73-54ED861505AE}" type="pres">
      <dgm:prSet presAssocID="{DC3DF046-CB2E-42A7-86D3-C2E182016264}" presName="spaceRect" presStyleCnt="0"/>
      <dgm:spPr/>
    </dgm:pt>
    <dgm:pt modelId="{71B1E15F-B5E2-48C5-93C5-E42539A0617F}" type="pres">
      <dgm:prSet presAssocID="{DC3DF046-CB2E-42A7-86D3-C2E182016264}" presName="textRect" presStyleLbl="revTx" presStyleIdx="4" presStyleCnt="8">
        <dgm:presLayoutVars>
          <dgm:chMax val="1"/>
          <dgm:chPref val="1"/>
        </dgm:presLayoutVars>
      </dgm:prSet>
      <dgm:spPr/>
    </dgm:pt>
    <dgm:pt modelId="{057F641F-E5D4-44EA-8CC6-5D12133814B3}" type="pres">
      <dgm:prSet presAssocID="{C636D758-9222-4F86-B476-72ABEA1D4B19}" presName="sibTrans" presStyleLbl="sibTrans2D1" presStyleIdx="0" presStyleCnt="0"/>
      <dgm:spPr/>
    </dgm:pt>
    <dgm:pt modelId="{ECAD6250-D51B-4E5D-94CC-8737A28D9C20}" type="pres">
      <dgm:prSet presAssocID="{8FEB781E-D6DF-4381-A76E-50E997BC5654}" presName="compNode" presStyleCnt="0"/>
      <dgm:spPr/>
    </dgm:pt>
    <dgm:pt modelId="{7987E865-527B-4185-84FC-1E43465EB8FB}" type="pres">
      <dgm:prSet presAssocID="{8FEB781E-D6DF-4381-A76E-50E997BC5654}" presName="iconBgRect" presStyleLbl="bgShp" presStyleIdx="5" presStyleCnt="8"/>
      <dgm:spPr/>
    </dgm:pt>
    <dgm:pt modelId="{D9A8AFFD-5581-4FAE-8109-63F7D3AAC906}" type="pres">
      <dgm:prSet presAssocID="{8FEB781E-D6DF-4381-A76E-50E997BC565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g under Magnifying Glass"/>
        </a:ext>
      </dgm:extLst>
    </dgm:pt>
    <dgm:pt modelId="{A5EA5F4F-5943-435B-89F5-67615BD9990D}" type="pres">
      <dgm:prSet presAssocID="{8FEB781E-D6DF-4381-A76E-50E997BC5654}" presName="spaceRect" presStyleCnt="0"/>
      <dgm:spPr/>
    </dgm:pt>
    <dgm:pt modelId="{F986B3FA-BB9A-4D03-864F-B1AB94C429B1}" type="pres">
      <dgm:prSet presAssocID="{8FEB781E-D6DF-4381-A76E-50E997BC5654}" presName="textRect" presStyleLbl="revTx" presStyleIdx="5" presStyleCnt="8">
        <dgm:presLayoutVars>
          <dgm:chMax val="1"/>
          <dgm:chPref val="1"/>
        </dgm:presLayoutVars>
      </dgm:prSet>
      <dgm:spPr/>
    </dgm:pt>
    <dgm:pt modelId="{1F874510-1976-4B80-9CBC-CE8D3F718C2E}" type="pres">
      <dgm:prSet presAssocID="{BB9CD47B-982D-44E0-9DD3-A9B2E9190B60}" presName="sibTrans" presStyleLbl="sibTrans2D1" presStyleIdx="0" presStyleCnt="0"/>
      <dgm:spPr/>
    </dgm:pt>
    <dgm:pt modelId="{75CAB1F1-395A-42C4-A16D-C68DDE016C48}" type="pres">
      <dgm:prSet presAssocID="{985284B8-B66E-46BE-B03A-37EB433F4E1F}" presName="compNode" presStyleCnt="0"/>
      <dgm:spPr/>
    </dgm:pt>
    <dgm:pt modelId="{CEEB293C-C600-484F-A960-69A50E79D3EA}" type="pres">
      <dgm:prSet presAssocID="{985284B8-B66E-46BE-B03A-37EB433F4E1F}" presName="iconBgRect" presStyleLbl="bgShp" presStyleIdx="6" presStyleCnt="8"/>
      <dgm:spPr/>
    </dgm:pt>
    <dgm:pt modelId="{1FD4526A-E6D3-4E06-A2AA-F2A1F96D889A}" type="pres">
      <dgm:prSet presAssocID="{985284B8-B66E-46BE-B03A-37EB433F4E1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03E86992-B897-4FCB-8FA6-A7BC2907E74D}" type="pres">
      <dgm:prSet presAssocID="{985284B8-B66E-46BE-B03A-37EB433F4E1F}" presName="spaceRect" presStyleCnt="0"/>
      <dgm:spPr/>
    </dgm:pt>
    <dgm:pt modelId="{3D138D97-A79D-4447-B54C-6B50BF947670}" type="pres">
      <dgm:prSet presAssocID="{985284B8-B66E-46BE-B03A-37EB433F4E1F}" presName="textRect" presStyleLbl="revTx" presStyleIdx="6" presStyleCnt="8">
        <dgm:presLayoutVars>
          <dgm:chMax val="1"/>
          <dgm:chPref val="1"/>
        </dgm:presLayoutVars>
      </dgm:prSet>
      <dgm:spPr/>
    </dgm:pt>
    <dgm:pt modelId="{242609CD-1F01-4B39-966C-53A57323B4BE}" type="pres">
      <dgm:prSet presAssocID="{E72A8560-423B-4394-B6FA-75AD9CB72C46}" presName="sibTrans" presStyleLbl="sibTrans2D1" presStyleIdx="0" presStyleCnt="0"/>
      <dgm:spPr/>
    </dgm:pt>
    <dgm:pt modelId="{9E85C137-DC11-493D-93A4-ACF29D160A9F}" type="pres">
      <dgm:prSet presAssocID="{3DF1B025-8974-4C98-B497-44A055A9186B}" presName="compNode" presStyleCnt="0"/>
      <dgm:spPr/>
    </dgm:pt>
    <dgm:pt modelId="{E9D83ECE-C7F7-43D4-BC7F-7669A1FC277B}" type="pres">
      <dgm:prSet presAssocID="{3DF1B025-8974-4C98-B497-44A055A9186B}" presName="iconBgRect" presStyleLbl="bgShp" presStyleIdx="7" presStyleCnt="8"/>
      <dgm:spPr/>
    </dgm:pt>
    <dgm:pt modelId="{241808EA-1244-4118-B03C-10683EA09726}" type="pres">
      <dgm:prSet presAssocID="{3DF1B025-8974-4C98-B497-44A055A9186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Open Book"/>
        </a:ext>
      </dgm:extLst>
    </dgm:pt>
    <dgm:pt modelId="{ACBE226B-02D2-4BAF-917B-1BFB05F8E175}" type="pres">
      <dgm:prSet presAssocID="{3DF1B025-8974-4C98-B497-44A055A9186B}" presName="spaceRect" presStyleCnt="0"/>
      <dgm:spPr/>
    </dgm:pt>
    <dgm:pt modelId="{E4328D98-A1AE-405E-B171-2EEB582F657E}" type="pres">
      <dgm:prSet presAssocID="{3DF1B025-8974-4C98-B497-44A055A9186B}" presName="textRect" presStyleLbl="revTx" presStyleIdx="7" presStyleCnt="8">
        <dgm:presLayoutVars>
          <dgm:chMax val="1"/>
          <dgm:chPref val="1"/>
        </dgm:presLayoutVars>
      </dgm:prSet>
      <dgm:spPr/>
    </dgm:pt>
  </dgm:ptLst>
  <dgm:cxnLst>
    <dgm:cxn modelId="{1ACF1F10-B73E-4C4C-BCB9-F6EFF8A908D3}" type="presOf" srcId="{E068C70E-AC29-44CA-B03F-1C6D1CFAB0B1}" destId="{2844241F-C430-4BF3-B1BE-8A184C57E9F1}" srcOrd="0" destOrd="0" presId="urn:microsoft.com/office/officeart/2018/2/layout/IconCircleList"/>
    <dgm:cxn modelId="{1BA6BE15-346F-4D4F-A147-837716872081}" type="presOf" srcId="{9F2FAD29-6AD5-4A5A-8D8F-A9D7763F67DB}" destId="{4B2687E2-3DDE-4922-A717-FD7BA8E1CD3E}" srcOrd="0" destOrd="0" presId="urn:microsoft.com/office/officeart/2018/2/layout/IconCircleList"/>
    <dgm:cxn modelId="{7847A016-827C-41D0-B093-A3FF39864321}" srcId="{018E74EF-819B-4CBB-8960-B9DA96DE6C4F}" destId="{985284B8-B66E-46BE-B03A-37EB433F4E1F}" srcOrd="6" destOrd="0" parTransId="{5385DDD7-CDAD-4C93-AC49-E640DDB46E95}" sibTransId="{E72A8560-423B-4394-B6FA-75AD9CB72C46}"/>
    <dgm:cxn modelId="{CA82DC22-C86C-4A9C-A219-8F8689CC1F61}" srcId="{018E74EF-819B-4CBB-8960-B9DA96DE6C4F}" destId="{0AE2F5D3-2B5D-4532-9970-25619F36E5D5}" srcOrd="1" destOrd="0" parTransId="{5F7924D4-9F5F-4023-B7FF-9B88B269C76C}" sibTransId="{8B408225-A834-48E0-BB8B-7DC63D9F9C6C}"/>
    <dgm:cxn modelId="{D9FE192C-B3D1-4637-80E4-02D08DEEE235}" srcId="{018E74EF-819B-4CBB-8960-B9DA96DE6C4F}" destId="{8FEB781E-D6DF-4381-A76E-50E997BC5654}" srcOrd="5" destOrd="0" parTransId="{D287499D-4FD1-44FF-9178-47DC7CF07174}" sibTransId="{BB9CD47B-982D-44E0-9DD3-A9B2E9190B60}"/>
    <dgm:cxn modelId="{C4EEE661-C245-4300-9578-220456EEC75C}" srcId="{018E74EF-819B-4CBB-8960-B9DA96DE6C4F}" destId="{DC3DF046-CB2E-42A7-86D3-C2E182016264}" srcOrd="4" destOrd="0" parTransId="{01948CD3-CD53-41F1-A7C8-3AA14B34D934}" sibTransId="{C636D758-9222-4F86-B476-72ABEA1D4B19}"/>
    <dgm:cxn modelId="{FFF11E69-8B0C-4F83-919C-D7881E84379B}" type="presOf" srcId="{EF9D11BE-6603-40AA-B54D-69CAA0ACF9B5}" destId="{37C010DB-7E03-467B-AB29-AD121009F512}" srcOrd="0" destOrd="0" presId="urn:microsoft.com/office/officeart/2018/2/layout/IconCircleList"/>
    <dgm:cxn modelId="{0766D655-70D9-41C4-9203-B27720DB929C}" type="presOf" srcId="{11767F80-1CCA-42F2-B3B9-EC67B132375E}" destId="{BE876F82-3C06-4F87-BBC4-DDDC1576B50C}" srcOrd="0" destOrd="0" presId="urn:microsoft.com/office/officeart/2018/2/layout/IconCircleList"/>
    <dgm:cxn modelId="{5E2FF58E-11A7-4598-BB3B-53BA692E389A}" type="presOf" srcId="{8FEB781E-D6DF-4381-A76E-50E997BC5654}" destId="{F986B3FA-BB9A-4D03-864F-B1AB94C429B1}" srcOrd="0" destOrd="0" presId="urn:microsoft.com/office/officeart/2018/2/layout/IconCircleList"/>
    <dgm:cxn modelId="{03444592-C35F-4027-B2C1-61E19AF52CD5}" srcId="{018E74EF-819B-4CBB-8960-B9DA96DE6C4F}" destId="{E068C70E-AC29-44CA-B03F-1C6D1CFAB0B1}" srcOrd="0" destOrd="0" parTransId="{3A8548D1-5BDA-44EC-8E3C-2DD5E38D3447}" sibTransId="{9F2FAD29-6AD5-4A5A-8D8F-A9D7763F67DB}"/>
    <dgm:cxn modelId="{3A69AE94-E34A-4870-AD78-490B8747DC66}" type="presOf" srcId="{F4F6C899-63EA-4754-B710-359BF87CD3BE}" destId="{F6A5D702-441B-4F07-AE01-A9B8D083F193}" srcOrd="0" destOrd="0" presId="urn:microsoft.com/office/officeart/2018/2/layout/IconCircleList"/>
    <dgm:cxn modelId="{61C99F9C-DFDB-49B7-83FC-FB4DCFFA36FE}" srcId="{018E74EF-819B-4CBB-8960-B9DA96DE6C4F}" destId="{31B7CE23-F643-4F29-92D2-3353C9218C0E}" srcOrd="3" destOrd="0" parTransId="{00E28303-9BC4-4A1A-B369-39841CBB2E32}" sibTransId="{EF9D11BE-6603-40AA-B54D-69CAA0ACF9B5}"/>
    <dgm:cxn modelId="{5628C79E-CB0F-434D-B65A-17A90C87A06F}" type="presOf" srcId="{8B408225-A834-48E0-BB8B-7DC63D9F9C6C}" destId="{4C883614-B37F-4EB9-8162-9A495004F74B}" srcOrd="0" destOrd="0" presId="urn:microsoft.com/office/officeart/2018/2/layout/IconCircleList"/>
    <dgm:cxn modelId="{24741FAB-DABE-4DA4-99C3-6B0922735296}" type="presOf" srcId="{31B7CE23-F643-4F29-92D2-3353C9218C0E}" destId="{5B281CDE-50FF-4B00-B132-C0A74DA108CC}" srcOrd="0" destOrd="0" presId="urn:microsoft.com/office/officeart/2018/2/layout/IconCircleList"/>
    <dgm:cxn modelId="{4BAF39C1-A6C2-40C0-8475-9FA6FFCC87FD}" type="presOf" srcId="{985284B8-B66E-46BE-B03A-37EB433F4E1F}" destId="{3D138D97-A79D-4447-B54C-6B50BF947670}" srcOrd="0" destOrd="0" presId="urn:microsoft.com/office/officeart/2018/2/layout/IconCircleList"/>
    <dgm:cxn modelId="{908710C3-9FC2-46CF-8E1A-9A478B9FFDF9}" srcId="{018E74EF-819B-4CBB-8960-B9DA96DE6C4F}" destId="{3DF1B025-8974-4C98-B497-44A055A9186B}" srcOrd="7" destOrd="0" parTransId="{887E3380-E441-4650-9D15-B493893F6184}" sibTransId="{E25667D8-3625-4E5B-AC2F-3767332EA1C6}"/>
    <dgm:cxn modelId="{193C89CC-1761-42AD-AAF5-2B4B8F9A8E6C}" type="presOf" srcId="{BB9CD47B-982D-44E0-9DD3-A9B2E9190B60}" destId="{1F874510-1976-4B80-9CBC-CE8D3F718C2E}" srcOrd="0" destOrd="0" presId="urn:microsoft.com/office/officeart/2018/2/layout/IconCircleList"/>
    <dgm:cxn modelId="{C22636D5-8772-4966-A5FF-CE96952FCF02}" type="presOf" srcId="{0AE2F5D3-2B5D-4532-9970-25619F36E5D5}" destId="{E96520F9-C8C3-4964-A955-4C1D01117927}" srcOrd="0" destOrd="0" presId="urn:microsoft.com/office/officeart/2018/2/layout/IconCircleList"/>
    <dgm:cxn modelId="{04586FDA-9C71-4B4D-B063-13C42A3B8C81}" srcId="{018E74EF-819B-4CBB-8960-B9DA96DE6C4F}" destId="{F4F6C899-63EA-4754-B710-359BF87CD3BE}" srcOrd="2" destOrd="0" parTransId="{62370028-95BF-4AE4-9A5B-8DF8FA6F3CDB}" sibTransId="{11767F80-1CCA-42F2-B3B9-EC67B132375E}"/>
    <dgm:cxn modelId="{CD8866DF-E615-4389-9B8E-3A8D5A4545C2}" type="presOf" srcId="{E72A8560-423B-4394-B6FA-75AD9CB72C46}" destId="{242609CD-1F01-4B39-966C-53A57323B4BE}" srcOrd="0" destOrd="0" presId="urn:microsoft.com/office/officeart/2018/2/layout/IconCircleList"/>
    <dgm:cxn modelId="{B40077EE-21BF-420F-A74A-433A9B595E21}" type="presOf" srcId="{DC3DF046-CB2E-42A7-86D3-C2E182016264}" destId="{71B1E15F-B5E2-48C5-93C5-E42539A0617F}" srcOrd="0" destOrd="0" presId="urn:microsoft.com/office/officeart/2018/2/layout/IconCircleList"/>
    <dgm:cxn modelId="{F924D4F2-571F-4595-9E5D-00A1FAC1FAFA}" type="presOf" srcId="{3DF1B025-8974-4C98-B497-44A055A9186B}" destId="{E4328D98-A1AE-405E-B171-2EEB582F657E}" srcOrd="0" destOrd="0" presId="urn:microsoft.com/office/officeart/2018/2/layout/IconCircleList"/>
    <dgm:cxn modelId="{ECBEFDF8-CA0E-4E52-90BC-E94134434BD1}" type="presOf" srcId="{018E74EF-819B-4CBB-8960-B9DA96DE6C4F}" destId="{265890D9-B72C-467D-BC4F-A354403DDA9A}" srcOrd="0" destOrd="0" presId="urn:microsoft.com/office/officeart/2018/2/layout/IconCircleList"/>
    <dgm:cxn modelId="{DF4EE5FB-8039-41B5-AC03-C48351F08F50}" type="presOf" srcId="{C636D758-9222-4F86-B476-72ABEA1D4B19}" destId="{057F641F-E5D4-44EA-8CC6-5D12133814B3}" srcOrd="0" destOrd="0" presId="urn:microsoft.com/office/officeart/2018/2/layout/IconCircleList"/>
    <dgm:cxn modelId="{67E768C1-F2EF-445C-8477-CBE47C3128D8}" type="presParOf" srcId="{265890D9-B72C-467D-BC4F-A354403DDA9A}" destId="{D6E19FFD-F47C-4428-BAA3-6DC80F071E6D}" srcOrd="0" destOrd="0" presId="urn:microsoft.com/office/officeart/2018/2/layout/IconCircleList"/>
    <dgm:cxn modelId="{5BC8EC36-3768-4885-B446-FFAA8E4F2DAF}" type="presParOf" srcId="{D6E19FFD-F47C-4428-BAA3-6DC80F071E6D}" destId="{110896B6-0B42-497D-8A6F-DAE068172F55}" srcOrd="0" destOrd="0" presId="urn:microsoft.com/office/officeart/2018/2/layout/IconCircleList"/>
    <dgm:cxn modelId="{07CB3C54-9921-44B0-8EE6-8FA0358BA961}" type="presParOf" srcId="{110896B6-0B42-497D-8A6F-DAE068172F55}" destId="{670BA3F1-C356-48A2-A303-74F36B1C0B60}" srcOrd="0" destOrd="0" presId="urn:microsoft.com/office/officeart/2018/2/layout/IconCircleList"/>
    <dgm:cxn modelId="{0791A86F-C096-40C7-8170-357F0AAEAFBF}" type="presParOf" srcId="{110896B6-0B42-497D-8A6F-DAE068172F55}" destId="{05E2EB01-8F6C-49B0-97C5-8C5292E317C4}" srcOrd="1" destOrd="0" presId="urn:microsoft.com/office/officeart/2018/2/layout/IconCircleList"/>
    <dgm:cxn modelId="{6C32BFDA-D1F7-45CB-89E3-CA66A55706F7}" type="presParOf" srcId="{110896B6-0B42-497D-8A6F-DAE068172F55}" destId="{224DECC3-EBA6-4E83-AEDB-2115091D8A5D}" srcOrd="2" destOrd="0" presId="urn:microsoft.com/office/officeart/2018/2/layout/IconCircleList"/>
    <dgm:cxn modelId="{71D7143B-F85F-4CCA-BC79-2FE0C5F2FD83}" type="presParOf" srcId="{110896B6-0B42-497D-8A6F-DAE068172F55}" destId="{2844241F-C430-4BF3-B1BE-8A184C57E9F1}" srcOrd="3" destOrd="0" presId="urn:microsoft.com/office/officeart/2018/2/layout/IconCircleList"/>
    <dgm:cxn modelId="{8D6A1BC9-DF44-4C65-9E6A-F469D6362212}" type="presParOf" srcId="{D6E19FFD-F47C-4428-BAA3-6DC80F071E6D}" destId="{4B2687E2-3DDE-4922-A717-FD7BA8E1CD3E}" srcOrd="1" destOrd="0" presId="urn:microsoft.com/office/officeart/2018/2/layout/IconCircleList"/>
    <dgm:cxn modelId="{81DE5E6F-B567-4FC4-B511-FA70488AC3F9}" type="presParOf" srcId="{D6E19FFD-F47C-4428-BAA3-6DC80F071E6D}" destId="{83443BAD-C176-459B-81C8-BEAE6705269E}" srcOrd="2" destOrd="0" presId="urn:microsoft.com/office/officeart/2018/2/layout/IconCircleList"/>
    <dgm:cxn modelId="{D48D4E6B-7C18-4D7C-8FEE-AD2FE1E61AC5}" type="presParOf" srcId="{83443BAD-C176-459B-81C8-BEAE6705269E}" destId="{B10EE4F2-6567-45A5-9DDB-FE2AB38B72DE}" srcOrd="0" destOrd="0" presId="urn:microsoft.com/office/officeart/2018/2/layout/IconCircleList"/>
    <dgm:cxn modelId="{F36C21FE-2E6D-4E87-BBF3-967D68305EC6}" type="presParOf" srcId="{83443BAD-C176-459B-81C8-BEAE6705269E}" destId="{484C8686-FB53-4B3C-A9DF-56F6BAE7AC76}" srcOrd="1" destOrd="0" presId="urn:microsoft.com/office/officeart/2018/2/layout/IconCircleList"/>
    <dgm:cxn modelId="{A01E4388-2FF7-437B-8596-ED44E1D33E81}" type="presParOf" srcId="{83443BAD-C176-459B-81C8-BEAE6705269E}" destId="{064AA127-9E21-4C36-913F-D6DA97BE6FD6}" srcOrd="2" destOrd="0" presId="urn:microsoft.com/office/officeart/2018/2/layout/IconCircleList"/>
    <dgm:cxn modelId="{5B71AE22-B8CB-47F0-BB48-FDFFF5328558}" type="presParOf" srcId="{83443BAD-C176-459B-81C8-BEAE6705269E}" destId="{E96520F9-C8C3-4964-A955-4C1D01117927}" srcOrd="3" destOrd="0" presId="urn:microsoft.com/office/officeart/2018/2/layout/IconCircleList"/>
    <dgm:cxn modelId="{4E1E42EB-B686-4D2F-A4AF-585D469AE1FE}" type="presParOf" srcId="{D6E19FFD-F47C-4428-BAA3-6DC80F071E6D}" destId="{4C883614-B37F-4EB9-8162-9A495004F74B}" srcOrd="3" destOrd="0" presId="urn:microsoft.com/office/officeart/2018/2/layout/IconCircleList"/>
    <dgm:cxn modelId="{B4775082-095B-41ED-8F14-4A283D9E7FD1}" type="presParOf" srcId="{D6E19FFD-F47C-4428-BAA3-6DC80F071E6D}" destId="{CCAC8F1B-CA36-4536-923D-3787A24DF10A}" srcOrd="4" destOrd="0" presId="urn:microsoft.com/office/officeart/2018/2/layout/IconCircleList"/>
    <dgm:cxn modelId="{2310AF3E-25F7-4DA9-882D-22D71CD2C40B}" type="presParOf" srcId="{CCAC8F1B-CA36-4536-923D-3787A24DF10A}" destId="{DDD09D49-0B5F-47FC-ABAA-6B07698B85A4}" srcOrd="0" destOrd="0" presId="urn:microsoft.com/office/officeart/2018/2/layout/IconCircleList"/>
    <dgm:cxn modelId="{C6D76364-CE66-4F2F-BB7C-B7CB78D21FE1}" type="presParOf" srcId="{CCAC8F1B-CA36-4536-923D-3787A24DF10A}" destId="{35F70FFB-2956-48D5-805E-77DD2A467AF2}" srcOrd="1" destOrd="0" presId="urn:microsoft.com/office/officeart/2018/2/layout/IconCircleList"/>
    <dgm:cxn modelId="{650E70C9-9F6D-4F5D-84E8-A7EDA426BA07}" type="presParOf" srcId="{CCAC8F1B-CA36-4536-923D-3787A24DF10A}" destId="{6046B088-3E1D-4CEA-A92B-6EF25E98936E}" srcOrd="2" destOrd="0" presId="urn:microsoft.com/office/officeart/2018/2/layout/IconCircleList"/>
    <dgm:cxn modelId="{528888A1-098C-4654-B650-45F3EB4BDC03}" type="presParOf" srcId="{CCAC8F1B-CA36-4536-923D-3787A24DF10A}" destId="{F6A5D702-441B-4F07-AE01-A9B8D083F193}" srcOrd="3" destOrd="0" presId="urn:microsoft.com/office/officeart/2018/2/layout/IconCircleList"/>
    <dgm:cxn modelId="{985BBD49-6E20-44A7-9411-0299FD0FD5CF}" type="presParOf" srcId="{D6E19FFD-F47C-4428-BAA3-6DC80F071E6D}" destId="{BE876F82-3C06-4F87-BBC4-DDDC1576B50C}" srcOrd="5" destOrd="0" presId="urn:microsoft.com/office/officeart/2018/2/layout/IconCircleList"/>
    <dgm:cxn modelId="{47F7748C-7BBF-4D9E-945B-8B61EB802B98}" type="presParOf" srcId="{D6E19FFD-F47C-4428-BAA3-6DC80F071E6D}" destId="{651E1AAB-776A-4410-88BC-07FABACACA3D}" srcOrd="6" destOrd="0" presId="urn:microsoft.com/office/officeart/2018/2/layout/IconCircleList"/>
    <dgm:cxn modelId="{2204681A-61E4-4D38-834C-B1030DE4066B}" type="presParOf" srcId="{651E1AAB-776A-4410-88BC-07FABACACA3D}" destId="{07E2B5AE-B8BA-469C-850F-EB78A224E10D}" srcOrd="0" destOrd="0" presId="urn:microsoft.com/office/officeart/2018/2/layout/IconCircleList"/>
    <dgm:cxn modelId="{00B900AC-5F6B-4955-9D35-C2D4BB05945E}" type="presParOf" srcId="{651E1AAB-776A-4410-88BC-07FABACACA3D}" destId="{008BE78B-582E-4D8D-BF90-76C8CBCF00CB}" srcOrd="1" destOrd="0" presId="urn:microsoft.com/office/officeart/2018/2/layout/IconCircleList"/>
    <dgm:cxn modelId="{0829E448-4F8C-411E-B3A9-13661AE9DCA1}" type="presParOf" srcId="{651E1AAB-776A-4410-88BC-07FABACACA3D}" destId="{A6CFBD83-B78E-49A4-83B3-E7EF8C8D5D6F}" srcOrd="2" destOrd="0" presId="urn:microsoft.com/office/officeart/2018/2/layout/IconCircleList"/>
    <dgm:cxn modelId="{7A83EE14-6D07-4594-938C-399C1F56D2AF}" type="presParOf" srcId="{651E1AAB-776A-4410-88BC-07FABACACA3D}" destId="{5B281CDE-50FF-4B00-B132-C0A74DA108CC}" srcOrd="3" destOrd="0" presId="urn:microsoft.com/office/officeart/2018/2/layout/IconCircleList"/>
    <dgm:cxn modelId="{6658A334-1E38-4C2A-8065-43B983944917}" type="presParOf" srcId="{D6E19FFD-F47C-4428-BAA3-6DC80F071E6D}" destId="{37C010DB-7E03-467B-AB29-AD121009F512}" srcOrd="7" destOrd="0" presId="urn:microsoft.com/office/officeart/2018/2/layout/IconCircleList"/>
    <dgm:cxn modelId="{F2F22D37-700B-4E34-B55D-8BBD2E7C2102}" type="presParOf" srcId="{D6E19FFD-F47C-4428-BAA3-6DC80F071E6D}" destId="{C2C0D3A7-AEC2-43AD-81FF-58012350E2D7}" srcOrd="8" destOrd="0" presId="urn:microsoft.com/office/officeart/2018/2/layout/IconCircleList"/>
    <dgm:cxn modelId="{32E44D2A-1D46-4131-B333-C319EB5C20C0}" type="presParOf" srcId="{C2C0D3A7-AEC2-43AD-81FF-58012350E2D7}" destId="{69CEDBB8-454C-490D-A5C5-2B773CCB7FC1}" srcOrd="0" destOrd="0" presId="urn:microsoft.com/office/officeart/2018/2/layout/IconCircleList"/>
    <dgm:cxn modelId="{F3F2A14D-8E70-4D57-86A1-7EB22952F271}" type="presParOf" srcId="{C2C0D3A7-AEC2-43AD-81FF-58012350E2D7}" destId="{56E7C5BB-DA31-492C-A5E5-2B87A00C7EDE}" srcOrd="1" destOrd="0" presId="urn:microsoft.com/office/officeart/2018/2/layout/IconCircleList"/>
    <dgm:cxn modelId="{04624F3D-65A8-4FDA-87F7-5D91FC35B54F}" type="presParOf" srcId="{C2C0D3A7-AEC2-43AD-81FF-58012350E2D7}" destId="{BF4DC353-55A0-4BBD-8C73-54ED861505AE}" srcOrd="2" destOrd="0" presId="urn:microsoft.com/office/officeart/2018/2/layout/IconCircleList"/>
    <dgm:cxn modelId="{5A1229BB-29B5-4377-AF26-B5BD14495637}" type="presParOf" srcId="{C2C0D3A7-AEC2-43AD-81FF-58012350E2D7}" destId="{71B1E15F-B5E2-48C5-93C5-E42539A0617F}" srcOrd="3" destOrd="0" presId="urn:microsoft.com/office/officeart/2018/2/layout/IconCircleList"/>
    <dgm:cxn modelId="{C8A0A754-3208-49C0-B474-3E90A35885DE}" type="presParOf" srcId="{D6E19FFD-F47C-4428-BAA3-6DC80F071E6D}" destId="{057F641F-E5D4-44EA-8CC6-5D12133814B3}" srcOrd="9" destOrd="0" presId="urn:microsoft.com/office/officeart/2018/2/layout/IconCircleList"/>
    <dgm:cxn modelId="{B31AB6F8-2BB5-4549-8B19-E4DD0323B0C0}" type="presParOf" srcId="{D6E19FFD-F47C-4428-BAA3-6DC80F071E6D}" destId="{ECAD6250-D51B-4E5D-94CC-8737A28D9C20}" srcOrd="10" destOrd="0" presId="urn:microsoft.com/office/officeart/2018/2/layout/IconCircleList"/>
    <dgm:cxn modelId="{AAFDE39E-8937-473C-A422-FE0254C11B9C}" type="presParOf" srcId="{ECAD6250-D51B-4E5D-94CC-8737A28D9C20}" destId="{7987E865-527B-4185-84FC-1E43465EB8FB}" srcOrd="0" destOrd="0" presId="urn:microsoft.com/office/officeart/2018/2/layout/IconCircleList"/>
    <dgm:cxn modelId="{1BD029D0-180A-434B-8302-B85BFD10B1AF}" type="presParOf" srcId="{ECAD6250-D51B-4E5D-94CC-8737A28D9C20}" destId="{D9A8AFFD-5581-4FAE-8109-63F7D3AAC906}" srcOrd="1" destOrd="0" presId="urn:microsoft.com/office/officeart/2018/2/layout/IconCircleList"/>
    <dgm:cxn modelId="{81A3CA39-2F00-4ACB-B84C-4F6578F0C915}" type="presParOf" srcId="{ECAD6250-D51B-4E5D-94CC-8737A28D9C20}" destId="{A5EA5F4F-5943-435B-89F5-67615BD9990D}" srcOrd="2" destOrd="0" presId="urn:microsoft.com/office/officeart/2018/2/layout/IconCircleList"/>
    <dgm:cxn modelId="{4ACE6BC4-FFB4-4B36-AFD9-C26279C967B6}" type="presParOf" srcId="{ECAD6250-D51B-4E5D-94CC-8737A28D9C20}" destId="{F986B3FA-BB9A-4D03-864F-B1AB94C429B1}" srcOrd="3" destOrd="0" presId="urn:microsoft.com/office/officeart/2018/2/layout/IconCircleList"/>
    <dgm:cxn modelId="{00FDD75F-77C5-4AD0-8119-417AAA048F3B}" type="presParOf" srcId="{D6E19FFD-F47C-4428-BAA3-6DC80F071E6D}" destId="{1F874510-1976-4B80-9CBC-CE8D3F718C2E}" srcOrd="11" destOrd="0" presId="urn:microsoft.com/office/officeart/2018/2/layout/IconCircleList"/>
    <dgm:cxn modelId="{B79FC20C-2977-4145-9B8B-7F6E9DA3FA4D}" type="presParOf" srcId="{D6E19FFD-F47C-4428-BAA3-6DC80F071E6D}" destId="{75CAB1F1-395A-42C4-A16D-C68DDE016C48}" srcOrd="12" destOrd="0" presId="urn:microsoft.com/office/officeart/2018/2/layout/IconCircleList"/>
    <dgm:cxn modelId="{F758FFC7-BBD1-4A99-B2F2-1EC2E5B88755}" type="presParOf" srcId="{75CAB1F1-395A-42C4-A16D-C68DDE016C48}" destId="{CEEB293C-C600-484F-A960-69A50E79D3EA}" srcOrd="0" destOrd="0" presId="urn:microsoft.com/office/officeart/2018/2/layout/IconCircleList"/>
    <dgm:cxn modelId="{B4048F13-850C-45EF-96E8-83D7D38B9FC5}" type="presParOf" srcId="{75CAB1F1-395A-42C4-A16D-C68DDE016C48}" destId="{1FD4526A-E6D3-4E06-A2AA-F2A1F96D889A}" srcOrd="1" destOrd="0" presId="urn:microsoft.com/office/officeart/2018/2/layout/IconCircleList"/>
    <dgm:cxn modelId="{D76AEC8A-DADC-4FA8-9F0E-8827A2FDE74E}" type="presParOf" srcId="{75CAB1F1-395A-42C4-A16D-C68DDE016C48}" destId="{03E86992-B897-4FCB-8FA6-A7BC2907E74D}" srcOrd="2" destOrd="0" presId="urn:microsoft.com/office/officeart/2018/2/layout/IconCircleList"/>
    <dgm:cxn modelId="{16F8AF3C-82C5-4BAE-96CD-615D577D8E03}" type="presParOf" srcId="{75CAB1F1-395A-42C4-A16D-C68DDE016C48}" destId="{3D138D97-A79D-4447-B54C-6B50BF947670}" srcOrd="3" destOrd="0" presId="urn:microsoft.com/office/officeart/2018/2/layout/IconCircleList"/>
    <dgm:cxn modelId="{06F54F35-4FC7-4DA6-871E-4F6763637BF1}" type="presParOf" srcId="{D6E19FFD-F47C-4428-BAA3-6DC80F071E6D}" destId="{242609CD-1F01-4B39-966C-53A57323B4BE}" srcOrd="13" destOrd="0" presId="urn:microsoft.com/office/officeart/2018/2/layout/IconCircleList"/>
    <dgm:cxn modelId="{B126B38F-8448-4F41-962E-357204537ABD}" type="presParOf" srcId="{D6E19FFD-F47C-4428-BAA3-6DC80F071E6D}" destId="{9E85C137-DC11-493D-93A4-ACF29D160A9F}" srcOrd="14" destOrd="0" presId="urn:microsoft.com/office/officeart/2018/2/layout/IconCircleList"/>
    <dgm:cxn modelId="{93B4E500-8004-44AF-8398-33303F36C802}" type="presParOf" srcId="{9E85C137-DC11-493D-93A4-ACF29D160A9F}" destId="{E9D83ECE-C7F7-43D4-BC7F-7669A1FC277B}" srcOrd="0" destOrd="0" presId="urn:microsoft.com/office/officeart/2018/2/layout/IconCircleList"/>
    <dgm:cxn modelId="{77751566-DB92-4468-873C-D3D27B37C2F7}" type="presParOf" srcId="{9E85C137-DC11-493D-93A4-ACF29D160A9F}" destId="{241808EA-1244-4118-B03C-10683EA09726}" srcOrd="1" destOrd="0" presId="urn:microsoft.com/office/officeart/2018/2/layout/IconCircleList"/>
    <dgm:cxn modelId="{DF467B9E-9C01-4BCE-9D2C-3DF5BD6EB55B}" type="presParOf" srcId="{9E85C137-DC11-493D-93A4-ACF29D160A9F}" destId="{ACBE226B-02D2-4BAF-917B-1BFB05F8E175}" srcOrd="2" destOrd="0" presId="urn:microsoft.com/office/officeart/2018/2/layout/IconCircleList"/>
    <dgm:cxn modelId="{4211084D-27EC-479F-A0F2-72D3399F33D0}" type="presParOf" srcId="{9E85C137-DC11-493D-93A4-ACF29D160A9F}" destId="{E4328D98-A1AE-405E-B171-2EEB582F657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BA3F1-C356-48A2-A303-74F36B1C0B60}">
      <dsp:nvSpPr>
        <dsp:cNvPr id="0" name=""/>
        <dsp:cNvSpPr/>
      </dsp:nvSpPr>
      <dsp:spPr>
        <a:xfrm>
          <a:off x="343523" y="65221"/>
          <a:ext cx="752076" cy="7520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2EB01-8F6C-49B0-97C5-8C5292E317C4}">
      <dsp:nvSpPr>
        <dsp:cNvPr id="0" name=""/>
        <dsp:cNvSpPr/>
      </dsp:nvSpPr>
      <dsp:spPr>
        <a:xfrm>
          <a:off x="501459" y="223157"/>
          <a:ext cx="436204" cy="4362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44241F-C430-4BF3-B1BE-8A184C57E9F1}">
      <dsp:nvSpPr>
        <dsp:cNvPr id="0" name=""/>
        <dsp:cNvSpPr/>
      </dsp:nvSpPr>
      <dsp:spPr>
        <a:xfrm>
          <a:off x="1256759" y="65221"/>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0" i="0" kern="1200"/>
            <a:t>Introduction </a:t>
          </a:r>
          <a:r>
            <a:rPr lang="en-IN" sz="2400" b="0" i="0" kern="1200">
              <a:latin typeface="Aptos Display" panose="02110004020202020204"/>
            </a:rPr>
            <a:t>&amp;</a:t>
          </a:r>
          <a:r>
            <a:rPr lang="en-IN" sz="2400" b="0" i="0" kern="1200"/>
            <a:t> Objective</a:t>
          </a:r>
          <a:endParaRPr lang="en-US" sz="2400" kern="1200"/>
        </a:p>
      </dsp:txBody>
      <dsp:txXfrm>
        <a:off x="1256759" y="65221"/>
        <a:ext cx="1772752" cy="752076"/>
      </dsp:txXfrm>
    </dsp:sp>
    <dsp:sp modelId="{B10EE4F2-6567-45A5-9DDB-FE2AB38B72DE}">
      <dsp:nvSpPr>
        <dsp:cNvPr id="0" name=""/>
        <dsp:cNvSpPr/>
      </dsp:nvSpPr>
      <dsp:spPr>
        <a:xfrm>
          <a:off x="3338400" y="65221"/>
          <a:ext cx="752076" cy="7520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4C8686-FB53-4B3C-A9DF-56F6BAE7AC76}">
      <dsp:nvSpPr>
        <dsp:cNvPr id="0" name=""/>
        <dsp:cNvSpPr/>
      </dsp:nvSpPr>
      <dsp:spPr>
        <a:xfrm>
          <a:off x="3496337" y="223157"/>
          <a:ext cx="436204" cy="4362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520F9-C8C3-4964-A955-4C1D01117927}">
      <dsp:nvSpPr>
        <dsp:cNvPr id="0" name=""/>
        <dsp:cNvSpPr/>
      </dsp:nvSpPr>
      <dsp:spPr>
        <a:xfrm>
          <a:off x="4251637" y="65221"/>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0" i="0" kern="1200"/>
            <a:t>Literature Review</a:t>
          </a:r>
          <a:endParaRPr lang="en-US" sz="2400" kern="1200"/>
        </a:p>
      </dsp:txBody>
      <dsp:txXfrm>
        <a:off x="4251637" y="65221"/>
        <a:ext cx="1772752" cy="752076"/>
      </dsp:txXfrm>
    </dsp:sp>
    <dsp:sp modelId="{DDD09D49-0B5F-47FC-ABAA-6B07698B85A4}">
      <dsp:nvSpPr>
        <dsp:cNvPr id="0" name=""/>
        <dsp:cNvSpPr/>
      </dsp:nvSpPr>
      <dsp:spPr>
        <a:xfrm>
          <a:off x="343523" y="1906252"/>
          <a:ext cx="752076" cy="7520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70FFB-2956-48D5-805E-77DD2A467AF2}">
      <dsp:nvSpPr>
        <dsp:cNvPr id="0" name=""/>
        <dsp:cNvSpPr/>
      </dsp:nvSpPr>
      <dsp:spPr>
        <a:xfrm>
          <a:off x="501459" y="2064188"/>
          <a:ext cx="436204" cy="4362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A5D702-441B-4F07-AE01-A9B8D083F193}">
      <dsp:nvSpPr>
        <dsp:cNvPr id="0" name=""/>
        <dsp:cNvSpPr/>
      </dsp:nvSpPr>
      <dsp:spPr>
        <a:xfrm>
          <a:off x="1256759" y="1906252"/>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0" i="0" kern="1200"/>
            <a:t>Data Sources</a:t>
          </a:r>
          <a:endParaRPr lang="en-US" sz="2400" kern="1200"/>
        </a:p>
      </dsp:txBody>
      <dsp:txXfrm>
        <a:off x="1256759" y="1906252"/>
        <a:ext cx="1772752" cy="752076"/>
      </dsp:txXfrm>
    </dsp:sp>
    <dsp:sp modelId="{07E2B5AE-B8BA-469C-850F-EB78A224E10D}">
      <dsp:nvSpPr>
        <dsp:cNvPr id="0" name=""/>
        <dsp:cNvSpPr/>
      </dsp:nvSpPr>
      <dsp:spPr>
        <a:xfrm>
          <a:off x="3338400" y="1906252"/>
          <a:ext cx="752076" cy="75207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BE78B-582E-4D8D-BF90-76C8CBCF00CB}">
      <dsp:nvSpPr>
        <dsp:cNvPr id="0" name=""/>
        <dsp:cNvSpPr/>
      </dsp:nvSpPr>
      <dsp:spPr>
        <a:xfrm>
          <a:off x="3496337" y="2064188"/>
          <a:ext cx="436204" cy="4362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281CDE-50FF-4B00-B132-C0A74DA108CC}">
      <dsp:nvSpPr>
        <dsp:cNvPr id="0" name=""/>
        <dsp:cNvSpPr/>
      </dsp:nvSpPr>
      <dsp:spPr>
        <a:xfrm>
          <a:off x="4251637" y="1906252"/>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0" i="0" kern="1200"/>
            <a:t>Model Description</a:t>
          </a:r>
          <a:r>
            <a:rPr lang="en-IN" sz="2400" b="0" i="0" kern="1200">
              <a:latin typeface="Aptos Display" panose="02110004020202020204"/>
            </a:rPr>
            <a:t> </a:t>
          </a:r>
          <a:endParaRPr lang="en-US" sz="2400" kern="1200"/>
        </a:p>
      </dsp:txBody>
      <dsp:txXfrm>
        <a:off x="4251637" y="1906252"/>
        <a:ext cx="1772752" cy="752076"/>
      </dsp:txXfrm>
    </dsp:sp>
    <dsp:sp modelId="{69CEDBB8-454C-490D-A5C5-2B773CCB7FC1}">
      <dsp:nvSpPr>
        <dsp:cNvPr id="0" name=""/>
        <dsp:cNvSpPr/>
      </dsp:nvSpPr>
      <dsp:spPr>
        <a:xfrm>
          <a:off x="343523" y="3747283"/>
          <a:ext cx="752076" cy="75207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7C5BB-DA31-492C-A5E5-2B87A00C7EDE}">
      <dsp:nvSpPr>
        <dsp:cNvPr id="0" name=""/>
        <dsp:cNvSpPr/>
      </dsp:nvSpPr>
      <dsp:spPr>
        <a:xfrm>
          <a:off x="501459" y="3905219"/>
          <a:ext cx="436204" cy="4362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B1E15F-B5E2-48C5-93C5-E42539A0617F}">
      <dsp:nvSpPr>
        <dsp:cNvPr id="0" name=""/>
        <dsp:cNvSpPr/>
      </dsp:nvSpPr>
      <dsp:spPr>
        <a:xfrm>
          <a:off x="1256759" y="3747283"/>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0" i="0" kern="1200"/>
            <a:t>Methodology</a:t>
          </a:r>
          <a:endParaRPr lang="en-US" sz="2400" kern="1200"/>
        </a:p>
      </dsp:txBody>
      <dsp:txXfrm>
        <a:off x="1256759" y="3747283"/>
        <a:ext cx="1772752" cy="752076"/>
      </dsp:txXfrm>
    </dsp:sp>
    <dsp:sp modelId="{7987E865-527B-4185-84FC-1E43465EB8FB}">
      <dsp:nvSpPr>
        <dsp:cNvPr id="0" name=""/>
        <dsp:cNvSpPr/>
      </dsp:nvSpPr>
      <dsp:spPr>
        <a:xfrm>
          <a:off x="3338400" y="3747283"/>
          <a:ext cx="752076" cy="7520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A8AFFD-5581-4FAE-8109-63F7D3AAC906}">
      <dsp:nvSpPr>
        <dsp:cNvPr id="0" name=""/>
        <dsp:cNvSpPr/>
      </dsp:nvSpPr>
      <dsp:spPr>
        <a:xfrm>
          <a:off x="3496337" y="3905219"/>
          <a:ext cx="436204" cy="43620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86B3FA-BB9A-4D03-864F-B1AB94C429B1}">
      <dsp:nvSpPr>
        <dsp:cNvPr id="0" name=""/>
        <dsp:cNvSpPr/>
      </dsp:nvSpPr>
      <dsp:spPr>
        <a:xfrm>
          <a:off x="4251637" y="3747283"/>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latin typeface="Aptos Display" panose="02110004020202020204"/>
            </a:rPr>
            <a:t>Results</a:t>
          </a:r>
          <a:endParaRPr lang="en-IN" sz="2400" kern="1200"/>
        </a:p>
      </dsp:txBody>
      <dsp:txXfrm>
        <a:off x="4251637" y="3747283"/>
        <a:ext cx="1772752" cy="752076"/>
      </dsp:txXfrm>
    </dsp:sp>
    <dsp:sp modelId="{CEEB293C-C600-484F-A960-69A50E79D3EA}">
      <dsp:nvSpPr>
        <dsp:cNvPr id="0" name=""/>
        <dsp:cNvSpPr/>
      </dsp:nvSpPr>
      <dsp:spPr>
        <a:xfrm>
          <a:off x="343523" y="5588314"/>
          <a:ext cx="752076" cy="7520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4526A-E6D3-4E06-A2AA-F2A1F96D889A}">
      <dsp:nvSpPr>
        <dsp:cNvPr id="0" name=""/>
        <dsp:cNvSpPr/>
      </dsp:nvSpPr>
      <dsp:spPr>
        <a:xfrm>
          <a:off x="501459" y="5746250"/>
          <a:ext cx="436204" cy="43620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138D97-A79D-4447-B54C-6B50BF947670}">
      <dsp:nvSpPr>
        <dsp:cNvPr id="0" name=""/>
        <dsp:cNvSpPr/>
      </dsp:nvSpPr>
      <dsp:spPr>
        <a:xfrm>
          <a:off x="1256759" y="5588314"/>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latin typeface="Aptos Display" panose="02110004020202020204"/>
            </a:rPr>
            <a:t>Codes</a:t>
          </a:r>
          <a:endParaRPr lang="en-IN" sz="2400" kern="1200"/>
        </a:p>
      </dsp:txBody>
      <dsp:txXfrm>
        <a:off x="1256759" y="5588314"/>
        <a:ext cx="1772752" cy="752076"/>
      </dsp:txXfrm>
    </dsp:sp>
    <dsp:sp modelId="{E9D83ECE-C7F7-43D4-BC7F-7669A1FC277B}">
      <dsp:nvSpPr>
        <dsp:cNvPr id="0" name=""/>
        <dsp:cNvSpPr/>
      </dsp:nvSpPr>
      <dsp:spPr>
        <a:xfrm>
          <a:off x="3338400" y="5588314"/>
          <a:ext cx="752076" cy="7520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808EA-1244-4118-B03C-10683EA09726}">
      <dsp:nvSpPr>
        <dsp:cNvPr id="0" name=""/>
        <dsp:cNvSpPr/>
      </dsp:nvSpPr>
      <dsp:spPr>
        <a:xfrm>
          <a:off x="3496337" y="5746250"/>
          <a:ext cx="436204" cy="43620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328D98-A1AE-405E-B171-2EEB582F657E}">
      <dsp:nvSpPr>
        <dsp:cNvPr id="0" name=""/>
        <dsp:cNvSpPr/>
      </dsp:nvSpPr>
      <dsp:spPr>
        <a:xfrm>
          <a:off x="4251637" y="5588314"/>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0" i="0" kern="1200"/>
            <a:t>References</a:t>
          </a:r>
          <a:r>
            <a:rPr lang="en-IN" sz="2400" b="0" i="0" kern="1200">
              <a:latin typeface="Aptos Display" panose="02110004020202020204"/>
            </a:rPr>
            <a:t> </a:t>
          </a:r>
          <a:endParaRPr lang="en-US" sz="2400" kern="1200"/>
        </a:p>
      </dsp:txBody>
      <dsp:txXfrm>
        <a:off x="4251637" y="5588314"/>
        <a:ext cx="1772752" cy="7520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c4f5ab81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c4f5ab81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027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c4f5ab81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c4f5ab81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c4f5ab81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c4f5ab81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280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c4f5ab81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c4f5ab81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793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5A83-6FC3-1D49-5496-FE64D3F8C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103325-2DAF-C327-4454-81445D1A2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165B4F-4ED6-A055-BB14-0E02ACD0372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EABF78-AB4D-9A82-0FD9-EF30A8017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6C3CA-4728-DCCD-CAF2-A4E1AE98FC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2707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D610-8521-DF19-0513-9E3EB6887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B61894-33E2-F4EF-1478-204BE61DB4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7D5F5-B033-57AC-9EDF-D4CF9FAA16C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37D24A0-8311-8F9E-6F65-C91FF1213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638B7-6A6F-2EEB-67CA-E66B4680505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72154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C887B-80B6-9C2E-4BC7-9D87255AA8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5E36D0-1839-C9C3-809C-757AC477E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A2826-9CBA-4A43-93F2-EDDCD005B22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ABB5F1-B54B-29F8-DEC6-CA5235282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BD810-56DE-9EB7-8572-26D6A6AF91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469122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F58B-6245-C11D-2BF0-90A57A78B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5F16C-86E8-9936-4CF0-36695678C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308EA-CCC2-2B30-3FD9-BDD63F243A0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48E0B32-F939-007A-7B12-75FD1C76D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07E43-1696-3D1D-DB3F-A437CBB783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207141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94C6-884F-E76F-B0F1-98A1BEF75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F6F58-BA69-AE09-3053-EE043D65AB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36384-CFC7-5EF8-B7E2-A4FB494C6BB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A222A26-D4C4-4715-CB9B-EDCEC7A4E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D0E3D-92F2-CFF6-D351-F3D7DEF9DC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1605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1C2A-1C11-9981-E083-9A6E4719E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A8ED3-3264-96B6-37AE-A79BF3FC7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0B453F-3581-0FE8-10C3-6141159935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B4E5AA-454A-977A-7E00-51EAF67872F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AD186A2-F639-D0D4-9CF0-649BCED95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F6091-DB39-B46E-5F9C-E2B0F436C9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121184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F223-2D4C-6DB8-44F7-32F401A858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23256E-D965-EEEA-CC61-74D159DE8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A98452-BA0C-B31C-35D7-55C8B07EF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27F7E8-D018-0849-6FAC-121E69181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4315B-6116-D569-D586-9051B1BA85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ADF21D-E65F-41E2-18D3-3093C4BD9FF7}"/>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DA01DDD-0C49-F4F7-CD9F-E24840E70C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F3396A-202F-2B46-FDAD-06BFCBBE99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961950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5419-7D38-49F0-7648-7D631DA749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411206-F7B7-3345-164A-2551BBB58B55}"/>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4CA91E-1869-F82D-32CF-0507151AB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99986-8621-5F35-5191-45C9A728AC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735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97B46E-6681-7FF0-82AA-1555EC7F8CA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530782A-993C-6B2D-1637-83D4E2CFDE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1C1690-7582-BDB4-8955-273533373F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288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3DD0-69AB-27A4-2E09-489B529AA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9C2BBB-9BEE-4F6C-9FDD-5DD5B1079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24D20-EA23-5637-8FDE-BB758D414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3E4A7-4CE9-8284-412A-CD13CC90119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1F99D0B-AD4A-F1EC-1EE6-7FDDC083A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06DD3-B165-7472-4664-37FFE480BE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25874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25AB-67D6-56BE-DEB6-2282F040E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0AF225-6D46-9E81-60AE-D8C59A027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929B08-9D8F-00C9-3CE7-072B04615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9A50F-68D4-D9BA-58F8-5EF4008815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D5DBC51-AE24-DA0C-86FE-60D5C1031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141CD-9FD4-5E2C-FCC7-33B11B9119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179678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B0669-ECD7-194C-576C-5B958885BD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C96F20-799F-32A8-3C19-6931B299C1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0E81F-B502-B25C-3BE3-86977CCB8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42FFCE6C-A0B3-1766-436B-B7E95C815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54099-F829-BD49-00EF-B15D6B9358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35767846"/>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nk and blue sky&#10;&#10;Description automatically generated">
            <a:extLst>
              <a:ext uri="{FF2B5EF4-FFF2-40B4-BE49-F238E27FC236}">
                <a16:creationId xmlns:a16="http://schemas.microsoft.com/office/drawing/2014/main" id="{E78664CF-3AD4-F85D-8C80-241A4B86DA18}"/>
              </a:ext>
            </a:extLst>
          </p:cNvPr>
          <p:cNvPicPr>
            <a:picLocks noChangeAspect="1"/>
          </p:cNvPicPr>
          <p:nvPr/>
        </p:nvPicPr>
        <p:blipFill rotWithShape="1">
          <a:blip r:embed="rId2">
            <a:alphaModFix amt="35000"/>
          </a:blip>
          <a:srcRect t="15278" b="28472"/>
          <a:stretch/>
        </p:blipFill>
        <p:spPr>
          <a:xfrm>
            <a:off x="20" y="1"/>
            <a:ext cx="12191980" cy="6857999"/>
          </a:xfrm>
          <a:prstGeom prst="rect">
            <a:avLst/>
          </a:prstGeom>
        </p:spPr>
      </p:pic>
      <p:cxnSp>
        <p:nvCxnSpPr>
          <p:cNvPr id="20" name="Straight Connector 19">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Google Shape;144;p1">
            <a:extLst>
              <a:ext uri="{FF2B5EF4-FFF2-40B4-BE49-F238E27FC236}">
                <a16:creationId xmlns:a16="http://schemas.microsoft.com/office/drawing/2014/main" id="{7225A45A-6029-8517-D5DA-C9BDE902F4DB}"/>
              </a:ext>
            </a:extLst>
          </p:cNvPr>
          <p:cNvSpPr txBox="1">
            <a:spLocks noGrp="1"/>
          </p:cNvSpPr>
          <p:nvPr>
            <p:ph type="subTitle" idx="1"/>
          </p:nvPr>
        </p:nvSpPr>
        <p:spPr>
          <a:xfrm>
            <a:off x="7534641" y="1065862"/>
            <a:ext cx="3860002" cy="4726276"/>
          </a:xfrm>
          <a:prstGeom prst="rect">
            <a:avLst/>
          </a:prstGeom>
        </p:spPr>
        <p:txBody>
          <a:bodyPr spcFirstLastPara="1" vert="horz" lIns="91440" tIns="45720" rIns="91440" bIns="45720" rtlCol="0" anchor="ctr" anchorCtr="0">
            <a:normAutofit/>
          </a:bodyPr>
          <a:lstStyle/>
          <a:p>
            <a:pPr lvl="0" indent="-228600" algn="l">
              <a:buFont typeface="Arial" panose="020B0604020202020204" pitchFamily="34" charset="0"/>
              <a:buChar char="•"/>
            </a:pPr>
            <a:r>
              <a:rPr lang="en-US" sz="2000">
                <a:solidFill>
                  <a:srgbClr val="FFFFFF"/>
                </a:solidFill>
                <a:sym typeface="Average"/>
              </a:rPr>
              <a:t>Presented By:</a:t>
            </a:r>
          </a:p>
          <a:p>
            <a:pPr indent="-228600" algn="l">
              <a:buFont typeface="Arial" panose="020B0604020202020204" pitchFamily="34" charset="0"/>
              <a:buChar char="•"/>
            </a:pPr>
            <a:r>
              <a:rPr lang="en-US" sz="2000">
                <a:solidFill>
                  <a:srgbClr val="FFFFFF"/>
                </a:solidFill>
                <a:sym typeface="Average"/>
              </a:rPr>
              <a:t>Sneha  (211042)</a:t>
            </a:r>
            <a:endParaRPr lang="en-US" sz="2000">
              <a:solidFill>
                <a:srgbClr val="FFFFFF"/>
              </a:solidFill>
            </a:endParaRPr>
          </a:p>
          <a:p>
            <a:pPr indent="-228600" algn="l">
              <a:buFont typeface="Arial" panose="020B0604020202020204" pitchFamily="34" charset="0"/>
              <a:buChar char="•"/>
            </a:pPr>
            <a:r>
              <a:rPr lang="en-US" sz="2000">
                <a:solidFill>
                  <a:srgbClr val="FFFFFF"/>
                </a:solidFill>
                <a:sym typeface="Average"/>
              </a:rPr>
              <a:t>Yatendra Singh (211202)</a:t>
            </a:r>
            <a:endParaRPr lang="en-US" sz="2000">
              <a:solidFill>
                <a:srgbClr val="FFFFFF"/>
              </a:solidFill>
            </a:endParaRPr>
          </a:p>
          <a:p>
            <a:pPr indent="-228600" algn="l">
              <a:buFont typeface="Arial" panose="020B0604020202020204" pitchFamily="34" charset="0"/>
              <a:buChar char="•"/>
            </a:pPr>
            <a:r>
              <a:rPr lang="en-US" sz="2000">
                <a:solidFill>
                  <a:srgbClr val="FFFFFF"/>
                </a:solidFill>
                <a:sym typeface="Average"/>
              </a:rPr>
              <a:t>Rajendra Kumar (210816)</a:t>
            </a:r>
            <a:endParaRPr lang="en-US" sz="2000">
              <a:solidFill>
                <a:srgbClr val="FFFFFF"/>
              </a:solidFill>
            </a:endParaRPr>
          </a:p>
          <a:p>
            <a:pPr indent="-228600" algn="l">
              <a:buFont typeface="Arial" panose="020B0604020202020204" pitchFamily="34" charset="0"/>
              <a:buChar char="•"/>
            </a:pPr>
            <a:r>
              <a:rPr lang="en-US" sz="2000">
                <a:solidFill>
                  <a:srgbClr val="FFFFFF"/>
                </a:solidFill>
                <a:sym typeface="Average"/>
              </a:rPr>
              <a:t>Chitresh Meena (210291)</a:t>
            </a:r>
            <a:endParaRPr lang="en-US" sz="2000">
              <a:solidFill>
                <a:srgbClr val="FFFFFF"/>
              </a:solidFill>
            </a:endParaRPr>
          </a:p>
          <a:p>
            <a:pPr indent="-228600" algn="l">
              <a:buFont typeface="Arial" panose="020B0604020202020204" pitchFamily="34" charset="0"/>
              <a:buChar char="•"/>
            </a:pPr>
            <a:r>
              <a:rPr lang="en-US" sz="2000">
                <a:solidFill>
                  <a:srgbClr val="FFFFFF"/>
                </a:solidFill>
                <a:sym typeface="Average"/>
              </a:rPr>
              <a:t>Ayush Raj (210249)</a:t>
            </a:r>
            <a:endParaRPr lang="en-US" sz="2000">
              <a:solidFill>
                <a:srgbClr val="FFFFFF"/>
              </a:solidFill>
            </a:endParaRPr>
          </a:p>
        </p:txBody>
      </p:sp>
      <p:sp>
        <p:nvSpPr>
          <p:cNvPr id="3" name="Rectangle 2">
            <a:extLst>
              <a:ext uri="{FF2B5EF4-FFF2-40B4-BE49-F238E27FC236}">
                <a16:creationId xmlns:a16="http://schemas.microsoft.com/office/drawing/2014/main" id="{D88E8EC0-39CD-03AF-D384-58E1C0DD712E}"/>
              </a:ext>
            </a:extLst>
          </p:cNvPr>
          <p:cNvSpPr/>
          <p:nvPr/>
        </p:nvSpPr>
        <p:spPr>
          <a:xfrm>
            <a:off x="1012722" y="2136338"/>
            <a:ext cx="6111687" cy="2585323"/>
          </a:xfrm>
          <a:prstGeom prst="rect">
            <a:avLst/>
          </a:prstGeom>
          <a:noFill/>
        </p:spPr>
        <p:txBody>
          <a:bodyPr wrap="square" lIns="91440" tIns="45720" rIns="91440" bIns="45720" anchor="t">
            <a:spAutoFit/>
          </a:bodyPr>
          <a:lstStyle/>
          <a:p>
            <a:pPr algn="r"/>
            <a:r>
              <a:rPr lang="en-US" sz="5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ECO342A</a:t>
            </a:r>
            <a:r>
              <a:rPr 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5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Econometrics-II</a:t>
            </a:r>
            <a:br>
              <a:rPr lang="en-US" sz="5400" b="1" cap="none" spc="0">
                <a:ln w="12700" cmpd="sng">
                  <a:solidFill>
                    <a:schemeClr val="accent4"/>
                  </a:solidFill>
                  <a:prstDash val="solid"/>
                </a:ln>
                <a:effectLst/>
              </a:rPr>
            </a:br>
            <a:r>
              <a:rPr lang="en-US" sz="5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Term Paper</a:t>
            </a:r>
            <a:endParaRPr 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37360477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CFECB2-1A59-CE75-FA12-17CAD2B39B3C}"/>
              </a:ext>
            </a:extLst>
          </p:cNvPr>
          <p:cNvSpPr txBox="1"/>
          <p:nvPr/>
        </p:nvSpPr>
        <p:spPr>
          <a:xfrm>
            <a:off x="9267909" y="2023110"/>
            <a:ext cx="2469624" cy="28460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700" kern="1200">
                <a:solidFill>
                  <a:schemeClr val="tx1"/>
                </a:solidFill>
                <a:latin typeface="+mj-lt"/>
                <a:ea typeface="+mj-ea"/>
                <a:cs typeface="+mj-cs"/>
              </a:rPr>
              <a:t>gegravity Modeled Effects Of India Joining ASEAN</a:t>
            </a:r>
          </a:p>
        </p:txBody>
      </p:sp>
      <p:sp>
        <p:nvSpPr>
          <p:cNvPr id="26" name="Rectangle 2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F26CAB-3EA5-CA85-1FAD-4431895FB872}"/>
              </a:ext>
            </a:extLst>
          </p:cNvPr>
          <p:cNvPicPr>
            <a:picLocks noChangeAspect="1"/>
          </p:cNvPicPr>
          <p:nvPr/>
        </p:nvPicPr>
        <p:blipFill>
          <a:blip r:embed="rId2"/>
          <a:stretch>
            <a:fillRect/>
          </a:stretch>
        </p:blipFill>
        <p:spPr>
          <a:xfrm>
            <a:off x="1704862" y="858525"/>
            <a:ext cx="5289055" cy="5211906"/>
          </a:xfrm>
          <a:prstGeom prst="rect">
            <a:avLst/>
          </a:prstGeom>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986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CFECB2-1A59-CE75-FA12-17CAD2B39B3C}"/>
              </a:ext>
            </a:extLst>
          </p:cNvPr>
          <p:cNvSpPr txBox="1"/>
          <p:nvPr/>
        </p:nvSpPr>
        <p:spPr>
          <a:xfrm>
            <a:off x="9267909" y="2023110"/>
            <a:ext cx="2469624" cy="28460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700" kern="1200">
                <a:solidFill>
                  <a:schemeClr val="tx1"/>
                </a:solidFill>
                <a:latin typeface="+mj-lt"/>
                <a:ea typeface="+mj-ea"/>
                <a:cs typeface="+mj-cs"/>
              </a:rPr>
              <a:t>gegravity Modeled Effects Of India Joining ASEAN</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4C7E575-8614-3FF9-D454-15A46A28E7BE}"/>
              </a:ext>
            </a:extLst>
          </p:cNvPr>
          <p:cNvPicPr>
            <a:picLocks noChangeAspect="1"/>
          </p:cNvPicPr>
          <p:nvPr/>
        </p:nvPicPr>
        <p:blipFill>
          <a:blip r:embed="rId2"/>
          <a:stretch>
            <a:fillRect/>
          </a:stretch>
        </p:blipFill>
        <p:spPr>
          <a:xfrm>
            <a:off x="545238" y="1029821"/>
            <a:ext cx="7608304" cy="4869313"/>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8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useBgFill="1">
        <p:nvSpPr>
          <p:cNvPr id="20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6" name="Rectangle 20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g26c4f5ab812_0_12"/>
          <p:cNvSpPr txBox="1">
            <a:spLocks noGrp="1"/>
          </p:cNvSpPr>
          <p:nvPr>
            <p:ph type="title"/>
          </p:nvPr>
        </p:nvSpPr>
        <p:spPr>
          <a:xfrm>
            <a:off x="261060" y="50839"/>
            <a:ext cx="3249905" cy="935092"/>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IN" sz="4000">
                <a:latin typeface="Average"/>
                <a:ea typeface="Average"/>
                <a:cs typeface="Average"/>
                <a:sym typeface="Average"/>
              </a:rPr>
              <a:t>Codes</a:t>
            </a:r>
          </a:p>
        </p:txBody>
      </p:sp>
      <p:sp>
        <p:nvSpPr>
          <p:cNvPr id="198" name="Google Shape;198;g26c4f5ab812_0_12"/>
          <p:cNvSpPr txBox="1">
            <a:spLocks noGrp="1"/>
          </p:cNvSpPr>
          <p:nvPr>
            <p:ph idx="1"/>
          </p:nvPr>
        </p:nvSpPr>
        <p:spPr>
          <a:xfrm>
            <a:off x="261060" y="751115"/>
            <a:ext cx="5343589" cy="5801176"/>
          </a:xfrm>
          <a:prstGeom prst="rect">
            <a:avLst/>
          </a:prstGeom>
        </p:spPr>
        <p:txBody>
          <a:bodyPr spcFirstLastPara="1" lIns="91425" tIns="45700" rIns="91425" bIns="45700" anchor="ctr" anchorCtr="0">
            <a:normAutofit lnSpcReduction="10000"/>
          </a:bodyPr>
          <a:lstStyle/>
          <a:p>
            <a:pPr>
              <a:buNone/>
            </a:pPr>
            <a:r>
              <a:rPr lang="en-IN" sz="1400">
                <a:ea typeface="+mn-lt"/>
                <a:cs typeface="+mn-lt"/>
                <a:sym typeface="Average"/>
              </a:rPr>
              <a:t>import pandas as pd</a:t>
            </a:r>
            <a:endParaRPr lang="en-US">
              <a:sym typeface="Average"/>
            </a:endParaRPr>
          </a:p>
          <a:p>
            <a:pPr>
              <a:buNone/>
            </a:pPr>
            <a:r>
              <a:rPr lang="en-IN" sz="1400">
                <a:ea typeface="+mn-lt"/>
                <a:cs typeface="+mn-lt"/>
                <a:sym typeface="Average"/>
              </a:rPr>
              <a:t>import </a:t>
            </a:r>
            <a:r>
              <a:rPr lang="en-IN" sz="1400" err="1">
                <a:ea typeface="+mn-lt"/>
                <a:cs typeface="+mn-lt"/>
                <a:sym typeface="Average"/>
              </a:rPr>
              <a:t>gme</a:t>
            </a:r>
            <a:r>
              <a:rPr lang="en-IN" sz="1400">
                <a:ea typeface="+mn-lt"/>
                <a:cs typeface="+mn-lt"/>
                <a:sym typeface="Average"/>
              </a:rPr>
              <a:t> as </a:t>
            </a:r>
            <a:r>
              <a:rPr lang="en-IN" sz="1400" err="1">
                <a:ea typeface="+mn-lt"/>
                <a:cs typeface="+mn-lt"/>
                <a:sym typeface="Average"/>
              </a:rPr>
              <a:t>gme</a:t>
            </a:r>
            <a:endParaRPr lang="en-IN" err="1">
              <a:sym typeface="Average"/>
            </a:endParaRPr>
          </a:p>
          <a:p>
            <a:pPr>
              <a:buNone/>
            </a:pPr>
            <a:r>
              <a:rPr lang="en-IN" sz="1400">
                <a:ea typeface="+mn-lt"/>
                <a:cs typeface="+mn-lt"/>
                <a:sym typeface="Average"/>
              </a:rPr>
              <a:t>import </a:t>
            </a:r>
            <a:r>
              <a:rPr lang="en-IN" sz="1400" err="1">
                <a:ea typeface="+mn-lt"/>
                <a:cs typeface="+mn-lt"/>
                <a:sym typeface="Average"/>
              </a:rPr>
              <a:t>gegravity</a:t>
            </a:r>
            <a:r>
              <a:rPr lang="en-IN" sz="1400">
                <a:ea typeface="+mn-lt"/>
                <a:cs typeface="+mn-lt"/>
                <a:sym typeface="Average"/>
              </a:rPr>
              <a:t> as </a:t>
            </a:r>
            <a:r>
              <a:rPr lang="en-IN" sz="1400" err="1">
                <a:ea typeface="+mn-lt"/>
                <a:cs typeface="+mn-lt"/>
                <a:sym typeface="Average"/>
              </a:rPr>
              <a:t>ge</a:t>
            </a:r>
            <a:endParaRPr lang="en-IN" err="1">
              <a:sym typeface="Average"/>
            </a:endParaRPr>
          </a:p>
          <a:p>
            <a:pPr>
              <a:buNone/>
            </a:pPr>
            <a:r>
              <a:rPr lang="en-IN" sz="1400" err="1">
                <a:ea typeface="+mn-lt"/>
                <a:cs typeface="+mn-lt"/>
                <a:sym typeface="Average"/>
              </a:rPr>
              <a:t>gravity_data_location</a:t>
            </a:r>
            <a:r>
              <a:rPr lang="en-IN" sz="1400">
                <a:ea typeface="+mn-lt"/>
                <a:cs typeface="+mn-lt"/>
                <a:sym typeface="Average"/>
              </a:rPr>
              <a:t> = </a:t>
            </a:r>
            <a:r>
              <a:rPr lang="en-IN" sz="1400" err="1">
                <a:ea typeface="+mn-lt"/>
                <a:cs typeface="+mn-lt"/>
                <a:sym typeface="Average"/>
              </a:rPr>
              <a:t>r"C</a:t>
            </a:r>
            <a:r>
              <a:rPr lang="en-IN" sz="1400">
                <a:ea typeface="+mn-lt"/>
                <a:cs typeface="+mn-lt"/>
                <a:sym typeface="Average"/>
              </a:rPr>
              <a:t>:\Users\</a:t>
            </a:r>
            <a:r>
              <a:rPr lang="en-IN" sz="1400" err="1">
                <a:ea typeface="+mn-lt"/>
                <a:cs typeface="+mn-lt"/>
                <a:sym typeface="Average"/>
              </a:rPr>
              <a:t>singh</a:t>
            </a:r>
            <a:r>
              <a:rPr lang="en-IN" sz="1400">
                <a:ea typeface="+mn-lt"/>
                <a:cs typeface="+mn-lt"/>
                <a:sym typeface="Average"/>
              </a:rPr>
              <a:t>\OneDrive\Desktop\IIT Kanpur\IITK 6th Semester\ECS\Herman-Trade\Real_Final_Data.csv"</a:t>
            </a:r>
            <a:endParaRPr lang="en-IN">
              <a:sym typeface="Average"/>
            </a:endParaRPr>
          </a:p>
          <a:p>
            <a:pPr>
              <a:buNone/>
            </a:pPr>
            <a:r>
              <a:rPr lang="en-IN" sz="1400" err="1">
                <a:ea typeface="+mn-lt"/>
                <a:cs typeface="+mn-lt"/>
                <a:sym typeface="Average"/>
              </a:rPr>
              <a:t>grav_data</a:t>
            </a:r>
            <a:r>
              <a:rPr lang="en-IN" sz="1400">
                <a:ea typeface="+mn-lt"/>
                <a:cs typeface="+mn-lt"/>
                <a:sym typeface="Average"/>
              </a:rPr>
              <a:t> = </a:t>
            </a:r>
            <a:r>
              <a:rPr lang="en-IN" sz="1400" err="1">
                <a:ea typeface="+mn-lt"/>
                <a:cs typeface="+mn-lt"/>
                <a:sym typeface="Average"/>
              </a:rPr>
              <a:t>pd.read_csv</a:t>
            </a:r>
            <a:r>
              <a:rPr lang="en-IN" sz="1400">
                <a:ea typeface="+mn-lt"/>
                <a:cs typeface="+mn-lt"/>
                <a:sym typeface="Average"/>
              </a:rPr>
              <a:t>(</a:t>
            </a:r>
            <a:r>
              <a:rPr lang="en-IN" sz="1400" err="1">
                <a:ea typeface="+mn-lt"/>
                <a:cs typeface="+mn-lt"/>
                <a:sym typeface="Average"/>
              </a:rPr>
              <a:t>gravity_data_location</a:t>
            </a:r>
            <a:r>
              <a:rPr lang="en-IN" sz="1400">
                <a:ea typeface="+mn-lt"/>
                <a:cs typeface="+mn-lt"/>
                <a:sym typeface="Average"/>
              </a:rPr>
              <a:t>)</a:t>
            </a:r>
            <a:endParaRPr lang="en-IN">
              <a:ea typeface="+mn-lt"/>
              <a:cs typeface="+mn-lt"/>
            </a:endParaRPr>
          </a:p>
          <a:p>
            <a:pPr>
              <a:buNone/>
            </a:pPr>
            <a:r>
              <a:rPr lang="en-IN" sz="1400" err="1">
                <a:ea typeface="+mn-lt"/>
                <a:cs typeface="+mn-lt"/>
                <a:sym typeface="Average"/>
              </a:rPr>
              <a:t>grav_data</a:t>
            </a:r>
            <a:endParaRPr lang="en-IN" err="1">
              <a:sym typeface="Average"/>
            </a:endParaRPr>
          </a:p>
          <a:p>
            <a:pPr>
              <a:buNone/>
            </a:pPr>
            <a:r>
              <a:rPr lang="en-IN" sz="1400" err="1">
                <a:ea typeface="+mn-lt"/>
                <a:cs typeface="+mn-lt"/>
                <a:sym typeface="Average"/>
              </a:rPr>
              <a:t>gme_data</a:t>
            </a:r>
            <a:r>
              <a:rPr lang="en-IN" sz="1400">
                <a:ea typeface="+mn-lt"/>
                <a:cs typeface="+mn-lt"/>
                <a:sym typeface="Average"/>
              </a:rPr>
              <a:t> = </a:t>
            </a:r>
            <a:r>
              <a:rPr lang="en-IN" sz="1400" err="1">
                <a:ea typeface="+mn-lt"/>
                <a:cs typeface="+mn-lt"/>
                <a:sym typeface="Average"/>
              </a:rPr>
              <a:t>gme.EstimationData</a:t>
            </a:r>
            <a:r>
              <a:rPr lang="en-IN" sz="1400">
                <a:ea typeface="+mn-lt"/>
                <a:cs typeface="+mn-lt"/>
                <a:sym typeface="Average"/>
              </a:rPr>
              <a:t> (</a:t>
            </a:r>
            <a:r>
              <a:rPr lang="en-IN" sz="1400" err="1">
                <a:ea typeface="+mn-lt"/>
                <a:cs typeface="+mn-lt"/>
                <a:sym typeface="Average"/>
              </a:rPr>
              <a:t>grav_data</a:t>
            </a:r>
            <a:r>
              <a:rPr lang="en-IN" sz="1400">
                <a:ea typeface="+mn-lt"/>
                <a:cs typeface="+mn-lt"/>
                <a:sym typeface="Average"/>
              </a:rPr>
              <a:t>, </a:t>
            </a:r>
            <a:endParaRPr lang="en-IN">
              <a:ea typeface="+mn-lt"/>
              <a:cs typeface="+mn-lt"/>
              <a:sym typeface="Average"/>
            </a:endParaRPr>
          </a:p>
          <a:p>
            <a:pPr>
              <a:buNone/>
            </a:pPr>
            <a:r>
              <a:rPr lang="en-IN" sz="1400">
                <a:ea typeface="+mn-lt"/>
                <a:cs typeface="+mn-lt"/>
                <a:sym typeface="Average"/>
              </a:rPr>
              <a:t>                               </a:t>
            </a:r>
            <a:r>
              <a:rPr lang="en-IN" sz="1400" err="1">
                <a:ea typeface="+mn-lt"/>
                <a:cs typeface="+mn-lt"/>
                <a:sym typeface="Average"/>
              </a:rPr>
              <a:t>imp_var_name</a:t>
            </a:r>
            <a:r>
              <a:rPr lang="en-IN" sz="1400">
                <a:ea typeface="+mn-lt"/>
                <a:cs typeface="+mn-lt"/>
                <a:sym typeface="Average"/>
              </a:rPr>
              <a:t> = "iso3_d_x", </a:t>
            </a:r>
            <a:endParaRPr lang="en-IN"/>
          </a:p>
          <a:p>
            <a:pPr>
              <a:buNone/>
            </a:pPr>
            <a:r>
              <a:rPr lang="en-IN" sz="1400">
                <a:ea typeface="+mn-lt"/>
                <a:cs typeface="+mn-lt"/>
                <a:sym typeface="Average"/>
              </a:rPr>
              <a:t>                               </a:t>
            </a:r>
            <a:r>
              <a:rPr lang="en-IN" sz="1400" err="1">
                <a:ea typeface="+mn-lt"/>
                <a:cs typeface="+mn-lt"/>
                <a:sym typeface="Average"/>
              </a:rPr>
              <a:t>exp_var_name</a:t>
            </a:r>
            <a:r>
              <a:rPr lang="en-IN" sz="1400">
                <a:ea typeface="+mn-lt"/>
                <a:cs typeface="+mn-lt"/>
                <a:sym typeface="Average"/>
              </a:rPr>
              <a:t> = "iso3_o_x", </a:t>
            </a:r>
            <a:endParaRPr lang="en-IN">
              <a:sym typeface="Average"/>
            </a:endParaRPr>
          </a:p>
          <a:p>
            <a:pPr>
              <a:buNone/>
            </a:pPr>
            <a:r>
              <a:rPr lang="en-IN" sz="1400">
                <a:ea typeface="+mn-lt"/>
                <a:cs typeface="+mn-lt"/>
                <a:sym typeface="Average"/>
              </a:rPr>
              <a:t>                               </a:t>
            </a:r>
            <a:r>
              <a:rPr lang="en-IN" sz="1400" err="1">
                <a:ea typeface="+mn-lt"/>
                <a:cs typeface="+mn-lt"/>
                <a:sym typeface="Average"/>
              </a:rPr>
              <a:t>year_var_name</a:t>
            </a:r>
            <a:r>
              <a:rPr lang="en-IN" sz="1400">
                <a:ea typeface="+mn-lt"/>
                <a:cs typeface="+mn-lt"/>
                <a:sym typeface="Average"/>
              </a:rPr>
              <a:t> = "</a:t>
            </a:r>
            <a:r>
              <a:rPr lang="en-IN" sz="1400" err="1">
                <a:ea typeface="+mn-lt"/>
                <a:cs typeface="+mn-lt"/>
                <a:sym typeface="Average"/>
              </a:rPr>
              <a:t>year_x</a:t>
            </a:r>
            <a:r>
              <a:rPr lang="en-IN" sz="1400">
                <a:ea typeface="+mn-lt"/>
                <a:cs typeface="+mn-lt"/>
                <a:sym typeface="Average"/>
              </a:rPr>
              <a:t>", </a:t>
            </a:r>
            <a:endParaRPr lang="en-IN"/>
          </a:p>
          <a:p>
            <a:pPr>
              <a:buNone/>
            </a:pPr>
            <a:r>
              <a:rPr lang="en-IN" sz="1400">
                <a:ea typeface="+mn-lt"/>
                <a:cs typeface="+mn-lt"/>
                <a:sym typeface="Average"/>
              </a:rPr>
              <a:t>                               </a:t>
            </a:r>
            <a:r>
              <a:rPr lang="en-IN" sz="1400" err="1">
                <a:ea typeface="+mn-lt"/>
                <a:cs typeface="+mn-lt"/>
                <a:sym typeface="Average"/>
              </a:rPr>
              <a:t>trade_var_name</a:t>
            </a:r>
            <a:r>
              <a:rPr lang="en-IN" sz="1400">
                <a:ea typeface="+mn-lt"/>
                <a:cs typeface="+mn-lt"/>
                <a:sym typeface="Average"/>
              </a:rPr>
              <a:t> = "exports")</a:t>
            </a:r>
            <a:endParaRPr lang="en-IN">
              <a:sym typeface="Average"/>
            </a:endParaRPr>
          </a:p>
          <a:p>
            <a:pPr>
              <a:buNone/>
            </a:pPr>
            <a:r>
              <a:rPr lang="en-IN" sz="1400" err="1">
                <a:ea typeface="+mn-lt"/>
                <a:cs typeface="+mn-lt"/>
                <a:sym typeface="Average"/>
              </a:rPr>
              <a:t>gme_model</a:t>
            </a:r>
            <a:r>
              <a:rPr lang="en-IN" sz="1400">
                <a:ea typeface="+mn-lt"/>
                <a:cs typeface="+mn-lt"/>
                <a:sym typeface="Average"/>
              </a:rPr>
              <a:t> = </a:t>
            </a:r>
            <a:r>
              <a:rPr lang="en-IN" sz="1400" err="1">
                <a:ea typeface="+mn-lt"/>
                <a:cs typeface="+mn-lt"/>
                <a:sym typeface="Average"/>
              </a:rPr>
              <a:t>gme.EstimationModel</a:t>
            </a:r>
            <a:r>
              <a:rPr lang="en-IN" sz="1400">
                <a:ea typeface="+mn-lt"/>
                <a:cs typeface="+mn-lt"/>
                <a:sym typeface="Average"/>
              </a:rPr>
              <a:t> (</a:t>
            </a:r>
            <a:r>
              <a:rPr lang="en-IN" sz="1400" err="1">
                <a:ea typeface="+mn-lt"/>
                <a:cs typeface="+mn-lt"/>
                <a:sym typeface="Average"/>
              </a:rPr>
              <a:t>gme_data</a:t>
            </a:r>
            <a:r>
              <a:rPr lang="en-IN" sz="1400">
                <a:ea typeface="+mn-lt"/>
                <a:cs typeface="+mn-lt"/>
                <a:sym typeface="Average"/>
              </a:rPr>
              <a:t>,</a:t>
            </a:r>
            <a:endParaRPr lang="en-IN">
              <a:ea typeface="+mn-lt"/>
              <a:cs typeface="+mn-lt"/>
              <a:sym typeface="Average"/>
            </a:endParaRPr>
          </a:p>
          <a:p>
            <a:pPr>
              <a:buNone/>
            </a:pPr>
            <a:r>
              <a:rPr lang="en-IN" sz="1400" err="1">
                <a:ea typeface="+mn-lt"/>
                <a:cs typeface="+mn-lt"/>
                <a:sym typeface="Average"/>
              </a:rPr>
              <a:t>lhs_var</a:t>
            </a:r>
            <a:r>
              <a:rPr lang="en-IN" sz="1400">
                <a:ea typeface="+mn-lt"/>
                <a:cs typeface="+mn-lt"/>
                <a:sym typeface="Average"/>
              </a:rPr>
              <a:t> ="Exports",</a:t>
            </a:r>
            <a:endParaRPr lang="en-IN">
              <a:sym typeface="Average"/>
            </a:endParaRPr>
          </a:p>
          <a:p>
            <a:pPr>
              <a:buNone/>
            </a:pPr>
            <a:r>
              <a:rPr lang="en-IN" sz="1400" err="1">
                <a:ea typeface="+mn-lt"/>
                <a:cs typeface="+mn-lt"/>
                <a:sym typeface="Average"/>
              </a:rPr>
              <a:t>rhs_var</a:t>
            </a:r>
            <a:r>
              <a:rPr lang="en-IN" sz="1400">
                <a:ea typeface="+mn-lt"/>
                <a:cs typeface="+mn-lt"/>
                <a:sym typeface="Average"/>
              </a:rPr>
              <a:t> =["</a:t>
            </a:r>
            <a:r>
              <a:rPr lang="en-IN" sz="1400" err="1">
                <a:ea typeface="+mn-lt"/>
                <a:cs typeface="+mn-lt"/>
                <a:sym typeface="Average"/>
              </a:rPr>
              <a:t>contig_x</a:t>
            </a:r>
            <a:r>
              <a:rPr lang="en-IN" sz="1400">
                <a:ea typeface="+mn-lt"/>
                <a:cs typeface="+mn-lt"/>
                <a:sym typeface="Average"/>
              </a:rPr>
              <a:t>", "</a:t>
            </a:r>
            <a:r>
              <a:rPr lang="en-IN" sz="1400" err="1">
                <a:ea typeface="+mn-lt"/>
                <a:cs typeface="+mn-lt"/>
                <a:sym typeface="Average"/>
              </a:rPr>
              <a:t>comlang_off_x</a:t>
            </a:r>
            <a:r>
              <a:rPr lang="en-IN" sz="1400">
                <a:ea typeface="+mn-lt"/>
                <a:cs typeface="+mn-lt"/>
                <a:sym typeface="Average"/>
              </a:rPr>
              <a:t>", "lndist_x","international","asean","comlang_ethno_x","col45_x","aifta"],</a:t>
            </a:r>
            <a:endParaRPr lang="en-IN">
              <a:sym typeface="Average"/>
            </a:endParaRPr>
          </a:p>
          <a:p>
            <a:pPr>
              <a:buNone/>
            </a:pPr>
            <a:r>
              <a:rPr lang="en-IN" sz="1400" err="1">
                <a:ea typeface="+mn-lt"/>
                <a:cs typeface="+mn-lt"/>
                <a:sym typeface="Average"/>
              </a:rPr>
              <a:t>fixed_effects</a:t>
            </a:r>
            <a:r>
              <a:rPr lang="en-IN" sz="1400">
                <a:ea typeface="+mn-lt"/>
                <a:cs typeface="+mn-lt"/>
                <a:sym typeface="Average"/>
              </a:rPr>
              <a:t> =[["iso3_o_x"], ["iso3_d_x"]])</a:t>
            </a:r>
            <a:endParaRPr lang="en-IN">
              <a:sym typeface="Average"/>
            </a:endParaRPr>
          </a:p>
          <a:p>
            <a:pPr lvl="0">
              <a:buNone/>
            </a:pPr>
            <a:r>
              <a:rPr lang="en-IN" sz="1400" err="1">
                <a:ea typeface="+mn-lt"/>
                <a:cs typeface="+mn-lt"/>
                <a:sym typeface="Average"/>
              </a:rPr>
              <a:t>gme_model.estimate</a:t>
            </a:r>
            <a:r>
              <a:rPr lang="en-IN" sz="1400">
                <a:ea typeface="+mn-lt"/>
                <a:cs typeface="+mn-lt"/>
                <a:sym typeface="Average"/>
              </a:rPr>
              <a:t>()</a:t>
            </a:r>
            <a:endParaRPr lang="en-IN"/>
          </a:p>
          <a:p>
            <a:pPr marL="0" lvl="0" indent="0">
              <a:spcBef>
                <a:spcPts val="0"/>
              </a:spcBef>
              <a:spcAft>
                <a:spcPts val="600"/>
              </a:spcAft>
              <a:buNone/>
            </a:pPr>
            <a:r>
              <a:rPr lang="en-IN" sz="1400" err="1">
                <a:ea typeface="+mn-lt"/>
                <a:cs typeface="+mn-lt"/>
                <a:sym typeface="Average"/>
              </a:rPr>
              <a:t>gme_model.results_dict</a:t>
            </a:r>
            <a:r>
              <a:rPr lang="en-IN" sz="1400">
                <a:ea typeface="+mn-lt"/>
                <a:cs typeface="+mn-lt"/>
                <a:sym typeface="Average"/>
              </a:rPr>
              <a:t>["all"].summary()</a:t>
            </a:r>
            <a:endParaRPr lang="en-IN"/>
          </a:p>
        </p:txBody>
      </p:sp>
      <p:pic>
        <p:nvPicPr>
          <p:cNvPr id="200" name="Picture 199" descr="Computer script on a screen">
            <a:extLst>
              <a:ext uri="{FF2B5EF4-FFF2-40B4-BE49-F238E27FC236}">
                <a16:creationId xmlns:a16="http://schemas.microsoft.com/office/drawing/2014/main" id="{7E02D4FE-E0AC-78EF-60D7-0D07D852EEC7}"/>
              </a:ext>
            </a:extLst>
          </p:cNvPr>
          <p:cNvPicPr>
            <a:picLocks noChangeAspect="1"/>
          </p:cNvPicPr>
          <p:nvPr/>
        </p:nvPicPr>
        <p:blipFill rotWithShape="1">
          <a:blip r:embed="rId3"/>
          <a:srcRect l="414" r="40186" b="-2"/>
          <a:stretch/>
        </p:blipFill>
        <p:spPr>
          <a:xfrm>
            <a:off x="8864600" y="50801"/>
            <a:ext cx="3325759" cy="680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useBgFill="1">
        <p:nvSpPr>
          <p:cNvPr id="20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6" name="Rectangle 20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g26c4f5ab812_0_12"/>
          <p:cNvSpPr txBox="1">
            <a:spLocks noGrp="1"/>
          </p:cNvSpPr>
          <p:nvPr>
            <p:ph type="title"/>
          </p:nvPr>
        </p:nvSpPr>
        <p:spPr>
          <a:xfrm>
            <a:off x="232245" y="167699"/>
            <a:ext cx="3558333" cy="971378"/>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IN" sz="4000">
                <a:latin typeface="Average"/>
                <a:ea typeface="Average"/>
                <a:cs typeface="Average"/>
                <a:sym typeface="Average"/>
              </a:rPr>
              <a:t>Codes</a:t>
            </a:r>
          </a:p>
        </p:txBody>
      </p:sp>
      <p:pic>
        <p:nvPicPr>
          <p:cNvPr id="200" name="Picture 199" descr="Computer script on a screen">
            <a:extLst>
              <a:ext uri="{FF2B5EF4-FFF2-40B4-BE49-F238E27FC236}">
                <a16:creationId xmlns:a16="http://schemas.microsoft.com/office/drawing/2014/main" id="{7E02D4FE-E0AC-78EF-60D7-0D07D852EEC7}"/>
              </a:ext>
            </a:extLst>
          </p:cNvPr>
          <p:cNvPicPr>
            <a:picLocks noChangeAspect="1"/>
          </p:cNvPicPr>
          <p:nvPr/>
        </p:nvPicPr>
        <p:blipFill rotWithShape="1">
          <a:blip r:embed="rId3"/>
          <a:srcRect l="414" r="40186" b="-2"/>
          <a:stretch/>
        </p:blipFill>
        <p:spPr>
          <a:xfrm>
            <a:off x="6096000" y="1"/>
            <a:ext cx="6102825" cy="6858000"/>
          </a:xfrm>
          <a:prstGeom prst="rect">
            <a:avLst/>
          </a:prstGeom>
        </p:spPr>
      </p:pic>
      <p:sp>
        <p:nvSpPr>
          <p:cNvPr id="4" name="TextBox 5">
            <a:extLst>
              <a:ext uri="{FF2B5EF4-FFF2-40B4-BE49-F238E27FC236}">
                <a16:creationId xmlns:a16="http://schemas.microsoft.com/office/drawing/2014/main" id="{715D2C0D-4B34-1899-66EA-9BAF2404FAC6}"/>
              </a:ext>
            </a:extLst>
          </p:cNvPr>
          <p:cNvSpPr txBox="1"/>
          <p:nvPr/>
        </p:nvSpPr>
        <p:spPr>
          <a:xfrm>
            <a:off x="226692" y="928946"/>
            <a:ext cx="6008913" cy="563231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a:ea typeface="+mn-lt"/>
                <a:cs typeface="+mn-lt"/>
              </a:rPr>
              <a:t>ge_model</a:t>
            </a:r>
            <a:r>
              <a:rPr lang="en-US">
                <a:ea typeface="+mn-lt"/>
                <a:cs typeface="+mn-lt"/>
              </a:rPr>
              <a:t> = </a:t>
            </a:r>
            <a:r>
              <a:rPr lang="en-US" err="1">
                <a:ea typeface="+mn-lt"/>
                <a:cs typeface="+mn-lt"/>
              </a:rPr>
              <a:t>ge.OneSectorGE</a:t>
            </a:r>
            <a:r>
              <a:rPr lang="en-US">
                <a:ea typeface="+mn-lt"/>
                <a:cs typeface="+mn-lt"/>
              </a:rPr>
              <a:t> </a:t>
            </a:r>
          </a:p>
          <a:p>
            <a:r>
              <a:rPr lang="en-US">
                <a:ea typeface="+mn-lt"/>
                <a:cs typeface="+mn-lt"/>
              </a:rPr>
              <a:t>( </a:t>
            </a:r>
            <a:r>
              <a:rPr lang="en-US" err="1">
                <a:ea typeface="+mn-lt"/>
                <a:cs typeface="+mn-lt"/>
              </a:rPr>
              <a:t>gme_model</a:t>
            </a:r>
            <a:r>
              <a:rPr lang="en-US">
                <a:ea typeface="+mn-lt"/>
                <a:cs typeface="+mn-lt"/>
              </a:rPr>
              <a:t> , year = "2020",</a:t>
            </a:r>
            <a:endParaRPr lang="en-US"/>
          </a:p>
          <a:p>
            <a:r>
              <a:rPr lang="en-US" err="1">
                <a:ea typeface="+mn-lt"/>
                <a:cs typeface="+mn-lt"/>
              </a:rPr>
              <a:t>expend_var_name</a:t>
            </a:r>
            <a:r>
              <a:rPr lang="en-US">
                <a:ea typeface="+mn-lt"/>
                <a:cs typeface="+mn-lt"/>
              </a:rPr>
              <a:t> = "</a:t>
            </a:r>
            <a:r>
              <a:rPr lang="en-US" err="1">
                <a:ea typeface="+mn-lt"/>
                <a:cs typeface="+mn-lt"/>
              </a:rPr>
              <a:t>gdp_o_x</a:t>
            </a:r>
            <a:r>
              <a:rPr lang="en-US">
                <a:ea typeface="+mn-lt"/>
                <a:cs typeface="+mn-lt"/>
              </a:rPr>
              <a:t>",</a:t>
            </a:r>
            <a:endParaRPr lang="en-US"/>
          </a:p>
          <a:p>
            <a:r>
              <a:rPr lang="en-US" err="1">
                <a:ea typeface="+mn-lt"/>
                <a:cs typeface="+mn-lt"/>
              </a:rPr>
              <a:t>output_var_name</a:t>
            </a:r>
            <a:r>
              <a:rPr lang="en-US">
                <a:ea typeface="+mn-lt"/>
                <a:cs typeface="+mn-lt"/>
              </a:rPr>
              <a:t> = "</a:t>
            </a:r>
            <a:r>
              <a:rPr lang="en-US" err="1">
                <a:ea typeface="+mn-lt"/>
                <a:cs typeface="+mn-lt"/>
              </a:rPr>
              <a:t>gdp_d_x</a:t>
            </a:r>
            <a:r>
              <a:rPr lang="en-US">
                <a:ea typeface="+mn-lt"/>
                <a:cs typeface="+mn-lt"/>
              </a:rPr>
              <a:t>",</a:t>
            </a:r>
            <a:endParaRPr lang="en-US"/>
          </a:p>
          <a:p>
            <a:r>
              <a:rPr lang="en-US" err="1">
                <a:ea typeface="+mn-lt"/>
                <a:cs typeface="+mn-lt"/>
              </a:rPr>
              <a:t>reference_importer</a:t>
            </a:r>
            <a:r>
              <a:rPr lang="en-US">
                <a:ea typeface="+mn-lt"/>
                <a:cs typeface="+mn-lt"/>
              </a:rPr>
              <a:t> = "USA", sigma = 5)</a:t>
            </a:r>
            <a:endParaRPr lang="en-US"/>
          </a:p>
          <a:p>
            <a:endParaRPr lang="en-US"/>
          </a:p>
          <a:p>
            <a:r>
              <a:rPr lang="en-US" err="1">
                <a:ea typeface="+mn-lt"/>
                <a:cs typeface="+mn-lt"/>
              </a:rPr>
              <a:t>ge_model.build_baseline</a:t>
            </a:r>
            <a:r>
              <a:rPr lang="en-US">
                <a:ea typeface="+mn-lt"/>
                <a:cs typeface="+mn-lt"/>
              </a:rPr>
              <a:t> (</a:t>
            </a:r>
            <a:r>
              <a:rPr lang="en-US" err="1">
                <a:ea typeface="+mn-lt"/>
                <a:cs typeface="+mn-lt"/>
              </a:rPr>
              <a:t>omr_rescale</a:t>
            </a:r>
            <a:r>
              <a:rPr lang="en-US">
                <a:ea typeface="+mn-lt"/>
                <a:cs typeface="+mn-lt"/>
              </a:rPr>
              <a:t> =10)</a:t>
            </a:r>
            <a:endParaRPr lang="en-US"/>
          </a:p>
          <a:p>
            <a:r>
              <a:rPr lang="en-US">
                <a:ea typeface="+mn-lt"/>
                <a:cs typeface="+mn-lt"/>
              </a:rPr>
              <a:t>print(</a:t>
            </a:r>
            <a:r>
              <a:rPr lang="en-US" err="1">
                <a:ea typeface="+mn-lt"/>
                <a:cs typeface="+mn-lt"/>
              </a:rPr>
              <a:t>ge_model.baseline_mr</a:t>
            </a:r>
            <a:r>
              <a:rPr lang="en-US">
                <a:ea typeface="+mn-lt"/>
                <a:cs typeface="+mn-lt"/>
              </a:rPr>
              <a:t>)</a:t>
            </a:r>
            <a:endParaRPr lang="en-US"/>
          </a:p>
          <a:p>
            <a:endParaRPr lang="en-US"/>
          </a:p>
          <a:p>
            <a:r>
              <a:rPr lang="en-US" err="1">
                <a:ea typeface="+mn-lt"/>
                <a:cs typeface="+mn-lt"/>
              </a:rPr>
              <a:t>exp_data</a:t>
            </a:r>
            <a:r>
              <a:rPr lang="en-US">
                <a:ea typeface="+mn-lt"/>
                <a:cs typeface="+mn-lt"/>
              </a:rPr>
              <a:t> = </a:t>
            </a:r>
            <a:r>
              <a:rPr lang="en-US" err="1">
                <a:ea typeface="+mn-lt"/>
                <a:cs typeface="+mn-lt"/>
              </a:rPr>
              <a:t>ge_model.baseline_data.copy</a:t>
            </a:r>
            <a:r>
              <a:rPr lang="en-US">
                <a:ea typeface="+mn-lt"/>
                <a:cs typeface="+mn-lt"/>
              </a:rPr>
              <a:t>()</a:t>
            </a:r>
            <a:endParaRPr lang="en-US"/>
          </a:p>
          <a:p>
            <a:r>
              <a:rPr lang="en-US">
                <a:ea typeface="+mn-lt"/>
                <a:cs typeface="+mn-lt"/>
              </a:rPr>
              <a:t>#BRN</a:t>
            </a:r>
            <a:endParaRPr lang="en-US"/>
          </a:p>
          <a:p>
            <a:r>
              <a:rPr lang="en-US" err="1">
                <a:ea typeface="+mn-lt"/>
                <a:cs typeface="+mn-lt"/>
              </a:rPr>
              <a:t>exp_data.loc</a:t>
            </a:r>
            <a:r>
              <a:rPr lang="en-US">
                <a:ea typeface="+mn-lt"/>
                <a:cs typeface="+mn-lt"/>
              </a:rPr>
              <a:t> [( </a:t>
            </a:r>
            <a:r>
              <a:rPr lang="en-US" err="1">
                <a:ea typeface="+mn-lt"/>
                <a:cs typeface="+mn-lt"/>
              </a:rPr>
              <a:t>exp_data</a:t>
            </a:r>
            <a:r>
              <a:rPr lang="en-US">
                <a:ea typeface="+mn-lt"/>
                <a:cs typeface="+mn-lt"/>
              </a:rPr>
              <a:t>["iso3_d_x"]=="IND") &amp;</a:t>
            </a:r>
            <a:endParaRPr lang="en-US"/>
          </a:p>
          <a:p>
            <a:r>
              <a:rPr lang="en-US">
                <a:ea typeface="+mn-lt"/>
                <a:cs typeface="+mn-lt"/>
              </a:rPr>
              <a:t>( </a:t>
            </a:r>
            <a:r>
              <a:rPr lang="en-US" err="1">
                <a:ea typeface="+mn-lt"/>
                <a:cs typeface="+mn-lt"/>
              </a:rPr>
              <a:t>exp_data</a:t>
            </a:r>
            <a:r>
              <a:rPr lang="en-US">
                <a:ea typeface="+mn-lt"/>
                <a:cs typeface="+mn-lt"/>
              </a:rPr>
              <a:t>["iso3_o_x"]=="BRN") , "</a:t>
            </a:r>
            <a:r>
              <a:rPr lang="en-US" err="1">
                <a:ea typeface="+mn-lt"/>
                <a:cs typeface="+mn-lt"/>
              </a:rPr>
              <a:t>asean</a:t>
            </a:r>
            <a:r>
              <a:rPr lang="en-US">
                <a:ea typeface="+mn-lt"/>
                <a:cs typeface="+mn-lt"/>
              </a:rPr>
              <a:t>"] = 1</a:t>
            </a:r>
            <a:endParaRPr lang="en-US"/>
          </a:p>
          <a:p>
            <a:r>
              <a:rPr lang="en-US" err="1">
                <a:ea typeface="+mn-lt"/>
                <a:cs typeface="+mn-lt"/>
              </a:rPr>
              <a:t>exp_data.loc</a:t>
            </a:r>
            <a:r>
              <a:rPr lang="en-US">
                <a:ea typeface="+mn-lt"/>
                <a:cs typeface="+mn-lt"/>
              </a:rPr>
              <a:t> [( </a:t>
            </a:r>
            <a:r>
              <a:rPr lang="en-US" err="1">
                <a:ea typeface="+mn-lt"/>
                <a:cs typeface="+mn-lt"/>
              </a:rPr>
              <a:t>exp_data</a:t>
            </a:r>
            <a:r>
              <a:rPr lang="en-US">
                <a:ea typeface="+mn-lt"/>
                <a:cs typeface="+mn-lt"/>
              </a:rPr>
              <a:t>["iso3_d_x"]=="BRN") &amp;</a:t>
            </a:r>
            <a:endParaRPr lang="en-US"/>
          </a:p>
          <a:p>
            <a:r>
              <a:rPr lang="en-US">
                <a:ea typeface="+mn-lt"/>
                <a:cs typeface="+mn-lt"/>
              </a:rPr>
              <a:t>( </a:t>
            </a:r>
            <a:r>
              <a:rPr lang="en-US" err="1">
                <a:ea typeface="+mn-lt"/>
                <a:cs typeface="+mn-lt"/>
              </a:rPr>
              <a:t>exp_data</a:t>
            </a:r>
            <a:r>
              <a:rPr lang="en-US">
                <a:ea typeface="+mn-lt"/>
                <a:cs typeface="+mn-lt"/>
              </a:rPr>
              <a:t>["iso3_o_x"]=="IND") , "</a:t>
            </a:r>
            <a:r>
              <a:rPr lang="en-US" err="1">
                <a:ea typeface="+mn-lt"/>
                <a:cs typeface="+mn-lt"/>
              </a:rPr>
              <a:t>asean</a:t>
            </a:r>
            <a:r>
              <a:rPr lang="en-US">
                <a:ea typeface="+mn-lt"/>
                <a:cs typeface="+mn-lt"/>
              </a:rPr>
              <a:t>"] = 1</a:t>
            </a:r>
            <a:endParaRPr lang="en-US"/>
          </a:p>
          <a:p>
            <a:r>
              <a:rPr lang="en-US">
                <a:ea typeface="+mn-lt"/>
                <a:cs typeface="+mn-lt"/>
              </a:rPr>
              <a:t>#KHM</a:t>
            </a:r>
            <a:endParaRPr lang="en-US"/>
          </a:p>
          <a:p>
            <a:r>
              <a:rPr lang="en-US" err="1">
                <a:ea typeface="+mn-lt"/>
                <a:cs typeface="+mn-lt"/>
              </a:rPr>
              <a:t>exp_data.loc</a:t>
            </a:r>
            <a:r>
              <a:rPr lang="en-US">
                <a:ea typeface="+mn-lt"/>
                <a:cs typeface="+mn-lt"/>
              </a:rPr>
              <a:t> [( </a:t>
            </a:r>
            <a:r>
              <a:rPr lang="en-US" err="1">
                <a:ea typeface="+mn-lt"/>
                <a:cs typeface="+mn-lt"/>
              </a:rPr>
              <a:t>exp_data</a:t>
            </a:r>
            <a:r>
              <a:rPr lang="en-US">
                <a:ea typeface="+mn-lt"/>
                <a:cs typeface="+mn-lt"/>
              </a:rPr>
              <a:t>["iso3_d_x"]=="IND") &amp;</a:t>
            </a:r>
            <a:endParaRPr lang="en-US"/>
          </a:p>
          <a:p>
            <a:r>
              <a:rPr lang="en-US">
                <a:ea typeface="+mn-lt"/>
                <a:cs typeface="+mn-lt"/>
              </a:rPr>
              <a:t>( </a:t>
            </a:r>
            <a:r>
              <a:rPr lang="en-US" err="1">
                <a:ea typeface="+mn-lt"/>
                <a:cs typeface="+mn-lt"/>
              </a:rPr>
              <a:t>exp_data</a:t>
            </a:r>
            <a:r>
              <a:rPr lang="en-US">
                <a:ea typeface="+mn-lt"/>
                <a:cs typeface="+mn-lt"/>
              </a:rPr>
              <a:t>["iso3_o_x"]=="KHM") , "</a:t>
            </a:r>
            <a:r>
              <a:rPr lang="en-US" err="1">
                <a:ea typeface="+mn-lt"/>
                <a:cs typeface="+mn-lt"/>
              </a:rPr>
              <a:t>asean</a:t>
            </a:r>
            <a:r>
              <a:rPr lang="en-US">
                <a:ea typeface="+mn-lt"/>
                <a:cs typeface="+mn-lt"/>
              </a:rPr>
              <a:t>"] = 1</a:t>
            </a:r>
            <a:endParaRPr lang="en-US"/>
          </a:p>
          <a:p>
            <a:r>
              <a:rPr lang="en-US" err="1">
                <a:ea typeface="+mn-lt"/>
                <a:cs typeface="+mn-lt"/>
              </a:rPr>
              <a:t>exp_data.loc</a:t>
            </a:r>
            <a:r>
              <a:rPr lang="en-US">
                <a:ea typeface="+mn-lt"/>
                <a:cs typeface="+mn-lt"/>
              </a:rPr>
              <a:t> [( </a:t>
            </a:r>
            <a:r>
              <a:rPr lang="en-US" err="1">
                <a:ea typeface="+mn-lt"/>
                <a:cs typeface="+mn-lt"/>
              </a:rPr>
              <a:t>exp_data</a:t>
            </a:r>
            <a:r>
              <a:rPr lang="en-US">
                <a:ea typeface="+mn-lt"/>
                <a:cs typeface="+mn-lt"/>
              </a:rPr>
              <a:t>["iso3_d_x"]=="KHM") &amp;</a:t>
            </a:r>
            <a:endParaRPr lang="en-US"/>
          </a:p>
          <a:p>
            <a:r>
              <a:rPr lang="en-US">
                <a:ea typeface="+mn-lt"/>
                <a:cs typeface="+mn-lt"/>
              </a:rPr>
              <a:t>( </a:t>
            </a:r>
            <a:r>
              <a:rPr lang="en-US" err="1">
                <a:ea typeface="+mn-lt"/>
                <a:cs typeface="+mn-lt"/>
              </a:rPr>
              <a:t>exp_data</a:t>
            </a:r>
            <a:r>
              <a:rPr lang="en-US">
                <a:ea typeface="+mn-lt"/>
                <a:cs typeface="+mn-lt"/>
              </a:rPr>
              <a:t>["iso3_o_x"]=="IND") , "</a:t>
            </a:r>
            <a:r>
              <a:rPr lang="en-US" err="1">
                <a:ea typeface="+mn-lt"/>
                <a:cs typeface="+mn-lt"/>
              </a:rPr>
              <a:t>asean</a:t>
            </a:r>
            <a:r>
              <a:rPr lang="en-US">
                <a:ea typeface="+mn-lt"/>
                <a:cs typeface="+mn-lt"/>
              </a:rPr>
              <a:t>"] = 1</a:t>
            </a:r>
            <a:endParaRPr lang="en-US"/>
          </a:p>
        </p:txBody>
      </p:sp>
    </p:spTree>
    <p:extLst>
      <p:ext uri="{BB962C8B-B14F-4D97-AF65-F5344CB8AC3E}">
        <p14:creationId xmlns:p14="http://schemas.microsoft.com/office/powerpoint/2010/main" val="322085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useBgFill="1">
        <p:nvSpPr>
          <p:cNvPr id="20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useBgFill="1">
        <p:nvSpPr>
          <p:cNvPr id="206" name="Rectangle 20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g26c4f5ab812_0_12"/>
          <p:cNvSpPr txBox="1">
            <a:spLocks noGrp="1"/>
          </p:cNvSpPr>
          <p:nvPr>
            <p:ph type="title"/>
          </p:nvPr>
        </p:nvSpPr>
        <p:spPr>
          <a:xfrm>
            <a:off x="472726" y="78052"/>
            <a:ext cx="3558333" cy="971378"/>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IN" sz="4000">
                <a:latin typeface="Average"/>
                <a:ea typeface="Average"/>
                <a:cs typeface="Average"/>
                <a:sym typeface="Average"/>
              </a:rPr>
              <a:t>Codes</a:t>
            </a:r>
          </a:p>
        </p:txBody>
      </p:sp>
      <p:pic>
        <p:nvPicPr>
          <p:cNvPr id="200" name="Picture 199" descr="Computer script on a screen">
            <a:extLst>
              <a:ext uri="{FF2B5EF4-FFF2-40B4-BE49-F238E27FC236}">
                <a16:creationId xmlns:a16="http://schemas.microsoft.com/office/drawing/2014/main" id="{7E02D4FE-E0AC-78EF-60D7-0D07D852EEC7}"/>
              </a:ext>
            </a:extLst>
          </p:cNvPr>
          <p:cNvPicPr>
            <a:picLocks noChangeAspect="1"/>
          </p:cNvPicPr>
          <p:nvPr/>
        </p:nvPicPr>
        <p:blipFill rotWithShape="1">
          <a:blip r:embed="rId3"/>
          <a:srcRect l="414" r="40186" b="-2"/>
          <a:stretch/>
        </p:blipFill>
        <p:spPr>
          <a:xfrm>
            <a:off x="6096000" y="1"/>
            <a:ext cx="6102825" cy="6858000"/>
          </a:xfrm>
          <a:prstGeom prst="rect">
            <a:avLst/>
          </a:prstGeom>
        </p:spPr>
      </p:pic>
      <p:sp>
        <p:nvSpPr>
          <p:cNvPr id="2" name="TextBox 1">
            <a:extLst>
              <a:ext uri="{FF2B5EF4-FFF2-40B4-BE49-F238E27FC236}">
                <a16:creationId xmlns:a16="http://schemas.microsoft.com/office/drawing/2014/main" id="{7D4513F6-1326-C1C6-C80A-43714CD37CE7}"/>
              </a:ext>
            </a:extLst>
          </p:cNvPr>
          <p:cNvSpPr txBox="1"/>
          <p:nvPr/>
        </p:nvSpPr>
        <p:spPr>
          <a:xfrm>
            <a:off x="473320" y="934306"/>
            <a:ext cx="4461932" cy="569386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mn-lt"/>
                <a:cs typeface="+mn-lt"/>
              </a:rPr>
              <a:t>#IDN</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["iso3_d_x"]=="IND") &amp;</a:t>
            </a:r>
            <a:endParaRPr lang="en-US" sz="1400"/>
          </a:p>
          <a:p>
            <a:r>
              <a:rPr lang="en-US" sz="1400">
                <a:ea typeface="+mn-lt"/>
                <a:cs typeface="+mn-lt"/>
              </a:rPr>
              <a:t>( </a:t>
            </a:r>
            <a:r>
              <a:rPr lang="en-US" sz="1400" err="1">
                <a:ea typeface="+mn-lt"/>
                <a:cs typeface="+mn-lt"/>
              </a:rPr>
              <a:t>exp_data</a:t>
            </a:r>
            <a:r>
              <a:rPr lang="en-US" sz="1400">
                <a:ea typeface="+mn-lt"/>
                <a:cs typeface="+mn-lt"/>
              </a:rPr>
              <a:t>["iso3_o_x"]=="IDN") , "</a:t>
            </a:r>
            <a:r>
              <a:rPr lang="en-US" sz="1400" err="1">
                <a:ea typeface="+mn-lt"/>
                <a:cs typeface="+mn-lt"/>
              </a:rPr>
              <a:t>asean</a:t>
            </a:r>
            <a:r>
              <a:rPr lang="en-US" sz="1400">
                <a:ea typeface="+mn-lt"/>
                <a:cs typeface="+mn-lt"/>
              </a:rPr>
              <a:t>"] = 1</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["iso3_d_x"]=="IDN") &amp;</a:t>
            </a:r>
            <a:endParaRPr lang="en-US" sz="1400"/>
          </a:p>
          <a:p>
            <a:r>
              <a:rPr lang="en-US" sz="1400">
                <a:ea typeface="+mn-lt"/>
                <a:cs typeface="+mn-lt"/>
              </a:rPr>
              <a:t>( </a:t>
            </a:r>
            <a:r>
              <a:rPr lang="en-US" sz="1400" err="1">
                <a:ea typeface="+mn-lt"/>
                <a:cs typeface="+mn-lt"/>
              </a:rPr>
              <a:t>exp_data</a:t>
            </a:r>
            <a:r>
              <a:rPr lang="en-US" sz="1400">
                <a:ea typeface="+mn-lt"/>
                <a:cs typeface="+mn-lt"/>
              </a:rPr>
              <a:t>["iso3_o_x"]=="IND") , "</a:t>
            </a:r>
            <a:r>
              <a:rPr lang="en-US" sz="1400" err="1">
                <a:ea typeface="+mn-lt"/>
                <a:cs typeface="+mn-lt"/>
              </a:rPr>
              <a:t>asean</a:t>
            </a:r>
            <a:r>
              <a:rPr lang="en-US" sz="1400">
                <a:ea typeface="+mn-lt"/>
                <a:cs typeface="+mn-lt"/>
              </a:rPr>
              <a:t>"] = 1</a:t>
            </a:r>
            <a:endParaRPr lang="en-US" sz="1400"/>
          </a:p>
          <a:p>
            <a:r>
              <a:rPr lang="en-US" sz="1400">
                <a:ea typeface="+mn-lt"/>
                <a:cs typeface="+mn-lt"/>
              </a:rPr>
              <a:t>#LAO</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["iso3_d_x"]=="IND") &amp;</a:t>
            </a:r>
            <a:endParaRPr lang="en-US" sz="1400"/>
          </a:p>
          <a:p>
            <a:r>
              <a:rPr lang="en-US" sz="1400">
                <a:ea typeface="+mn-lt"/>
                <a:cs typeface="+mn-lt"/>
              </a:rPr>
              <a:t>( </a:t>
            </a:r>
            <a:r>
              <a:rPr lang="en-US" sz="1400" err="1">
                <a:ea typeface="+mn-lt"/>
                <a:cs typeface="+mn-lt"/>
              </a:rPr>
              <a:t>exp_data</a:t>
            </a:r>
            <a:r>
              <a:rPr lang="en-US" sz="1400">
                <a:ea typeface="+mn-lt"/>
                <a:cs typeface="+mn-lt"/>
              </a:rPr>
              <a:t>["iso3_o_x"]=="LAO") , "</a:t>
            </a:r>
            <a:r>
              <a:rPr lang="en-US" sz="1400" err="1">
                <a:ea typeface="+mn-lt"/>
                <a:cs typeface="+mn-lt"/>
              </a:rPr>
              <a:t>asean</a:t>
            </a:r>
            <a:r>
              <a:rPr lang="en-US" sz="1400">
                <a:ea typeface="+mn-lt"/>
                <a:cs typeface="+mn-lt"/>
              </a:rPr>
              <a:t>"] = 1</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["iso3_d_x"]=="LAO") &amp;</a:t>
            </a:r>
            <a:endParaRPr lang="en-US" sz="1400"/>
          </a:p>
          <a:p>
            <a:r>
              <a:rPr lang="en-US" sz="1400">
                <a:ea typeface="+mn-lt"/>
                <a:cs typeface="+mn-lt"/>
              </a:rPr>
              <a:t>( </a:t>
            </a:r>
            <a:r>
              <a:rPr lang="en-US" sz="1400" err="1">
                <a:ea typeface="+mn-lt"/>
                <a:cs typeface="+mn-lt"/>
              </a:rPr>
              <a:t>exp_data</a:t>
            </a:r>
            <a:r>
              <a:rPr lang="en-US" sz="1400">
                <a:ea typeface="+mn-lt"/>
                <a:cs typeface="+mn-lt"/>
              </a:rPr>
              <a:t>["iso3_o_x"]=="IND") , "</a:t>
            </a:r>
            <a:r>
              <a:rPr lang="en-US" sz="1400" err="1">
                <a:ea typeface="+mn-lt"/>
                <a:cs typeface="+mn-lt"/>
              </a:rPr>
              <a:t>asean</a:t>
            </a:r>
            <a:r>
              <a:rPr lang="en-US" sz="1400">
                <a:ea typeface="+mn-lt"/>
                <a:cs typeface="+mn-lt"/>
              </a:rPr>
              <a:t>"] = 1</a:t>
            </a:r>
            <a:endParaRPr lang="en-US" sz="1400"/>
          </a:p>
          <a:p>
            <a:r>
              <a:rPr lang="en-US" sz="1400">
                <a:ea typeface="+mn-lt"/>
                <a:cs typeface="+mn-lt"/>
              </a:rPr>
              <a:t>#MYS</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["iso3_d_x"]=="IND") &amp;</a:t>
            </a:r>
            <a:endParaRPr lang="en-US" sz="1400"/>
          </a:p>
          <a:p>
            <a:r>
              <a:rPr lang="en-US" sz="1400">
                <a:ea typeface="+mn-lt"/>
                <a:cs typeface="+mn-lt"/>
              </a:rPr>
              <a:t>( </a:t>
            </a:r>
            <a:r>
              <a:rPr lang="en-US" sz="1400" err="1">
                <a:ea typeface="+mn-lt"/>
                <a:cs typeface="+mn-lt"/>
              </a:rPr>
              <a:t>exp_data</a:t>
            </a:r>
            <a:r>
              <a:rPr lang="en-US" sz="1400">
                <a:ea typeface="+mn-lt"/>
                <a:cs typeface="+mn-lt"/>
              </a:rPr>
              <a:t>["iso3_o_x"]=="MYS") , "</a:t>
            </a:r>
            <a:r>
              <a:rPr lang="en-US" sz="1400" err="1">
                <a:ea typeface="+mn-lt"/>
                <a:cs typeface="+mn-lt"/>
              </a:rPr>
              <a:t>asean</a:t>
            </a:r>
            <a:r>
              <a:rPr lang="en-US" sz="1400">
                <a:ea typeface="+mn-lt"/>
                <a:cs typeface="+mn-lt"/>
              </a:rPr>
              <a:t>"] = 1</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["iso3_d_x"]=="MYS") &amp;</a:t>
            </a:r>
            <a:endParaRPr lang="en-US" sz="1400"/>
          </a:p>
          <a:p>
            <a:r>
              <a:rPr lang="en-US" sz="1400">
                <a:ea typeface="+mn-lt"/>
                <a:cs typeface="+mn-lt"/>
              </a:rPr>
              <a:t>( </a:t>
            </a:r>
            <a:r>
              <a:rPr lang="en-US" sz="1400" err="1">
                <a:ea typeface="+mn-lt"/>
                <a:cs typeface="+mn-lt"/>
              </a:rPr>
              <a:t>exp_data</a:t>
            </a:r>
            <a:r>
              <a:rPr lang="en-US" sz="1400">
                <a:ea typeface="+mn-lt"/>
                <a:cs typeface="+mn-lt"/>
              </a:rPr>
              <a:t>["iso3_o_x"]=="IND") , "</a:t>
            </a:r>
            <a:r>
              <a:rPr lang="en-US" sz="1400" err="1">
                <a:ea typeface="+mn-lt"/>
                <a:cs typeface="+mn-lt"/>
              </a:rPr>
              <a:t>asean</a:t>
            </a:r>
            <a:r>
              <a:rPr lang="en-US" sz="1400">
                <a:ea typeface="+mn-lt"/>
                <a:cs typeface="+mn-lt"/>
              </a:rPr>
              <a:t>"] = 1</a:t>
            </a:r>
            <a:endParaRPr lang="en-US" sz="1400"/>
          </a:p>
          <a:p>
            <a:r>
              <a:rPr lang="en-US" sz="1400">
                <a:ea typeface="+mn-lt"/>
                <a:cs typeface="+mn-lt"/>
              </a:rPr>
              <a:t>#MMR</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["iso3_d_x"]=="IND") &amp;</a:t>
            </a:r>
            <a:endParaRPr lang="en-US" sz="1400"/>
          </a:p>
          <a:p>
            <a:r>
              <a:rPr lang="en-US" sz="1400">
                <a:ea typeface="+mn-lt"/>
                <a:cs typeface="+mn-lt"/>
              </a:rPr>
              <a:t>( </a:t>
            </a:r>
            <a:r>
              <a:rPr lang="en-US" sz="1400" err="1">
                <a:ea typeface="+mn-lt"/>
                <a:cs typeface="+mn-lt"/>
              </a:rPr>
              <a:t>exp_data</a:t>
            </a:r>
            <a:r>
              <a:rPr lang="en-US" sz="1400">
                <a:ea typeface="+mn-lt"/>
                <a:cs typeface="+mn-lt"/>
              </a:rPr>
              <a:t>["iso3_o_x"]=="MMR") , "</a:t>
            </a:r>
            <a:r>
              <a:rPr lang="en-US" sz="1400" err="1">
                <a:ea typeface="+mn-lt"/>
                <a:cs typeface="+mn-lt"/>
              </a:rPr>
              <a:t>asean</a:t>
            </a:r>
            <a:r>
              <a:rPr lang="en-US" sz="1400">
                <a:ea typeface="+mn-lt"/>
                <a:cs typeface="+mn-lt"/>
              </a:rPr>
              <a:t>"] = 1</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["iso3_d_x"]=="MMR") &amp;</a:t>
            </a:r>
            <a:endParaRPr lang="en-US" sz="1400"/>
          </a:p>
          <a:p>
            <a:r>
              <a:rPr lang="en-US" sz="1400">
                <a:ea typeface="+mn-lt"/>
                <a:cs typeface="+mn-lt"/>
              </a:rPr>
              <a:t>( </a:t>
            </a:r>
            <a:r>
              <a:rPr lang="en-US" sz="1400" err="1">
                <a:ea typeface="+mn-lt"/>
                <a:cs typeface="+mn-lt"/>
              </a:rPr>
              <a:t>exp_data</a:t>
            </a:r>
            <a:r>
              <a:rPr lang="en-US" sz="1400">
                <a:ea typeface="+mn-lt"/>
                <a:cs typeface="+mn-lt"/>
              </a:rPr>
              <a:t>["iso3_o_x"]=="IND") , "</a:t>
            </a:r>
            <a:r>
              <a:rPr lang="en-US" sz="1400" err="1">
                <a:ea typeface="+mn-lt"/>
                <a:cs typeface="+mn-lt"/>
              </a:rPr>
              <a:t>asean</a:t>
            </a:r>
            <a:r>
              <a:rPr lang="en-US" sz="1400">
                <a:ea typeface="+mn-lt"/>
                <a:cs typeface="+mn-lt"/>
              </a:rPr>
              <a:t>"] = 1</a:t>
            </a:r>
            <a:endParaRPr lang="en-US" sz="1400"/>
          </a:p>
          <a:p>
            <a:r>
              <a:rPr lang="en-US" sz="1400">
                <a:ea typeface="+mn-lt"/>
                <a:cs typeface="+mn-lt"/>
              </a:rPr>
              <a:t>#PHL</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["iso3_d_x"]=="IND") &amp;</a:t>
            </a:r>
            <a:endParaRPr lang="en-US" sz="1400"/>
          </a:p>
          <a:p>
            <a:r>
              <a:rPr lang="en-US" sz="1400">
                <a:ea typeface="+mn-lt"/>
                <a:cs typeface="+mn-lt"/>
              </a:rPr>
              <a:t>( </a:t>
            </a:r>
            <a:r>
              <a:rPr lang="en-US" sz="1400" err="1">
                <a:ea typeface="+mn-lt"/>
                <a:cs typeface="+mn-lt"/>
              </a:rPr>
              <a:t>exp_data</a:t>
            </a:r>
            <a:r>
              <a:rPr lang="en-US" sz="1400">
                <a:ea typeface="+mn-lt"/>
                <a:cs typeface="+mn-lt"/>
              </a:rPr>
              <a:t>["iso3_o_x"]=="PHL") , "</a:t>
            </a:r>
            <a:r>
              <a:rPr lang="en-US" sz="1400" err="1">
                <a:ea typeface="+mn-lt"/>
                <a:cs typeface="+mn-lt"/>
              </a:rPr>
              <a:t>asean</a:t>
            </a:r>
            <a:r>
              <a:rPr lang="en-US" sz="1400">
                <a:ea typeface="+mn-lt"/>
                <a:cs typeface="+mn-lt"/>
              </a:rPr>
              <a:t>"] = 1</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["iso3_d_x"]=="PHL") &amp;</a:t>
            </a:r>
            <a:endParaRPr lang="en-US" sz="1400"/>
          </a:p>
          <a:p>
            <a:r>
              <a:rPr lang="en-US" sz="1400">
                <a:ea typeface="+mn-lt"/>
                <a:cs typeface="+mn-lt"/>
              </a:rPr>
              <a:t>( </a:t>
            </a:r>
            <a:r>
              <a:rPr lang="en-US" sz="1400" err="1">
                <a:ea typeface="+mn-lt"/>
                <a:cs typeface="+mn-lt"/>
              </a:rPr>
              <a:t>exp_data</a:t>
            </a:r>
            <a:r>
              <a:rPr lang="en-US" sz="1400">
                <a:ea typeface="+mn-lt"/>
                <a:cs typeface="+mn-lt"/>
              </a:rPr>
              <a:t>["iso3_o_x"]=="IND") , "</a:t>
            </a:r>
            <a:r>
              <a:rPr lang="en-US" sz="1400" err="1">
                <a:ea typeface="+mn-lt"/>
                <a:cs typeface="+mn-lt"/>
              </a:rPr>
              <a:t>asean</a:t>
            </a:r>
            <a:r>
              <a:rPr lang="en-US" sz="1400">
                <a:ea typeface="+mn-lt"/>
                <a:cs typeface="+mn-lt"/>
              </a:rPr>
              <a:t>"] = 1</a:t>
            </a:r>
            <a:endParaRPr lang="en-US" sz="1400"/>
          </a:p>
          <a:p>
            <a:pPr algn="l"/>
            <a:endParaRPr lang="en-US" sz="1400"/>
          </a:p>
        </p:txBody>
      </p:sp>
    </p:spTree>
    <p:extLst>
      <p:ext uri="{BB962C8B-B14F-4D97-AF65-F5344CB8AC3E}">
        <p14:creationId xmlns:p14="http://schemas.microsoft.com/office/powerpoint/2010/main" val="249136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useBgFill="1">
        <p:nvSpPr>
          <p:cNvPr id="20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useBgFill="1">
        <p:nvSpPr>
          <p:cNvPr id="206" name="Rectangle 20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g26c4f5ab812_0_12"/>
          <p:cNvSpPr txBox="1">
            <a:spLocks noGrp="1"/>
          </p:cNvSpPr>
          <p:nvPr>
            <p:ph type="title"/>
          </p:nvPr>
        </p:nvSpPr>
        <p:spPr>
          <a:xfrm>
            <a:off x="188488" y="168766"/>
            <a:ext cx="3558333" cy="971378"/>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IN" sz="4000">
                <a:latin typeface="Average"/>
                <a:ea typeface="Average"/>
                <a:cs typeface="Average"/>
                <a:sym typeface="Average"/>
              </a:rPr>
              <a:t>Codes</a:t>
            </a:r>
          </a:p>
        </p:txBody>
      </p:sp>
      <p:pic>
        <p:nvPicPr>
          <p:cNvPr id="200" name="Picture 199" descr="Computer script on a screen">
            <a:extLst>
              <a:ext uri="{FF2B5EF4-FFF2-40B4-BE49-F238E27FC236}">
                <a16:creationId xmlns:a16="http://schemas.microsoft.com/office/drawing/2014/main" id="{7E02D4FE-E0AC-78EF-60D7-0D07D852EEC7}"/>
              </a:ext>
            </a:extLst>
          </p:cNvPr>
          <p:cNvPicPr>
            <a:picLocks noChangeAspect="1"/>
          </p:cNvPicPr>
          <p:nvPr/>
        </p:nvPicPr>
        <p:blipFill rotWithShape="1">
          <a:blip r:embed="rId3"/>
          <a:srcRect l="414" r="40186" b="-2"/>
          <a:stretch/>
        </p:blipFill>
        <p:spPr>
          <a:xfrm>
            <a:off x="6096000" y="1"/>
            <a:ext cx="6102825" cy="6858000"/>
          </a:xfrm>
          <a:prstGeom prst="rect">
            <a:avLst/>
          </a:prstGeom>
        </p:spPr>
      </p:pic>
      <p:sp>
        <p:nvSpPr>
          <p:cNvPr id="3" name="TextBox 2">
            <a:extLst>
              <a:ext uri="{FF2B5EF4-FFF2-40B4-BE49-F238E27FC236}">
                <a16:creationId xmlns:a16="http://schemas.microsoft.com/office/drawing/2014/main" id="{410985A1-0681-C6B4-B244-96DF42DF4F61}"/>
              </a:ext>
            </a:extLst>
          </p:cNvPr>
          <p:cNvSpPr txBox="1"/>
          <p:nvPr/>
        </p:nvSpPr>
        <p:spPr>
          <a:xfrm>
            <a:off x="190837" y="1010884"/>
            <a:ext cx="5421085" cy="569386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mn-lt"/>
                <a:cs typeface="+mn-lt"/>
              </a:rPr>
              <a:t>#SGP</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["iso3_d_x"]=="IND") &amp;</a:t>
            </a:r>
            <a:endParaRPr lang="en-US" sz="1400"/>
          </a:p>
          <a:p>
            <a:r>
              <a:rPr lang="en-US" sz="1400">
                <a:ea typeface="+mn-lt"/>
                <a:cs typeface="+mn-lt"/>
              </a:rPr>
              <a:t>( </a:t>
            </a:r>
            <a:r>
              <a:rPr lang="en-US" sz="1400" err="1">
                <a:ea typeface="+mn-lt"/>
                <a:cs typeface="+mn-lt"/>
              </a:rPr>
              <a:t>exp_data</a:t>
            </a:r>
            <a:r>
              <a:rPr lang="en-US" sz="1400">
                <a:ea typeface="+mn-lt"/>
                <a:cs typeface="+mn-lt"/>
              </a:rPr>
              <a:t>["iso3_o_x"]=="SGP") , "</a:t>
            </a:r>
            <a:r>
              <a:rPr lang="en-US" sz="1400" err="1">
                <a:ea typeface="+mn-lt"/>
                <a:cs typeface="+mn-lt"/>
              </a:rPr>
              <a:t>asean</a:t>
            </a:r>
            <a:r>
              <a:rPr lang="en-US" sz="1400">
                <a:ea typeface="+mn-lt"/>
                <a:cs typeface="+mn-lt"/>
              </a:rPr>
              <a:t>"] = 1</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["iso3_d_x"]=="SGP") &amp;</a:t>
            </a:r>
            <a:endParaRPr lang="en-US" sz="1400"/>
          </a:p>
          <a:p>
            <a:r>
              <a:rPr lang="en-US" sz="1400">
                <a:ea typeface="+mn-lt"/>
                <a:cs typeface="+mn-lt"/>
              </a:rPr>
              <a:t>( </a:t>
            </a:r>
            <a:r>
              <a:rPr lang="en-US" sz="1400" err="1">
                <a:ea typeface="+mn-lt"/>
                <a:cs typeface="+mn-lt"/>
              </a:rPr>
              <a:t>exp_data</a:t>
            </a:r>
            <a:r>
              <a:rPr lang="en-US" sz="1400">
                <a:ea typeface="+mn-lt"/>
                <a:cs typeface="+mn-lt"/>
              </a:rPr>
              <a:t>["iso3_o_x"]=="IND") , "</a:t>
            </a:r>
            <a:r>
              <a:rPr lang="en-US" sz="1400" err="1">
                <a:ea typeface="+mn-lt"/>
                <a:cs typeface="+mn-lt"/>
              </a:rPr>
              <a:t>asean</a:t>
            </a:r>
            <a:r>
              <a:rPr lang="en-US" sz="1400">
                <a:ea typeface="+mn-lt"/>
                <a:cs typeface="+mn-lt"/>
              </a:rPr>
              <a:t>"] = 1</a:t>
            </a:r>
            <a:endParaRPr lang="en-US" sz="1400"/>
          </a:p>
          <a:p>
            <a:r>
              <a:rPr lang="en-US" sz="1400">
                <a:ea typeface="+mn-lt"/>
                <a:cs typeface="+mn-lt"/>
              </a:rPr>
              <a:t>#THA</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["iso3_d_x"]=="IND") &amp;</a:t>
            </a:r>
            <a:endParaRPr lang="en-US" sz="1400"/>
          </a:p>
          <a:p>
            <a:r>
              <a:rPr lang="en-US" sz="1400">
                <a:ea typeface="+mn-lt"/>
                <a:cs typeface="+mn-lt"/>
              </a:rPr>
              <a:t>( </a:t>
            </a:r>
            <a:r>
              <a:rPr lang="en-US" sz="1400" err="1">
                <a:ea typeface="+mn-lt"/>
                <a:cs typeface="+mn-lt"/>
              </a:rPr>
              <a:t>exp_data</a:t>
            </a:r>
            <a:r>
              <a:rPr lang="en-US" sz="1400">
                <a:ea typeface="+mn-lt"/>
                <a:cs typeface="+mn-lt"/>
              </a:rPr>
              <a:t>["iso3_o_x"]=="THA") , "</a:t>
            </a:r>
            <a:r>
              <a:rPr lang="en-US" sz="1400" err="1">
                <a:ea typeface="+mn-lt"/>
                <a:cs typeface="+mn-lt"/>
              </a:rPr>
              <a:t>asean</a:t>
            </a:r>
            <a:r>
              <a:rPr lang="en-US" sz="1400">
                <a:ea typeface="+mn-lt"/>
                <a:cs typeface="+mn-lt"/>
              </a:rPr>
              <a:t>"] = 1</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["iso3_d_x"]=="THA") &amp;</a:t>
            </a:r>
            <a:endParaRPr lang="en-US" sz="1400"/>
          </a:p>
          <a:p>
            <a:r>
              <a:rPr lang="en-US" sz="1400">
                <a:ea typeface="+mn-lt"/>
                <a:cs typeface="+mn-lt"/>
              </a:rPr>
              <a:t>( </a:t>
            </a:r>
            <a:r>
              <a:rPr lang="en-US" sz="1400" err="1">
                <a:ea typeface="+mn-lt"/>
                <a:cs typeface="+mn-lt"/>
              </a:rPr>
              <a:t>exp_data</a:t>
            </a:r>
            <a:r>
              <a:rPr lang="en-US" sz="1400">
                <a:ea typeface="+mn-lt"/>
                <a:cs typeface="+mn-lt"/>
              </a:rPr>
              <a:t>["iso3_o_x"]=="IND") , "</a:t>
            </a:r>
            <a:r>
              <a:rPr lang="en-US" sz="1400" err="1">
                <a:ea typeface="+mn-lt"/>
                <a:cs typeface="+mn-lt"/>
              </a:rPr>
              <a:t>asean</a:t>
            </a:r>
            <a:r>
              <a:rPr lang="en-US" sz="1400">
                <a:ea typeface="+mn-lt"/>
                <a:cs typeface="+mn-lt"/>
              </a:rPr>
              <a:t>"] = 1</a:t>
            </a:r>
            <a:endParaRPr lang="en-US" sz="1400"/>
          </a:p>
          <a:p>
            <a:r>
              <a:rPr lang="en-US" sz="1400">
                <a:ea typeface="+mn-lt"/>
                <a:cs typeface="+mn-lt"/>
              </a:rPr>
              <a:t>#VNM</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["iso3_d_x"]=="IND") &amp;</a:t>
            </a:r>
            <a:endParaRPr lang="en-US" sz="1400"/>
          </a:p>
          <a:p>
            <a:r>
              <a:rPr lang="en-US" sz="1400">
                <a:ea typeface="+mn-lt"/>
                <a:cs typeface="+mn-lt"/>
              </a:rPr>
              <a:t>( </a:t>
            </a:r>
            <a:r>
              <a:rPr lang="en-US" sz="1400" err="1">
                <a:ea typeface="+mn-lt"/>
                <a:cs typeface="+mn-lt"/>
              </a:rPr>
              <a:t>exp_data</a:t>
            </a:r>
            <a:r>
              <a:rPr lang="en-US" sz="1400">
                <a:ea typeface="+mn-lt"/>
                <a:cs typeface="+mn-lt"/>
              </a:rPr>
              <a:t>["iso3_o_x"]=="VNM") , "</a:t>
            </a:r>
            <a:r>
              <a:rPr lang="en-US" sz="1400" err="1">
                <a:ea typeface="+mn-lt"/>
                <a:cs typeface="+mn-lt"/>
              </a:rPr>
              <a:t>asean</a:t>
            </a:r>
            <a:r>
              <a:rPr lang="en-US" sz="1400">
                <a:ea typeface="+mn-lt"/>
                <a:cs typeface="+mn-lt"/>
              </a:rPr>
              <a:t>"] = 1</a:t>
            </a:r>
            <a:endParaRPr lang="en-US" sz="1400"/>
          </a:p>
          <a:p>
            <a:r>
              <a:rPr lang="en-US" sz="1400" err="1">
                <a:ea typeface="+mn-lt"/>
                <a:cs typeface="+mn-lt"/>
              </a:rPr>
              <a:t>exp_data.loc</a:t>
            </a:r>
            <a:r>
              <a:rPr lang="en-US" sz="1400">
                <a:ea typeface="+mn-lt"/>
                <a:cs typeface="+mn-lt"/>
              </a:rPr>
              <a:t> [( </a:t>
            </a:r>
            <a:r>
              <a:rPr lang="en-US" sz="1400" err="1">
                <a:ea typeface="+mn-lt"/>
                <a:cs typeface="+mn-lt"/>
              </a:rPr>
              <a:t>exp_data</a:t>
            </a:r>
            <a:r>
              <a:rPr lang="en-US" sz="1400">
                <a:ea typeface="+mn-lt"/>
                <a:cs typeface="+mn-lt"/>
              </a:rPr>
              <a:t>["iso3_d_x"]=="VNM") &amp;</a:t>
            </a:r>
            <a:endParaRPr lang="en-US" sz="1400"/>
          </a:p>
          <a:p>
            <a:r>
              <a:rPr lang="en-US" sz="1400">
                <a:ea typeface="+mn-lt"/>
                <a:cs typeface="+mn-lt"/>
              </a:rPr>
              <a:t>( </a:t>
            </a:r>
            <a:r>
              <a:rPr lang="en-US" sz="1400" err="1">
                <a:ea typeface="+mn-lt"/>
                <a:cs typeface="+mn-lt"/>
              </a:rPr>
              <a:t>exp_data</a:t>
            </a:r>
            <a:r>
              <a:rPr lang="en-US" sz="1400">
                <a:ea typeface="+mn-lt"/>
                <a:cs typeface="+mn-lt"/>
              </a:rPr>
              <a:t>["iso3_o_x"]=="IND") , "</a:t>
            </a:r>
            <a:r>
              <a:rPr lang="en-US" sz="1400" err="1">
                <a:ea typeface="+mn-lt"/>
                <a:cs typeface="+mn-lt"/>
              </a:rPr>
              <a:t>asean</a:t>
            </a:r>
            <a:r>
              <a:rPr lang="en-US" sz="1400">
                <a:ea typeface="+mn-lt"/>
                <a:cs typeface="+mn-lt"/>
              </a:rPr>
              <a:t>"] = 1</a:t>
            </a:r>
            <a:endParaRPr lang="en-US" sz="1400"/>
          </a:p>
          <a:p>
            <a:r>
              <a:rPr lang="en-US" sz="1400">
                <a:ea typeface="+mn-lt"/>
                <a:cs typeface="+mn-lt"/>
              </a:rPr>
              <a:t>#Supply the updated data.</a:t>
            </a:r>
            <a:endParaRPr lang="en-US" sz="1400"/>
          </a:p>
          <a:p>
            <a:r>
              <a:rPr lang="en-US" sz="1400" err="1">
                <a:ea typeface="+mn-lt"/>
                <a:cs typeface="+mn-lt"/>
              </a:rPr>
              <a:t>ge_model.define_experiment</a:t>
            </a:r>
            <a:r>
              <a:rPr lang="en-US" sz="1400">
                <a:ea typeface="+mn-lt"/>
                <a:cs typeface="+mn-lt"/>
              </a:rPr>
              <a:t>(</a:t>
            </a:r>
            <a:r>
              <a:rPr lang="en-US" sz="1400" err="1">
                <a:ea typeface="+mn-lt"/>
                <a:cs typeface="+mn-lt"/>
              </a:rPr>
              <a:t>exp_data</a:t>
            </a:r>
            <a:r>
              <a:rPr lang="en-US" sz="1400">
                <a:ea typeface="+mn-lt"/>
                <a:cs typeface="+mn-lt"/>
              </a:rPr>
              <a:t>)</a:t>
            </a:r>
            <a:endParaRPr lang="en-US" sz="1400"/>
          </a:p>
          <a:p>
            <a:endParaRPr lang="en-US" sz="1400"/>
          </a:p>
          <a:p>
            <a:r>
              <a:rPr lang="en-US" sz="1400" err="1">
                <a:ea typeface="+mn-lt"/>
                <a:cs typeface="+mn-lt"/>
              </a:rPr>
              <a:t>ge_model.simulate</a:t>
            </a:r>
            <a:r>
              <a:rPr lang="en-US" sz="1400">
                <a:ea typeface="+mn-lt"/>
                <a:cs typeface="+mn-lt"/>
              </a:rPr>
              <a:t>()</a:t>
            </a:r>
            <a:endParaRPr lang="en-US" sz="1400"/>
          </a:p>
          <a:p>
            <a:endParaRPr lang="en-US" sz="1400"/>
          </a:p>
          <a:p>
            <a:r>
              <a:rPr lang="en-US" sz="1400" err="1">
                <a:ea typeface="+mn-lt"/>
                <a:cs typeface="+mn-lt"/>
              </a:rPr>
              <a:t>country_results</a:t>
            </a:r>
            <a:r>
              <a:rPr lang="en-US" sz="1400">
                <a:ea typeface="+mn-lt"/>
                <a:cs typeface="+mn-lt"/>
              </a:rPr>
              <a:t> = </a:t>
            </a:r>
            <a:r>
              <a:rPr lang="en-US" sz="1400" err="1">
                <a:ea typeface="+mn-lt"/>
                <a:cs typeface="+mn-lt"/>
              </a:rPr>
              <a:t>ge_model.country_results</a:t>
            </a:r>
            <a:endParaRPr lang="en-US" sz="1400"/>
          </a:p>
          <a:p>
            <a:r>
              <a:rPr lang="en-US" sz="1400" err="1">
                <a:ea typeface="+mn-lt"/>
                <a:cs typeface="+mn-lt"/>
              </a:rPr>
              <a:t>bilateral_results</a:t>
            </a:r>
            <a:r>
              <a:rPr lang="en-US" sz="1400">
                <a:ea typeface="+mn-lt"/>
                <a:cs typeface="+mn-lt"/>
              </a:rPr>
              <a:t> = </a:t>
            </a:r>
            <a:r>
              <a:rPr lang="en-US" sz="1400" err="1">
                <a:ea typeface="+mn-lt"/>
                <a:cs typeface="+mn-lt"/>
              </a:rPr>
              <a:t>ge_model.bilateral_trade_results</a:t>
            </a:r>
            <a:endParaRPr lang="en-US" sz="1400"/>
          </a:p>
          <a:p>
            <a:r>
              <a:rPr lang="en-US" sz="1400" err="1">
                <a:ea typeface="+mn-lt"/>
                <a:cs typeface="+mn-lt"/>
              </a:rPr>
              <a:t>ge_model</a:t>
            </a:r>
            <a:r>
              <a:rPr lang="en-US" sz="1400">
                <a:ea typeface="+mn-lt"/>
                <a:cs typeface="+mn-lt"/>
              </a:rPr>
              <a:t> . </a:t>
            </a:r>
            <a:r>
              <a:rPr lang="en-US" sz="1400" err="1">
                <a:ea typeface="+mn-lt"/>
                <a:cs typeface="+mn-lt"/>
              </a:rPr>
              <a:t>export_results</a:t>
            </a:r>
            <a:r>
              <a:rPr lang="en-US" sz="1400">
                <a:ea typeface="+mn-lt"/>
                <a:cs typeface="+mn-lt"/>
              </a:rPr>
              <a:t> (directory =</a:t>
            </a:r>
            <a:r>
              <a:rPr lang="en-US" sz="1400" err="1">
                <a:ea typeface="+mn-lt"/>
                <a:cs typeface="+mn-lt"/>
              </a:rPr>
              <a:t>r"C</a:t>
            </a:r>
            <a:r>
              <a:rPr lang="en-US" sz="1400">
                <a:ea typeface="+mn-lt"/>
                <a:cs typeface="+mn-lt"/>
              </a:rPr>
              <a:t>:\Users\</a:t>
            </a:r>
            <a:r>
              <a:rPr lang="en-US" sz="1400" err="1">
                <a:ea typeface="+mn-lt"/>
                <a:cs typeface="+mn-lt"/>
              </a:rPr>
              <a:t>singh</a:t>
            </a:r>
            <a:r>
              <a:rPr lang="en-US" sz="1400">
                <a:ea typeface="+mn-lt"/>
                <a:cs typeface="+mn-lt"/>
              </a:rPr>
              <a:t>\OneDrive\Desktop\IIT Kanpur\IITK 6th Semester\ECS\Another",</a:t>
            </a:r>
            <a:endParaRPr lang="en-US" sz="1400"/>
          </a:p>
          <a:p>
            <a:r>
              <a:rPr lang="en-US" sz="1400">
                <a:ea typeface="+mn-lt"/>
                <a:cs typeface="+mn-lt"/>
              </a:rPr>
              <a:t>name ="INDIA_IDN")</a:t>
            </a:r>
            <a:endParaRPr lang="en-US" sz="1400"/>
          </a:p>
        </p:txBody>
      </p:sp>
    </p:spTree>
    <p:extLst>
      <p:ext uri="{BB962C8B-B14F-4D97-AF65-F5344CB8AC3E}">
        <p14:creationId xmlns:p14="http://schemas.microsoft.com/office/powerpoint/2010/main" val="601485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2"/>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9"/>
          <p:cNvSpPr txBox="1">
            <a:spLocks noGrp="1"/>
          </p:cNvSpPr>
          <p:nvPr>
            <p:ph type="title"/>
          </p:nvPr>
        </p:nvSpPr>
        <p:spPr>
          <a:xfrm>
            <a:off x="572493" y="238539"/>
            <a:ext cx="11018520" cy="1434415"/>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000"/>
              <a:buFont typeface="Corbel"/>
              <a:buNone/>
            </a:pPr>
            <a:r>
              <a:rPr lang="en-IN" sz="5400">
                <a:latin typeface="Average"/>
                <a:ea typeface="Average"/>
                <a:cs typeface="Average"/>
                <a:sym typeface="Average"/>
              </a:rPr>
              <a:t>References</a:t>
            </a:r>
          </a:p>
        </p:txBody>
      </p:sp>
      <p:sp>
        <p:nvSpPr>
          <p:cNvPr id="2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 name="Picture 207" descr="Abstract blurred public library with bookshelves">
            <a:extLst>
              <a:ext uri="{FF2B5EF4-FFF2-40B4-BE49-F238E27FC236}">
                <a16:creationId xmlns:a16="http://schemas.microsoft.com/office/drawing/2014/main" id="{6DE28FB8-D1AF-8541-056B-C5641FE44F3D}"/>
              </a:ext>
            </a:extLst>
          </p:cNvPr>
          <p:cNvPicPr>
            <a:picLocks noChangeAspect="1"/>
          </p:cNvPicPr>
          <p:nvPr/>
        </p:nvPicPr>
        <p:blipFill rotWithShape="1">
          <a:blip r:embed="rId3"/>
          <a:srcRect l="6725" r="29059" b="2"/>
          <a:stretch/>
        </p:blipFill>
        <p:spPr>
          <a:xfrm>
            <a:off x="7395512" y="1959506"/>
            <a:ext cx="4187594" cy="4365452"/>
          </a:xfrm>
          <a:prstGeom prst="rect">
            <a:avLst/>
          </a:prstGeom>
        </p:spPr>
      </p:pic>
      <p:sp>
        <p:nvSpPr>
          <p:cNvPr id="3" name="Content Placeholder 2">
            <a:extLst>
              <a:ext uri="{FF2B5EF4-FFF2-40B4-BE49-F238E27FC236}">
                <a16:creationId xmlns:a16="http://schemas.microsoft.com/office/drawing/2014/main" id="{22820835-D218-FB1A-2AD7-03DF50B97E0D}"/>
              </a:ext>
            </a:extLst>
          </p:cNvPr>
          <p:cNvSpPr>
            <a:spLocks noGrp="1"/>
          </p:cNvSpPr>
          <p:nvPr>
            <p:ph idx="1"/>
          </p:nvPr>
        </p:nvSpPr>
        <p:spPr>
          <a:xfrm>
            <a:off x="569259" y="1960096"/>
            <a:ext cx="6694395" cy="4362543"/>
          </a:xfrm>
        </p:spPr>
        <p:txBody>
          <a:bodyPr vert="horz" lIns="91440" tIns="45720" rIns="91440" bIns="45720" rtlCol="0" anchor="t">
            <a:normAutofit fontScale="92500"/>
          </a:bodyPr>
          <a:lstStyle/>
          <a:p>
            <a:pPr>
              <a:buFont typeface="Wingdings" panose="020B0604020202020204" pitchFamily="34" charset="0"/>
              <a:buChar char="§"/>
            </a:pPr>
            <a:r>
              <a:rPr lang="en-US" sz="1600">
                <a:ea typeface="+mn-lt"/>
                <a:cs typeface="+mn-lt"/>
              </a:rPr>
              <a:t>Anderson, J. E., M. Larch, and Y. V. Yotov (2018). GEPPML: General equilibrium analysis with </a:t>
            </a:r>
            <a:r>
              <a:rPr lang="en-US" sz="1600" err="1">
                <a:ea typeface="+mn-lt"/>
                <a:cs typeface="+mn-lt"/>
              </a:rPr>
              <a:t>ppml</a:t>
            </a:r>
            <a:r>
              <a:rPr lang="en-US" sz="1600">
                <a:ea typeface="+mn-lt"/>
                <a:cs typeface="+mn-lt"/>
              </a:rPr>
              <a:t>. The World Economy 41 (10), 2750–2782. </a:t>
            </a:r>
            <a:endParaRPr lang="en-US"/>
          </a:p>
          <a:p>
            <a:pPr>
              <a:buFont typeface="Wingdings" panose="020B0604020202020204" pitchFamily="34" charset="0"/>
              <a:buChar char="§"/>
            </a:pPr>
            <a:r>
              <a:rPr lang="en-US" sz="1600">
                <a:ea typeface="+mn-lt"/>
                <a:cs typeface="+mn-lt"/>
              </a:rPr>
              <a:t>Anderson, J. E. and E. van </a:t>
            </a:r>
            <a:r>
              <a:rPr lang="en-US" sz="1600" err="1">
                <a:ea typeface="+mn-lt"/>
                <a:cs typeface="+mn-lt"/>
              </a:rPr>
              <a:t>Wincoop</a:t>
            </a:r>
            <a:r>
              <a:rPr lang="en-US" sz="1600">
                <a:ea typeface="+mn-lt"/>
                <a:cs typeface="+mn-lt"/>
              </a:rPr>
              <a:t> (2003). Gravity with gravitas: A solution to the border problem. American Economic Review 93, 170–192.</a:t>
            </a:r>
          </a:p>
          <a:p>
            <a:pPr>
              <a:buFont typeface="Wingdings" panose="020B0604020202020204" pitchFamily="34" charset="0"/>
              <a:buChar char="§"/>
            </a:pPr>
            <a:r>
              <a:rPr lang="en-US" sz="1600" err="1">
                <a:ea typeface="+mn-lt"/>
                <a:cs typeface="+mn-lt"/>
              </a:rPr>
              <a:t>gegravity</a:t>
            </a:r>
            <a:r>
              <a:rPr lang="en-US" sz="1600">
                <a:ea typeface="+mn-lt"/>
                <a:cs typeface="+mn-lt"/>
              </a:rPr>
              <a:t>: General Equilibrium Gravity Modeling in Python by Peter R. Herman</a:t>
            </a:r>
          </a:p>
          <a:p>
            <a:pPr>
              <a:buFont typeface="Wingdings" panose="020B0604020202020204" pitchFamily="34" charset="0"/>
              <a:buChar char="§"/>
            </a:pPr>
            <a:r>
              <a:rPr lang="en-US" sz="1600">
                <a:ea typeface="+mn-lt"/>
                <a:cs typeface="+mn-lt"/>
              </a:rPr>
              <a:t>https://www.researchgate.net/publication/370625410  </a:t>
            </a:r>
          </a:p>
          <a:p>
            <a:pPr>
              <a:buFont typeface="Wingdings" panose="020B0604020202020204" pitchFamily="34" charset="0"/>
              <a:buChar char="§"/>
            </a:pPr>
            <a:r>
              <a:rPr lang="en-US" sz="1600">
                <a:ea typeface="+mn-lt"/>
                <a:cs typeface="+mn-lt"/>
              </a:rPr>
              <a:t>An Advanced Guide to Trade Policy Analysis: The Structural Gravity Model by Yoto V. Yotov, Roberta </a:t>
            </a:r>
            <a:r>
              <a:rPr lang="en-US" sz="1600" err="1">
                <a:ea typeface="+mn-lt"/>
                <a:cs typeface="+mn-lt"/>
              </a:rPr>
              <a:t>Piermartini</a:t>
            </a:r>
            <a:r>
              <a:rPr lang="en-US" sz="1600">
                <a:ea typeface="+mn-lt"/>
                <a:cs typeface="+mn-lt"/>
              </a:rPr>
              <a:t>, José-Antonio Monteiro, and Mario Larch •</a:t>
            </a:r>
          </a:p>
          <a:p>
            <a:pPr>
              <a:buFont typeface="Wingdings" panose="020B0604020202020204" pitchFamily="34" charset="0"/>
              <a:buChar char="§"/>
            </a:pPr>
            <a:r>
              <a:rPr lang="en-US" sz="1600">
                <a:ea typeface="+mn-lt"/>
                <a:cs typeface="+mn-lt"/>
              </a:rPr>
              <a:t> Richa Khurana &amp; D. K. </a:t>
            </a:r>
            <a:r>
              <a:rPr lang="en-US" sz="1600" err="1">
                <a:ea typeface="+mn-lt"/>
                <a:cs typeface="+mn-lt"/>
              </a:rPr>
              <a:t>Nauriyal</a:t>
            </a:r>
            <a:r>
              <a:rPr lang="en-US" sz="1600">
                <a:ea typeface="+mn-lt"/>
                <a:cs typeface="+mn-lt"/>
              </a:rPr>
              <a:t> (2017): ASEAN-India Free Trade Agreement: Evaluating Trade Creation and Trade Diversion Effects, Journal of East-West Business • </a:t>
            </a:r>
          </a:p>
          <a:p>
            <a:pPr>
              <a:buFont typeface="Wingdings" panose="020B0604020202020204" pitchFamily="34" charset="0"/>
              <a:buChar char="§"/>
            </a:pPr>
            <a:r>
              <a:rPr lang="en-US" sz="1600">
                <a:ea typeface="+mn-lt"/>
                <a:cs typeface="+mn-lt"/>
              </a:rPr>
              <a:t>Bharti, S.K., &amp; Nisa, S. (2021). A Study of India’s Trade Flows with the ASEAN: Gravity Model Analysis, Orissa Journal of Commerce 42(3), 15-26</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useBgFill="1">
        <p:nvSpPr>
          <p:cNvPr id="15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67"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59" name="Freeform: Shape 15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0" name="Freeform: Shape 15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1" name="Freeform: Shape 16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2" name="Freeform: Shape 16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3" name="Freeform: Shape 16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4" name="Freeform: Shape 16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5" name="Freeform: Shape 16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42" name="Google Shape;142;p1"/>
          <p:cNvSpPr txBox="1">
            <a:spLocks noGrp="1"/>
          </p:cNvSpPr>
          <p:nvPr>
            <p:ph type="ctrTitle"/>
          </p:nvPr>
        </p:nvSpPr>
        <p:spPr>
          <a:xfrm>
            <a:off x="786385" y="841248"/>
            <a:ext cx="3515244" cy="5340097"/>
          </a:xfrm>
          <a:prstGeom prst="rect">
            <a:avLst/>
          </a:prstGeom>
        </p:spPr>
        <p:txBody>
          <a:bodyPr spcFirstLastPara="1" vert="horz" lIns="91440" tIns="45720" rIns="91440" bIns="45720" rtlCol="0" anchor="ctr" anchorCtr="0">
            <a:normAutofit/>
          </a:bodyPr>
          <a:lstStyle/>
          <a:p>
            <a:pPr algn="ctr" rtl="0">
              <a:spcBef>
                <a:spcPts val="0"/>
              </a:spcBef>
              <a:spcAft>
                <a:spcPts val="0"/>
              </a:spcAft>
            </a:pPr>
            <a:r>
              <a:rPr lang="en-US" sz="4000" b="1" i="0" u="none" strike="noStrike">
                <a:solidFill>
                  <a:schemeClr val="bg1"/>
                </a:solidFill>
                <a:effectLst/>
                <a:latin typeface="Average" panose="020B0604020202020204" charset="0"/>
              </a:rPr>
              <a:t>Structural Gravity Model Estimation Using India-ASEAN Trade Data &amp; Counterfactual Analysis</a:t>
            </a:r>
            <a:endParaRPr lang="en-US" sz="3700" kern="1200" cap="all" spc="100" baseline="0">
              <a:solidFill>
                <a:schemeClr val="bg1"/>
              </a:solidFill>
              <a:latin typeface="+mj-lt"/>
              <a:ea typeface="+mj-ea"/>
              <a:cs typeface="+mj-cs"/>
              <a:sym typeface="Average"/>
            </a:endParaRPr>
          </a:p>
        </p:txBody>
      </p:sp>
      <p:graphicFrame>
        <p:nvGraphicFramePr>
          <p:cNvPr id="145" name="Google Shape;143;p1">
            <a:extLst>
              <a:ext uri="{FF2B5EF4-FFF2-40B4-BE49-F238E27FC236}">
                <a16:creationId xmlns:a16="http://schemas.microsoft.com/office/drawing/2014/main" id="{E7273537-B423-740E-E544-52A02F3CAE64}"/>
              </a:ext>
            </a:extLst>
          </p:cNvPr>
          <p:cNvGraphicFramePr/>
          <p:nvPr>
            <p:extLst>
              <p:ext uri="{D42A27DB-BD31-4B8C-83A1-F6EECF244321}">
                <p14:modId xmlns:p14="http://schemas.microsoft.com/office/powerpoint/2010/main" val="339316684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Google Shape;149;p2"/>
          <p:cNvSpPr txBox="1">
            <a:spLocks noGrp="1"/>
          </p:cNvSpPr>
          <p:nvPr>
            <p:ph type="title"/>
          </p:nvPr>
        </p:nvSpPr>
        <p:spPr>
          <a:xfrm>
            <a:off x="4582479" y="162748"/>
            <a:ext cx="6781800" cy="118512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000"/>
              <a:buFont typeface="Corbel"/>
              <a:buNone/>
            </a:pPr>
            <a:r>
              <a:rPr lang="en-IN">
                <a:latin typeface="Average"/>
                <a:ea typeface="Average"/>
                <a:cs typeface="Average"/>
                <a:sym typeface="Average"/>
              </a:rPr>
              <a:t>Introduction &amp; Objective</a:t>
            </a:r>
          </a:p>
        </p:txBody>
      </p:sp>
      <p:pic>
        <p:nvPicPr>
          <p:cNvPr id="163" name="Picture 162" descr="World map with flight paths">
            <a:extLst>
              <a:ext uri="{FF2B5EF4-FFF2-40B4-BE49-F238E27FC236}">
                <a16:creationId xmlns:a16="http://schemas.microsoft.com/office/drawing/2014/main" id="{2CB2FB92-92F6-9907-514E-50CAF83D7E0D}"/>
              </a:ext>
            </a:extLst>
          </p:cNvPr>
          <p:cNvPicPr>
            <a:picLocks noChangeAspect="1"/>
          </p:cNvPicPr>
          <p:nvPr/>
        </p:nvPicPr>
        <p:blipFill rotWithShape="1">
          <a:blip r:embed="rId3"/>
          <a:srcRect l="27594" r="3504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50" name="Google Shape;150;p2"/>
          <p:cNvSpPr txBox="1">
            <a:spLocks noGrp="1"/>
          </p:cNvSpPr>
          <p:nvPr>
            <p:ph idx="1"/>
          </p:nvPr>
        </p:nvSpPr>
        <p:spPr>
          <a:xfrm>
            <a:off x="4572001" y="1750142"/>
            <a:ext cx="6781800" cy="4352546"/>
          </a:xfrm>
          <a:prstGeom prst="rect">
            <a:avLst/>
          </a:prstGeom>
        </p:spPr>
        <p:txBody>
          <a:bodyPr spcFirstLastPara="1" lIns="91425" tIns="45700" rIns="91425" bIns="45700" anchor="t" anchorCtr="0">
            <a:normAutofit/>
          </a:bodyPr>
          <a:lstStyle/>
          <a:p>
            <a:pPr marL="285750" lvl="0" indent="-213995" algn="just" rtl="0">
              <a:spcBef>
                <a:spcPts val="0"/>
              </a:spcBef>
              <a:spcAft>
                <a:spcPts val="0"/>
              </a:spcAft>
              <a:buSzPct val="100000"/>
              <a:buFont typeface="Average"/>
              <a:buChar char="•"/>
            </a:pPr>
            <a:r>
              <a:rPr lang="en-US" sz="1600">
                <a:latin typeface="Average"/>
                <a:ea typeface="Average"/>
                <a:cs typeface="Average"/>
                <a:sym typeface="Average"/>
              </a:rPr>
              <a:t>India's Free Trade Agreement (FTA) with ASEAN, known as AIFTA, was signed in 2009 and enacted in 2010, fostering a free trade area among member nations.</a:t>
            </a:r>
            <a:endParaRPr lang="en-US"/>
          </a:p>
          <a:p>
            <a:pPr marL="285750" lvl="0" indent="-213995" algn="just" rtl="0">
              <a:spcBef>
                <a:spcPts val="0"/>
              </a:spcBef>
              <a:spcAft>
                <a:spcPts val="0"/>
              </a:spcAft>
              <a:buSzPct val="100000"/>
              <a:buFont typeface="Average"/>
              <a:buChar char="•"/>
            </a:pPr>
            <a:r>
              <a:rPr lang="en-US" sz="1600">
                <a:latin typeface="Average"/>
                <a:ea typeface="Average"/>
                <a:cs typeface="Average"/>
                <a:sym typeface="Average"/>
              </a:rPr>
              <a:t>This study aims to explain the trade pattern between ASEAN countries and India, considering the factors for trade flows between countries.</a:t>
            </a:r>
            <a:endParaRPr lang="en-US" sz="1600">
              <a:latin typeface="Average"/>
              <a:ea typeface="Average"/>
              <a:cs typeface="Average"/>
            </a:endParaRPr>
          </a:p>
          <a:p>
            <a:pPr marL="285750" lvl="0" indent="-213995" algn="just" rtl="0">
              <a:spcBef>
                <a:spcPts val="1044"/>
              </a:spcBef>
              <a:spcAft>
                <a:spcPts val="0"/>
              </a:spcAft>
              <a:buSzPct val="100000"/>
              <a:buFont typeface="Average"/>
              <a:buChar char="•"/>
            </a:pPr>
            <a:r>
              <a:rPr lang="en-US" sz="1600">
                <a:latin typeface="Average"/>
                <a:ea typeface="Average"/>
                <a:cs typeface="Average"/>
                <a:sym typeface="Average"/>
              </a:rPr>
              <a:t>This is modified version of the original gravity equation.</a:t>
            </a:r>
            <a:endParaRPr lang="en-US" sz="1600">
              <a:latin typeface="Average"/>
              <a:ea typeface="Average"/>
              <a:cs typeface="Average"/>
            </a:endParaRPr>
          </a:p>
          <a:p>
            <a:pPr marL="285750" lvl="0" indent="-213995" algn="just" rtl="0">
              <a:spcBef>
                <a:spcPts val="1044"/>
              </a:spcBef>
              <a:spcAft>
                <a:spcPts val="0"/>
              </a:spcAft>
              <a:buSzPct val="100000"/>
              <a:buFont typeface="Average"/>
              <a:buChar char="•"/>
            </a:pPr>
            <a:r>
              <a:rPr lang="en-US" sz="1600">
                <a:latin typeface="Average"/>
                <a:ea typeface="Average"/>
                <a:cs typeface="Average"/>
                <a:sym typeface="Average"/>
              </a:rPr>
              <a:t>We have 27 countries in total - 10 ASEAN member countries, one India and 16 other countries.</a:t>
            </a:r>
            <a:endParaRPr lang="en-US" sz="1600">
              <a:latin typeface="Average"/>
              <a:ea typeface="Average"/>
              <a:cs typeface="Average"/>
            </a:endParaRPr>
          </a:p>
          <a:p>
            <a:pPr marL="285750" lvl="0" indent="-213995" algn="just" rtl="0">
              <a:spcBef>
                <a:spcPts val="1044"/>
              </a:spcBef>
              <a:spcAft>
                <a:spcPts val="0"/>
              </a:spcAft>
              <a:buSzPct val="100000"/>
              <a:buFont typeface="Average"/>
              <a:buChar char="•"/>
            </a:pPr>
            <a:r>
              <a:rPr lang="en-US" sz="1600" b="1">
                <a:latin typeface="Average"/>
                <a:ea typeface="Average"/>
                <a:cs typeface="Average"/>
                <a:sym typeface="Average"/>
              </a:rPr>
              <a:t>Counterfactual analysis</a:t>
            </a:r>
            <a:r>
              <a:rPr lang="en-US" sz="1600">
                <a:latin typeface="Average"/>
                <a:ea typeface="Average"/>
                <a:cs typeface="Average"/>
                <a:sym typeface="Average"/>
              </a:rPr>
              <a:t> to explain the welfare effects if India joins the ASEAN agreement.</a:t>
            </a:r>
            <a:endParaRPr lang="en-US" sz="1600">
              <a:latin typeface="Average"/>
              <a:ea typeface="Average"/>
              <a:cs typeface="Average"/>
            </a:endParaRPr>
          </a:p>
          <a:p>
            <a:pPr marL="285750" indent="-213995" algn="just">
              <a:spcBef>
                <a:spcPts val="1044"/>
              </a:spcBef>
              <a:buSzPct val="100000"/>
              <a:buFont typeface="Average"/>
              <a:buChar char="•"/>
            </a:pPr>
            <a:r>
              <a:rPr lang="en-US" sz="1600">
                <a:latin typeface="Average"/>
                <a:ea typeface="Average"/>
                <a:cs typeface="Average"/>
                <a:sym typeface="Average"/>
              </a:rPr>
              <a:t>There would be 729 observations as a result of 27*27. </a:t>
            </a:r>
            <a:endParaRPr lang="en-US" sz="1600">
              <a:latin typeface="Average"/>
              <a:ea typeface="Average"/>
              <a:cs typeface="Average"/>
            </a:endParaRPr>
          </a:p>
          <a:p>
            <a:pPr marL="285750" lvl="0" indent="-81280" rtl="0">
              <a:spcBef>
                <a:spcPts val="1044"/>
              </a:spcBef>
              <a:spcAft>
                <a:spcPts val="0"/>
              </a:spcAft>
              <a:buSzPct val="145000"/>
              <a:buNone/>
            </a:pP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61" name="Rectangle 16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3" name="Rectangle 16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Shape 17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Rectangle 17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3"/>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r" rtl="0">
              <a:spcBef>
                <a:spcPts val="0"/>
              </a:spcBef>
              <a:spcAft>
                <a:spcPts val="0"/>
              </a:spcAft>
              <a:buClr>
                <a:schemeClr val="dk1"/>
              </a:buClr>
              <a:buSzPts val="4000"/>
              <a:buFont typeface="Corbel"/>
              <a:buNone/>
            </a:pPr>
            <a:r>
              <a:rPr lang="en-IN" sz="4000">
                <a:solidFill>
                  <a:srgbClr val="FFFFFF"/>
                </a:solidFill>
                <a:latin typeface="Average"/>
                <a:ea typeface="Average"/>
                <a:cs typeface="Average"/>
                <a:sym typeface="Average"/>
              </a:rPr>
              <a:t>Literature Review</a:t>
            </a:r>
          </a:p>
        </p:txBody>
      </p:sp>
      <p:sp>
        <p:nvSpPr>
          <p:cNvPr id="156" name="Google Shape;156;p3"/>
          <p:cNvSpPr txBox="1">
            <a:spLocks noGrp="1"/>
          </p:cNvSpPr>
          <p:nvPr>
            <p:ph idx="1"/>
          </p:nvPr>
        </p:nvSpPr>
        <p:spPr>
          <a:xfrm>
            <a:off x="4810259" y="649480"/>
            <a:ext cx="6555347" cy="5546047"/>
          </a:xfrm>
          <a:prstGeom prst="rect">
            <a:avLst/>
          </a:prstGeom>
        </p:spPr>
        <p:txBody>
          <a:bodyPr spcFirstLastPara="1" lIns="91425" tIns="45700" rIns="91425" bIns="45700" anchor="ctr" anchorCtr="0">
            <a:normAutofit/>
          </a:bodyPr>
          <a:lstStyle/>
          <a:p>
            <a:pPr marL="457200" lvl="0" indent="-381635" algn="just" rtl="0">
              <a:spcBef>
                <a:spcPts val="1044"/>
              </a:spcBef>
              <a:spcAft>
                <a:spcPts val="0"/>
              </a:spcAft>
              <a:buSzPct val="108750"/>
              <a:buFont typeface="Average"/>
              <a:buChar char="❏"/>
            </a:pPr>
            <a:r>
              <a:rPr lang="en-US" sz="1700">
                <a:latin typeface="Average"/>
                <a:ea typeface="Average"/>
                <a:cs typeface="Average"/>
                <a:sym typeface="Average"/>
              </a:rPr>
              <a:t>Tinbergen(1962) initially applied the model to evaluate international trade patterns.</a:t>
            </a:r>
            <a:endParaRPr lang="en-US"/>
          </a:p>
          <a:p>
            <a:pPr marL="457200" lvl="0" indent="-381635" algn="just" rtl="0">
              <a:spcBef>
                <a:spcPts val="0"/>
              </a:spcBef>
              <a:spcAft>
                <a:spcPts val="0"/>
              </a:spcAft>
              <a:buSzPct val="108750"/>
              <a:buFont typeface="Average"/>
              <a:buChar char="❏"/>
            </a:pPr>
            <a:r>
              <a:rPr lang="en-US" sz="1700">
                <a:latin typeface="Average"/>
                <a:ea typeface="Average"/>
                <a:cs typeface="Average"/>
                <a:sym typeface="Average"/>
              </a:rPr>
              <a:t>Chan(2005) examined trade flows in Korea, Bhattacharya(2006) explained trade patterns in India, and studied when the gravity model can explain African exporting activities.</a:t>
            </a:r>
            <a:endParaRPr lang="en-US" sz="1700">
              <a:latin typeface="Average"/>
              <a:ea typeface="Average"/>
              <a:cs typeface="Average"/>
            </a:endParaRPr>
          </a:p>
          <a:p>
            <a:pPr marL="457200" lvl="0" indent="-381635" algn="just" rtl="0">
              <a:spcBef>
                <a:spcPts val="0"/>
              </a:spcBef>
              <a:spcAft>
                <a:spcPts val="0"/>
              </a:spcAft>
              <a:buSzPct val="108750"/>
              <a:buFont typeface="Average"/>
              <a:buChar char="❏"/>
            </a:pPr>
            <a:r>
              <a:rPr lang="en-US" sz="1700" err="1">
                <a:latin typeface="Average"/>
                <a:ea typeface="Average"/>
                <a:cs typeface="Average"/>
                <a:sym typeface="Average"/>
              </a:rPr>
              <a:t>Endoh</a:t>
            </a:r>
            <a:r>
              <a:rPr lang="en-US" sz="1700">
                <a:latin typeface="Average"/>
                <a:ea typeface="Average"/>
                <a:cs typeface="Average"/>
                <a:sym typeface="Average"/>
              </a:rPr>
              <a:t> (1999), revealed that the ASEAN had a favorable and substantial impact on trade flows, whereas factors were negative and insignificant in two estimations.</a:t>
            </a:r>
            <a:endParaRPr lang="en-US" sz="1700">
              <a:latin typeface="Average"/>
              <a:ea typeface="Average"/>
              <a:cs typeface="Average"/>
            </a:endParaRPr>
          </a:p>
          <a:p>
            <a:pPr marL="457200" lvl="0" indent="-381635" algn="just" rtl="0">
              <a:spcBef>
                <a:spcPts val="0"/>
              </a:spcBef>
              <a:spcAft>
                <a:spcPts val="0"/>
              </a:spcAft>
              <a:buSzPct val="108750"/>
              <a:buFont typeface="Average"/>
              <a:buChar char="❏"/>
            </a:pPr>
            <a:r>
              <a:rPr lang="en-US" sz="1700">
                <a:latin typeface="Average"/>
                <a:ea typeface="Average"/>
                <a:cs typeface="Average"/>
                <a:sym typeface="Average"/>
              </a:rPr>
              <a:t>Models that include population are often referred to as augmented gravity models (Cheng and Wall, 2004).</a:t>
            </a:r>
            <a:endParaRPr lang="en-US" sz="1700">
              <a:latin typeface="Average"/>
              <a:ea typeface="Average"/>
              <a:cs typeface="Average"/>
            </a:endParaRPr>
          </a:p>
          <a:p>
            <a:pPr marL="457200" indent="-381635" algn="just">
              <a:spcBef>
                <a:spcPts val="0"/>
              </a:spcBef>
              <a:buSzPct val="108750"/>
              <a:buFont typeface="Average"/>
              <a:buChar char="❏"/>
            </a:pPr>
            <a:r>
              <a:rPr lang="en-US" sz="1700">
                <a:latin typeface="Average"/>
                <a:ea typeface="Average"/>
                <a:cs typeface="Average"/>
                <a:sym typeface="Average"/>
              </a:rPr>
              <a:t>A recent paper by Subhash </a:t>
            </a:r>
            <a:r>
              <a:rPr lang="en-US" sz="1700" err="1">
                <a:latin typeface="Average"/>
                <a:ea typeface="Average"/>
                <a:cs typeface="Average"/>
                <a:sym typeface="Average"/>
              </a:rPr>
              <a:t>Jagdambe</a:t>
            </a:r>
            <a:r>
              <a:rPr lang="en-US" sz="1700">
                <a:latin typeface="Average"/>
                <a:ea typeface="Average"/>
                <a:cs typeface="Average"/>
                <a:sym typeface="Average"/>
              </a:rPr>
              <a:t> and Elumalai Kannan (2020), analyzing the impact of ASEAN-India FTA on agricultural trade have found positive results for India. Using the more reliable PPML method, they have shown a higher magnitude of the Trade Creation effect as compared to the Trade Diversion effect. </a:t>
            </a:r>
            <a:endParaRPr lang="en-US" sz="1700">
              <a:latin typeface="Average"/>
              <a:ea typeface="Average"/>
              <a:cs typeface="Average"/>
            </a:endParaRPr>
          </a:p>
          <a:p>
            <a:pPr marL="457200" lvl="0" indent="-381635" algn="just" rtl="0">
              <a:spcBef>
                <a:spcPts val="0"/>
              </a:spcBef>
              <a:spcAft>
                <a:spcPts val="0"/>
              </a:spcAft>
              <a:buSzPct val="108750"/>
              <a:buFont typeface="Average"/>
              <a:buChar char="❏"/>
            </a:pPr>
            <a:r>
              <a:rPr lang="en-US" sz="1700">
                <a:latin typeface="Average"/>
                <a:ea typeface="Average"/>
                <a:cs typeface="Average"/>
                <a:sym typeface="Average"/>
              </a:rPr>
              <a:t>Richa Khurana &amp; D. K. </a:t>
            </a:r>
            <a:r>
              <a:rPr lang="en-US" sz="1700" err="1">
                <a:latin typeface="Average"/>
                <a:ea typeface="Average"/>
                <a:cs typeface="Average"/>
                <a:sym typeface="Average"/>
              </a:rPr>
              <a:t>Nauriyal</a:t>
            </a:r>
            <a:r>
              <a:rPr lang="en-US" sz="1700">
                <a:latin typeface="Average"/>
                <a:ea typeface="Average"/>
                <a:cs typeface="Average"/>
                <a:sym typeface="Average"/>
              </a:rPr>
              <a:t> (2017) evaluated trade creation and trade diversion effects for India-ASEAN free trade agreement.</a:t>
            </a:r>
            <a:endParaRPr lang="en-US" sz="1700">
              <a:latin typeface="Average"/>
              <a:ea typeface="Average"/>
              <a:cs typeface="Average"/>
            </a:endParaRPr>
          </a:p>
          <a:p>
            <a:pPr marL="457200" lvl="0" indent="-381635" algn="just" rtl="0">
              <a:spcBef>
                <a:spcPts val="0"/>
              </a:spcBef>
              <a:spcAft>
                <a:spcPts val="0"/>
              </a:spcAft>
              <a:buSzPct val="108750"/>
              <a:buFont typeface="Average"/>
              <a:buChar char="❏"/>
            </a:pPr>
            <a:r>
              <a:rPr lang="en-US" sz="1700">
                <a:latin typeface="Average"/>
                <a:ea typeface="Average"/>
                <a:cs typeface="Average"/>
                <a:sym typeface="Average"/>
              </a:rPr>
              <a:t>Bharti, S.K., &amp; Nisa, S. (2021) studied India’s trade flows with ASEAN using the augmented gravity model.</a:t>
            </a:r>
            <a:endParaRPr lang="en-US" sz="1700">
              <a:latin typeface="Average"/>
              <a:ea typeface="Average"/>
              <a:cs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Google Shape;161;p4"/>
          <p:cNvSpPr txBox="1">
            <a:spLocks noGrp="1"/>
          </p:cNvSpPr>
          <p:nvPr>
            <p:ph type="title"/>
          </p:nvPr>
        </p:nvSpPr>
        <p:spPr>
          <a:xfrm>
            <a:off x="4553733" y="548464"/>
            <a:ext cx="6798541" cy="1675623"/>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000"/>
              <a:buFont typeface="Corbel"/>
              <a:buNone/>
            </a:pPr>
            <a:r>
              <a:rPr lang="en-IN" sz="4000" dirty="0">
                <a:latin typeface="Average"/>
                <a:ea typeface="Average"/>
                <a:cs typeface="Average"/>
                <a:sym typeface="Average"/>
              </a:rPr>
              <a:t>Data Sources</a:t>
            </a:r>
          </a:p>
        </p:txBody>
      </p:sp>
      <p:pic>
        <p:nvPicPr>
          <p:cNvPr id="164" name="Picture 163" descr="Digital financial graphs in 3D">
            <a:extLst>
              <a:ext uri="{FF2B5EF4-FFF2-40B4-BE49-F238E27FC236}">
                <a16:creationId xmlns:a16="http://schemas.microsoft.com/office/drawing/2014/main" id="{099323BC-60A0-63DF-333C-23196AB3590C}"/>
              </a:ext>
            </a:extLst>
          </p:cNvPr>
          <p:cNvPicPr>
            <a:picLocks noChangeAspect="1"/>
          </p:cNvPicPr>
          <p:nvPr/>
        </p:nvPicPr>
        <p:blipFill rotWithShape="1">
          <a:blip r:embed="rId3"/>
          <a:srcRect l="39010" r="13413" b="-2"/>
          <a:stretch/>
        </p:blipFill>
        <p:spPr>
          <a:xfrm>
            <a:off x="1" y="10"/>
            <a:ext cx="4196496" cy="6857990"/>
          </a:xfrm>
          <a:prstGeom prst="rect">
            <a:avLst/>
          </a:prstGeom>
          <a:effectLst/>
        </p:spPr>
      </p:pic>
      <p:sp>
        <p:nvSpPr>
          <p:cNvPr id="2" name="TextBox 1">
            <a:extLst>
              <a:ext uri="{FF2B5EF4-FFF2-40B4-BE49-F238E27FC236}">
                <a16:creationId xmlns:a16="http://schemas.microsoft.com/office/drawing/2014/main" id="{2B879405-6334-4434-35EC-86BB13C226EF}"/>
              </a:ext>
            </a:extLst>
          </p:cNvPr>
          <p:cNvSpPr txBox="1"/>
          <p:nvPr/>
        </p:nvSpPr>
        <p:spPr>
          <a:xfrm>
            <a:off x="4550611" y="2224505"/>
            <a:ext cx="720825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t>The amount of exports for each country to several other countries was taken from World Integrated Trade Solutions (WITS) database. </a:t>
            </a:r>
          </a:p>
          <a:p>
            <a:pPr marL="285750" indent="-285750" algn="just">
              <a:buFont typeface="Arial"/>
              <a:buChar char="•"/>
            </a:pPr>
            <a:r>
              <a:rPr lang="en-US" dirty="0"/>
              <a:t>We obtained the distance between countries using the CEPII (Center for Prospective Studies &amp; International Information) database. </a:t>
            </a:r>
          </a:p>
          <a:p>
            <a:pPr marL="285750" indent="-285750" algn="just">
              <a:buFont typeface="Arial"/>
              <a:buChar char="•"/>
            </a:pPr>
            <a:r>
              <a:rPr lang="en-US" dirty="0"/>
              <a:t>We used the World Bank database to download the GDP (Gross Domestic Product) of each country. </a:t>
            </a:r>
          </a:p>
          <a:p>
            <a:pPr marL="285750" indent="-285750" algn="just">
              <a:buFont typeface="Arial"/>
              <a:buChar char="•"/>
            </a:pPr>
            <a:r>
              <a:rPr lang="en-US" dirty="0"/>
              <a:t>Common language, common colony, colony and common border dummies were obtained from the same CEPII database. </a:t>
            </a:r>
          </a:p>
          <a:p>
            <a:pPr marL="285750" indent="-285750" algn="just">
              <a:buFont typeface="Arial"/>
              <a:buChar char="•"/>
            </a:pPr>
            <a:r>
              <a:rPr lang="en-US" dirty="0"/>
              <a:t>Bilateral Trade flows as reported by the origin (1000 current USD) were obtained from UN </a:t>
            </a:r>
            <a:r>
              <a:rPr lang="en-US" dirty="0" err="1"/>
              <a:t>Comtrade</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6"/>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1" name="Freeform: Shape 1080">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83" name="Freeform: Shape 1082">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Google Shape;167;p5"/>
          <p:cNvSpPr txBox="1">
            <a:spLocks noGrp="1"/>
          </p:cNvSpPr>
          <p:nvPr>
            <p:ph type="title"/>
          </p:nvPr>
        </p:nvSpPr>
        <p:spPr>
          <a:xfrm>
            <a:off x="617814" y="178534"/>
            <a:ext cx="4846170" cy="649064"/>
          </a:xfrm>
          <a:prstGeom prst="rect">
            <a:avLst/>
          </a:prstGeom>
        </p:spPr>
        <p:txBody>
          <a:bodyPr spcFirstLastPara="1" vert="horz" lIns="91425" tIns="45700" rIns="91425" bIns="45700" rtlCol="0" anchor="ctr" anchorCtr="0">
            <a:normAutofit/>
          </a:bodyPr>
          <a:lstStyle/>
          <a:p>
            <a:pPr marL="0" lvl="0" indent="0" rtl="0">
              <a:spcBef>
                <a:spcPts val="0"/>
              </a:spcBef>
              <a:spcAft>
                <a:spcPts val="0"/>
              </a:spcAft>
              <a:buClr>
                <a:schemeClr val="dk1"/>
              </a:buClr>
              <a:buSzPts val="4000"/>
              <a:buFont typeface="Corbel"/>
              <a:buNone/>
            </a:pPr>
            <a:r>
              <a:rPr lang="en-IN" sz="3400">
                <a:latin typeface="Average"/>
                <a:ea typeface="Average"/>
                <a:cs typeface="Average"/>
                <a:sym typeface="Average"/>
              </a:rPr>
              <a:t>Model Description</a:t>
            </a:r>
          </a:p>
        </p:txBody>
      </p:sp>
      <p:sp>
        <p:nvSpPr>
          <p:cNvPr id="168" name="Google Shape;168;p5"/>
          <p:cNvSpPr txBox="1">
            <a:spLocks noGrp="1"/>
          </p:cNvSpPr>
          <p:nvPr>
            <p:ph idx="1"/>
          </p:nvPr>
        </p:nvSpPr>
        <p:spPr>
          <a:xfrm>
            <a:off x="508428" y="830759"/>
            <a:ext cx="6454774" cy="5856090"/>
          </a:xfrm>
          <a:prstGeom prst="rect">
            <a:avLst/>
          </a:prstGeom>
        </p:spPr>
        <p:txBody>
          <a:bodyPr spcFirstLastPara="1" vert="horz" lIns="91425" tIns="45700" rIns="91425" bIns="45700" rtlCol="0" anchor="t" anchorCtr="0">
            <a:normAutofit fontScale="70000" lnSpcReduction="20000"/>
          </a:bodyPr>
          <a:lstStyle/>
          <a:p>
            <a:pPr marL="285750" indent="-260350" algn="just">
              <a:spcBef>
                <a:spcPts val="0"/>
              </a:spcBef>
              <a:spcAft>
                <a:spcPts val="600"/>
              </a:spcAft>
              <a:buSzPts val="2210"/>
              <a:buFont typeface="Arial"/>
              <a:buChar char="•"/>
            </a:pPr>
            <a:endParaRPr lang="en-US" sz="2100">
              <a:solidFill>
                <a:srgbClr val="000000"/>
              </a:solidFill>
              <a:latin typeface="Average"/>
              <a:ea typeface="+mn-lt"/>
              <a:cs typeface="+mn-lt"/>
            </a:endParaRPr>
          </a:p>
          <a:p>
            <a:pPr marL="25400" indent="0" algn="just">
              <a:spcBef>
                <a:spcPts val="0"/>
              </a:spcBef>
              <a:spcAft>
                <a:spcPts val="600"/>
              </a:spcAft>
              <a:buSzPts val="2210"/>
              <a:buNone/>
            </a:pPr>
            <a:r>
              <a:rPr lang="en-US" sz="2100">
                <a:solidFill>
                  <a:srgbClr val="000000"/>
                </a:solidFill>
                <a:latin typeface="Average"/>
                <a:ea typeface="+mn-lt"/>
                <a:cs typeface="+mn-lt"/>
              </a:rPr>
              <a:t>The </a:t>
            </a:r>
            <a:r>
              <a:rPr lang="en-US" sz="2100" err="1">
                <a:solidFill>
                  <a:srgbClr val="000000"/>
                </a:solidFill>
                <a:latin typeface="Average"/>
                <a:ea typeface="+mn-lt"/>
                <a:cs typeface="+mn-lt"/>
              </a:rPr>
              <a:t>one_sector_ge</a:t>
            </a:r>
            <a:r>
              <a:rPr lang="en-US" sz="2100">
                <a:solidFill>
                  <a:srgbClr val="000000"/>
                </a:solidFill>
                <a:latin typeface="Average"/>
                <a:ea typeface="+mn-lt"/>
                <a:cs typeface="+mn-lt"/>
              </a:rPr>
              <a:t> model in the </a:t>
            </a:r>
            <a:r>
              <a:rPr lang="en-US" sz="2100" err="1">
                <a:solidFill>
                  <a:srgbClr val="000000"/>
                </a:solidFill>
                <a:latin typeface="Average"/>
                <a:ea typeface="+mn-lt"/>
                <a:cs typeface="+mn-lt"/>
              </a:rPr>
              <a:t>gegravity</a:t>
            </a:r>
            <a:r>
              <a:rPr lang="en-US" sz="2100">
                <a:solidFill>
                  <a:srgbClr val="000000"/>
                </a:solidFill>
                <a:latin typeface="Average"/>
                <a:ea typeface="+mn-lt"/>
                <a:cs typeface="+mn-lt"/>
              </a:rPr>
              <a:t> package replicates the structural model of Yotov .</a:t>
            </a:r>
            <a:endParaRPr lang="en-US" sz="2100">
              <a:latin typeface="Average"/>
              <a:cs typeface="Arial"/>
            </a:endParaRPr>
          </a:p>
          <a:p>
            <a:pPr marL="25400" indent="0" algn="just">
              <a:spcBef>
                <a:spcPts val="0"/>
              </a:spcBef>
              <a:spcAft>
                <a:spcPts val="600"/>
              </a:spcAft>
              <a:buSzPts val="2210"/>
              <a:buNone/>
            </a:pPr>
            <a:r>
              <a:rPr lang="en-US" sz="2100">
                <a:solidFill>
                  <a:srgbClr val="000000"/>
                </a:solidFill>
                <a:latin typeface="Average"/>
                <a:ea typeface="+mn-lt"/>
                <a:cs typeface="+mn-lt"/>
              </a:rPr>
              <a:t>That model is based on the earlier demand-side - constant elasticity of substitution (CES)-Armington structural gravity model of Anderson and van </a:t>
            </a:r>
            <a:r>
              <a:rPr lang="en-US" sz="2100" err="1">
                <a:solidFill>
                  <a:srgbClr val="000000"/>
                </a:solidFill>
                <a:latin typeface="Average"/>
                <a:ea typeface="+mn-lt"/>
                <a:cs typeface="+mn-lt"/>
              </a:rPr>
              <a:t>Wincoop</a:t>
            </a:r>
            <a:r>
              <a:rPr lang="en-US" sz="2100">
                <a:solidFill>
                  <a:srgbClr val="000000"/>
                </a:solidFill>
                <a:latin typeface="Average"/>
                <a:ea typeface="+mn-lt"/>
                <a:cs typeface="+mn-lt"/>
              </a:rPr>
              <a:t> (2003).</a:t>
            </a:r>
            <a:endParaRPr lang="en-US" sz="2100">
              <a:latin typeface="Average"/>
              <a:cs typeface="Arial"/>
            </a:endParaRPr>
          </a:p>
          <a:p>
            <a:pPr marL="0" indent="0" algn="just">
              <a:buSzPts val="2210"/>
              <a:buNone/>
            </a:pPr>
            <a:r>
              <a:rPr lang="en-US" sz="2100">
                <a:solidFill>
                  <a:srgbClr val="000000"/>
                </a:solidFill>
                <a:latin typeface="Average"/>
                <a:ea typeface="+mn-lt"/>
                <a:cs typeface="+mn-lt"/>
              </a:rPr>
              <a:t>The model system takes the form given alongside.</a:t>
            </a:r>
            <a:endParaRPr lang="en-US" sz="2100">
              <a:solidFill>
                <a:srgbClr val="000000"/>
              </a:solidFill>
              <a:latin typeface="Average"/>
              <a:cs typeface="Arial"/>
            </a:endParaRPr>
          </a:p>
          <a:p>
            <a:pPr marL="0" indent="0" algn="just">
              <a:buSzPts val="2210"/>
              <a:buNone/>
            </a:pPr>
            <a:r>
              <a:rPr lang="en-US" sz="2100">
                <a:latin typeface="Average"/>
                <a:ea typeface="+mn-lt"/>
                <a:cs typeface="+mn-lt"/>
              </a:rPr>
              <a:t>Equation (1) is a typical gravity equation, which relates bilateral trade (</a:t>
            </a:r>
            <a:r>
              <a:rPr lang="en-US" sz="2100" err="1">
                <a:latin typeface="Average"/>
                <a:ea typeface="+mn-lt"/>
                <a:cs typeface="+mn-lt"/>
              </a:rPr>
              <a:t>Xij</a:t>
            </a:r>
            <a:r>
              <a:rPr lang="en-US" sz="2100">
                <a:latin typeface="Average"/>
                <a:ea typeface="+mn-lt"/>
                <a:cs typeface="+mn-lt"/>
              </a:rPr>
              <a:t>) between exporter </a:t>
            </a:r>
            <a:r>
              <a:rPr lang="en-US" sz="2100" err="1">
                <a:latin typeface="Average"/>
                <a:ea typeface="+mn-lt"/>
                <a:cs typeface="+mn-lt"/>
              </a:rPr>
              <a:t>i</a:t>
            </a:r>
            <a:r>
              <a:rPr lang="en-US" sz="2100">
                <a:latin typeface="Average"/>
                <a:ea typeface="+mn-lt"/>
                <a:cs typeface="+mn-lt"/>
              </a:rPr>
              <a:t> and importer j to exporter output (Yi), importer expenditures (Ej ), global output (Y), bilateral trade costs (</a:t>
            </a:r>
            <a:r>
              <a:rPr lang="en-US" sz="2100" err="1">
                <a:latin typeface="Average"/>
                <a:ea typeface="+mn-lt"/>
                <a:cs typeface="+mn-lt"/>
              </a:rPr>
              <a:t>τ</a:t>
            </a:r>
            <a:r>
              <a:rPr lang="en-US" sz="2100" baseline="-25000" err="1">
                <a:latin typeface="Average"/>
                <a:ea typeface="+mn-lt"/>
                <a:cs typeface="+mn-lt"/>
              </a:rPr>
              <a:t>ij</a:t>
            </a:r>
            <a:r>
              <a:rPr lang="en-US" sz="2100">
                <a:latin typeface="Average"/>
                <a:ea typeface="+mn-lt"/>
                <a:cs typeface="+mn-lt"/>
              </a:rPr>
              <a:t>), the elasticity of substitution (σ) and outward and inward multilateral resistances (</a:t>
            </a:r>
            <a:r>
              <a:rPr lang="en-US" sz="2100" err="1">
                <a:latin typeface="Average"/>
                <a:ea typeface="+mn-lt"/>
                <a:cs typeface="+mn-lt"/>
              </a:rPr>
              <a:t>Π</a:t>
            </a:r>
            <a:r>
              <a:rPr lang="en-US" sz="2100" baseline="-25000" err="1">
                <a:latin typeface="Average"/>
                <a:ea typeface="+mn-lt"/>
                <a:cs typeface="+mn-lt"/>
              </a:rPr>
              <a:t>i</a:t>
            </a:r>
            <a:r>
              <a:rPr lang="en-US" sz="2100">
                <a:latin typeface="Average"/>
                <a:ea typeface="+mn-lt"/>
                <a:cs typeface="+mn-lt"/>
              </a:rPr>
              <a:t> and P</a:t>
            </a:r>
            <a:r>
              <a:rPr lang="en-US" sz="2100" baseline="30000">
                <a:latin typeface="Average"/>
                <a:ea typeface="+mn-lt"/>
                <a:cs typeface="+mn-lt"/>
              </a:rPr>
              <a:t>j</a:t>
            </a:r>
            <a:r>
              <a:rPr lang="en-US" sz="2100">
                <a:latin typeface="Average"/>
                <a:ea typeface="+mn-lt"/>
                <a:cs typeface="+mn-lt"/>
              </a:rPr>
              <a:t> respectively). </a:t>
            </a:r>
          </a:p>
          <a:p>
            <a:pPr marL="0" indent="0" algn="just">
              <a:buSzPts val="2210"/>
              <a:buNone/>
            </a:pPr>
            <a:r>
              <a:rPr lang="en-US" sz="2100">
                <a:latin typeface="Average"/>
                <a:ea typeface="+mn-lt"/>
                <a:cs typeface="+mn-lt"/>
              </a:rPr>
              <a:t>Multilateral Resistance (MR) terms are defined by equations (2) and (3). These terms can be thought of as aggregate trade cost or price indices for the exporter and importer. </a:t>
            </a:r>
          </a:p>
          <a:p>
            <a:pPr marL="0" indent="0" algn="just">
              <a:buSzPts val="2210"/>
              <a:buNone/>
            </a:pPr>
            <a:r>
              <a:rPr lang="en-US" sz="2100">
                <a:latin typeface="Average"/>
                <a:ea typeface="+mn-lt"/>
                <a:cs typeface="+mn-lt"/>
              </a:rPr>
              <a:t>Equation (4) defines factory gate prices (pi), which are determined by output, OMRs, and the CES preference parameter (</a:t>
            </a:r>
            <a:r>
              <a:rPr lang="en-US" sz="2100" err="1">
                <a:latin typeface="Average"/>
                <a:ea typeface="+mn-lt"/>
                <a:cs typeface="+mn-lt"/>
              </a:rPr>
              <a:t>γi</a:t>
            </a:r>
            <a:r>
              <a:rPr lang="en-US" sz="2100">
                <a:latin typeface="Average"/>
                <a:ea typeface="+mn-lt"/>
                <a:cs typeface="+mn-lt"/>
              </a:rPr>
              <a:t>). </a:t>
            </a:r>
          </a:p>
          <a:p>
            <a:pPr marL="0" indent="0" algn="just">
              <a:buSzPts val="2210"/>
              <a:buNone/>
            </a:pPr>
            <a:r>
              <a:rPr lang="en-US" sz="2100">
                <a:latin typeface="Average"/>
                <a:ea typeface="+mn-lt"/>
                <a:cs typeface="+mn-lt"/>
              </a:rPr>
              <a:t>Finally, equation (5) determines expenditures and provides a market clearing condition. Expenditures are determined as a fixed ratio (</a:t>
            </a:r>
            <a:r>
              <a:rPr lang="en-US" sz="2100" err="1">
                <a:latin typeface="Average"/>
                <a:ea typeface="+mn-lt"/>
                <a:cs typeface="+mn-lt"/>
              </a:rPr>
              <a:t>φi</a:t>
            </a:r>
            <a:r>
              <a:rPr lang="en-US" sz="2100">
                <a:latin typeface="Average"/>
                <a:ea typeface="+mn-lt"/>
                <a:cs typeface="+mn-lt"/>
              </a:rPr>
              <a:t>) of the value of domestic production. Domestic production is defined by the product of output quantity (Qi) and factory gate prices. In this version of the model, output quantity is fixed/exogenous and all changes in the value of output are captured though the price term. Throughout, the notation above is used to denote baseline variable values. Counterfactual versions of each variable are denoted with an ∗. For example, counterfactual trade costs are written as </a:t>
            </a:r>
            <a:r>
              <a:rPr lang="en-US" sz="2100" err="1">
                <a:latin typeface="Average"/>
                <a:ea typeface="+mn-lt"/>
                <a:cs typeface="+mn-lt"/>
              </a:rPr>
              <a:t>τ∗ij</a:t>
            </a:r>
            <a:r>
              <a:rPr lang="en-US" sz="2100">
                <a:latin typeface="Average"/>
                <a:ea typeface="+mn-lt"/>
                <a:cs typeface="+mn-lt"/>
              </a:rPr>
              <a:t>.</a:t>
            </a:r>
            <a:endParaRPr lang="en-US" sz="2100">
              <a:latin typeface="Average"/>
              <a:cs typeface="Arial"/>
            </a:endParaRPr>
          </a:p>
          <a:p>
            <a:pPr marL="25400" indent="0">
              <a:spcBef>
                <a:spcPts val="0"/>
              </a:spcBef>
              <a:spcAft>
                <a:spcPts val="600"/>
              </a:spcAft>
              <a:buSzPts val="2210"/>
              <a:buNone/>
            </a:pPr>
            <a:br>
              <a:rPr lang="en-US"/>
            </a:br>
            <a:br>
              <a:rPr lang="en-US"/>
            </a:br>
            <a:endParaRPr lang="en-US"/>
          </a:p>
        </p:txBody>
      </p:sp>
      <p:pic>
        <p:nvPicPr>
          <p:cNvPr id="2" name="Picture 1">
            <a:extLst>
              <a:ext uri="{FF2B5EF4-FFF2-40B4-BE49-F238E27FC236}">
                <a16:creationId xmlns:a16="http://schemas.microsoft.com/office/drawing/2014/main" id="{FD9744C4-E478-F4E5-2FBE-3DE34106E417}"/>
              </a:ext>
            </a:extLst>
          </p:cNvPr>
          <p:cNvPicPr>
            <a:picLocks noChangeAspect="1"/>
          </p:cNvPicPr>
          <p:nvPr/>
        </p:nvPicPr>
        <p:blipFill>
          <a:blip r:embed="rId3"/>
          <a:stretch>
            <a:fillRect/>
          </a:stretch>
        </p:blipFill>
        <p:spPr>
          <a:xfrm>
            <a:off x="7237647" y="827314"/>
            <a:ext cx="3546609" cy="4114800"/>
          </a:xfrm>
          <a:prstGeom prst="rect">
            <a:avLst/>
          </a:prstGeom>
        </p:spPr>
      </p:pic>
      <p:pic>
        <p:nvPicPr>
          <p:cNvPr id="3" name="Picture 2">
            <a:extLst>
              <a:ext uri="{FF2B5EF4-FFF2-40B4-BE49-F238E27FC236}">
                <a16:creationId xmlns:a16="http://schemas.microsoft.com/office/drawing/2014/main" id="{98E5CBC9-3AB8-414F-A29C-510992DE4730}"/>
              </a:ext>
            </a:extLst>
          </p:cNvPr>
          <p:cNvPicPr>
            <a:picLocks noChangeAspect="1"/>
          </p:cNvPicPr>
          <p:nvPr/>
        </p:nvPicPr>
        <p:blipFill>
          <a:blip r:embed="rId4"/>
          <a:stretch>
            <a:fillRect/>
          </a:stretch>
        </p:blipFill>
        <p:spPr>
          <a:xfrm>
            <a:off x="7493227" y="5137559"/>
            <a:ext cx="2924175" cy="60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p:nvSpPr>
          <p:cNvPr id="213" name="Rectangle 2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6"/>
          <p:cNvSpPr txBox="1">
            <a:spLocks noGrp="1"/>
          </p:cNvSpPr>
          <p:nvPr>
            <p:ph type="title"/>
          </p:nvPr>
        </p:nvSpPr>
        <p:spPr>
          <a:xfrm>
            <a:off x="1383564" y="348865"/>
            <a:ext cx="9718111" cy="1576446"/>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000"/>
              <a:buFont typeface="Corbel"/>
              <a:buNone/>
            </a:pPr>
            <a:r>
              <a:rPr lang="en-IN" sz="4000">
                <a:solidFill>
                  <a:srgbClr val="FFFFFF"/>
                </a:solidFill>
                <a:latin typeface="Average"/>
                <a:ea typeface="Average"/>
                <a:cs typeface="Average"/>
                <a:sym typeface="Average"/>
              </a:rPr>
              <a:t>Methodology</a:t>
            </a:r>
          </a:p>
        </p:txBody>
      </p:sp>
      <p:sp>
        <p:nvSpPr>
          <p:cNvPr id="190" name="Content Placeholder 189">
            <a:extLst>
              <a:ext uri="{FF2B5EF4-FFF2-40B4-BE49-F238E27FC236}">
                <a16:creationId xmlns:a16="http://schemas.microsoft.com/office/drawing/2014/main" id="{CCD178FE-35FB-BF7F-77A2-3D0B2FE7327A}"/>
              </a:ext>
            </a:extLst>
          </p:cNvPr>
          <p:cNvSpPr>
            <a:spLocks noGrp="1"/>
          </p:cNvSpPr>
          <p:nvPr>
            <p:ph idx="1"/>
          </p:nvPr>
        </p:nvSpPr>
        <p:spPr>
          <a:xfrm>
            <a:off x="183147" y="2360362"/>
            <a:ext cx="10515600" cy="4351338"/>
          </a:xfrm>
        </p:spPr>
        <p:txBody>
          <a:bodyPr vert="horz" lIns="91440" tIns="45720" rIns="91440" bIns="45720" rtlCol="0" anchor="t">
            <a:normAutofit lnSpcReduction="10000"/>
          </a:bodyPr>
          <a:lstStyle/>
          <a:p>
            <a:pPr algn="just"/>
            <a:r>
              <a:rPr lang="en-US" sz="1400" dirty="0">
                <a:ea typeface="+mn-lt"/>
                <a:cs typeface="+mn-lt"/>
              </a:rPr>
              <a:t>We used the Poisson Pseudo-Maximum Likelihood Estimator for estimation of the gravity model. </a:t>
            </a:r>
          </a:p>
          <a:p>
            <a:pPr algn="just"/>
            <a:r>
              <a:rPr lang="en-US" sz="1400" dirty="0">
                <a:ea typeface="+mn-lt"/>
                <a:cs typeface="+mn-lt"/>
              </a:rPr>
              <a:t>It is the same as applying a specific kind of nonlinear least squares to the initial equation. </a:t>
            </a:r>
          </a:p>
          <a:p>
            <a:pPr algn="just"/>
            <a:r>
              <a:rPr lang="en-US" sz="1400" dirty="0">
                <a:ea typeface="+mn-lt"/>
                <a:cs typeface="+mn-lt"/>
              </a:rPr>
              <a:t>Poisson Probability Mass Function  given by : (𝛬𝑘*𝑒</a:t>
            </a:r>
            <a:r>
              <a:rPr lang="en-US" sz="1400" baseline="30000" dirty="0">
                <a:ea typeface="+mn-lt"/>
                <a:cs typeface="+mn-lt"/>
              </a:rPr>
              <a:t>−ᴧ</a:t>
            </a:r>
            <a:r>
              <a:rPr lang="en-US" sz="1400" dirty="0">
                <a:ea typeface="+mn-lt"/>
                <a:cs typeface="+mn-lt"/>
              </a:rPr>
              <a:t>) / (𝑘!).</a:t>
            </a:r>
          </a:p>
          <a:p>
            <a:pPr algn="just"/>
            <a:r>
              <a:rPr lang="en-US" sz="1400" dirty="0">
                <a:ea typeface="+mn-lt"/>
                <a:cs typeface="+mn-lt"/>
              </a:rPr>
              <a:t>For applied policy researchers utilizing gravity models, the Poisson estimator provides a number of extra useful characteristics. </a:t>
            </a:r>
          </a:p>
          <a:p>
            <a:pPr algn="just"/>
            <a:r>
              <a:rPr lang="en-US" sz="1400" dirty="0">
                <a:ea typeface="+mn-lt"/>
                <a:cs typeface="+mn-lt"/>
              </a:rPr>
              <a:t>Fixed effects can be inserted as dummy variables just like in a OLS model.</a:t>
            </a:r>
          </a:p>
          <a:p>
            <a:pPr algn="just"/>
            <a:r>
              <a:rPr lang="en-US" sz="1400" dirty="0">
                <a:ea typeface="+mn-lt"/>
                <a:cs typeface="+mn-lt"/>
              </a:rPr>
              <a:t>Observations for which the observed trade values 0 are naturally included in the Poisson estimator. </a:t>
            </a:r>
          </a:p>
          <a:p>
            <a:pPr algn="just"/>
            <a:r>
              <a:rPr lang="en-US" sz="1400" dirty="0">
                <a:ea typeface="+mn-lt"/>
                <a:cs typeface="+mn-lt"/>
              </a:rPr>
              <a:t>Interpretations of the Poisson model's coefficients is simple and adheres to the same pattern as OLS. </a:t>
            </a:r>
          </a:p>
          <a:p>
            <a:pPr algn="just"/>
            <a:r>
              <a:rPr lang="en-US" sz="1400" dirty="0"/>
              <a:t>We used the "</a:t>
            </a:r>
            <a:r>
              <a:rPr lang="en-US" sz="1400" dirty="0" err="1"/>
              <a:t>gegravity</a:t>
            </a:r>
            <a:r>
              <a:rPr lang="en-US" sz="1400" dirty="0"/>
              <a:t>" python package to estimate</a:t>
            </a:r>
            <a:r>
              <a:rPr lang="en-US" sz="1400" dirty="0">
                <a:ea typeface="+mn-lt"/>
                <a:cs typeface="+mn-lt"/>
              </a:rPr>
              <a:t> General Equilibrium (GE) structural gravity models and simulate counterfactual experiments.</a:t>
            </a:r>
          </a:p>
          <a:p>
            <a:pPr algn="just"/>
            <a:r>
              <a:rPr lang="en-US" sz="1400" dirty="0">
                <a:ea typeface="+mn-lt"/>
                <a:cs typeface="+mn-lt"/>
              </a:rPr>
              <a:t>Using the </a:t>
            </a:r>
            <a:r>
              <a:rPr lang="en-US" sz="1400" dirty="0" err="1">
                <a:ea typeface="+mn-lt"/>
                <a:cs typeface="+mn-lt"/>
              </a:rPr>
              <a:t>gme</a:t>
            </a:r>
            <a:r>
              <a:rPr lang="en-US" sz="1400" dirty="0">
                <a:ea typeface="+mn-lt"/>
                <a:cs typeface="+mn-lt"/>
              </a:rPr>
              <a:t> package, we structured the gravity data – defined an econometric gravity model - estimated the model using Poisson Pseudo Maximum Likelihood (PPML) - store all relevant inputs and outputs in a single convenient Python object that is used by </a:t>
            </a:r>
            <a:r>
              <a:rPr lang="en-US" sz="1400" dirty="0" err="1">
                <a:ea typeface="+mn-lt"/>
                <a:cs typeface="+mn-lt"/>
              </a:rPr>
              <a:t>gegravity</a:t>
            </a:r>
            <a:r>
              <a:rPr lang="en-US" sz="1400" dirty="0">
                <a:ea typeface="+mn-lt"/>
                <a:cs typeface="+mn-lt"/>
              </a:rPr>
              <a:t>.</a:t>
            </a:r>
            <a:endParaRPr lang="en-US" sz="1400" dirty="0"/>
          </a:p>
          <a:p>
            <a:pPr algn="just"/>
            <a:r>
              <a:rPr lang="en-US" sz="1400" dirty="0">
                <a:ea typeface="+mn-lt"/>
                <a:cs typeface="+mn-lt"/>
              </a:rPr>
              <a:t>In next step we built the baseline model. Using parameters from the input data, the outward and inward multilateral resistance terms were calculated.</a:t>
            </a:r>
          </a:p>
          <a:p>
            <a:pPr algn="just"/>
            <a:r>
              <a:rPr lang="en-US" sz="1400" dirty="0"/>
              <a:t>After solving the baseline model we conducted counterfactual experiment of India being a part of ASEAN nations.</a:t>
            </a:r>
            <a:br>
              <a:rPr lang="en-US" sz="1400" dirty="0"/>
            </a:b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B28B8-B829-6C35-2F4C-B4951D168F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Results</a:t>
            </a:r>
          </a:p>
        </p:txBody>
      </p:sp>
      <p:pic>
        <p:nvPicPr>
          <p:cNvPr id="6" name="Content Placeholder 5">
            <a:extLst>
              <a:ext uri="{FF2B5EF4-FFF2-40B4-BE49-F238E27FC236}">
                <a16:creationId xmlns:a16="http://schemas.microsoft.com/office/drawing/2014/main" id="{F9589025-7D59-7E03-CCFD-8944DFDF9AD2}"/>
              </a:ext>
            </a:extLst>
          </p:cNvPr>
          <p:cNvPicPr>
            <a:picLocks noGrp="1" noChangeAspect="1"/>
          </p:cNvPicPr>
          <p:nvPr>
            <p:ph idx="1"/>
          </p:nvPr>
        </p:nvPicPr>
        <p:blipFill>
          <a:blip r:embed="rId2"/>
          <a:stretch>
            <a:fillRect/>
          </a:stretch>
        </p:blipFill>
        <p:spPr>
          <a:xfrm>
            <a:off x="4728935" y="1335715"/>
            <a:ext cx="6780700" cy="3797192"/>
          </a:xfrm>
          <a:prstGeom prst="rect">
            <a:avLst/>
          </a:prstGeom>
        </p:spPr>
      </p:pic>
    </p:spTree>
    <p:extLst>
      <p:ext uri="{BB962C8B-B14F-4D97-AF65-F5344CB8AC3E}">
        <p14:creationId xmlns:p14="http://schemas.microsoft.com/office/powerpoint/2010/main" val="128699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257925A7-1658-46E7-22B4-310E6A42A44D}"/>
              </a:ext>
            </a:extLst>
          </p:cNvPr>
          <p:cNvPicPr>
            <a:picLocks noChangeAspect="1"/>
          </p:cNvPicPr>
          <p:nvPr/>
        </p:nvPicPr>
        <p:blipFill>
          <a:blip r:embed="rId2"/>
          <a:stretch>
            <a:fillRect/>
          </a:stretch>
        </p:blipFill>
        <p:spPr>
          <a:xfrm>
            <a:off x="5581277" y="237654"/>
            <a:ext cx="3668025" cy="6406248"/>
          </a:xfrm>
          <a:prstGeom prst="rect">
            <a:avLst/>
          </a:prstGeom>
        </p:spPr>
      </p:pic>
      <p:sp>
        <p:nvSpPr>
          <p:cNvPr id="4" name="TextBox 3">
            <a:extLst>
              <a:ext uri="{FF2B5EF4-FFF2-40B4-BE49-F238E27FC236}">
                <a16:creationId xmlns:a16="http://schemas.microsoft.com/office/drawing/2014/main" id="{A51C546A-7D94-9FF8-8D8A-42A1B307BA79}"/>
              </a:ext>
            </a:extLst>
          </p:cNvPr>
          <p:cNvSpPr txBox="1"/>
          <p:nvPr/>
        </p:nvSpPr>
        <p:spPr>
          <a:xfrm>
            <a:off x="1758256" y="3080016"/>
            <a:ext cx="25823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Baseline Multilateral</a:t>
            </a:r>
          </a:p>
          <a:p>
            <a:r>
              <a:rPr lang="en-US" sz="2000"/>
              <a:t>Resistance Estimates</a:t>
            </a:r>
          </a:p>
        </p:txBody>
      </p:sp>
    </p:spTree>
    <p:extLst>
      <p:ext uri="{BB962C8B-B14F-4D97-AF65-F5344CB8AC3E}">
        <p14:creationId xmlns:p14="http://schemas.microsoft.com/office/powerpoint/2010/main" val="3275919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2391</Words>
  <Application>Microsoft Office PowerPoint</Application>
  <PresentationFormat>Widescreen</PresentationFormat>
  <Paragraphs>162</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Corbel</vt:lpstr>
      <vt:lpstr>Aptos Display</vt:lpstr>
      <vt:lpstr>Arial</vt:lpstr>
      <vt:lpstr>Calibri</vt:lpstr>
      <vt:lpstr>Aptos</vt:lpstr>
      <vt:lpstr>Average</vt:lpstr>
      <vt:lpstr>Wingdings</vt:lpstr>
      <vt:lpstr>Office Theme</vt:lpstr>
      <vt:lpstr>PowerPoint Presentation</vt:lpstr>
      <vt:lpstr>Structural Gravity Model Estimation Using India-ASEAN Trade Data &amp; Counterfactual Analysis</vt:lpstr>
      <vt:lpstr>Introduction &amp; Objective</vt:lpstr>
      <vt:lpstr>Literature Review</vt:lpstr>
      <vt:lpstr>Data Sources</vt:lpstr>
      <vt:lpstr>Model Description</vt:lpstr>
      <vt:lpstr>Methodology</vt:lpstr>
      <vt:lpstr>Results</vt:lpstr>
      <vt:lpstr>PowerPoint Presentation</vt:lpstr>
      <vt:lpstr>PowerPoint Presentation</vt:lpstr>
      <vt:lpstr>PowerPoint Presentation</vt:lpstr>
      <vt:lpstr>Codes</vt:lpstr>
      <vt:lpstr>Codes</vt:lpstr>
      <vt:lpstr>Codes</vt:lpstr>
      <vt:lpstr>Codes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ECO342: Econometrics II SYNOPSIS</dc:title>
  <dc:creator>Sneha .</dc:creator>
  <cp:lastModifiedBy>Chitresh Meena</cp:lastModifiedBy>
  <cp:revision>1</cp:revision>
  <dcterms:created xsi:type="dcterms:W3CDTF">2024-03-22T05:26:15Z</dcterms:created>
  <dcterms:modified xsi:type="dcterms:W3CDTF">2024-04-18T06:43:07Z</dcterms:modified>
</cp:coreProperties>
</file>