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Book Antiqu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ookAntiqua-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BookAntiqu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ookAntiqua-bold.fntdata"/><Relationship Id="rId6" Type="http://schemas.openxmlformats.org/officeDocument/2006/relationships/slide" Target="slides/slide2.xml"/><Relationship Id="rId18" Type="http://schemas.openxmlformats.org/officeDocument/2006/relationships/font" Target="fonts/BookAntiqu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c787b02f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c787b02f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c787b02f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c787b02f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c787b02f2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c787b02f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c787b02f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c787b02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c787b02f2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c787b02f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c787b02f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c787b02f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775748"/>
            <a:ext cx="9799674" cy="57006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Font typeface="Book Antiqua"/>
              <a:buNone/>
            </a:pPr>
            <a:r>
              <a:rPr b="1" lang="en-US" sz="2000">
                <a:latin typeface="Book Antiqua"/>
                <a:ea typeface="Book Antiqua"/>
                <a:cs typeface="Book Antiqua"/>
                <a:sym typeface="Book Antiqua"/>
              </a:rPr>
              <a:t>DEPARTMENT OF ELECTRONICS AND COMMUNICATION ENGINEERING</a:t>
            </a:r>
            <a:endParaRPr/>
          </a:p>
        </p:txBody>
      </p:sp>
      <p:sp>
        <p:nvSpPr>
          <p:cNvPr id="85" name="Google Shape;85;p13"/>
          <p:cNvSpPr txBox="1"/>
          <p:nvPr>
            <p:ph idx="1" type="subTitle"/>
          </p:nvPr>
        </p:nvSpPr>
        <p:spPr>
          <a:xfrm>
            <a:off x="-3189768" y="3515501"/>
            <a:ext cx="13716000" cy="235511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None/>
            </a:pPr>
            <a:r>
              <a:rPr b="1" lang="en-US" sz="2000">
                <a:latin typeface="Book Antiqua"/>
                <a:ea typeface="Book Antiqua"/>
                <a:cs typeface="Book Antiqua"/>
                <a:sym typeface="Book Antiqua"/>
              </a:rPr>
              <a:t>TEAM MEMBERS</a:t>
            </a:r>
            <a:r>
              <a:rPr lang="en-US" sz="2000">
                <a:latin typeface="Book Antiqua"/>
                <a:ea typeface="Book Antiqua"/>
                <a:cs typeface="Book Antiqua"/>
                <a:sym typeface="Book Antiqua"/>
              </a:rPr>
              <a:t>:</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YESHWANTHIKAA V M(113321106119)</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SNEHA J(113321106092)</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VARSHINI S R (11332106110)</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S KEERTHANA (113321106091)</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SUMITHRA K (113321106098)</a:t>
            </a:r>
            <a:endParaRPr/>
          </a:p>
          <a:p>
            <a:pPr indent="0" lvl="0" marL="0" rtl="0" algn="ctr">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b="0" l="0" r="0" t="0"/>
          <a:stretch/>
        </p:blipFill>
        <p:spPr>
          <a:xfrm>
            <a:off x="1524000" y="356819"/>
            <a:ext cx="9144000" cy="1355023"/>
          </a:xfrm>
          <a:prstGeom prst="rect">
            <a:avLst/>
          </a:prstGeom>
          <a:noFill/>
          <a:ln>
            <a:noFill/>
          </a:ln>
        </p:spPr>
      </p:pic>
      <p:sp>
        <p:nvSpPr>
          <p:cNvPr id="87" name="Google Shape;87;p13"/>
          <p:cNvSpPr txBox="1"/>
          <p:nvPr/>
        </p:nvSpPr>
        <p:spPr>
          <a:xfrm>
            <a:off x="3007242" y="2575536"/>
            <a:ext cx="671091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Book Antiqua"/>
                <a:ea typeface="Book Antiqua"/>
                <a:cs typeface="Book Antiqua"/>
                <a:sym typeface="Book Antiqua"/>
              </a:rPr>
              <a:t>MARKET BASKET INSIGHTS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910825" y="1702575"/>
            <a:ext cx="5119800" cy="25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Book Antiqua"/>
                <a:ea typeface="Book Antiqua"/>
                <a:cs typeface="Book Antiqua"/>
                <a:sym typeface="Book Antiqua"/>
              </a:rPr>
              <a:t>FLOWCHART THAT DEPICTS THE PROCESS CARRIED OUT IN MARKET BASKET INSIGHTS IN A SIMPLE WAY</a:t>
            </a:r>
            <a:endParaRPr sz="2800">
              <a:latin typeface="Book Antiqua"/>
              <a:ea typeface="Book Antiqua"/>
              <a:cs typeface="Book Antiqua"/>
              <a:sym typeface="Book Antiqua"/>
            </a:endParaRPr>
          </a:p>
        </p:txBody>
      </p:sp>
      <p:pic>
        <p:nvPicPr>
          <p:cNvPr id="141" name="Google Shape;141;p22"/>
          <p:cNvPicPr preferRelativeResize="0"/>
          <p:nvPr/>
        </p:nvPicPr>
        <p:blipFill>
          <a:blip r:embed="rId3">
            <a:alphaModFix/>
          </a:blip>
          <a:stretch>
            <a:fillRect/>
          </a:stretch>
        </p:blipFill>
        <p:spPr>
          <a:xfrm>
            <a:off x="7165300" y="152400"/>
            <a:ext cx="3583456"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Book Antiqua"/>
                <a:ea typeface="Book Antiqua"/>
                <a:cs typeface="Book Antiqua"/>
                <a:sym typeface="Book Antiqua"/>
              </a:rPr>
              <a:t>APPLICATIONS</a:t>
            </a:r>
            <a:endParaRPr b="1">
              <a:latin typeface="Book Antiqua"/>
              <a:ea typeface="Book Antiqua"/>
              <a:cs typeface="Book Antiqua"/>
              <a:sym typeface="Book Antiqua"/>
            </a:endParaRPr>
          </a:p>
        </p:txBody>
      </p:sp>
      <p:sp>
        <p:nvSpPr>
          <p:cNvPr id="147" name="Google Shape;147;p23"/>
          <p:cNvSpPr txBox="1"/>
          <p:nvPr>
            <p:ph idx="1" type="body"/>
          </p:nvPr>
        </p:nvSpPr>
        <p:spPr>
          <a:xfrm>
            <a:off x="838200" y="1855375"/>
            <a:ext cx="10515600" cy="4351200"/>
          </a:xfrm>
          <a:prstGeom prst="rect">
            <a:avLst/>
          </a:prstGeom>
        </p:spPr>
        <p:txBody>
          <a:bodyPr anchorCtr="0" anchor="t" bIns="45700" lIns="91425" spcFirstLastPara="1" rIns="91425" wrap="square" tIns="45700">
            <a:normAutofit/>
          </a:bodyPr>
          <a:lstStyle/>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indent="0" lvl="0" marL="0" rtl="0" algn="l">
              <a:spcBef>
                <a:spcPts val="1000"/>
              </a:spcBef>
              <a:spcAft>
                <a:spcPts val="0"/>
              </a:spcAft>
              <a:buNone/>
            </a:pPr>
            <a:r>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indent="0" lvl="0" marL="0" rtl="0" algn="l">
              <a:spcBef>
                <a:spcPts val="1000"/>
              </a:spcBef>
              <a:spcAft>
                <a:spcPts val="0"/>
              </a:spcAft>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indent="0" lvl="0" marL="0" rtl="0" algn="l">
              <a:spcBef>
                <a:spcPts val="1000"/>
              </a:spcBef>
              <a:spcAft>
                <a:spcPts val="0"/>
              </a:spcAft>
              <a:buNone/>
            </a:pPr>
            <a:r>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indent="0" lvl="0" marL="0" rtl="0" algn="l">
              <a:spcBef>
                <a:spcPts val="1000"/>
              </a:spcBef>
              <a:spcAft>
                <a:spcPts val="0"/>
              </a:spcAft>
              <a:buNone/>
            </a:pPr>
            <a:r>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p:txBody>
      </p:sp>
      <p:pic>
        <p:nvPicPr>
          <p:cNvPr id="148" name="Google Shape;148;p23"/>
          <p:cNvPicPr preferRelativeResize="0"/>
          <p:nvPr/>
        </p:nvPicPr>
        <p:blipFill>
          <a:blip r:embed="rId3">
            <a:alphaModFix/>
          </a:blip>
          <a:stretch>
            <a:fillRect/>
          </a:stretch>
        </p:blipFill>
        <p:spPr>
          <a:xfrm>
            <a:off x="6423750" y="1855375"/>
            <a:ext cx="4771099" cy="3478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Book Antiqua"/>
                <a:ea typeface="Book Antiqua"/>
                <a:cs typeface="Book Antiqua"/>
                <a:sym typeface="Book Antiqua"/>
              </a:rPr>
              <a:t>BENEFITS</a:t>
            </a:r>
            <a:endParaRPr b="1">
              <a:latin typeface="Book Antiqua"/>
              <a:ea typeface="Book Antiqua"/>
              <a:cs typeface="Book Antiqua"/>
              <a:sym typeface="Book Antiqua"/>
            </a:endParaRPr>
          </a:p>
        </p:txBody>
      </p:sp>
      <p:sp>
        <p:nvSpPr>
          <p:cNvPr id="154" name="Google Shape;154;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t>Cost effective and Flexible</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Store Layout</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Recommend products based on </a:t>
            </a:r>
            <a:endParaRPr/>
          </a:p>
          <a:p>
            <a:pPr indent="0" lvl="0" marL="0" rtl="0" algn="l">
              <a:spcBef>
                <a:spcPts val="1000"/>
              </a:spcBef>
              <a:spcAft>
                <a:spcPts val="0"/>
              </a:spcAft>
              <a:buNone/>
            </a:pPr>
            <a:r>
              <a:rPr lang="en-US"/>
              <a:t>customer purchase patterns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Identifies sales influencers</a:t>
            </a:r>
            <a:endParaRPr/>
          </a:p>
          <a:p>
            <a:pPr indent="0" lvl="0" marL="0" rtl="0" algn="l">
              <a:spcBef>
                <a:spcPts val="1000"/>
              </a:spcBef>
              <a:spcAft>
                <a:spcPts val="0"/>
              </a:spcAft>
              <a:buNone/>
            </a:pPr>
            <a:r>
              <a:t/>
            </a:r>
            <a:endParaRPr/>
          </a:p>
        </p:txBody>
      </p:sp>
      <p:pic>
        <p:nvPicPr>
          <p:cNvPr id="155" name="Google Shape;155;p24"/>
          <p:cNvPicPr preferRelativeResize="0"/>
          <p:nvPr/>
        </p:nvPicPr>
        <p:blipFill>
          <a:blip r:embed="rId3">
            <a:alphaModFix/>
          </a:blip>
          <a:stretch>
            <a:fillRect/>
          </a:stretch>
        </p:blipFill>
        <p:spPr>
          <a:xfrm>
            <a:off x="6301950" y="2251675"/>
            <a:ext cx="5681676" cy="349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nvSpPr>
        <p:spPr>
          <a:xfrm>
            <a:off x="3185248" y="2828835"/>
            <a:ext cx="582150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          </a:t>
            </a:r>
            <a:r>
              <a:rPr b="1" lang="en-US">
                <a:latin typeface="Book Antiqua"/>
                <a:ea typeface="Book Antiqua"/>
                <a:cs typeface="Book Antiqua"/>
                <a:sym typeface="Book Antiqua"/>
              </a:rPr>
              <a:t>INTRODUCTION</a:t>
            </a:r>
            <a:endParaRPr b="1">
              <a:latin typeface="Book Antiqua"/>
              <a:ea typeface="Book Antiqua"/>
              <a:cs typeface="Book Antiqua"/>
              <a:sym typeface="Book Antiqua"/>
            </a:endParaRPr>
          </a:p>
        </p:txBody>
      </p:sp>
      <p:sp>
        <p:nvSpPr>
          <p:cNvPr id="93" name="Google Shape;93;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Market basket insights, also known as market basket analysis or association rule mining, is a powerful data analysis technique used in retail, e-commerce, and various other industries to discover meaningful patterns and relationships within customer transaction data. </a:t>
            </a:r>
            <a:endParaRPr>
              <a:latin typeface="Book Antiqua"/>
              <a:ea typeface="Book Antiqua"/>
              <a:cs typeface="Book Antiqua"/>
              <a:sym typeface="Book Antiqua"/>
            </a:endParaRPr>
          </a:p>
          <a:p>
            <a:pPr indent="0" lvl="0" marL="457200" rtl="0" algn="l">
              <a:lnSpc>
                <a:spcPct val="90000"/>
              </a:lnSpc>
              <a:spcBef>
                <a:spcPts val="1000"/>
              </a:spcBef>
              <a:spcAft>
                <a:spcPts val="0"/>
              </a:spcAft>
              <a:buSzPts val="1800"/>
              <a:buNone/>
            </a:pPr>
            <a:r>
              <a:t/>
            </a:r>
            <a:endParaRPr>
              <a:latin typeface="Book Antiqua"/>
              <a:ea typeface="Book Antiqua"/>
              <a:cs typeface="Book Antiqua"/>
              <a:sym typeface="Book Antiqua"/>
            </a:endParaRPr>
          </a:p>
          <a:p>
            <a:pPr indent="-342900" lvl="0" marL="457200" rtl="0" algn="l">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It provides valuable insights into consumer behavior and helps businesses make informed decisions regarding product placement, pricing strategies, and marketing campaigns.</a:t>
            </a:r>
            <a:endParaRPr>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0"/>
          <a:stretch/>
        </p:blipFill>
        <p:spPr>
          <a:xfrm>
            <a:off x="104650" y="649975"/>
            <a:ext cx="11982699" cy="59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p:txBody>
      </p:sp>
      <p:sp>
        <p:nvSpPr>
          <p:cNvPr id="104" name="Google Shape;104;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7500" lnSpcReduction="20000"/>
          </a:bodyPr>
          <a:lstStyle/>
          <a:p>
            <a:pPr indent="0" lvl="0" marL="457200" rtl="0" algn="l">
              <a:lnSpc>
                <a:spcPct val="90000"/>
              </a:lnSpc>
              <a:spcBef>
                <a:spcPts val="1000"/>
              </a:spcBef>
              <a:spcAft>
                <a:spcPts val="0"/>
              </a:spcAft>
              <a:buSzPct val="82949"/>
              <a:buNone/>
            </a:pPr>
            <a:r>
              <a:t/>
            </a:r>
            <a:endParaRPr>
              <a:latin typeface="Book Antiqua"/>
              <a:ea typeface="Book Antiqua"/>
              <a:cs typeface="Book Antiqua"/>
              <a:sym typeface="Book Antiqua"/>
            </a:endParaRPr>
          </a:p>
          <a:p>
            <a:pPr indent="-317182" lvl="0" marL="457200" rtl="0" algn="l">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Collection.</a:t>
            </a:r>
            <a:endParaRPr>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ct val="39285"/>
              <a:buFont typeface="Arial"/>
              <a:buNone/>
            </a:pPr>
            <a:r>
              <a:t/>
            </a:r>
            <a:endParaRPr>
              <a:latin typeface="Book Antiqua"/>
              <a:ea typeface="Book Antiqua"/>
              <a:cs typeface="Book Antiqua"/>
              <a:sym typeface="Book Antiqua"/>
            </a:endParaRPr>
          </a:p>
          <a:p>
            <a:pPr indent="-317182" lvl="0" marL="457200" rtl="0" algn="l">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Preprocessing</a:t>
            </a:r>
            <a:endParaRPr>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ct val="39285"/>
              <a:buFont typeface="Arial"/>
              <a:buNone/>
            </a:pPr>
            <a:r>
              <a:t/>
            </a:r>
            <a:endParaRPr>
              <a:latin typeface="Book Antiqua"/>
              <a:ea typeface="Book Antiqua"/>
              <a:cs typeface="Book Antiqua"/>
              <a:sym typeface="Book Antiqua"/>
            </a:endParaRPr>
          </a:p>
          <a:p>
            <a:pPr indent="-317182" lvl="0" marL="457200" rtl="0" algn="l">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Association Rule Mining</a:t>
            </a:r>
            <a:endParaRPr>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ct val="39285"/>
              <a:buFont typeface="Arial"/>
              <a:buNone/>
            </a:pPr>
            <a:r>
              <a:t/>
            </a:r>
            <a:endParaRPr>
              <a:latin typeface="Book Antiqua"/>
              <a:ea typeface="Book Antiqua"/>
              <a:cs typeface="Book Antiqua"/>
              <a:sym typeface="Book Antiqua"/>
            </a:endParaRPr>
          </a:p>
          <a:p>
            <a:pPr indent="-317182" lvl="0" marL="457200" rtl="0" algn="l">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Rule Evaluation</a:t>
            </a:r>
            <a:endParaRPr>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ct val="39285"/>
              <a:buFont typeface="Arial"/>
              <a:buNone/>
            </a:pPr>
            <a:r>
              <a:t/>
            </a:r>
            <a:endParaRPr>
              <a:latin typeface="Book Antiqua"/>
              <a:ea typeface="Book Antiqua"/>
              <a:cs typeface="Book Antiqua"/>
              <a:sym typeface="Book Antiqua"/>
            </a:endParaRPr>
          </a:p>
          <a:p>
            <a:pPr indent="-317182" lvl="0" marL="457200" rtl="0" algn="l">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Interpretation and Action</a:t>
            </a:r>
            <a:endParaRPr>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ct val="39285"/>
              <a:buFont typeface="Arial"/>
              <a:buNone/>
            </a:pPr>
            <a:r>
              <a:t/>
            </a:r>
            <a:endParaRPr>
              <a:latin typeface="Book Antiqua"/>
              <a:ea typeface="Book Antiqua"/>
              <a:cs typeface="Book Antiqua"/>
              <a:sym typeface="Book Antiqua"/>
            </a:endParaRPr>
          </a:p>
          <a:p>
            <a:pPr indent="0" lvl="0" marL="0" rtl="0" algn="l">
              <a:lnSpc>
                <a:spcPct val="90000"/>
              </a:lnSpc>
              <a:spcBef>
                <a:spcPts val="1000"/>
              </a:spcBef>
              <a:spcAft>
                <a:spcPts val="0"/>
              </a:spcAft>
              <a:buSzPct val="82949"/>
              <a:buNone/>
            </a:pPr>
            <a:r>
              <a:t/>
            </a:r>
            <a:endParaRPr>
              <a:latin typeface="Book Antiqua"/>
              <a:ea typeface="Book Antiqua"/>
              <a:cs typeface="Book Antiqua"/>
              <a:sym typeface="Book Antiqua"/>
            </a:endParaRPr>
          </a:p>
        </p:txBody>
      </p:sp>
      <p:pic>
        <p:nvPicPr>
          <p:cNvPr id="105" name="Google Shape;105;p16"/>
          <p:cNvPicPr preferRelativeResize="0"/>
          <p:nvPr/>
        </p:nvPicPr>
        <p:blipFill rotWithShape="1">
          <a:blip r:embed="rId3">
            <a:alphaModFix/>
          </a:blip>
          <a:srcRect b="0" l="0" r="0" t="0"/>
          <a:stretch/>
        </p:blipFill>
        <p:spPr>
          <a:xfrm>
            <a:off x="6022650" y="2467046"/>
            <a:ext cx="5018400" cy="263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Book Antiqua"/>
                <a:ea typeface="Book Antiqua"/>
                <a:cs typeface="Book Antiqua"/>
                <a:sym typeface="Book Antiqua"/>
              </a:rPr>
              <a:t>DATA COLLECTION</a:t>
            </a:r>
            <a:endParaRPr b="1">
              <a:latin typeface="Book Antiqua"/>
              <a:ea typeface="Book Antiqua"/>
              <a:cs typeface="Book Antiqua"/>
              <a:sym typeface="Book Antiqua"/>
            </a:endParaRPr>
          </a:p>
        </p:txBody>
      </p:sp>
      <p:sp>
        <p:nvSpPr>
          <p:cNvPr id="111" name="Google Shape;111;p17"/>
          <p:cNvSpPr txBox="1"/>
          <p:nvPr>
            <p:ph idx="1" type="body"/>
          </p:nvPr>
        </p:nvSpPr>
        <p:spPr>
          <a:xfrm>
            <a:off x="838200" y="1690825"/>
            <a:ext cx="10515600" cy="4741800"/>
          </a:xfrm>
          <a:prstGeom prst="rect">
            <a:avLst/>
          </a:prstGeom>
          <a:noFill/>
          <a:ln>
            <a:noFill/>
          </a:ln>
        </p:spPr>
        <p:txBody>
          <a:bodyPr anchorCtr="0" anchor="t" bIns="45700" lIns="91425" spcFirstLastPara="1" rIns="91425" wrap="square" tIns="45700">
            <a:normAutofit lnSpcReduction="10000"/>
          </a:bodyPr>
          <a:lstStyle/>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t/>
            </a:r>
            <a:endParaRPr sz="215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Book Antiqua"/>
                <a:ea typeface="Book Antiqua"/>
                <a:cs typeface="Book Antiqua"/>
                <a:sym typeface="Book Antiqua"/>
              </a:rPr>
              <a:t>DATA PREPROCESSING</a:t>
            </a:r>
            <a:endParaRPr b="1">
              <a:latin typeface="Book Antiqua"/>
              <a:ea typeface="Book Antiqua"/>
              <a:cs typeface="Book Antiqua"/>
              <a:sym typeface="Book Antiqua"/>
            </a:endParaRPr>
          </a:p>
        </p:txBody>
      </p:sp>
      <p:sp>
        <p:nvSpPr>
          <p:cNvPr id="117" name="Google Shape;117;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65125" lvl="0" marL="457200" rtl="0" algn="l">
              <a:lnSpc>
                <a:spcPct val="90000"/>
              </a:lnSpc>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rgbClr val="FFFFFF"/>
              </a:highlight>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rgbClr val="FFFFFF"/>
              </a:highlight>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None/>
            </a:pPr>
            <a:r>
              <a:t/>
            </a:r>
            <a:endParaRPr sz="2150"/>
          </a:p>
          <a:p>
            <a:pPr indent="0" lvl="0" marL="0" rtl="0" algn="l">
              <a:lnSpc>
                <a:spcPct val="90000"/>
              </a:lnSpc>
              <a:spcBef>
                <a:spcPts val="1000"/>
              </a:spcBef>
              <a:spcAft>
                <a:spcPts val="0"/>
              </a:spcAft>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1100"/>
              <a:buFont typeface="Arial"/>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1100"/>
              <a:buFont typeface="Arial"/>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t/>
            </a: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Book Antiqua"/>
                <a:ea typeface="Book Antiqua"/>
                <a:cs typeface="Book Antiqua"/>
                <a:sym typeface="Book Antiqua"/>
              </a:rPr>
              <a:t>ASSOCIATION RULE MINING</a:t>
            </a:r>
            <a:endParaRPr b="1">
              <a:latin typeface="Book Antiqua"/>
              <a:ea typeface="Book Antiqua"/>
              <a:cs typeface="Book Antiqua"/>
              <a:sym typeface="Book Antiqua"/>
            </a:endParaRPr>
          </a:p>
        </p:txBody>
      </p:sp>
      <p:sp>
        <p:nvSpPr>
          <p:cNvPr id="123" name="Google Shape;123;p1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65125" lvl="0" marL="457200" rtl="0" algn="l">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a:t>
            </a:r>
            <a:r>
              <a:rPr lang="en-US" sz="2150">
                <a:solidFill>
                  <a:srgbClr val="222222"/>
                </a:solidFill>
                <a:highlight>
                  <a:srgbClr val="FFFFFF"/>
                </a:highlight>
                <a:latin typeface="Book Antiqua"/>
                <a:ea typeface="Book Antiqua"/>
                <a:cs typeface="Book Antiqua"/>
                <a:sym typeface="Book Antiqua"/>
              </a:rPr>
              <a:t>Once the association rules have been generated, businesses can interpret them to gain insights into customer behavior. </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None/>
            </a:pPr>
            <a:r>
              <a:t/>
            </a: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Book Antiqua"/>
                <a:ea typeface="Book Antiqua"/>
                <a:cs typeface="Book Antiqua"/>
                <a:sym typeface="Book Antiqua"/>
              </a:rPr>
              <a:t>RULE EVALUATION</a:t>
            </a:r>
            <a:endParaRPr b="1">
              <a:latin typeface="Book Antiqua"/>
              <a:ea typeface="Book Antiqua"/>
              <a:cs typeface="Book Antiqua"/>
              <a:sym typeface="Book Antiqua"/>
            </a:endParaRPr>
          </a:p>
        </p:txBody>
      </p:sp>
      <p:sp>
        <p:nvSpPr>
          <p:cNvPr id="129" name="Google Shape;129;p2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65125" lvl="0" marL="457200" rtl="0" algn="l">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Clr>
                <a:schemeClr val="dk1"/>
              </a:buClr>
              <a:buSzPts val="1100"/>
              <a:buFont typeface="Arial"/>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None/>
            </a:pPr>
            <a:r>
              <a:t/>
            </a: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Book Antiqua"/>
                <a:ea typeface="Book Antiqua"/>
                <a:cs typeface="Book Antiqua"/>
                <a:sym typeface="Book Antiqua"/>
              </a:rPr>
              <a:t>INTERPRETATION AND ACTION</a:t>
            </a:r>
            <a:endParaRPr b="1">
              <a:latin typeface="Book Antiqua"/>
              <a:ea typeface="Book Antiqua"/>
              <a:cs typeface="Book Antiqua"/>
              <a:sym typeface="Book Antiqua"/>
            </a:endParaRPr>
          </a:p>
        </p:txBody>
      </p:sp>
      <p:sp>
        <p:nvSpPr>
          <p:cNvPr id="135" name="Google Shape;135;p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65125" lvl="0" marL="457200" rtl="0" algn="l">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You may need to segment your customer base based on the discovered patterns.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Clr>
                <a:schemeClr val="dk1"/>
              </a:buClr>
              <a:buSzPts val="1100"/>
              <a:buFont typeface="Arial"/>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None/>
            </a:pPr>
            <a:r>
              <a:t/>
            </a: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2023-09-29T16:51:04Z</dcterms:created>
  <dc:creator>munagacherlabhavana2004@gmail.com</dc:creator>
</cp:coreProperties>
</file>