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6" r:id="rId15"/>
    <p:sldId id="267" r:id="rId16"/>
    <p:sldId id="268" r:id="rId17"/>
  </p:sldIdLst>
  <p:sldSz cx="12192000" cy="6858000"/>
  <p:notesSz cx="6858000" cy="9144000"/>
  <p:embeddedFontLs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6.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3511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74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1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64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41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9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583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91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8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548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1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19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84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5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317316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MEMBERS</a:t>
            </a:r>
            <a:r>
              <a:rPr lang="en-US" sz="2000" dirty="0">
                <a:latin typeface="Book Antiqua"/>
                <a:ea typeface="Book Antiqua"/>
                <a:cs typeface="Book Antiqua"/>
                <a:sym typeface="Book Antiqua"/>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S KEERTHANA</a:t>
            </a:r>
            <a:r>
              <a:rPr lang="en-US" sz="2000" dirty="0">
                <a:latin typeface="Times New Roman"/>
                <a:ea typeface="Times New Roman"/>
                <a:cs typeface="Times New Roman"/>
                <a:sym typeface="Times New Roman"/>
              </a:rPr>
              <a:t>(1133211060</a:t>
            </a:r>
            <a:r>
              <a:rPr lang="en-GB" sz="2000" dirty="0">
                <a:latin typeface="Times New Roman"/>
                <a:ea typeface="Times New Roman"/>
                <a:cs typeface="Times New Roman"/>
                <a:sym typeface="Times New Roman"/>
              </a:rPr>
              <a:t>91</a:t>
            </a:r>
            <a:r>
              <a:rPr lang="en-US" sz="2000" dirty="0">
                <a:latin typeface="Times New Roman"/>
                <a:ea typeface="Times New Roman"/>
                <a:cs typeface="Times New Roman"/>
                <a:sym typeface="Times New Roman"/>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SNEHA J</a:t>
            </a:r>
            <a:r>
              <a:rPr lang="en-US" sz="2000" dirty="0">
                <a:latin typeface="Times New Roman"/>
                <a:ea typeface="Times New Roman"/>
                <a:cs typeface="Times New Roman"/>
                <a:sym typeface="Times New Roman"/>
              </a:rPr>
              <a:t>(1133211060</a:t>
            </a:r>
            <a:r>
              <a:rPr lang="en-GB" sz="2000" dirty="0">
                <a:latin typeface="Times New Roman"/>
                <a:ea typeface="Times New Roman"/>
                <a:cs typeface="Times New Roman"/>
                <a:sym typeface="Times New Roman"/>
              </a:rPr>
              <a:t>92</a:t>
            </a:r>
            <a:r>
              <a:rPr lang="en-US" sz="2000" dirty="0">
                <a:latin typeface="Times New Roman"/>
                <a:ea typeface="Times New Roman"/>
                <a:cs typeface="Times New Roman"/>
                <a:sym typeface="Times New Roman"/>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            SUMITHRA K</a:t>
            </a:r>
            <a:r>
              <a:rPr lang="en-US" sz="2000" dirty="0">
                <a:latin typeface="Times New Roman"/>
                <a:ea typeface="Times New Roman"/>
                <a:cs typeface="Times New Roman"/>
                <a:sym typeface="Times New Roman"/>
              </a:rPr>
              <a:t>(113321060</a:t>
            </a:r>
            <a:r>
              <a:rPr lang="en-GB" sz="2000" dirty="0">
                <a:latin typeface="Times New Roman"/>
                <a:ea typeface="Times New Roman"/>
                <a:cs typeface="Times New Roman"/>
                <a:sym typeface="Times New Roman"/>
              </a:rPr>
              <a:t>98</a:t>
            </a:r>
            <a:r>
              <a:rPr lang="en-US" sz="2000" dirty="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                                  VARSHINI S R</a:t>
            </a:r>
            <a:r>
              <a:rPr lang="en-US" sz="2000" dirty="0">
                <a:latin typeface="Times New Roman"/>
                <a:ea typeface="Times New Roman"/>
                <a:cs typeface="Times New Roman"/>
                <a:sym typeface="Times New Roman"/>
              </a:rPr>
              <a:t>(113321106</a:t>
            </a:r>
            <a:r>
              <a:rPr lang="en-GB" sz="2000" dirty="0">
                <a:latin typeface="Times New Roman"/>
                <a:ea typeface="Times New Roman"/>
                <a:cs typeface="Times New Roman"/>
                <a:sym typeface="Times New Roman"/>
              </a:rPr>
              <a:t>110</a:t>
            </a:r>
            <a:r>
              <a:rPr lang="en-US" sz="2000" dirty="0">
                <a:latin typeface="Times New Roman"/>
                <a:ea typeface="Times New Roman"/>
                <a:cs typeface="Times New Roman"/>
                <a:sym typeface="Times New Roman"/>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YESHWANTIKAA</a:t>
            </a:r>
            <a:r>
              <a:rPr lang="en-US" sz="2000" dirty="0">
                <a:latin typeface="Times New Roman"/>
                <a:ea typeface="Times New Roman"/>
                <a:cs typeface="Times New Roman"/>
                <a:sym typeface="Times New Roman"/>
              </a:rPr>
              <a:t>(113321106</a:t>
            </a:r>
            <a:r>
              <a:rPr lang="en-GB" sz="2000" dirty="0">
                <a:latin typeface="Times New Roman"/>
                <a:ea typeface="Times New Roman"/>
                <a:cs typeface="Times New Roman"/>
                <a:sym typeface="Times New Roman"/>
              </a:rPr>
              <a:t>119</a:t>
            </a:r>
            <a:r>
              <a:rPr lang="en-US" sz="20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Book Antiqua"/>
                <a:ea typeface="Book Antiqua"/>
                <a:cs typeface="Book Antiqua"/>
                <a:sym typeface="Book Antiqua"/>
              </a:rPr>
              <a:t>FLOWCHART THAT DEPICTS THE PROCESS CARRIED OUT IN MARKET BASKET INSIGHTS IN A SIMPLE WAY</a:t>
            </a:r>
            <a:endParaRPr sz="2800" dirty="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307" y="0"/>
            <a:ext cx="8284191" cy="6494085"/>
          </a:xfrm>
          <a:prstGeom prst="rect">
            <a:avLst/>
          </a:prstGeom>
          <a:noFill/>
        </p:spPr>
        <p:txBody>
          <a:bodyPr wrap="square" rtlCol="0">
            <a:spAutoFit/>
          </a:bodyPr>
          <a:lstStyle/>
          <a:p>
            <a:r>
              <a:rPr lang="en-IN" sz="2400" b="1" u="sng" dirty="0">
                <a:latin typeface="Book Antique"/>
              </a:rPr>
              <a:t>CODE:</a:t>
            </a:r>
          </a:p>
          <a:p>
            <a:endParaRPr lang="en-IN" dirty="0">
              <a:latin typeface="Book Antique"/>
            </a:endParaRPr>
          </a:p>
          <a:p>
            <a:r>
              <a:rPr lang="en-IN" dirty="0">
                <a:latin typeface="Book Antique"/>
              </a:rPr>
              <a:t>import pandas as </a:t>
            </a:r>
            <a:r>
              <a:rPr lang="en-IN" dirty="0" err="1">
                <a:latin typeface="Book Antique"/>
              </a:rPr>
              <a:t>pd</a:t>
            </a:r>
            <a:endParaRPr lang="en-IN" dirty="0">
              <a:latin typeface="Book Antique"/>
            </a:endParaRPr>
          </a:p>
          <a:p>
            <a:r>
              <a:rPr lang="en-IN" dirty="0">
                <a:latin typeface="Book Antique"/>
              </a:rPr>
              <a:t>from </a:t>
            </a:r>
            <a:r>
              <a:rPr lang="en-IN" dirty="0" err="1">
                <a:latin typeface="Book Antique"/>
              </a:rPr>
              <a:t>mlxtend.frequent_patterns</a:t>
            </a:r>
            <a:r>
              <a:rPr lang="en-IN" dirty="0">
                <a:latin typeface="Book Antique"/>
              </a:rPr>
              <a:t> </a:t>
            </a:r>
          </a:p>
          <a:p>
            <a:r>
              <a:rPr lang="en-IN" dirty="0">
                <a:latin typeface="Book Antique"/>
              </a:rPr>
              <a:t>import </a:t>
            </a:r>
            <a:r>
              <a:rPr lang="en-IN" dirty="0" err="1">
                <a:latin typeface="Book Antique"/>
              </a:rPr>
              <a:t>apriori</a:t>
            </a:r>
            <a:endParaRPr lang="en-IN" dirty="0">
              <a:latin typeface="Book Antique"/>
            </a:endParaRPr>
          </a:p>
          <a:p>
            <a:r>
              <a:rPr lang="en-IN" dirty="0">
                <a:latin typeface="Book Antique"/>
              </a:rPr>
              <a:t>from </a:t>
            </a:r>
            <a:r>
              <a:rPr lang="en-IN" dirty="0" err="1">
                <a:latin typeface="Book Antique"/>
              </a:rPr>
              <a:t>mlxtend.frequent_patterns</a:t>
            </a:r>
            <a:r>
              <a:rPr lang="en-IN" dirty="0">
                <a:latin typeface="Book Antique"/>
              </a:rPr>
              <a:t> </a:t>
            </a:r>
          </a:p>
          <a:p>
            <a:r>
              <a:rPr lang="en-IN" dirty="0">
                <a:latin typeface="Book Antique"/>
              </a:rPr>
              <a:t>import </a:t>
            </a:r>
            <a:r>
              <a:rPr lang="en-IN" dirty="0" err="1">
                <a:latin typeface="Book Antique"/>
              </a:rPr>
              <a:t>association_rules</a:t>
            </a:r>
            <a:endParaRPr lang="en-IN" dirty="0">
              <a:latin typeface="Book Antique"/>
            </a:endParaRPr>
          </a:p>
          <a:p>
            <a:endParaRPr lang="en-IN" dirty="0">
              <a:latin typeface="Book Antique"/>
            </a:endParaRPr>
          </a:p>
          <a:p>
            <a:r>
              <a:rPr lang="en-IN" dirty="0">
                <a:latin typeface="Book Antique"/>
              </a:rPr>
              <a:t># Sample transaction dataset</a:t>
            </a:r>
          </a:p>
          <a:p>
            <a:r>
              <a:rPr lang="en-IN" dirty="0">
                <a:latin typeface="Book Antique"/>
              </a:rPr>
              <a:t>data = {'</a:t>
            </a:r>
            <a:r>
              <a:rPr lang="en-IN" dirty="0" err="1">
                <a:latin typeface="Book Antique"/>
              </a:rPr>
              <a:t>TransactionID</a:t>
            </a:r>
            <a:r>
              <a:rPr lang="en-IN" dirty="0">
                <a:latin typeface="Book Antique"/>
              </a:rPr>
              <a:t>‘ : [1, 2, 3, 4, 5] , 'Items‘ : [['apple', 'banana', 'chocolate'] , ['banana', 'chocolate'],                  ['apple', 'banana', 'chocolate', 'diapers'] , ['apple', 'diapers‘] , ['apple', 'chocolate', 'ice cream']]}</a:t>
            </a:r>
          </a:p>
          <a:p>
            <a:r>
              <a:rPr lang="en-IN" dirty="0" err="1">
                <a:latin typeface="Book Antique"/>
              </a:rPr>
              <a:t>df</a:t>
            </a:r>
            <a:r>
              <a:rPr lang="en-IN" dirty="0">
                <a:latin typeface="Book Antique"/>
              </a:rPr>
              <a:t> = </a:t>
            </a:r>
            <a:r>
              <a:rPr lang="en-IN" dirty="0" err="1">
                <a:latin typeface="Book Antique"/>
              </a:rPr>
              <a:t>pd.DataFrame</a:t>
            </a:r>
            <a:r>
              <a:rPr lang="en-IN" dirty="0">
                <a:latin typeface="Book Antique"/>
              </a:rPr>
              <a:t>(data)</a:t>
            </a:r>
          </a:p>
          <a:p>
            <a:endParaRPr lang="en-IN" dirty="0">
              <a:latin typeface="Book Antique"/>
            </a:endParaRPr>
          </a:p>
          <a:p>
            <a:r>
              <a:rPr lang="en-IN" dirty="0">
                <a:latin typeface="Book Antique"/>
              </a:rPr>
              <a:t># Convert items into one-hot encoded format</a:t>
            </a:r>
          </a:p>
          <a:p>
            <a:r>
              <a:rPr lang="en-IN" dirty="0" err="1">
                <a:latin typeface="Book Antique"/>
              </a:rPr>
              <a:t>df_encoded</a:t>
            </a:r>
            <a:r>
              <a:rPr lang="en-IN" dirty="0">
                <a:latin typeface="Book Antique"/>
              </a:rPr>
              <a:t> = </a:t>
            </a:r>
            <a:r>
              <a:rPr lang="en-IN" dirty="0" err="1">
                <a:latin typeface="Book Antique"/>
              </a:rPr>
              <a:t>pd.get_dummies</a:t>
            </a:r>
            <a:r>
              <a:rPr lang="en-IN" dirty="0">
                <a:latin typeface="Book Antique"/>
              </a:rPr>
              <a:t>(</a:t>
            </a:r>
            <a:r>
              <a:rPr lang="en-IN" dirty="0" err="1">
                <a:latin typeface="Book Antique"/>
              </a:rPr>
              <a:t>pd.DataFrame</a:t>
            </a:r>
            <a:r>
              <a:rPr lang="en-IN" dirty="0">
                <a:latin typeface="Book Antique"/>
              </a:rPr>
              <a:t>(</a:t>
            </a:r>
            <a:r>
              <a:rPr lang="en-IN" dirty="0" err="1">
                <a:latin typeface="Book Antique"/>
              </a:rPr>
              <a:t>df</a:t>
            </a:r>
            <a:r>
              <a:rPr lang="en-IN" dirty="0">
                <a:latin typeface="Book Antique"/>
              </a:rPr>
              <a:t>['Items'].</a:t>
            </a:r>
            <a:r>
              <a:rPr lang="en-IN" dirty="0" err="1">
                <a:latin typeface="Book Antique"/>
              </a:rPr>
              <a:t>values.tolist</a:t>
            </a:r>
            <a:r>
              <a:rPr lang="en-IN" dirty="0">
                <a:latin typeface="Book Antique"/>
              </a:rPr>
              <a:t>()).stack()).sum(level=0)</a:t>
            </a:r>
          </a:p>
          <a:p>
            <a:endParaRPr lang="en-IN" dirty="0">
              <a:latin typeface="Book Antique"/>
            </a:endParaRPr>
          </a:p>
          <a:p>
            <a:r>
              <a:rPr lang="en-IN" dirty="0">
                <a:latin typeface="Book Antique"/>
              </a:rPr>
              <a:t># Apply </a:t>
            </a:r>
            <a:r>
              <a:rPr lang="en-IN" dirty="0" err="1">
                <a:latin typeface="Book Antique"/>
              </a:rPr>
              <a:t>Apriori</a:t>
            </a:r>
            <a:r>
              <a:rPr lang="en-IN" dirty="0">
                <a:latin typeface="Book Antique"/>
              </a:rPr>
              <a:t> algorithm to find </a:t>
            </a:r>
          </a:p>
          <a:p>
            <a:r>
              <a:rPr lang="en-IN" dirty="0">
                <a:latin typeface="Book Antique"/>
              </a:rPr>
              <a:t>frequent </a:t>
            </a:r>
            <a:r>
              <a:rPr lang="en-IN" dirty="0" err="1">
                <a:latin typeface="Book Antique"/>
              </a:rPr>
              <a:t>itemsets</a:t>
            </a:r>
            <a:endParaRPr lang="en-IN" dirty="0">
              <a:latin typeface="Book Antique"/>
            </a:endParaRPr>
          </a:p>
          <a:p>
            <a:r>
              <a:rPr lang="en-IN" dirty="0" err="1">
                <a:latin typeface="Book Antique"/>
              </a:rPr>
              <a:t>min_support</a:t>
            </a:r>
            <a:r>
              <a:rPr lang="en-IN" dirty="0">
                <a:latin typeface="Book Antique"/>
              </a:rPr>
              <a:t> = 0.4</a:t>
            </a:r>
          </a:p>
          <a:p>
            <a:r>
              <a:rPr lang="en-IN" dirty="0" err="1">
                <a:latin typeface="Book Antique"/>
              </a:rPr>
              <a:t>frequent_itemsets</a:t>
            </a:r>
            <a:r>
              <a:rPr lang="en-IN" dirty="0">
                <a:latin typeface="Book Antique"/>
              </a:rPr>
              <a:t> = </a:t>
            </a:r>
            <a:r>
              <a:rPr lang="en-IN" dirty="0" err="1">
                <a:latin typeface="Book Antique"/>
              </a:rPr>
              <a:t>apriori</a:t>
            </a:r>
            <a:r>
              <a:rPr lang="en-IN" dirty="0">
                <a:latin typeface="Book Antique"/>
              </a:rPr>
              <a:t>(</a:t>
            </a:r>
            <a:r>
              <a:rPr lang="en-IN" dirty="0" err="1">
                <a:latin typeface="Book Antique"/>
              </a:rPr>
              <a:t>df_encoded</a:t>
            </a:r>
            <a:r>
              <a:rPr lang="en-IN" dirty="0">
                <a:latin typeface="Book Antique"/>
              </a:rPr>
              <a:t>, </a:t>
            </a:r>
            <a:r>
              <a:rPr lang="en-IN" dirty="0" err="1">
                <a:latin typeface="Book Antique"/>
              </a:rPr>
              <a:t>min_support</a:t>
            </a:r>
            <a:r>
              <a:rPr lang="en-IN" dirty="0">
                <a:latin typeface="Book Antique"/>
              </a:rPr>
              <a:t>=</a:t>
            </a:r>
            <a:r>
              <a:rPr lang="en-IN" dirty="0" err="1">
                <a:latin typeface="Book Antique"/>
              </a:rPr>
              <a:t>min_support</a:t>
            </a:r>
            <a:r>
              <a:rPr lang="en-IN" dirty="0">
                <a:latin typeface="Book Antique"/>
              </a:rPr>
              <a:t>, </a:t>
            </a:r>
            <a:r>
              <a:rPr lang="en-IN" dirty="0" err="1">
                <a:latin typeface="Book Antique"/>
              </a:rPr>
              <a:t>use_colnames</a:t>
            </a:r>
            <a:r>
              <a:rPr lang="en-IN" dirty="0">
                <a:latin typeface="Book Antique"/>
              </a:rPr>
              <a:t>=True)</a:t>
            </a:r>
          </a:p>
          <a:p>
            <a:endParaRPr lang="en-IN" dirty="0">
              <a:latin typeface="Book Antique"/>
            </a:endParaRPr>
          </a:p>
          <a:p>
            <a:r>
              <a:rPr lang="en-IN" dirty="0">
                <a:latin typeface="Book Antique"/>
              </a:rPr>
              <a:t># Generate association rules</a:t>
            </a:r>
          </a:p>
          <a:p>
            <a:r>
              <a:rPr lang="en-IN" dirty="0" err="1">
                <a:latin typeface="Book Antique"/>
              </a:rPr>
              <a:t>min_confidence</a:t>
            </a:r>
            <a:r>
              <a:rPr lang="en-IN" dirty="0">
                <a:latin typeface="Book Antique"/>
              </a:rPr>
              <a:t> = 0.7</a:t>
            </a:r>
          </a:p>
          <a:p>
            <a:r>
              <a:rPr lang="en-IN" dirty="0">
                <a:latin typeface="Book Antique"/>
              </a:rPr>
              <a:t>rules = </a:t>
            </a:r>
            <a:r>
              <a:rPr lang="en-IN" dirty="0" err="1">
                <a:latin typeface="Book Antique"/>
              </a:rPr>
              <a:t>association_rules</a:t>
            </a:r>
            <a:r>
              <a:rPr lang="en-IN" dirty="0">
                <a:latin typeface="Book Antique"/>
              </a:rPr>
              <a:t>(</a:t>
            </a:r>
            <a:r>
              <a:rPr lang="en-IN" dirty="0" err="1">
                <a:latin typeface="Book Antique"/>
              </a:rPr>
              <a:t>frequent_itemsets</a:t>
            </a:r>
            <a:r>
              <a:rPr lang="en-IN" dirty="0">
                <a:latin typeface="Book Antique"/>
              </a:rPr>
              <a:t>, metric="confidence", </a:t>
            </a:r>
            <a:r>
              <a:rPr lang="en-IN" dirty="0" err="1">
                <a:latin typeface="Book Antique"/>
              </a:rPr>
              <a:t>min_threshold</a:t>
            </a:r>
            <a:r>
              <a:rPr lang="en-IN" dirty="0">
                <a:latin typeface="Book Antique"/>
              </a:rPr>
              <a:t>=</a:t>
            </a:r>
            <a:r>
              <a:rPr lang="en-IN" dirty="0" err="1">
                <a:latin typeface="Book Antique"/>
              </a:rPr>
              <a:t>min_confidence</a:t>
            </a:r>
            <a:r>
              <a:rPr lang="en-IN" dirty="0">
                <a:latin typeface="Book Antique"/>
              </a:rPr>
              <a:t>)</a:t>
            </a:r>
          </a:p>
          <a:p>
            <a:endParaRPr lang="en-IN" dirty="0">
              <a:latin typeface="Book Antique"/>
            </a:endParaRPr>
          </a:p>
          <a:p>
            <a:r>
              <a:rPr lang="en-IN" dirty="0">
                <a:latin typeface="Book Antique"/>
              </a:rPr>
              <a:t># Display frequent </a:t>
            </a:r>
            <a:r>
              <a:rPr lang="en-IN" dirty="0" err="1">
                <a:latin typeface="Book Antique"/>
              </a:rPr>
              <a:t>itemsets</a:t>
            </a:r>
            <a:r>
              <a:rPr lang="en-IN" dirty="0">
                <a:latin typeface="Book Antique"/>
              </a:rPr>
              <a:t> and association rules</a:t>
            </a:r>
          </a:p>
          <a:p>
            <a:r>
              <a:rPr lang="en-IN" dirty="0">
                <a:latin typeface="Book Antique"/>
              </a:rPr>
              <a:t>print("Frequent </a:t>
            </a:r>
            <a:r>
              <a:rPr lang="en-IN" dirty="0" err="1">
                <a:latin typeface="Book Antique"/>
              </a:rPr>
              <a:t>Itemsets</a:t>
            </a:r>
            <a:r>
              <a:rPr lang="en-IN" dirty="0">
                <a:latin typeface="Book Antique"/>
              </a:rPr>
              <a:t>:")</a:t>
            </a:r>
          </a:p>
          <a:p>
            <a:r>
              <a:rPr lang="en-IN" dirty="0">
                <a:latin typeface="Book Antique"/>
              </a:rPr>
              <a:t>print(</a:t>
            </a:r>
            <a:r>
              <a:rPr lang="en-IN" dirty="0" err="1">
                <a:latin typeface="Book Antique"/>
              </a:rPr>
              <a:t>frequent_itemsets</a:t>
            </a:r>
            <a:r>
              <a:rPr lang="en-IN" dirty="0">
                <a:latin typeface="Book Antique"/>
              </a:rPr>
              <a:t>)</a:t>
            </a:r>
          </a:p>
          <a:p>
            <a:r>
              <a:rPr lang="en-IN" dirty="0">
                <a:latin typeface="Book Antique"/>
              </a:rPr>
              <a:t>print("\</a:t>
            </a:r>
            <a:r>
              <a:rPr lang="en-IN" dirty="0" err="1">
                <a:latin typeface="Book Antique"/>
              </a:rPr>
              <a:t>nAssociation</a:t>
            </a:r>
            <a:r>
              <a:rPr lang="en-IN" dirty="0">
                <a:latin typeface="Book Antique"/>
              </a:rPr>
              <a:t> Rules:")print(rules)</a:t>
            </a:r>
          </a:p>
        </p:txBody>
      </p:sp>
      <p:sp>
        <p:nvSpPr>
          <p:cNvPr id="4" name="TextBox 3"/>
          <p:cNvSpPr txBox="1"/>
          <p:nvPr/>
        </p:nvSpPr>
        <p:spPr>
          <a:xfrm>
            <a:off x="9103057" y="1392072"/>
            <a:ext cx="1910686" cy="133748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8514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7480" y="805219"/>
            <a:ext cx="9648968" cy="769441"/>
          </a:xfrm>
          <a:prstGeom prst="rect">
            <a:avLst/>
          </a:prstGeom>
          <a:noFill/>
        </p:spPr>
        <p:txBody>
          <a:bodyPr wrap="square" rtlCol="0">
            <a:spAutoFit/>
          </a:bodyPr>
          <a:lstStyle/>
          <a:p>
            <a:r>
              <a:rPr lang="en-US" sz="4400" b="1" dirty="0">
                <a:latin typeface="Book Antique"/>
              </a:rPr>
              <a:t>                    </a:t>
            </a:r>
            <a:r>
              <a:rPr lang="en-US" sz="4400" dirty="0">
                <a:latin typeface="Book Antique"/>
              </a:rPr>
              <a:t>OUTPUT</a:t>
            </a:r>
            <a:endParaRPr lang="en-IN" sz="4400" dirty="0">
              <a:latin typeface="Book Antique"/>
            </a:endParaRPr>
          </a:p>
        </p:txBody>
      </p:sp>
      <p:sp>
        <p:nvSpPr>
          <p:cNvPr id="4" name="TextBox 3"/>
          <p:cNvSpPr txBox="1"/>
          <p:nvPr/>
        </p:nvSpPr>
        <p:spPr>
          <a:xfrm>
            <a:off x="1619532" y="1574660"/>
            <a:ext cx="10495129" cy="4401205"/>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Book Antique"/>
              </a:rPr>
              <a:t>Frequent </a:t>
            </a:r>
            <a:r>
              <a:rPr lang="en-IN" b="1" u="sng" dirty="0" err="1">
                <a:latin typeface="Book Antique"/>
              </a:rPr>
              <a:t>Itemsets</a:t>
            </a:r>
            <a:r>
              <a:rPr lang="en-IN" b="1" dirty="0">
                <a:latin typeface="Book Antique"/>
              </a:rPr>
              <a:t>:   </a:t>
            </a:r>
          </a:p>
          <a:p>
            <a:r>
              <a:rPr lang="en-IN" b="1" dirty="0">
                <a:latin typeface="Book Antique"/>
              </a:rPr>
              <a:t>     </a:t>
            </a:r>
          </a:p>
          <a:p>
            <a:r>
              <a:rPr lang="en-IN" dirty="0">
                <a:latin typeface="Book Antique"/>
              </a:rPr>
              <a:t>     support </a:t>
            </a:r>
            <a:r>
              <a:rPr lang="en-IN" dirty="0" err="1">
                <a:latin typeface="Book Antique"/>
              </a:rPr>
              <a:t>itemsets</a:t>
            </a:r>
            <a:endParaRPr lang="en-IN" dirty="0">
              <a:latin typeface="Book Antique"/>
            </a:endParaRPr>
          </a:p>
          <a:p>
            <a:r>
              <a:rPr lang="en-IN" dirty="0">
                <a:latin typeface="Book Antique"/>
              </a:rPr>
              <a:t>0       0.6              (apple)</a:t>
            </a:r>
          </a:p>
          <a:p>
            <a:pPr marL="342900" indent="-342900">
              <a:buAutoNum type="arabicPlain"/>
            </a:pPr>
            <a:r>
              <a:rPr lang="en-IN" dirty="0">
                <a:latin typeface="Book Antique"/>
              </a:rPr>
              <a:t>  0.6           (chocolate)</a:t>
            </a:r>
          </a:p>
          <a:p>
            <a:pPr marL="342900" indent="-342900">
              <a:buAutoNum type="arabicPlain" startAt="2"/>
            </a:pPr>
            <a:r>
              <a:rPr lang="en-IN" dirty="0">
                <a:latin typeface="Book Antique"/>
              </a:rPr>
              <a:t>  0.4             (banana)</a:t>
            </a:r>
          </a:p>
          <a:p>
            <a:pPr marL="342900" indent="-342900">
              <a:buAutoNum type="arabicPlain" startAt="3"/>
            </a:pPr>
            <a:r>
              <a:rPr lang="en-IN" dirty="0">
                <a:latin typeface="Book Antique"/>
              </a:rPr>
              <a:t>  0.4             (diapers)</a:t>
            </a:r>
          </a:p>
          <a:p>
            <a:pPr marL="342900" indent="-342900">
              <a:buAutoNum type="arabicPlain" startAt="4"/>
            </a:pPr>
            <a:r>
              <a:rPr lang="en-IN" dirty="0">
                <a:latin typeface="Book Antique"/>
              </a:rPr>
              <a:t>  0.4           (apple, chocolate)</a:t>
            </a:r>
          </a:p>
          <a:p>
            <a:pPr marL="342900" indent="-342900">
              <a:buAutoNum type="arabicPlain" startAt="4"/>
            </a:pPr>
            <a:endParaRPr lang="en-IN" dirty="0">
              <a:latin typeface="Book Antique"/>
            </a:endParaRPr>
          </a:p>
          <a:p>
            <a:pPr marL="285750" indent="-285750">
              <a:buFont typeface="Arial" panose="020B0604020202020204" pitchFamily="34" charset="0"/>
              <a:buChar char="•"/>
            </a:pPr>
            <a:r>
              <a:rPr lang="en-IN" b="1" u="sng" dirty="0">
                <a:latin typeface="Book Antique"/>
              </a:rPr>
              <a:t>Association Rules</a:t>
            </a:r>
            <a:r>
              <a:rPr lang="en-IN" dirty="0">
                <a:latin typeface="Book Antique"/>
              </a:rPr>
              <a:t>:  </a:t>
            </a:r>
          </a:p>
          <a:p>
            <a:r>
              <a:rPr lang="en-IN" dirty="0">
                <a:latin typeface="Book Antique"/>
              </a:rPr>
              <a:t>     antecedents consequents </a:t>
            </a:r>
          </a:p>
          <a:p>
            <a:r>
              <a:rPr lang="en-IN" dirty="0">
                <a:latin typeface="Book Antique"/>
              </a:rPr>
              <a:t>     antecedent support  consequent support  </a:t>
            </a:r>
          </a:p>
          <a:p>
            <a:r>
              <a:rPr lang="en-IN" dirty="0">
                <a:latin typeface="Book Antique"/>
              </a:rPr>
              <a:t>      </a:t>
            </a:r>
          </a:p>
          <a:p>
            <a:r>
              <a:rPr lang="en-IN" dirty="0">
                <a:latin typeface="Book Antique"/>
              </a:rPr>
              <a:t>support  confidence      lift  leverage  conviction</a:t>
            </a:r>
          </a:p>
          <a:p>
            <a:r>
              <a:rPr lang="en-IN" dirty="0">
                <a:latin typeface="Book Antique"/>
              </a:rPr>
              <a:t>0    (apple)  (chocolate)                 0.6              </a:t>
            </a:r>
          </a:p>
          <a:p>
            <a:r>
              <a:rPr lang="en-IN" dirty="0">
                <a:latin typeface="Book Antique"/>
              </a:rPr>
              <a:t>0.6      0.4    0.666667  1.111111     </a:t>
            </a:r>
          </a:p>
          <a:p>
            <a:r>
              <a:rPr lang="en-IN" dirty="0">
                <a:latin typeface="Book Antique"/>
              </a:rPr>
              <a:t>0.04         1.2</a:t>
            </a:r>
          </a:p>
          <a:p>
            <a:r>
              <a:rPr lang="en-IN" dirty="0">
                <a:latin typeface="Book Antique"/>
              </a:rPr>
              <a:t>1 (chocolate)     (apple)                 </a:t>
            </a:r>
          </a:p>
          <a:p>
            <a:r>
              <a:rPr lang="en-IN" dirty="0">
                <a:latin typeface="Book Antique"/>
              </a:rPr>
              <a:t>0.6                 0.6      0.4    0.666667  1.111111      </a:t>
            </a:r>
          </a:p>
          <a:p>
            <a:r>
              <a:rPr lang="en-IN" dirty="0">
                <a:latin typeface="Book Antique"/>
              </a:rPr>
              <a:t>0.04         1.2</a:t>
            </a:r>
          </a:p>
        </p:txBody>
      </p:sp>
    </p:spTree>
    <p:extLst>
      <p:ext uri="{BB962C8B-B14F-4D97-AF65-F5344CB8AC3E}">
        <p14:creationId xmlns:p14="http://schemas.microsoft.com/office/powerpoint/2010/main" val="377113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193" y="1542197"/>
            <a:ext cx="11245755" cy="5062924"/>
          </a:xfrm>
          <a:prstGeom prst="rect">
            <a:avLst/>
          </a:prstGeom>
          <a:noFill/>
        </p:spPr>
        <p:txBody>
          <a:bodyPr wrap="square" rtlCol="0">
            <a:spAutoFit/>
          </a:bodyPr>
          <a:lstStyle/>
          <a:p>
            <a:r>
              <a:rPr lang="en-US" sz="2300" dirty="0">
                <a:latin typeface="Book Antique"/>
              </a:rPr>
              <a:t>The output for a Python program that performs market basket insights using the code:</a:t>
            </a:r>
          </a:p>
          <a:p>
            <a:endParaRPr lang="en-US" sz="2300" dirty="0">
              <a:latin typeface="Book Antique"/>
            </a:endParaRPr>
          </a:p>
          <a:p>
            <a:r>
              <a:rPr lang="en-US" sz="2300" dirty="0">
                <a:latin typeface="Book Antique"/>
              </a:rPr>
              <a:t>This output includes two sections:</a:t>
            </a:r>
          </a:p>
          <a:p>
            <a:r>
              <a:rPr lang="en-US" sz="2300" dirty="0">
                <a:latin typeface="Book Antique"/>
              </a:rPr>
              <a:t>1. </a:t>
            </a:r>
            <a:r>
              <a:rPr lang="en-US" sz="2300" u="sng" dirty="0">
                <a:latin typeface="Book Antique"/>
              </a:rPr>
              <a:t>Frequent </a:t>
            </a:r>
            <a:r>
              <a:rPr lang="en-US" sz="2300" u="sng" dirty="0" err="1">
                <a:latin typeface="Book Antique"/>
              </a:rPr>
              <a:t>Itemsets</a:t>
            </a:r>
            <a:r>
              <a:rPr lang="en-US" sz="2300" dirty="0">
                <a:latin typeface="Book Antique"/>
              </a:rPr>
              <a:t>: This section shows item sets (combinations of items) that have a support greater than the specified minimum support (0.4 in this example). For instance, it indicates that "apple" and "chocolate" are frequently bought together.</a:t>
            </a:r>
          </a:p>
          <a:p>
            <a:r>
              <a:rPr lang="en-US" sz="2300" dirty="0">
                <a:latin typeface="Book Antique"/>
              </a:rPr>
              <a:t>2. </a:t>
            </a:r>
            <a:r>
              <a:rPr lang="en-US" sz="2300" u="sng" dirty="0">
                <a:latin typeface="Book Antique"/>
              </a:rPr>
              <a:t>Association Rules</a:t>
            </a:r>
            <a:r>
              <a:rPr lang="en-US" sz="2300" dirty="0">
                <a:latin typeface="Book Antique"/>
              </a:rPr>
              <a:t>: This section presents rules that meet the minimum confidence threshold (0.7 in this example). For instance, it tells us that there's a rule with "apple" as the antecedent and "chocolate" as the consequent, with a confidence of 0.6667, indicating that 66.67% of transactions containing "apple" also contain "chocolate.“</a:t>
            </a:r>
          </a:p>
          <a:p>
            <a:endParaRPr lang="en-US" sz="2300" dirty="0">
              <a:latin typeface="Book Antique"/>
            </a:endParaRPr>
          </a:p>
          <a:p>
            <a:r>
              <a:rPr lang="en-US" sz="2300" dirty="0">
                <a:latin typeface="Book Antique"/>
              </a:rPr>
              <a:t>This information can be used to gain insights into item associations in  transaction data and make informed decisions for marketing, product placement, or other business strategie</a:t>
            </a:r>
            <a:r>
              <a:rPr lang="en-US" sz="2400" dirty="0">
                <a:latin typeface="Book Antique"/>
              </a:rPr>
              <a:t>s.</a:t>
            </a:r>
            <a:endParaRPr lang="en-IN" sz="2400" dirty="0">
              <a:latin typeface="Book Antique"/>
            </a:endParaRPr>
          </a:p>
        </p:txBody>
      </p:sp>
      <p:sp>
        <p:nvSpPr>
          <p:cNvPr id="4" name="TextBox 3"/>
          <p:cNvSpPr txBox="1"/>
          <p:nvPr/>
        </p:nvSpPr>
        <p:spPr>
          <a:xfrm>
            <a:off x="1637731" y="573206"/>
            <a:ext cx="8884693" cy="584775"/>
          </a:xfrm>
          <a:prstGeom prst="rect">
            <a:avLst/>
          </a:prstGeom>
          <a:noFill/>
        </p:spPr>
        <p:txBody>
          <a:bodyPr wrap="square" rtlCol="0">
            <a:spAutoFit/>
          </a:bodyPr>
          <a:lstStyle/>
          <a:p>
            <a:r>
              <a:rPr lang="en-US" sz="3200" dirty="0"/>
              <a:t>             </a:t>
            </a:r>
            <a:r>
              <a:rPr lang="en-US" sz="3200" b="1" u="sng" dirty="0"/>
              <a:t>OUTPUT CONCLUSION</a:t>
            </a:r>
            <a:endParaRPr lang="en-IN" sz="3200" b="1" u="sng" dirty="0"/>
          </a:p>
        </p:txBody>
      </p:sp>
    </p:spTree>
    <p:extLst>
      <p:ext uri="{BB962C8B-B14F-4D97-AF65-F5344CB8AC3E}">
        <p14:creationId xmlns:p14="http://schemas.microsoft.com/office/powerpoint/2010/main" val="26719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Telecommunication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Bioinformatics</a:t>
            </a:r>
            <a:endParaRPr sz="2150" dirty="0">
              <a:latin typeface="Book Antiqua"/>
              <a:ea typeface="Book Antiqua"/>
              <a:cs typeface="Book Antiqua"/>
              <a:sym typeface="Book Antiqua"/>
            </a:endParaRPr>
          </a:p>
          <a:p>
            <a:pPr marL="0" lvl="0" indent="0" algn="l" rtl="0">
              <a:spcBef>
                <a:spcPts val="1000"/>
              </a:spcBef>
              <a:spcAft>
                <a:spcPts val="0"/>
              </a:spcAft>
              <a:buNone/>
            </a:pPr>
            <a:r>
              <a:rPr lang="en-US" sz="2150" dirty="0">
                <a:latin typeface="Book Antiqua"/>
                <a:ea typeface="Book Antiqua"/>
                <a:cs typeface="Book Antiqua"/>
                <a:sym typeface="Book Antiqua"/>
              </a:rPr>
              <a:t> </a:t>
            </a: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Affinity promotion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 Fraud detection</a:t>
            </a:r>
            <a:endParaRPr sz="2150" dirty="0">
              <a:latin typeface="Book Antiqua"/>
              <a:ea typeface="Book Antiqua"/>
              <a:cs typeface="Book Antiqua"/>
              <a:sym typeface="Book Antiqua"/>
            </a:endParaRPr>
          </a:p>
          <a:p>
            <a:pPr marL="0" lvl="0" indent="0" algn="l" rtl="0">
              <a:spcBef>
                <a:spcPts val="1000"/>
              </a:spcBef>
              <a:spcAft>
                <a:spcPts val="0"/>
              </a:spcAft>
              <a:buNone/>
            </a:pPr>
            <a:endParaRPr sz="2150" dirty="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dirty="0">
                <a:latin typeface="Book Antiqua"/>
                <a:ea typeface="Book Antiqua"/>
                <a:cs typeface="Book Antiqua"/>
                <a:sym typeface="Book Antiqua"/>
              </a:rPr>
              <a:t>Cross selling</a:t>
            </a:r>
            <a:endParaRPr sz="2150" dirty="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Book Antiqua"/>
                <a:ea typeface="Book Antiqua"/>
                <a:cs typeface="Book Antiqua"/>
                <a:sym typeface="Book Antiqua"/>
              </a:rPr>
              <a:t>INTERPRETATION AND ACTION</a:t>
            </a:r>
            <a:endParaRPr b="1" dirty="0">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dirty="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dirty="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dirty="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dirty="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1299</Words>
  <Application>Microsoft Office PowerPoint</Application>
  <PresentationFormat>Widescreen</PresentationFormat>
  <Paragraphs>137</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DEPARTMENT OF ELECTRONICS AND COMMUNICATION ENGINEERING</vt:lpstr>
      <vt:lpstr>          INTRODUCTION</vt:lpstr>
      <vt:lpstr>PowerPoint Presentation</vt:lpstr>
      <vt:lpstr>PROCESS OF MARKET BASKET INSIGHTS</vt:lpstr>
      <vt:lpstr>DATA COLLECTION</vt:lpstr>
      <vt:lpstr>DATA PREPROCESSING</vt:lpstr>
      <vt:lpstr>ASSOCIATION RULE MINING</vt:lpstr>
      <vt:lpstr>RULE EVALUATION</vt:lpstr>
      <vt:lpstr>INTERPRETATION AND ACTION</vt:lpstr>
      <vt:lpstr>PowerPoint Presentation</vt:lpstr>
      <vt:lpstr>PowerPoint Presentation</vt:lpstr>
      <vt:lpstr>PowerPoint Presentation</vt:lpstr>
      <vt:lpstr>PowerPoint Presentation</vt:lpstr>
      <vt:lpstr>APPLICATIONS</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munagacherlabhavana2004@gmail.com</cp:lastModifiedBy>
  <cp:revision>5</cp:revision>
  <dcterms:created xsi:type="dcterms:W3CDTF">2023-09-29T16:51:04Z</dcterms:created>
  <dcterms:modified xsi:type="dcterms:W3CDTF">2023-10-26T04:32:07Z</dcterms:modified>
</cp:coreProperties>
</file>