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1C6E-EE35-4A9F-BD8E-D9C6610EE5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C135E9-8933-4F76-8334-C4FC8C6E60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9EAF5-C738-4226-87F6-C525A7C6A94D}"/>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5" name="Footer Placeholder 4">
            <a:extLst>
              <a:ext uri="{FF2B5EF4-FFF2-40B4-BE49-F238E27FC236}">
                <a16:creationId xmlns:a16="http://schemas.microsoft.com/office/drawing/2014/main" id="{4AE2C48A-3336-4D32-916C-6222F855A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07068-262A-4209-AEDD-A1F3BAE8F529}"/>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3604669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45E8-DE6F-4731-959E-C7E834E77F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BE0D9C-A61A-46F9-AD2F-CF5258E26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7ED19-3415-4792-8D5C-62084C060277}"/>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5" name="Footer Placeholder 4">
            <a:extLst>
              <a:ext uri="{FF2B5EF4-FFF2-40B4-BE49-F238E27FC236}">
                <a16:creationId xmlns:a16="http://schemas.microsoft.com/office/drawing/2014/main" id="{B2F6F73D-2005-4C04-96FB-D5220A08F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16E05-F6FD-4AD5-A045-373B9625A5C8}"/>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18952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752FA-0996-475F-A7DD-4D1A975FFE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56DB71-458F-4853-A51B-EBC7BCE118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539029-7EBF-42CA-AC7E-FCEF9C52509D}"/>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5" name="Footer Placeholder 4">
            <a:extLst>
              <a:ext uri="{FF2B5EF4-FFF2-40B4-BE49-F238E27FC236}">
                <a16:creationId xmlns:a16="http://schemas.microsoft.com/office/drawing/2014/main" id="{13AD9A72-F3D6-4EFB-B630-9411BBB8B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BC0A9-FA63-4396-8DB0-F80DAA6B2DBF}"/>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12971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F768-5205-4FCD-89A6-F8F9D6789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DA24F-B75E-43D6-90BE-D08DAAC3F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4F672-2005-441F-A6B9-4DDCCBE1BD37}"/>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5" name="Footer Placeholder 4">
            <a:extLst>
              <a:ext uri="{FF2B5EF4-FFF2-40B4-BE49-F238E27FC236}">
                <a16:creationId xmlns:a16="http://schemas.microsoft.com/office/drawing/2014/main" id="{6E018B51-D6A8-4DA9-A232-317198494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289B1-8A2D-48FF-A3CC-B55B38FB8177}"/>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160864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1EC1-56E7-4A58-9C11-7F64626AEC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FA10B1-60EF-44C5-A754-01E02FBD4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B8635B-C169-47F4-AD89-F70728F2061D}"/>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5" name="Footer Placeholder 4">
            <a:extLst>
              <a:ext uri="{FF2B5EF4-FFF2-40B4-BE49-F238E27FC236}">
                <a16:creationId xmlns:a16="http://schemas.microsoft.com/office/drawing/2014/main" id="{38823FFE-51D8-4218-AA0B-6475FC33A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AE03C-EBA0-44B3-BC92-DA0E39392671}"/>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1288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8B06-6520-4C4F-85FE-AE13EC824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CAB-83AF-4458-ABEE-14EB5E138C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E39E28-352F-48CF-A508-44164A2B5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441AA-71AC-4729-8F45-55D74533DFAE}"/>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6" name="Footer Placeholder 5">
            <a:extLst>
              <a:ext uri="{FF2B5EF4-FFF2-40B4-BE49-F238E27FC236}">
                <a16:creationId xmlns:a16="http://schemas.microsoft.com/office/drawing/2014/main" id="{B7073CCD-6411-4A95-9639-E55191902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93470-6153-40C1-AE48-323084D3FEC8}"/>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242022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4E8B-63DE-4BBC-A660-09D3594AA7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5ED24-0432-4963-A147-1FC5E64A5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B1581-462C-4842-80F3-4D8AE5B2E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BE5E3C-F114-4C97-B845-3AB6E7FF0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6F5F3-B651-433B-B558-07153B4EF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0DDCF9-CCF8-462E-B565-66C8DD6769F7}"/>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8" name="Footer Placeholder 7">
            <a:extLst>
              <a:ext uri="{FF2B5EF4-FFF2-40B4-BE49-F238E27FC236}">
                <a16:creationId xmlns:a16="http://schemas.microsoft.com/office/drawing/2014/main" id="{FDBBBAFA-0E36-4F61-B055-9C62199E31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F6A290-AD9F-4854-A385-72EC2152300A}"/>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305865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D9F4-D5D0-4BE5-A2ED-A9D227F576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503ED3-9F44-4D6D-A474-354DE052755B}"/>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4" name="Footer Placeholder 3">
            <a:extLst>
              <a:ext uri="{FF2B5EF4-FFF2-40B4-BE49-F238E27FC236}">
                <a16:creationId xmlns:a16="http://schemas.microsoft.com/office/drawing/2014/main" id="{BD3A399F-E612-4903-8811-40E93D0131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19218E-1FD9-4D81-9E43-99DA1699CD5E}"/>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230378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FA67E-747E-42D1-905A-8A4F21FC5F7A}"/>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3" name="Footer Placeholder 2">
            <a:extLst>
              <a:ext uri="{FF2B5EF4-FFF2-40B4-BE49-F238E27FC236}">
                <a16:creationId xmlns:a16="http://schemas.microsoft.com/office/drawing/2014/main" id="{F824843E-CC21-4463-B6E1-7910F29D0F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3E0AB3-D52E-4E04-9409-9E2763FD3489}"/>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19509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2A6F-BDA2-4320-865A-F727915CD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105879-651E-4A2B-A8E6-DD9CBF62A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4A1463-27AE-4A2D-9F07-1E4070C75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545D0-5906-408A-90F0-2283B2579CE2}"/>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6" name="Footer Placeholder 5">
            <a:extLst>
              <a:ext uri="{FF2B5EF4-FFF2-40B4-BE49-F238E27FC236}">
                <a16:creationId xmlns:a16="http://schemas.microsoft.com/office/drawing/2014/main" id="{55F43D65-447E-49C8-AE39-A79243055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DE8ED-D8F2-4836-870E-8CF628E17EB3}"/>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413091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08D5-7091-4527-823C-6973A6C1D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33233A-5721-48EB-9198-3A949E029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076C2C9-DC2D-4519-A499-B474024061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BD57E-42BC-4AD5-B118-7E7FA2453517}"/>
              </a:ext>
            </a:extLst>
          </p:cNvPr>
          <p:cNvSpPr>
            <a:spLocks noGrp="1"/>
          </p:cNvSpPr>
          <p:nvPr>
            <p:ph type="dt" sz="half" idx="10"/>
          </p:nvPr>
        </p:nvSpPr>
        <p:spPr/>
        <p:txBody>
          <a:bodyPr/>
          <a:lstStyle/>
          <a:p>
            <a:fld id="{E69E802A-902B-46A8-AA55-80285819DCCA}" type="datetimeFigureOut">
              <a:rPr lang="en-US" smtClean="0"/>
              <a:t>3/30/2023</a:t>
            </a:fld>
            <a:endParaRPr lang="en-US"/>
          </a:p>
        </p:txBody>
      </p:sp>
      <p:sp>
        <p:nvSpPr>
          <p:cNvPr id="6" name="Footer Placeholder 5">
            <a:extLst>
              <a:ext uri="{FF2B5EF4-FFF2-40B4-BE49-F238E27FC236}">
                <a16:creationId xmlns:a16="http://schemas.microsoft.com/office/drawing/2014/main" id="{6FE125F3-6521-4B58-9E57-88C8D6D57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74B2B-D222-47CF-A492-E9691555647A}"/>
              </a:ext>
            </a:extLst>
          </p:cNvPr>
          <p:cNvSpPr>
            <a:spLocks noGrp="1"/>
          </p:cNvSpPr>
          <p:nvPr>
            <p:ph type="sldNum" sz="quarter" idx="12"/>
          </p:nvPr>
        </p:nvSpPr>
        <p:spPr/>
        <p:txBody>
          <a:bodyPr/>
          <a:lstStyle/>
          <a:p>
            <a:fld id="{E4A9722E-1612-468D-9DB7-31BFCC01ED09}" type="slidenum">
              <a:rPr lang="en-US" smtClean="0"/>
              <a:t>‹#›</a:t>
            </a:fld>
            <a:endParaRPr lang="en-US"/>
          </a:p>
        </p:txBody>
      </p:sp>
    </p:spTree>
    <p:extLst>
      <p:ext uri="{BB962C8B-B14F-4D97-AF65-F5344CB8AC3E}">
        <p14:creationId xmlns:p14="http://schemas.microsoft.com/office/powerpoint/2010/main" val="63858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A3143-2EB5-4BC0-AFD4-91CA86D28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2CDB5-165E-4C97-A62F-51F9DD987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67949-E749-478D-AF01-D0D1EE98AA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E802A-902B-46A8-AA55-80285819DCCA}" type="datetimeFigureOut">
              <a:rPr lang="en-US" smtClean="0"/>
              <a:t>3/30/2023</a:t>
            </a:fld>
            <a:endParaRPr lang="en-US"/>
          </a:p>
        </p:txBody>
      </p:sp>
      <p:sp>
        <p:nvSpPr>
          <p:cNvPr id="5" name="Footer Placeholder 4">
            <a:extLst>
              <a:ext uri="{FF2B5EF4-FFF2-40B4-BE49-F238E27FC236}">
                <a16:creationId xmlns:a16="http://schemas.microsoft.com/office/drawing/2014/main" id="{7F54C05C-89B9-4ED6-8789-997FAAE7E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8CDD8B-F5EE-4893-A1F9-2E8D031CA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9722E-1612-468D-9DB7-31BFCC01ED09}" type="slidenum">
              <a:rPr lang="en-US" smtClean="0"/>
              <a:t>‹#›</a:t>
            </a:fld>
            <a:endParaRPr lang="en-US"/>
          </a:p>
        </p:txBody>
      </p:sp>
    </p:spTree>
    <p:extLst>
      <p:ext uri="{BB962C8B-B14F-4D97-AF65-F5344CB8AC3E}">
        <p14:creationId xmlns:p14="http://schemas.microsoft.com/office/powerpoint/2010/main" val="2558531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yncfusion.com/blazor-components/blazor-charts" TargetMode="External"/><Relationship Id="rId13" Type="http://schemas.openxmlformats.org/officeDocument/2006/relationships/hyperlink" Target="https://www.syncfusion.com/winui-controls/charts" TargetMode="External"/><Relationship Id="rId18" Type="http://schemas.openxmlformats.org/officeDocument/2006/relationships/image" Target="../media/image3.svg"/><Relationship Id="rId3" Type="http://schemas.openxmlformats.org/officeDocument/2006/relationships/hyperlink" Target="https://www.syncfusion.com/aspnet-mvc-ui-controls/grid" TargetMode="External"/><Relationship Id="rId21" Type="http://schemas.openxmlformats.org/officeDocument/2006/relationships/image" Target="../media/image6.png"/><Relationship Id="rId7" Type="http://schemas.openxmlformats.org/officeDocument/2006/relationships/hyperlink" Target="https://www.syncfusion.com/vue-components/vue-charts" TargetMode="External"/><Relationship Id="rId12" Type="http://schemas.openxmlformats.org/officeDocument/2006/relationships/hyperlink" Target="https://www.syncfusion.com/wpf-controls/charts" TargetMode="External"/><Relationship Id="rId17"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hyperlink" Target="https://www.syncfusion.com/uwp-ui-controls/charts" TargetMode="External"/><Relationship Id="rId20" Type="http://schemas.openxmlformats.org/officeDocument/2006/relationships/image" Target="../media/image5.svg"/><Relationship Id="rId1" Type="http://schemas.openxmlformats.org/officeDocument/2006/relationships/slideLayout" Target="../slideLayouts/slideLayout4.xml"/><Relationship Id="rId6" Type="http://schemas.openxmlformats.org/officeDocument/2006/relationships/hyperlink" Target="https://www.syncfusion.com/react-components/react-charts" TargetMode="External"/><Relationship Id="rId11" Type="http://schemas.openxmlformats.org/officeDocument/2006/relationships/hyperlink" Target="https://www.syncfusion.com/winforms-ui-controls/chart" TargetMode="External"/><Relationship Id="rId5" Type="http://schemas.openxmlformats.org/officeDocument/2006/relationships/hyperlink" Target="https://www.syncfusion.com/angular-components/angular-charts" TargetMode="External"/><Relationship Id="rId15" Type="http://schemas.openxmlformats.org/officeDocument/2006/relationships/hyperlink" Target="https://www.syncfusion.com/maui-controls/maui-charts" TargetMode="External"/><Relationship Id="rId10" Type="http://schemas.openxmlformats.org/officeDocument/2006/relationships/hyperlink" Target="https://www.syncfusion.com/aspnet-core-ui-controls/charts" TargetMode="External"/><Relationship Id="rId19" Type="http://schemas.openxmlformats.org/officeDocument/2006/relationships/image" Target="../media/image4.png"/><Relationship Id="rId4" Type="http://schemas.openxmlformats.org/officeDocument/2006/relationships/hyperlink" Target="https://www.syncfusion.com/javascript-ui-controls/js-charts" TargetMode="External"/><Relationship Id="rId9" Type="http://schemas.openxmlformats.org/officeDocument/2006/relationships/hyperlink" Target="https://www.syncfusion.com/flutter-widgets/flutter-charts" TargetMode="External"/><Relationship Id="rId14" Type="http://schemas.openxmlformats.org/officeDocument/2006/relationships/hyperlink" Target="https://www.syncfusion.com/xamarin-ui-controls/xamarin-charts" TargetMode="External"/><Relationship Id="rId22"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ui-controls/charts" TargetMode="External"/><Relationship Id="rId18" Type="http://schemas.openxmlformats.org/officeDocument/2006/relationships/hyperlink" Target="https://www.syncfusion.com/flutter-widgets/flutter-datagrid" TargetMode="External"/><Relationship Id="rId26" Type="http://schemas.openxmlformats.org/officeDocument/2006/relationships/image" Target="../media/image6.png"/><Relationship Id="rId3" Type="http://schemas.openxmlformats.org/officeDocument/2006/relationships/hyperlink" Target="https://www.syncfusion.com/javascript-ui-controls/js-charts" TargetMode="External"/><Relationship Id="rId21" Type="http://schemas.openxmlformats.org/officeDocument/2006/relationships/hyperlink" Target="https://www.syncfusion.com/maui-controls/maui-datagrid" TargetMode="External"/><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wpf-controls/charts" TargetMode="External"/><Relationship Id="rId17" Type="http://schemas.openxmlformats.org/officeDocument/2006/relationships/hyperlink" Target="https://www.syncfusion.com/xamarin-ui-controls/xamarin-datagrid" TargetMode="External"/><Relationship Id="rId25" Type="http://schemas.openxmlformats.org/officeDocument/2006/relationships/image" Target="../media/image5.svg"/><Relationship Id="rId2" Type="http://schemas.openxmlformats.org/officeDocument/2006/relationships/image" Target="../media/image8.png"/><Relationship Id="rId16" Type="http://schemas.openxmlformats.org/officeDocument/2006/relationships/hyperlink" Target="https://www.syncfusion.com/maui-controls/maui-charts" TargetMode="External"/><Relationship Id="rId20" Type="http://schemas.openxmlformats.org/officeDocument/2006/relationships/hyperlink" Target="https://www.syncfusion.com/javascript-ui-controls/js-data-grid" TargetMode="External"/><Relationship Id="rId1" Type="http://schemas.openxmlformats.org/officeDocument/2006/relationships/slideLayout" Target="../slideLayouts/slideLayout4.xml"/><Relationship Id="rId6" Type="http://schemas.openxmlformats.org/officeDocument/2006/relationships/hyperlink" Target="https://www.syncfusion.com/vue-components/vue-charts" TargetMode="External"/><Relationship Id="rId11" Type="http://schemas.openxmlformats.org/officeDocument/2006/relationships/hyperlink" Target="https://www.syncfusion.com/winforms-ui-controls/chart" TargetMode="External"/><Relationship Id="rId24" Type="http://schemas.openxmlformats.org/officeDocument/2006/relationships/image" Target="../media/image4.png"/><Relationship Id="rId5" Type="http://schemas.openxmlformats.org/officeDocument/2006/relationships/hyperlink" Target="https://www.syncfusion.com/react-components/react-charts" TargetMode="External"/><Relationship Id="rId15" Type="http://schemas.openxmlformats.org/officeDocument/2006/relationships/hyperlink" Target="https://www.syncfusion.com/uwp-ui-controls/charts" TargetMode="External"/><Relationship Id="rId23" Type="http://schemas.openxmlformats.org/officeDocument/2006/relationships/image" Target="../media/image3.svg"/><Relationship Id="rId10" Type="http://schemas.openxmlformats.org/officeDocument/2006/relationships/hyperlink" Target="https://www.syncfusion.com/aspnet-core-ui-controls/charts" TargetMode="External"/><Relationship Id="rId19" Type="http://schemas.openxmlformats.org/officeDocument/2006/relationships/hyperlink" Target="https://www.syncfusion.com/uwp-ui-controls/datagrid" TargetMode="External"/><Relationship Id="rId4" Type="http://schemas.openxmlformats.org/officeDocument/2006/relationships/hyperlink" Target="https://www.syncfusion.com/angular-components/angular-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xamarin-ui-controls/xamarin-charts" TargetMode="External"/><Relationship Id="rId22" Type="http://schemas.openxmlformats.org/officeDocument/2006/relationships/image" Target="../media/image2.png"/><Relationship Id="rId27"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hyperlink" Target="https://www.syncfusion.com/flutter-widgets/flutter-charts" TargetMode="External"/><Relationship Id="rId13" Type="http://schemas.openxmlformats.org/officeDocument/2006/relationships/hyperlink" Target="https://www.syncfusion.com/winui-controls/charts" TargetMode="External"/><Relationship Id="rId18" Type="http://schemas.openxmlformats.org/officeDocument/2006/relationships/image" Target="../media/image3.svg"/><Relationship Id="rId3" Type="http://schemas.openxmlformats.org/officeDocument/2006/relationships/hyperlink" Target="https://www.syncfusion.com/javascript-ui-controls/js-charts" TargetMode="External"/><Relationship Id="rId21" Type="http://schemas.openxmlformats.org/officeDocument/2006/relationships/image" Target="../media/image6.png"/><Relationship Id="rId7" Type="http://schemas.openxmlformats.org/officeDocument/2006/relationships/hyperlink" Target="https://www.syncfusion.com/blazor-components/blazor-charts" TargetMode="External"/><Relationship Id="rId12" Type="http://schemas.openxmlformats.org/officeDocument/2006/relationships/hyperlink" Target="https://www.syncfusion.com/wpf-controls/charts" TargetMode="External"/><Relationship Id="rId17" Type="http://schemas.openxmlformats.org/officeDocument/2006/relationships/image" Target="../media/image2.png"/><Relationship Id="rId2" Type="http://schemas.openxmlformats.org/officeDocument/2006/relationships/image" Target="../media/image9.png"/><Relationship Id="rId16" Type="http://schemas.openxmlformats.org/officeDocument/2006/relationships/hyperlink" Target="https://www.syncfusion.com/maui-controls/maui-charts" TargetMode="External"/><Relationship Id="rId20" Type="http://schemas.openxmlformats.org/officeDocument/2006/relationships/image" Target="../media/image5.svg"/><Relationship Id="rId1" Type="http://schemas.openxmlformats.org/officeDocument/2006/relationships/slideLayout" Target="../slideLayouts/slideLayout4.xml"/><Relationship Id="rId6" Type="http://schemas.openxmlformats.org/officeDocument/2006/relationships/hyperlink" Target="https://www.syncfusion.com/vue-components/vue-charts" TargetMode="External"/><Relationship Id="rId11" Type="http://schemas.openxmlformats.org/officeDocument/2006/relationships/hyperlink" Target="https://www.syncfusion.com/winforms-ui-controls/chart" TargetMode="External"/><Relationship Id="rId5" Type="http://schemas.openxmlformats.org/officeDocument/2006/relationships/hyperlink" Target="https://www.syncfusion.com/react-components/react-charts" TargetMode="External"/><Relationship Id="rId15" Type="http://schemas.openxmlformats.org/officeDocument/2006/relationships/hyperlink" Target="https://www.syncfusion.com/uwp-ui-controls/charts" TargetMode="External"/><Relationship Id="rId10" Type="http://schemas.openxmlformats.org/officeDocument/2006/relationships/hyperlink" Target="https://www.syncfusion.com/aspnet-core-ui-controls/charts" TargetMode="External"/><Relationship Id="rId19" Type="http://schemas.openxmlformats.org/officeDocument/2006/relationships/image" Target="../media/image4.png"/><Relationship Id="rId4" Type="http://schemas.openxmlformats.org/officeDocument/2006/relationships/hyperlink" Target="https://www.syncfusion.com/angular-components/angular-charts" TargetMode="External"/><Relationship Id="rId9" Type="http://schemas.openxmlformats.org/officeDocument/2006/relationships/hyperlink" Target="https://www.syncfusion.com/aspnet-mvc-ui-controls/charts" TargetMode="External"/><Relationship Id="rId14" Type="http://schemas.openxmlformats.org/officeDocument/2006/relationships/hyperlink" Target="https://www.syncfusion.com/xamarin-ui-controls/xamarin-charts" TargetMode="External"/><Relationship Id="rId22"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FAE1-E181-4D7A-8E0B-4603E9DF796F}"/>
              </a:ext>
            </a:extLst>
          </p:cNvPr>
          <p:cNvSpPr>
            <a:spLocks noGrp="1"/>
          </p:cNvSpPr>
          <p:nvPr>
            <p:ph type="ctrTitle"/>
          </p:nvPr>
        </p:nvSpPr>
        <p:spPr/>
        <p:txBody>
          <a:bodyPr/>
          <a:lstStyle/>
          <a:p>
            <a:r>
              <a:rPr lang="en-US" dirty="0"/>
              <a:t>SYNCFUSION COMPONENTS</a:t>
            </a:r>
          </a:p>
        </p:txBody>
      </p:sp>
      <p:sp>
        <p:nvSpPr>
          <p:cNvPr id="3" name="Subtitle 2">
            <a:extLst>
              <a:ext uri="{FF2B5EF4-FFF2-40B4-BE49-F238E27FC236}">
                <a16:creationId xmlns:a16="http://schemas.microsoft.com/office/drawing/2014/main" id="{3D92DDBB-CA52-4473-9794-0AEC71EA1AAD}"/>
              </a:ext>
            </a:extLst>
          </p:cNvPr>
          <p:cNvSpPr>
            <a:spLocks noGrp="1"/>
          </p:cNvSpPr>
          <p:nvPr>
            <p:ph type="subTitle" idx="1"/>
          </p:nvPr>
        </p:nvSpPr>
        <p:spPr>
          <a:xfrm>
            <a:off x="7632834" y="4196614"/>
            <a:ext cx="3035165" cy="1061185"/>
          </a:xfrm>
        </p:spPr>
        <p:txBody>
          <a:bodyPr>
            <a:normAutofit fontScale="85000" lnSpcReduction="20000"/>
          </a:bodyPr>
          <a:lstStyle/>
          <a:p>
            <a:r>
              <a:rPr lang="en-US" dirty="0"/>
              <a:t>BY</a:t>
            </a:r>
          </a:p>
          <a:p>
            <a:r>
              <a:rPr lang="en-US" dirty="0"/>
              <a:t> SNEHA KUMAR </a:t>
            </a:r>
          </a:p>
          <a:p>
            <a:r>
              <a:rPr lang="en-US" dirty="0"/>
              <a:t>SF4154</a:t>
            </a:r>
          </a:p>
        </p:txBody>
      </p:sp>
    </p:spTree>
    <p:extLst>
      <p:ext uri="{BB962C8B-B14F-4D97-AF65-F5344CB8AC3E}">
        <p14:creationId xmlns:p14="http://schemas.microsoft.com/office/powerpoint/2010/main" val="69520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2441-00BE-404A-8786-DDC7A86E7C1C}"/>
              </a:ext>
            </a:extLst>
          </p:cNvPr>
          <p:cNvSpPr>
            <a:spLocks noGrp="1"/>
          </p:cNvSpPr>
          <p:nvPr>
            <p:ph type="title"/>
          </p:nvPr>
        </p:nvSpPr>
        <p:spPr/>
        <p:txBody>
          <a:bodyPr/>
          <a:lstStyle/>
          <a:p>
            <a:r>
              <a:rPr lang="en-US" dirty="0"/>
              <a:t>List of components</a:t>
            </a:r>
          </a:p>
        </p:txBody>
      </p:sp>
      <p:sp>
        <p:nvSpPr>
          <p:cNvPr id="3" name="Content Placeholder 2">
            <a:extLst>
              <a:ext uri="{FF2B5EF4-FFF2-40B4-BE49-F238E27FC236}">
                <a16:creationId xmlns:a16="http://schemas.microsoft.com/office/drawing/2014/main" id="{0058CE61-FA08-4980-A732-31DED13BF724}"/>
              </a:ext>
            </a:extLst>
          </p:cNvPr>
          <p:cNvSpPr>
            <a:spLocks noGrp="1"/>
          </p:cNvSpPr>
          <p:nvPr>
            <p:ph idx="1"/>
          </p:nvPr>
        </p:nvSpPr>
        <p:spPr/>
        <p:txBody>
          <a:bodyPr/>
          <a:lstStyle/>
          <a:p>
            <a:r>
              <a:rPr lang="en-US" dirty="0"/>
              <a:t>DataGrid </a:t>
            </a:r>
          </a:p>
          <a:p>
            <a:r>
              <a:rPr lang="en-US" dirty="0"/>
              <a:t>Charts</a:t>
            </a:r>
          </a:p>
          <a:p>
            <a:r>
              <a:rPr lang="en-US" dirty="0" err="1"/>
              <a:t>ListView</a:t>
            </a:r>
            <a:endParaRPr lang="en-US" dirty="0"/>
          </a:p>
          <a:p>
            <a:r>
              <a:rPr lang="en-US" dirty="0"/>
              <a:t>Scheduler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55525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F24D-F224-417E-B393-460315455C13}"/>
              </a:ext>
            </a:extLst>
          </p:cNvPr>
          <p:cNvSpPr>
            <a:spLocks noGrp="1"/>
          </p:cNvSpPr>
          <p:nvPr>
            <p:ph type="title"/>
          </p:nvPr>
        </p:nvSpPr>
        <p:spPr/>
        <p:txBody>
          <a:bodyPr>
            <a:normAutofit/>
          </a:bodyPr>
          <a:lstStyle/>
          <a:p>
            <a:r>
              <a:rPr lang="en-US" sz="3200" dirty="0">
                <a:latin typeface="+mn-lt"/>
              </a:rPr>
              <a:t>DataGrid</a:t>
            </a:r>
          </a:p>
        </p:txBody>
      </p:sp>
      <p:sp>
        <p:nvSpPr>
          <p:cNvPr id="3" name="Content Placeholder 2">
            <a:extLst>
              <a:ext uri="{FF2B5EF4-FFF2-40B4-BE49-F238E27FC236}">
                <a16:creationId xmlns:a16="http://schemas.microsoft.com/office/drawing/2014/main" id="{AA496F75-4840-4B0A-B166-E03BA3D12F67}"/>
              </a:ext>
            </a:extLst>
          </p:cNvPr>
          <p:cNvSpPr>
            <a:spLocks noGrp="1"/>
          </p:cNvSpPr>
          <p:nvPr>
            <p:ph sz="half" idx="1"/>
          </p:nvPr>
        </p:nvSpPr>
        <p:spPr>
          <a:xfrm>
            <a:off x="838200" y="1477105"/>
            <a:ext cx="5181600" cy="3961170"/>
          </a:xfrm>
        </p:spPr>
        <p:txBody>
          <a:bodyPr>
            <a:normAutofit/>
          </a:bodyPr>
          <a:lstStyle/>
          <a:p>
            <a:pPr marL="0" indent="0">
              <a:lnSpc>
                <a:spcPct val="100000"/>
              </a:lnSpc>
              <a:buNone/>
            </a:pPr>
            <a:r>
              <a:rPr lang="en-US" sz="1600" b="0" i="0" dirty="0">
                <a:solidFill>
                  <a:srgbClr val="1A1A1A"/>
                </a:solidFill>
                <a:effectLst/>
                <a:cs typeface="Times New Roman" panose="02020603050405020304" pitchFamily="18"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buNone/>
            </a:pPr>
            <a:endParaRPr lang="en-US" sz="1600" dirty="0">
              <a:solidFill>
                <a:srgbClr val="1A1A1A"/>
              </a:solidFill>
              <a:cs typeface="Times New Roman" panose="02020603050405020304" pitchFamily="18" charset="0"/>
            </a:endParaRPr>
          </a:p>
          <a:p>
            <a:pPr marL="0" indent="0">
              <a:buNone/>
            </a:pPr>
            <a:r>
              <a:rPr lang="en-US" sz="1100" b="1" dirty="0">
                <a:solidFill>
                  <a:srgbClr val="1A1A1A"/>
                </a:solidFill>
              </a:rPr>
              <a:t> </a:t>
            </a:r>
            <a:endParaRPr lang="en-US" sz="1400" dirty="0">
              <a:solidFill>
                <a:srgbClr val="1A1A1A"/>
              </a:solidFill>
            </a:endParaRPr>
          </a:p>
          <a:p>
            <a:pPr marL="0" indent="0">
              <a:buNone/>
            </a:pPr>
            <a:endParaRPr lang="en-US" sz="1400" i="0" dirty="0">
              <a:solidFill>
                <a:srgbClr val="1A1A1A"/>
              </a:solidFill>
              <a:effectLst/>
            </a:endParaRPr>
          </a:p>
        </p:txBody>
      </p:sp>
      <p:pic>
        <p:nvPicPr>
          <p:cNvPr id="5" name="Content Placeholder 4">
            <a:extLst>
              <a:ext uri="{FF2B5EF4-FFF2-40B4-BE49-F238E27FC236}">
                <a16:creationId xmlns:a16="http://schemas.microsoft.com/office/drawing/2014/main" id="{34786ADD-B3B9-450E-BF7E-5035F9D597A7}"/>
              </a:ext>
            </a:extLst>
          </p:cNvPr>
          <p:cNvPicPr>
            <a:picLocks noGrp="1" noChangeAspect="1"/>
          </p:cNvPicPr>
          <p:nvPr>
            <p:ph sz="half" idx="2"/>
          </p:nvPr>
        </p:nvPicPr>
        <p:blipFill>
          <a:blip r:embed="rId2"/>
          <a:stretch>
            <a:fillRect/>
          </a:stretch>
        </p:blipFill>
        <p:spPr>
          <a:xfrm>
            <a:off x="6208692" y="1825625"/>
            <a:ext cx="5108615" cy="4351338"/>
          </a:xfrm>
          <a:prstGeom prst="rect">
            <a:avLst/>
          </a:prstGeom>
        </p:spPr>
      </p:pic>
      <p:sp>
        <p:nvSpPr>
          <p:cNvPr id="6" name="TextBox 5">
            <a:extLst>
              <a:ext uri="{FF2B5EF4-FFF2-40B4-BE49-F238E27FC236}">
                <a16:creationId xmlns:a16="http://schemas.microsoft.com/office/drawing/2014/main" id="{9003888D-1426-49F2-A841-94A0AEB34D21}"/>
              </a:ext>
            </a:extLst>
          </p:cNvPr>
          <p:cNvSpPr txBox="1"/>
          <p:nvPr/>
        </p:nvSpPr>
        <p:spPr>
          <a:xfrm>
            <a:off x="12753474" y="2079057"/>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BAC37D9E-9C67-497B-B183-F9DCD3E66CD3}"/>
              </a:ext>
            </a:extLst>
          </p:cNvPr>
          <p:cNvSpPr txBox="1"/>
          <p:nvPr/>
        </p:nvSpPr>
        <p:spPr>
          <a:xfrm>
            <a:off x="1828198" y="4159046"/>
            <a:ext cx="1530418" cy="30777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hlinkClick r:id="rId3"/>
              </a:rPr>
              <a:t>ASP.NET MVC</a:t>
            </a:r>
            <a:endParaRPr lang="en-US" sz="1400" dirty="0"/>
          </a:p>
        </p:txBody>
      </p:sp>
      <p:sp>
        <p:nvSpPr>
          <p:cNvPr id="10" name="TextBox 9">
            <a:extLst>
              <a:ext uri="{FF2B5EF4-FFF2-40B4-BE49-F238E27FC236}">
                <a16:creationId xmlns:a16="http://schemas.microsoft.com/office/drawing/2014/main" id="{AE038A5B-E1D1-8851-2F33-34F05642C737}"/>
              </a:ext>
            </a:extLst>
          </p:cNvPr>
          <p:cNvSpPr txBox="1"/>
          <p:nvPr/>
        </p:nvSpPr>
        <p:spPr>
          <a:xfrm>
            <a:off x="708661" y="3872415"/>
            <a:ext cx="1358561"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4"/>
              </a:rPr>
              <a:t>JavaScript </a:t>
            </a:r>
            <a:endParaRPr lang="en-US" sz="1400" dirty="0"/>
          </a:p>
        </p:txBody>
      </p:sp>
      <p:sp>
        <p:nvSpPr>
          <p:cNvPr id="11" name="TextBox 10">
            <a:extLst>
              <a:ext uri="{FF2B5EF4-FFF2-40B4-BE49-F238E27FC236}">
                <a16:creationId xmlns:a16="http://schemas.microsoft.com/office/drawing/2014/main" id="{D8DC1757-640D-2B9E-7ED5-1CA722E76891}"/>
              </a:ext>
            </a:extLst>
          </p:cNvPr>
          <p:cNvSpPr txBox="1"/>
          <p:nvPr/>
        </p:nvSpPr>
        <p:spPr>
          <a:xfrm>
            <a:off x="1859284" y="3865620"/>
            <a:ext cx="1305423"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98FF"/>
                </a:solidFill>
                <a:effectLst/>
                <a:latin typeface="Open Sans" panose="020B0606030504020204" pitchFamily="34" charset="0"/>
                <a:hlinkClick r:id="rId5"/>
              </a:rPr>
              <a:t>Angular</a:t>
            </a:r>
            <a:endParaRPr lang="en-US" sz="1400" dirty="0"/>
          </a:p>
          <a:p>
            <a:endParaRPr lang="en-US" sz="1400" dirty="0"/>
          </a:p>
        </p:txBody>
      </p:sp>
      <p:sp>
        <p:nvSpPr>
          <p:cNvPr id="12" name="TextBox 11">
            <a:extLst>
              <a:ext uri="{FF2B5EF4-FFF2-40B4-BE49-F238E27FC236}">
                <a16:creationId xmlns:a16="http://schemas.microsoft.com/office/drawing/2014/main" id="{CF671BD7-F01A-586A-D686-FC484819E2B2}"/>
              </a:ext>
            </a:extLst>
          </p:cNvPr>
          <p:cNvSpPr txBox="1"/>
          <p:nvPr/>
        </p:nvSpPr>
        <p:spPr>
          <a:xfrm>
            <a:off x="2839453" y="3844474"/>
            <a:ext cx="1001027"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6"/>
              </a:rPr>
              <a:t>React</a:t>
            </a:r>
            <a:endParaRPr lang="en-US" dirty="0"/>
          </a:p>
        </p:txBody>
      </p:sp>
      <p:sp>
        <p:nvSpPr>
          <p:cNvPr id="13" name="TextBox 12">
            <a:extLst>
              <a:ext uri="{FF2B5EF4-FFF2-40B4-BE49-F238E27FC236}">
                <a16:creationId xmlns:a16="http://schemas.microsoft.com/office/drawing/2014/main" id="{1AEFA247-C2DE-A29A-0603-2BC48FC3C970}"/>
              </a:ext>
            </a:extLst>
          </p:cNvPr>
          <p:cNvSpPr txBox="1"/>
          <p:nvPr/>
        </p:nvSpPr>
        <p:spPr>
          <a:xfrm flipH="1">
            <a:off x="792283" y="3420932"/>
            <a:ext cx="3240702" cy="369332"/>
          </a:xfrm>
          <a:prstGeom prst="rect">
            <a:avLst/>
          </a:prstGeom>
          <a:noFill/>
        </p:spPr>
        <p:txBody>
          <a:bodyPr wrap="square" rtlCol="0">
            <a:spAutoFit/>
          </a:bodyPr>
          <a:lstStyle/>
          <a:p>
            <a:r>
              <a:rPr lang="en-US" b="1" spc="300" dirty="0">
                <a:latin typeface="+mj-lt"/>
              </a:rPr>
              <a:t>SUPPORTED PLATFORMS</a:t>
            </a:r>
          </a:p>
        </p:txBody>
      </p:sp>
      <p:sp>
        <p:nvSpPr>
          <p:cNvPr id="14" name="TextBox 13">
            <a:extLst>
              <a:ext uri="{FF2B5EF4-FFF2-40B4-BE49-F238E27FC236}">
                <a16:creationId xmlns:a16="http://schemas.microsoft.com/office/drawing/2014/main" id="{35FCB7E2-2983-5D8F-56A2-53E7F4B01485}"/>
              </a:ext>
            </a:extLst>
          </p:cNvPr>
          <p:cNvSpPr txBox="1"/>
          <p:nvPr/>
        </p:nvSpPr>
        <p:spPr>
          <a:xfrm>
            <a:off x="3628127" y="3833745"/>
            <a:ext cx="984583"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7"/>
              </a:rPr>
              <a:t>Vue</a:t>
            </a:r>
            <a:endParaRPr lang="en-US" sz="1400" dirty="0"/>
          </a:p>
        </p:txBody>
      </p:sp>
      <p:sp>
        <p:nvSpPr>
          <p:cNvPr id="15" name="TextBox 14">
            <a:extLst>
              <a:ext uri="{FF2B5EF4-FFF2-40B4-BE49-F238E27FC236}">
                <a16:creationId xmlns:a16="http://schemas.microsoft.com/office/drawing/2014/main" id="{EC567957-5A98-DD36-4B3E-39FEED71EEC6}"/>
              </a:ext>
            </a:extLst>
          </p:cNvPr>
          <p:cNvSpPr txBox="1"/>
          <p:nvPr/>
        </p:nvSpPr>
        <p:spPr>
          <a:xfrm>
            <a:off x="4320222" y="3850064"/>
            <a:ext cx="1219836"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err="1">
                <a:solidFill>
                  <a:srgbClr val="0073DC"/>
                </a:solidFill>
                <a:effectLst/>
                <a:latin typeface="Open Sans" panose="020B0606030504020204" pitchFamily="34" charset="0"/>
                <a:hlinkClick r:id="rId8"/>
              </a:rPr>
              <a:t>Blazor</a:t>
            </a:r>
            <a:endParaRPr lang="en-US" sz="1400" dirty="0"/>
          </a:p>
        </p:txBody>
      </p:sp>
      <p:sp>
        <p:nvSpPr>
          <p:cNvPr id="16" name="TextBox 15">
            <a:extLst>
              <a:ext uri="{FF2B5EF4-FFF2-40B4-BE49-F238E27FC236}">
                <a16:creationId xmlns:a16="http://schemas.microsoft.com/office/drawing/2014/main" id="{E1336FAF-6FEB-B218-D162-B461A85F97E6}"/>
              </a:ext>
            </a:extLst>
          </p:cNvPr>
          <p:cNvSpPr txBox="1"/>
          <p:nvPr/>
        </p:nvSpPr>
        <p:spPr>
          <a:xfrm>
            <a:off x="708662" y="4186987"/>
            <a:ext cx="1222408"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9"/>
              </a:rPr>
              <a:t>Flutter </a:t>
            </a:r>
            <a:endParaRPr lang="en-US" sz="1400" dirty="0"/>
          </a:p>
          <a:p>
            <a:endParaRPr lang="en-US" sz="1400" dirty="0"/>
          </a:p>
        </p:txBody>
      </p:sp>
      <p:sp>
        <p:nvSpPr>
          <p:cNvPr id="17" name="TextBox 16">
            <a:extLst>
              <a:ext uri="{FF2B5EF4-FFF2-40B4-BE49-F238E27FC236}">
                <a16:creationId xmlns:a16="http://schemas.microsoft.com/office/drawing/2014/main" id="{B7F78BA3-DADA-1714-5A5E-33465B1F1E32}"/>
              </a:ext>
            </a:extLst>
          </p:cNvPr>
          <p:cNvSpPr txBox="1"/>
          <p:nvPr/>
        </p:nvSpPr>
        <p:spPr>
          <a:xfrm>
            <a:off x="3218644" y="4149745"/>
            <a:ext cx="1834220"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10"/>
              </a:rPr>
              <a:t>ASP.NET Core</a:t>
            </a:r>
            <a:endParaRPr lang="en-US" sz="1400" dirty="0"/>
          </a:p>
          <a:p>
            <a:endParaRPr lang="en-US" sz="1400" dirty="0"/>
          </a:p>
        </p:txBody>
      </p:sp>
      <p:sp>
        <p:nvSpPr>
          <p:cNvPr id="19" name="TextBox 18">
            <a:extLst>
              <a:ext uri="{FF2B5EF4-FFF2-40B4-BE49-F238E27FC236}">
                <a16:creationId xmlns:a16="http://schemas.microsoft.com/office/drawing/2014/main" id="{508C3583-274B-275C-FE1E-018AAA6FFA06}"/>
              </a:ext>
            </a:extLst>
          </p:cNvPr>
          <p:cNvSpPr txBox="1"/>
          <p:nvPr/>
        </p:nvSpPr>
        <p:spPr>
          <a:xfrm>
            <a:off x="758790" y="4679742"/>
            <a:ext cx="1361172" cy="369332"/>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1"/>
              </a:rPr>
              <a:t>WinForms</a:t>
            </a:r>
            <a:r>
              <a:rPr lang="en-US" dirty="0"/>
              <a:t>  </a:t>
            </a:r>
          </a:p>
        </p:txBody>
      </p:sp>
      <p:sp>
        <p:nvSpPr>
          <p:cNvPr id="20" name="TextBox 19">
            <a:extLst>
              <a:ext uri="{FF2B5EF4-FFF2-40B4-BE49-F238E27FC236}">
                <a16:creationId xmlns:a16="http://schemas.microsoft.com/office/drawing/2014/main" id="{F6B3F0C6-76B7-7AFA-8250-33F074390AE5}"/>
              </a:ext>
            </a:extLst>
          </p:cNvPr>
          <p:cNvSpPr txBox="1"/>
          <p:nvPr/>
        </p:nvSpPr>
        <p:spPr>
          <a:xfrm>
            <a:off x="1981198" y="4765343"/>
            <a:ext cx="961821"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12"/>
              </a:rPr>
              <a:t>WPF</a:t>
            </a:r>
            <a:endParaRPr lang="en-US" sz="1400" dirty="0"/>
          </a:p>
        </p:txBody>
      </p:sp>
      <p:sp>
        <p:nvSpPr>
          <p:cNvPr id="21" name="TextBox 20">
            <a:extLst>
              <a:ext uri="{FF2B5EF4-FFF2-40B4-BE49-F238E27FC236}">
                <a16:creationId xmlns:a16="http://schemas.microsoft.com/office/drawing/2014/main" id="{2DDBC3C2-C26D-2FDF-BDBD-FFC38CA5C0E4}"/>
              </a:ext>
            </a:extLst>
          </p:cNvPr>
          <p:cNvSpPr txBox="1"/>
          <p:nvPr/>
        </p:nvSpPr>
        <p:spPr>
          <a:xfrm>
            <a:off x="2728762" y="4765342"/>
            <a:ext cx="122240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err="1">
                <a:solidFill>
                  <a:srgbClr val="0073DC"/>
                </a:solidFill>
                <a:effectLst/>
                <a:latin typeface="Open Sans" panose="020B0606030504020204" pitchFamily="34" charset="0"/>
                <a:hlinkClick r:id="rId13"/>
              </a:rPr>
              <a:t>WinUI</a:t>
            </a:r>
            <a:endParaRPr lang="en-US" sz="1400" dirty="0"/>
          </a:p>
        </p:txBody>
      </p:sp>
      <p:sp>
        <p:nvSpPr>
          <p:cNvPr id="22" name="TextBox 21">
            <a:extLst>
              <a:ext uri="{FF2B5EF4-FFF2-40B4-BE49-F238E27FC236}">
                <a16:creationId xmlns:a16="http://schemas.microsoft.com/office/drawing/2014/main" id="{239ECF18-927A-D34D-E007-AEAA06CF009D}"/>
              </a:ext>
            </a:extLst>
          </p:cNvPr>
          <p:cNvSpPr txBox="1"/>
          <p:nvPr/>
        </p:nvSpPr>
        <p:spPr>
          <a:xfrm>
            <a:off x="3690583" y="4765342"/>
            <a:ext cx="1466953"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4"/>
              </a:rPr>
              <a:t>Xamarin</a:t>
            </a:r>
            <a:endParaRPr lang="en-US" sz="1400" dirty="0"/>
          </a:p>
        </p:txBody>
      </p:sp>
      <p:sp>
        <p:nvSpPr>
          <p:cNvPr id="23" name="TextBox 22">
            <a:extLst>
              <a:ext uri="{FF2B5EF4-FFF2-40B4-BE49-F238E27FC236}">
                <a16:creationId xmlns:a16="http://schemas.microsoft.com/office/drawing/2014/main" id="{53E3B179-9BF1-EA88-D2E4-C6D1D3E3154F}"/>
              </a:ext>
            </a:extLst>
          </p:cNvPr>
          <p:cNvSpPr txBox="1"/>
          <p:nvPr/>
        </p:nvSpPr>
        <p:spPr>
          <a:xfrm>
            <a:off x="760001" y="5621472"/>
            <a:ext cx="122240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4"/>
              </a:rPr>
              <a:t>Xamarin</a:t>
            </a:r>
            <a:endParaRPr lang="en-US" sz="1400" dirty="0"/>
          </a:p>
        </p:txBody>
      </p:sp>
      <p:sp>
        <p:nvSpPr>
          <p:cNvPr id="24" name="TextBox 23">
            <a:extLst>
              <a:ext uri="{FF2B5EF4-FFF2-40B4-BE49-F238E27FC236}">
                <a16:creationId xmlns:a16="http://schemas.microsoft.com/office/drawing/2014/main" id="{AF115D8F-7469-FEDA-C301-594BD4686811}"/>
              </a:ext>
            </a:extLst>
          </p:cNvPr>
          <p:cNvSpPr txBox="1"/>
          <p:nvPr/>
        </p:nvSpPr>
        <p:spPr>
          <a:xfrm>
            <a:off x="4723402" y="5629184"/>
            <a:ext cx="1499332"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5"/>
              </a:rPr>
              <a:t>.NET MAUI</a:t>
            </a:r>
            <a:endParaRPr lang="en-US" sz="1400" dirty="0"/>
          </a:p>
        </p:txBody>
      </p:sp>
      <p:sp>
        <p:nvSpPr>
          <p:cNvPr id="25" name="TextBox 24">
            <a:extLst>
              <a:ext uri="{FF2B5EF4-FFF2-40B4-BE49-F238E27FC236}">
                <a16:creationId xmlns:a16="http://schemas.microsoft.com/office/drawing/2014/main" id="{73EAA07C-37FE-38B3-295A-349799D472AA}"/>
              </a:ext>
            </a:extLst>
          </p:cNvPr>
          <p:cNvSpPr txBox="1"/>
          <p:nvPr/>
        </p:nvSpPr>
        <p:spPr>
          <a:xfrm>
            <a:off x="773839" y="5073118"/>
            <a:ext cx="114299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6"/>
              </a:rPr>
              <a:t>UWP</a:t>
            </a:r>
            <a:endParaRPr lang="en-US" sz="1400" dirty="0"/>
          </a:p>
        </p:txBody>
      </p:sp>
      <p:sp>
        <p:nvSpPr>
          <p:cNvPr id="26" name="TextBox 25">
            <a:extLst>
              <a:ext uri="{FF2B5EF4-FFF2-40B4-BE49-F238E27FC236}">
                <a16:creationId xmlns:a16="http://schemas.microsoft.com/office/drawing/2014/main" id="{5895C822-AD9C-2152-A52C-268E4BE924E8}"/>
              </a:ext>
            </a:extLst>
          </p:cNvPr>
          <p:cNvSpPr txBox="1"/>
          <p:nvPr/>
        </p:nvSpPr>
        <p:spPr>
          <a:xfrm>
            <a:off x="1883347" y="5621473"/>
            <a:ext cx="114299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9"/>
              </a:rPr>
              <a:t>Flutter</a:t>
            </a:r>
            <a:endParaRPr lang="en-US" sz="1400" dirty="0"/>
          </a:p>
        </p:txBody>
      </p:sp>
      <p:sp>
        <p:nvSpPr>
          <p:cNvPr id="27" name="TextBox 26">
            <a:extLst>
              <a:ext uri="{FF2B5EF4-FFF2-40B4-BE49-F238E27FC236}">
                <a16:creationId xmlns:a16="http://schemas.microsoft.com/office/drawing/2014/main" id="{6438BBC5-C8EA-5D09-53F0-85D617FE8E4B}"/>
              </a:ext>
            </a:extLst>
          </p:cNvPr>
          <p:cNvSpPr txBox="1"/>
          <p:nvPr/>
        </p:nvSpPr>
        <p:spPr>
          <a:xfrm>
            <a:off x="2772482" y="5629184"/>
            <a:ext cx="1095275"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6"/>
              </a:rPr>
              <a:t>UWP</a:t>
            </a:r>
            <a:endParaRPr lang="en-US" sz="1400" dirty="0"/>
          </a:p>
        </p:txBody>
      </p:sp>
      <p:sp>
        <p:nvSpPr>
          <p:cNvPr id="28" name="TextBox 27">
            <a:extLst>
              <a:ext uri="{FF2B5EF4-FFF2-40B4-BE49-F238E27FC236}">
                <a16:creationId xmlns:a16="http://schemas.microsoft.com/office/drawing/2014/main" id="{5EC4F99A-74ED-C0C7-F26C-C6DE5D388FAD}"/>
              </a:ext>
            </a:extLst>
          </p:cNvPr>
          <p:cNvSpPr txBox="1"/>
          <p:nvPr/>
        </p:nvSpPr>
        <p:spPr>
          <a:xfrm>
            <a:off x="3549926" y="5621472"/>
            <a:ext cx="1349137" cy="584775"/>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4"/>
              </a:rPr>
              <a:t>JavaScript</a:t>
            </a:r>
            <a:endParaRPr lang="en-US" sz="1400" dirty="0"/>
          </a:p>
          <a:p>
            <a:endParaRPr lang="en-US" dirty="0"/>
          </a:p>
        </p:txBody>
      </p:sp>
      <p:sp>
        <p:nvSpPr>
          <p:cNvPr id="29" name="TextBox 28">
            <a:extLst>
              <a:ext uri="{FF2B5EF4-FFF2-40B4-BE49-F238E27FC236}">
                <a16:creationId xmlns:a16="http://schemas.microsoft.com/office/drawing/2014/main" id="{C95C3C93-DDFA-9159-B4C0-E3F4D0CAC69D}"/>
              </a:ext>
            </a:extLst>
          </p:cNvPr>
          <p:cNvSpPr txBox="1"/>
          <p:nvPr/>
        </p:nvSpPr>
        <p:spPr>
          <a:xfrm>
            <a:off x="1695152" y="5073119"/>
            <a:ext cx="1349136"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5"/>
              </a:rPr>
              <a:t>.NET MAUI</a:t>
            </a:r>
            <a:endParaRPr lang="en-US" sz="1400" dirty="0"/>
          </a:p>
        </p:txBody>
      </p:sp>
      <p:pic>
        <p:nvPicPr>
          <p:cNvPr id="4" name="Graphic 3" descr="Internet outline">
            <a:extLst>
              <a:ext uri="{FF2B5EF4-FFF2-40B4-BE49-F238E27FC236}">
                <a16:creationId xmlns:a16="http://schemas.microsoft.com/office/drawing/2014/main" id="{C381D7BD-D140-B45D-DCB4-64E255A43A1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0220" y="3915688"/>
            <a:ext cx="583730" cy="583730"/>
          </a:xfrm>
          <a:prstGeom prst="rect">
            <a:avLst/>
          </a:prstGeom>
        </p:spPr>
      </p:pic>
      <p:pic>
        <p:nvPicPr>
          <p:cNvPr id="7" name="Graphic 6" descr="Laptop outline">
            <a:extLst>
              <a:ext uri="{FF2B5EF4-FFF2-40B4-BE49-F238E27FC236}">
                <a16:creationId xmlns:a16="http://schemas.microsoft.com/office/drawing/2014/main" id="{9E8FA16B-F8AC-35EE-5668-7F01B0D9717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89701" y="4781253"/>
            <a:ext cx="583730" cy="583730"/>
          </a:xfrm>
          <a:prstGeom prst="rect">
            <a:avLst/>
          </a:prstGeom>
        </p:spPr>
      </p:pic>
      <p:pic>
        <p:nvPicPr>
          <p:cNvPr id="8" name="Graphic 7" descr="Smart Phone outline">
            <a:extLst>
              <a:ext uri="{FF2B5EF4-FFF2-40B4-BE49-F238E27FC236}">
                <a16:creationId xmlns:a16="http://schemas.microsoft.com/office/drawing/2014/main" id="{2D4B09DA-BE28-5EB8-5DAF-144A6CDA20E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6402" y="5692050"/>
            <a:ext cx="443617" cy="443617"/>
          </a:xfrm>
          <a:prstGeom prst="rect">
            <a:avLst/>
          </a:prstGeom>
        </p:spPr>
      </p:pic>
    </p:spTree>
    <p:extLst>
      <p:ext uri="{BB962C8B-B14F-4D97-AF65-F5344CB8AC3E}">
        <p14:creationId xmlns:p14="http://schemas.microsoft.com/office/powerpoint/2010/main" val="151404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AC39-BB18-4F44-BCA2-A832ECFA570F}"/>
              </a:ext>
            </a:extLst>
          </p:cNvPr>
          <p:cNvSpPr>
            <a:spLocks noGrp="1"/>
          </p:cNvSpPr>
          <p:nvPr>
            <p:ph type="title"/>
          </p:nvPr>
        </p:nvSpPr>
        <p:spPr/>
        <p:txBody>
          <a:bodyPr>
            <a:normAutofit/>
          </a:bodyPr>
          <a:lstStyle/>
          <a:p>
            <a:r>
              <a:rPr lang="en-US" sz="3200" dirty="0">
                <a:latin typeface="+mn-lt"/>
              </a:rPr>
              <a:t>Charts</a:t>
            </a:r>
          </a:p>
        </p:txBody>
      </p:sp>
      <p:sp>
        <p:nvSpPr>
          <p:cNvPr id="3" name="Content Placeholder 2">
            <a:extLst>
              <a:ext uri="{FF2B5EF4-FFF2-40B4-BE49-F238E27FC236}">
                <a16:creationId xmlns:a16="http://schemas.microsoft.com/office/drawing/2014/main" id="{3BBF0D4A-C9F6-4217-9601-8830C54186D1}"/>
              </a:ext>
            </a:extLst>
          </p:cNvPr>
          <p:cNvSpPr>
            <a:spLocks noGrp="1"/>
          </p:cNvSpPr>
          <p:nvPr>
            <p:ph sz="half" idx="1"/>
          </p:nvPr>
        </p:nvSpPr>
        <p:spPr>
          <a:xfrm>
            <a:off x="838200" y="1568919"/>
            <a:ext cx="5119838" cy="3551722"/>
          </a:xfrm>
        </p:spPr>
        <p:txBody>
          <a:bodyPr>
            <a:normAutofit/>
          </a:bodyPr>
          <a:lstStyle/>
          <a:p>
            <a:pPr marL="0" indent="0">
              <a:lnSpc>
                <a:spcPct val="100000"/>
              </a:lnSpc>
              <a:buNone/>
            </a:pPr>
            <a:r>
              <a:rPr lang="en-US" sz="1600" b="0" i="0" dirty="0">
                <a:solidFill>
                  <a:srgbClr val="1A1A1A"/>
                </a:solidFill>
                <a:effectLst/>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p>
        </p:txBody>
      </p:sp>
      <p:pic>
        <p:nvPicPr>
          <p:cNvPr id="5" name="Content Placeholder 4">
            <a:extLst>
              <a:ext uri="{FF2B5EF4-FFF2-40B4-BE49-F238E27FC236}">
                <a16:creationId xmlns:a16="http://schemas.microsoft.com/office/drawing/2014/main" id="{D0912E6B-0AFF-4D01-9D09-9294267D69D5}"/>
              </a:ext>
            </a:extLst>
          </p:cNvPr>
          <p:cNvPicPr>
            <a:picLocks noGrp="1" noChangeAspect="1"/>
          </p:cNvPicPr>
          <p:nvPr>
            <p:ph sz="half" idx="2"/>
          </p:nvPr>
        </p:nvPicPr>
        <p:blipFill>
          <a:blip r:embed="rId2"/>
          <a:stretch>
            <a:fillRect/>
          </a:stretch>
        </p:blipFill>
        <p:spPr>
          <a:xfrm>
            <a:off x="6276218" y="868930"/>
            <a:ext cx="4866628" cy="4351338"/>
          </a:xfrm>
          <a:prstGeom prst="rect">
            <a:avLst/>
          </a:prstGeom>
        </p:spPr>
      </p:pic>
      <p:sp>
        <p:nvSpPr>
          <p:cNvPr id="4" name="TextBox 3">
            <a:extLst>
              <a:ext uri="{FF2B5EF4-FFF2-40B4-BE49-F238E27FC236}">
                <a16:creationId xmlns:a16="http://schemas.microsoft.com/office/drawing/2014/main" id="{3CD0E8D7-714C-F569-1D53-A4B890729931}"/>
              </a:ext>
            </a:extLst>
          </p:cNvPr>
          <p:cNvSpPr txBox="1"/>
          <p:nvPr/>
        </p:nvSpPr>
        <p:spPr>
          <a:xfrm>
            <a:off x="571642" y="4042610"/>
            <a:ext cx="1414913"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Open Sans" panose="020B0606030504020204" pitchFamily="34" charset="0"/>
                <a:hlinkClick r:id="rId3"/>
              </a:rPr>
              <a:t>JavaScript</a:t>
            </a:r>
            <a:endParaRPr lang="en-US" sz="1400" dirty="0"/>
          </a:p>
        </p:txBody>
      </p:sp>
      <p:sp>
        <p:nvSpPr>
          <p:cNvPr id="6" name="TextBox 5">
            <a:extLst>
              <a:ext uri="{FF2B5EF4-FFF2-40B4-BE49-F238E27FC236}">
                <a16:creationId xmlns:a16="http://schemas.microsoft.com/office/drawing/2014/main" id="{BE1638C9-D935-09DF-C9EC-053982166F2C}"/>
              </a:ext>
            </a:extLst>
          </p:cNvPr>
          <p:cNvSpPr txBox="1"/>
          <p:nvPr/>
        </p:nvSpPr>
        <p:spPr>
          <a:xfrm>
            <a:off x="1858077" y="4042610"/>
            <a:ext cx="1540042"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98FF"/>
                </a:solidFill>
                <a:effectLst/>
                <a:latin typeface="Open Sans" panose="020B0606030504020204" pitchFamily="34" charset="0"/>
                <a:hlinkClick r:id="rId4"/>
              </a:rPr>
              <a:t>Angular</a:t>
            </a:r>
            <a:endParaRPr lang="en-US" sz="1400" dirty="0"/>
          </a:p>
        </p:txBody>
      </p:sp>
      <p:sp>
        <p:nvSpPr>
          <p:cNvPr id="8" name="TextBox 7">
            <a:extLst>
              <a:ext uri="{FF2B5EF4-FFF2-40B4-BE49-F238E27FC236}">
                <a16:creationId xmlns:a16="http://schemas.microsoft.com/office/drawing/2014/main" id="{0E07F53C-43B6-7BFA-FB0B-6F73BCF896E4}"/>
              </a:ext>
            </a:extLst>
          </p:cNvPr>
          <p:cNvSpPr txBox="1"/>
          <p:nvPr/>
        </p:nvSpPr>
        <p:spPr>
          <a:xfrm>
            <a:off x="760595" y="3446504"/>
            <a:ext cx="3840480" cy="369332"/>
          </a:xfrm>
          <a:prstGeom prst="rect">
            <a:avLst/>
          </a:prstGeom>
          <a:noFill/>
        </p:spPr>
        <p:txBody>
          <a:bodyPr wrap="square" rtlCol="0">
            <a:spAutoFit/>
          </a:bodyPr>
          <a:lstStyle/>
          <a:p>
            <a:r>
              <a:rPr lang="en-US" sz="1800" b="1" spc="300" dirty="0">
                <a:latin typeface="+mj-lt"/>
              </a:rPr>
              <a:t>SUPPORTED PLATFORMS</a:t>
            </a:r>
            <a:endParaRPr lang="en-US" dirty="0"/>
          </a:p>
        </p:txBody>
      </p:sp>
      <p:sp>
        <p:nvSpPr>
          <p:cNvPr id="9" name="TextBox 8">
            <a:extLst>
              <a:ext uri="{FF2B5EF4-FFF2-40B4-BE49-F238E27FC236}">
                <a16:creationId xmlns:a16="http://schemas.microsoft.com/office/drawing/2014/main" id="{DE6CAD2B-AA9A-E4B2-F13F-D29130BA7214}"/>
              </a:ext>
            </a:extLst>
          </p:cNvPr>
          <p:cNvSpPr txBox="1"/>
          <p:nvPr/>
        </p:nvSpPr>
        <p:spPr>
          <a:xfrm>
            <a:off x="2849478" y="4050311"/>
            <a:ext cx="1097280"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5"/>
              </a:rPr>
              <a:t>React </a:t>
            </a:r>
            <a:endParaRPr lang="en-US" sz="1400" dirty="0"/>
          </a:p>
        </p:txBody>
      </p:sp>
      <p:sp>
        <p:nvSpPr>
          <p:cNvPr id="10" name="TextBox 9">
            <a:extLst>
              <a:ext uri="{FF2B5EF4-FFF2-40B4-BE49-F238E27FC236}">
                <a16:creationId xmlns:a16="http://schemas.microsoft.com/office/drawing/2014/main" id="{38655FCA-F259-2F93-51B8-5034B3968A00}"/>
              </a:ext>
            </a:extLst>
          </p:cNvPr>
          <p:cNvSpPr txBox="1"/>
          <p:nvPr/>
        </p:nvSpPr>
        <p:spPr>
          <a:xfrm>
            <a:off x="3722629" y="4042610"/>
            <a:ext cx="981376"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6"/>
              </a:rPr>
              <a:t>Vue </a:t>
            </a:r>
            <a:endParaRPr lang="en-US" sz="1400" dirty="0"/>
          </a:p>
        </p:txBody>
      </p:sp>
      <p:sp>
        <p:nvSpPr>
          <p:cNvPr id="11" name="TextBox 10">
            <a:extLst>
              <a:ext uri="{FF2B5EF4-FFF2-40B4-BE49-F238E27FC236}">
                <a16:creationId xmlns:a16="http://schemas.microsoft.com/office/drawing/2014/main" id="{86330DAC-C688-39D8-C5CC-9ACF3D3BDAE3}"/>
              </a:ext>
            </a:extLst>
          </p:cNvPr>
          <p:cNvSpPr txBox="1"/>
          <p:nvPr/>
        </p:nvSpPr>
        <p:spPr>
          <a:xfrm>
            <a:off x="4435765" y="4016500"/>
            <a:ext cx="1097280"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err="1">
                <a:solidFill>
                  <a:srgbClr val="0073DC"/>
                </a:solidFill>
                <a:effectLst/>
                <a:latin typeface="Open Sans" panose="020B0606030504020204" pitchFamily="34" charset="0"/>
                <a:hlinkClick r:id="rId7"/>
              </a:rPr>
              <a:t>Blazor</a:t>
            </a:r>
            <a:endParaRPr lang="en-US" sz="1400" dirty="0"/>
          </a:p>
        </p:txBody>
      </p:sp>
      <p:sp>
        <p:nvSpPr>
          <p:cNvPr id="12" name="TextBox 11">
            <a:extLst>
              <a:ext uri="{FF2B5EF4-FFF2-40B4-BE49-F238E27FC236}">
                <a16:creationId xmlns:a16="http://schemas.microsoft.com/office/drawing/2014/main" id="{3193C4FD-E2D6-31A5-29F1-ABC386EC802B}"/>
              </a:ext>
            </a:extLst>
          </p:cNvPr>
          <p:cNvSpPr txBox="1"/>
          <p:nvPr/>
        </p:nvSpPr>
        <p:spPr>
          <a:xfrm>
            <a:off x="572043" y="4394941"/>
            <a:ext cx="1145406"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8"/>
              </a:rPr>
              <a:t>Flutter </a:t>
            </a:r>
            <a:endParaRPr lang="en-US" sz="1400" dirty="0"/>
          </a:p>
        </p:txBody>
      </p:sp>
      <p:sp>
        <p:nvSpPr>
          <p:cNvPr id="13" name="TextBox 12">
            <a:extLst>
              <a:ext uri="{FF2B5EF4-FFF2-40B4-BE49-F238E27FC236}">
                <a16:creationId xmlns:a16="http://schemas.microsoft.com/office/drawing/2014/main" id="{712B637E-8F93-D90C-9F79-995070D38C81}"/>
              </a:ext>
            </a:extLst>
          </p:cNvPr>
          <p:cNvSpPr txBox="1"/>
          <p:nvPr/>
        </p:nvSpPr>
        <p:spPr>
          <a:xfrm>
            <a:off x="1766236" y="4358088"/>
            <a:ext cx="1785486"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9"/>
              </a:rPr>
              <a:t>ASP.NET MVC </a:t>
            </a:r>
            <a:endParaRPr lang="en-US" sz="1400" dirty="0"/>
          </a:p>
        </p:txBody>
      </p:sp>
      <p:sp>
        <p:nvSpPr>
          <p:cNvPr id="14" name="TextBox 13">
            <a:extLst>
              <a:ext uri="{FF2B5EF4-FFF2-40B4-BE49-F238E27FC236}">
                <a16:creationId xmlns:a16="http://schemas.microsoft.com/office/drawing/2014/main" id="{E8DA9514-4538-4CBB-756E-B474B313D19F}"/>
              </a:ext>
            </a:extLst>
          </p:cNvPr>
          <p:cNvSpPr txBox="1"/>
          <p:nvPr/>
        </p:nvSpPr>
        <p:spPr>
          <a:xfrm>
            <a:off x="3334413" y="4333386"/>
            <a:ext cx="1694046"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10"/>
              </a:rPr>
              <a:t>ASP.NET Core</a:t>
            </a:r>
            <a:endParaRPr lang="en-US" sz="1400" dirty="0"/>
          </a:p>
        </p:txBody>
      </p:sp>
      <p:sp>
        <p:nvSpPr>
          <p:cNvPr id="15" name="TextBox 14">
            <a:extLst>
              <a:ext uri="{FF2B5EF4-FFF2-40B4-BE49-F238E27FC236}">
                <a16:creationId xmlns:a16="http://schemas.microsoft.com/office/drawing/2014/main" id="{3AE3FC54-D1B2-B9F4-36D2-B8C957E17FA6}"/>
              </a:ext>
            </a:extLst>
          </p:cNvPr>
          <p:cNvSpPr txBox="1"/>
          <p:nvPr/>
        </p:nvSpPr>
        <p:spPr>
          <a:xfrm>
            <a:off x="637932" y="4867937"/>
            <a:ext cx="1414912"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1"/>
              </a:rPr>
              <a:t>WinForms</a:t>
            </a:r>
            <a:endParaRPr lang="en-US" sz="1400" dirty="0"/>
          </a:p>
        </p:txBody>
      </p:sp>
      <p:sp>
        <p:nvSpPr>
          <p:cNvPr id="16" name="TextBox 15">
            <a:extLst>
              <a:ext uri="{FF2B5EF4-FFF2-40B4-BE49-F238E27FC236}">
                <a16:creationId xmlns:a16="http://schemas.microsoft.com/office/drawing/2014/main" id="{93E7AD32-7DB6-A3E9-0B23-48BD791B9392}"/>
              </a:ext>
            </a:extLst>
          </p:cNvPr>
          <p:cNvSpPr txBox="1"/>
          <p:nvPr/>
        </p:nvSpPr>
        <p:spPr>
          <a:xfrm>
            <a:off x="1858077" y="4875638"/>
            <a:ext cx="1203559"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12"/>
              </a:rPr>
              <a:t>WPF </a:t>
            </a:r>
            <a:endParaRPr lang="en-US" sz="1400" dirty="0"/>
          </a:p>
        </p:txBody>
      </p:sp>
      <p:sp>
        <p:nvSpPr>
          <p:cNvPr id="17" name="TextBox 16">
            <a:extLst>
              <a:ext uri="{FF2B5EF4-FFF2-40B4-BE49-F238E27FC236}">
                <a16:creationId xmlns:a16="http://schemas.microsoft.com/office/drawing/2014/main" id="{883EAA88-62B1-230A-59B2-59D55D58016D}"/>
              </a:ext>
            </a:extLst>
          </p:cNvPr>
          <p:cNvSpPr txBox="1"/>
          <p:nvPr/>
        </p:nvSpPr>
        <p:spPr>
          <a:xfrm>
            <a:off x="2772076" y="4912491"/>
            <a:ext cx="1097280"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err="1">
                <a:solidFill>
                  <a:srgbClr val="0073DC"/>
                </a:solidFill>
                <a:effectLst/>
                <a:latin typeface="Open Sans" panose="020B0606030504020204" pitchFamily="34" charset="0"/>
                <a:hlinkClick r:id="rId13"/>
              </a:rPr>
              <a:t>WinUI</a:t>
            </a:r>
            <a:r>
              <a:rPr lang="en-US" sz="1400" b="0" i="0" u="none" strike="noStrike" dirty="0">
                <a:solidFill>
                  <a:srgbClr val="0073DC"/>
                </a:solidFill>
                <a:effectLst/>
                <a:latin typeface="Open Sans" panose="020B0606030504020204" pitchFamily="34" charset="0"/>
                <a:hlinkClick r:id="rId13"/>
              </a:rPr>
              <a:t> </a:t>
            </a:r>
            <a:endParaRPr lang="en-US" sz="1400" dirty="0"/>
          </a:p>
        </p:txBody>
      </p:sp>
      <p:sp>
        <p:nvSpPr>
          <p:cNvPr id="18" name="TextBox 17">
            <a:extLst>
              <a:ext uri="{FF2B5EF4-FFF2-40B4-BE49-F238E27FC236}">
                <a16:creationId xmlns:a16="http://schemas.microsoft.com/office/drawing/2014/main" id="{70DCCD65-8AA7-2BBC-9EFC-D3B116C74AFE}"/>
              </a:ext>
            </a:extLst>
          </p:cNvPr>
          <p:cNvSpPr txBox="1"/>
          <p:nvPr/>
        </p:nvSpPr>
        <p:spPr>
          <a:xfrm>
            <a:off x="3946758" y="4912491"/>
            <a:ext cx="1308635"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4"/>
              </a:rPr>
              <a:t>Xamarin</a:t>
            </a:r>
            <a:endParaRPr lang="en-US" sz="1400" dirty="0"/>
          </a:p>
        </p:txBody>
      </p:sp>
      <p:sp>
        <p:nvSpPr>
          <p:cNvPr id="19" name="TextBox 18">
            <a:extLst>
              <a:ext uri="{FF2B5EF4-FFF2-40B4-BE49-F238E27FC236}">
                <a16:creationId xmlns:a16="http://schemas.microsoft.com/office/drawing/2014/main" id="{9D8E5FA5-FDFB-9D6F-E7CA-D3EF3991617A}"/>
              </a:ext>
            </a:extLst>
          </p:cNvPr>
          <p:cNvSpPr txBox="1"/>
          <p:nvPr/>
        </p:nvSpPr>
        <p:spPr>
          <a:xfrm>
            <a:off x="637932" y="5220268"/>
            <a:ext cx="1019877"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5"/>
              </a:rPr>
              <a:t>UWP </a:t>
            </a:r>
            <a:endParaRPr lang="en-US" sz="1400" dirty="0"/>
          </a:p>
        </p:txBody>
      </p:sp>
      <p:sp>
        <p:nvSpPr>
          <p:cNvPr id="20" name="TextBox 19">
            <a:extLst>
              <a:ext uri="{FF2B5EF4-FFF2-40B4-BE49-F238E27FC236}">
                <a16:creationId xmlns:a16="http://schemas.microsoft.com/office/drawing/2014/main" id="{55470C93-D79B-36D2-22DB-F658FF320646}"/>
              </a:ext>
            </a:extLst>
          </p:cNvPr>
          <p:cNvSpPr txBox="1"/>
          <p:nvPr/>
        </p:nvSpPr>
        <p:spPr>
          <a:xfrm>
            <a:off x="1599326" y="5187044"/>
            <a:ext cx="1431501"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6"/>
              </a:rPr>
              <a:t>.NET MAUI</a:t>
            </a:r>
            <a:endParaRPr lang="en-US" sz="1400" dirty="0"/>
          </a:p>
        </p:txBody>
      </p:sp>
      <p:sp>
        <p:nvSpPr>
          <p:cNvPr id="21" name="TextBox 20">
            <a:extLst>
              <a:ext uri="{FF2B5EF4-FFF2-40B4-BE49-F238E27FC236}">
                <a16:creationId xmlns:a16="http://schemas.microsoft.com/office/drawing/2014/main" id="{81EDF316-A8D4-5834-3200-8E3E26633ECB}"/>
              </a:ext>
            </a:extLst>
          </p:cNvPr>
          <p:cNvSpPr txBox="1"/>
          <p:nvPr/>
        </p:nvSpPr>
        <p:spPr>
          <a:xfrm>
            <a:off x="571642" y="5705937"/>
            <a:ext cx="1214644"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17"/>
              </a:rPr>
              <a:t>Xamarin </a:t>
            </a:r>
            <a:endParaRPr lang="en-US" sz="1400" dirty="0"/>
          </a:p>
        </p:txBody>
      </p:sp>
      <p:sp>
        <p:nvSpPr>
          <p:cNvPr id="22" name="TextBox 21">
            <a:extLst>
              <a:ext uri="{FF2B5EF4-FFF2-40B4-BE49-F238E27FC236}">
                <a16:creationId xmlns:a16="http://schemas.microsoft.com/office/drawing/2014/main" id="{62A452EA-85DA-CA1C-85C7-EEA04C7A3600}"/>
              </a:ext>
            </a:extLst>
          </p:cNvPr>
          <p:cNvSpPr txBox="1"/>
          <p:nvPr/>
        </p:nvSpPr>
        <p:spPr>
          <a:xfrm>
            <a:off x="1717449" y="5713638"/>
            <a:ext cx="138603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18"/>
              </a:rPr>
              <a:t>Flutter </a:t>
            </a:r>
            <a:endParaRPr lang="en-US" sz="1400" dirty="0"/>
          </a:p>
        </p:txBody>
      </p:sp>
      <p:sp>
        <p:nvSpPr>
          <p:cNvPr id="23" name="TextBox 22">
            <a:extLst>
              <a:ext uri="{FF2B5EF4-FFF2-40B4-BE49-F238E27FC236}">
                <a16:creationId xmlns:a16="http://schemas.microsoft.com/office/drawing/2014/main" id="{1D29280F-AC0E-3021-2916-17D869CCDCDF}"/>
              </a:ext>
            </a:extLst>
          </p:cNvPr>
          <p:cNvSpPr txBox="1"/>
          <p:nvPr/>
        </p:nvSpPr>
        <p:spPr>
          <a:xfrm>
            <a:off x="2678572" y="5694781"/>
            <a:ext cx="873150"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19"/>
              </a:rPr>
              <a:t>UWP </a:t>
            </a:r>
            <a:endParaRPr lang="en-US" sz="1400" dirty="0"/>
          </a:p>
        </p:txBody>
      </p:sp>
      <p:sp>
        <p:nvSpPr>
          <p:cNvPr id="24" name="TextBox 23">
            <a:extLst>
              <a:ext uri="{FF2B5EF4-FFF2-40B4-BE49-F238E27FC236}">
                <a16:creationId xmlns:a16="http://schemas.microsoft.com/office/drawing/2014/main" id="{4F521EB8-D370-6A69-D287-3DCE2729ECFA}"/>
              </a:ext>
            </a:extLst>
          </p:cNvPr>
          <p:cNvSpPr txBox="1"/>
          <p:nvPr/>
        </p:nvSpPr>
        <p:spPr>
          <a:xfrm>
            <a:off x="3628724" y="5694781"/>
            <a:ext cx="154966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20"/>
              </a:rPr>
              <a:t>JavaScript </a:t>
            </a:r>
            <a:endParaRPr lang="en-US" sz="1400" dirty="0"/>
          </a:p>
        </p:txBody>
      </p:sp>
      <p:sp>
        <p:nvSpPr>
          <p:cNvPr id="25" name="TextBox 24">
            <a:extLst>
              <a:ext uri="{FF2B5EF4-FFF2-40B4-BE49-F238E27FC236}">
                <a16:creationId xmlns:a16="http://schemas.microsoft.com/office/drawing/2014/main" id="{5B13E9DA-6A57-B481-FC9F-B0589A055520}"/>
              </a:ext>
            </a:extLst>
          </p:cNvPr>
          <p:cNvSpPr txBox="1"/>
          <p:nvPr/>
        </p:nvSpPr>
        <p:spPr>
          <a:xfrm>
            <a:off x="5028459" y="5694781"/>
            <a:ext cx="1420467"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21"/>
              </a:rPr>
              <a:t>.NET MAUI</a:t>
            </a:r>
            <a:endParaRPr lang="en-US" sz="1400" dirty="0"/>
          </a:p>
        </p:txBody>
      </p:sp>
      <p:pic>
        <p:nvPicPr>
          <p:cNvPr id="7" name="Graphic 6" descr="Internet outline">
            <a:extLst>
              <a:ext uri="{FF2B5EF4-FFF2-40B4-BE49-F238E27FC236}">
                <a16:creationId xmlns:a16="http://schemas.microsoft.com/office/drawing/2014/main" id="{895F8D07-C559-BB9B-2AD2-9CDB894A9AD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0805" y="4086464"/>
            <a:ext cx="583730" cy="583730"/>
          </a:xfrm>
          <a:prstGeom prst="rect">
            <a:avLst/>
          </a:prstGeom>
        </p:spPr>
      </p:pic>
      <p:pic>
        <p:nvPicPr>
          <p:cNvPr id="26" name="Graphic 25" descr="Laptop outline">
            <a:extLst>
              <a:ext uri="{FF2B5EF4-FFF2-40B4-BE49-F238E27FC236}">
                <a16:creationId xmlns:a16="http://schemas.microsoft.com/office/drawing/2014/main" id="{1E94DCD8-420A-3769-1441-F004A7AF211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45199" y="4896200"/>
            <a:ext cx="583730" cy="583730"/>
          </a:xfrm>
          <a:prstGeom prst="rect">
            <a:avLst/>
          </a:prstGeom>
        </p:spPr>
      </p:pic>
      <p:pic>
        <p:nvPicPr>
          <p:cNvPr id="27" name="Graphic 26" descr="Smart Phone outline">
            <a:extLst>
              <a:ext uri="{FF2B5EF4-FFF2-40B4-BE49-F238E27FC236}">
                <a16:creationId xmlns:a16="http://schemas.microsoft.com/office/drawing/2014/main" id="{CFCB558C-E547-DF26-59FE-6136954E057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87354" y="5727869"/>
            <a:ext cx="443617" cy="443617"/>
          </a:xfrm>
          <a:prstGeom prst="rect">
            <a:avLst/>
          </a:prstGeom>
        </p:spPr>
      </p:pic>
    </p:spTree>
    <p:extLst>
      <p:ext uri="{BB962C8B-B14F-4D97-AF65-F5344CB8AC3E}">
        <p14:creationId xmlns:p14="http://schemas.microsoft.com/office/powerpoint/2010/main" val="323586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BCBB-D306-4233-B5A4-38040AA1EAF1}"/>
              </a:ext>
            </a:extLst>
          </p:cNvPr>
          <p:cNvSpPr>
            <a:spLocks noGrp="1"/>
          </p:cNvSpPr>
          <p:nvPr>
            <p:ph type="title"/>
          </p:nvPr>
        </p:nvSpPr>
        <p:spPr>
          <a:xfrm>
            <a:off x="924024" y="997559"/>
            <a:ext cx="10429775" cy="693129"/>
          </a:xfrm>
        </p:spPr>
        <p:txBody>
          <a:bodyPr>
            <a:normAutofit/>
          </a:bodyPr>
          <a:lstStyle/>
          <a:p>
            <a:r>
              <a:rPr lang="en-US" sz="3200" dirty="0" err="1">
                <a:latin typeface="+mn-lt"/>
              </a:rPr>
              <a:t>ListView</a:t>
            </a:r>
            <a:endParaRPr lang="en-US" sz="3200" dirty="0">
              <a:latin typeface="+mn-lt"/>
            </a:endParaRPr>
          </a:p>
        </p:txBody>
      </p:sp>
      <p:sp>
        <p:nvSpPr>
          <p:cNvPr id="3" name="Content Placeholder 2">
            <a:extLst>
              <a:ext uri="{FF2B5EF4-FFF2-40B4-BE49-F238E27FC236}">
                <a16:creationId xmlns:a16="http://schemas.microsoft.com/office/drawing/2014/main" id="{68D0A9CE-812C-49D1-9D43-C86B91B7F6A5}"/>
              </a:ext>
            </a:extLst>
          </p:cNvPr>
          <p:cNvSpPr>
            <a:spLocks noGrp="1"/>
          </p:cNvSpPr>
          <p:nvPr>
            <p:ph sz="half" idx="1"/>
          </p:nvPr>
        </p:nvSpPr>
        <p:spPr>
          <a:xfrm>
            <a:off x="838200" y="2045482"/>
            <a:ext cx="5181600" cy="3751065"/>
          </a:xfrm>
        </p:spPr>
        <p:txBody>
          <a:bodyPr>
            <a:normAutofit/>
          </a:bodyPr>
          <a:lstStyle/>
          <a:p>
            <a:pPr marL="0" indent="0">
              <a:lnSpc>
                <a:spcPct val="100000"/>
              </a:lnSpc>
              <a:buNone/>
            </a:pPr>
            <a:r>
              <a:rPr lang="en-US" sz="1600" b="0" i="0" dirty="0">
                <a:solidFill>
                  <a:srgbClr val="1A1A1A"/>
                </a:solidFill>
                <a:effectLst/>
                <a:ea typeface="Open Sans" panose="020B0606030504020204" pitchFamily="34" charset="0"/>
                <a:cs typeface="Open Sans" panose="020B0606030504020204" pitchFamily="34" charset="0"/>
              </a:rPr>
              <a:t>The </a:t>
            </a:r>
            <a:r>
              <a:rPr lang="en-US" sz="1600" b="0" i="0" dirty="0" err="1">
                <a:solidFill>
                  <a:srgbClr val="1A1A1A"/>
                </a:solidFill>
                <a:effectLst/>
                <a:ea typeface="Open Sans" panose="020B0606030504020204" pitchFamily="34" charset="0"/>
                <a:cs typeface="Open Sans" panose="020B0606030504020204" pitchFamily="34" charset="0"/>
              </a:rPr>
              <a:t>ListView</a:t>
            </a:r>
            <a:r>
              <a:rPr lang="en-US" sz="1600" b="0" i="0" dirty="0">
                <a:solidFill>
                  <a:srgbClr val="1A1A1A"/>
                </a:solidFill>
                <a:effectLst/>
                <a:ea typeface="Open Sans" panose="020B0606030504020204" pitchFamily="34" charset="0"/>
                <a:cs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600" b="0" i="0" dirty="0" err="1">
                <a:solidFill>
                  <a:srgbClr val="1A1A1A"/>
                </a:solidFill>
                <a:effectLst/>
                <a:ea typeface="Open Sans" panose="020B0606030504020204" pitchFamily="34" charset="0"/>
                <a:cs typeface="Open Sans" panose="020B0606030504020204" pitchFamily="34" charset="0"/>
              </a:rPr>
              <a:t>ListView</a:t>
            </a:r>
            <a:r>
              <a:rPr lang="en-US" sz="1600" b="0" i="0" dirty="0">
                <a:solidFill>
                  <a:srgbClr val="1A1A1A"/>
                </a:solidFill>
                <a:effectLst/>
                <a:ea typeface="Open Sans" panose="020B0606030504020204" pitchFamily="34" charset="0"/>
                <a:cs typeface="Open Sans" panose="020B0606030504020204" pitchFamily="34" charset="0"/>
              </a:rPr>
              <a:t> control has been optimized to work with large amounts of data.</a:t>
            </a:r>
            <a:endParaRPr lang="en-US" sz="1600" dirty="0">
              <a:ea typeface="Open Sans" panose="020B0606030504020204" pitchFamily="34" charset="0"/>
              <a:cs typeface="Open Sans" panose="020B0606030504020204" pitchFamily="34" charset="0"/>
            </a:endParaRPr>
          </a:p>
        </p:txBody>
      </p:sp>
      <p:pic>
        <p:nvPicPr>
          <p:cNvPr id="5" name="Content Placeholder 4">
            <a:extLst>
              <a:ext uri="{FF2B5EF4-FFF2-40B4-BE49-F238E27FC236}">
                <a16:creationId xmlns:a16="http://schemas.microsoft.com/office/drawing/2014/main" id="{021AD258-5DA5-4CB1-9D30-450FC58359C5}"/>
              </a:ext>
            </a:extLst>
          </p:cNvPr>
          <p:cNvPicPr>
            <a:picLocks noGrp="1" noChangeAspect="1"/>
          </p:cNvPicPr>
          <p:nvPr>
            <p:ph sz="half" idx="2"/>
          </p:nvPr>
        </p:nvPicPr>
        <p:blipFill>
          <a:blip r:embed="rId2"/>
          <a:stretch>
            <a:fillRect/>
          </a:stretch>
        </p:blipFill>
        <p:spPr>
          <a:xfrm>
            <a:off x="6208692" y="1825625"/>
            <a:ext cx="5108615" cy="4351338"/>
          </a:xfrm>
          <a:prstGeom prst="rect">
            <a:avLst/>
          </a:prstGeom>
        </p:spPr>
      </p:pic>
      <p:sp>
        <p:nvSpPr>
          <p:cNvPr id="6" name="TextBox 5">
            <a:extLst>
              <a:ext uri="{FF2B5EF4-FFF2-40B4-BE49-F238E27FC236}">
                <a16:creationId xmlns:a16="http://schemas.microsoft.com/office/drawing/2014/main" id="{9CC150C1-38D6-55EB-BC54-A79259A46472}"/>
              </a:ext>
            </a:extLst>
          </p:cNvPr>
          <p:cNvSpPr txBox="1"/>
          <p:nvPr/>
        </p:nvSpPr>
        <p:spPr>
          <a:xfrm>
            <a:off x="924025" y="3792354"/>
            <a:ext cx="3359217" cy="646331"/>
          </a:xfrm>
          <a:prstGeom prst="rect">
            <a:avLst/>
          </a:prstGeom>
          <a:noFill/>
        </p:spPr>
        <p:txBody>
          <a:bodyPr wrap="square" rtlCol="0">
            <a:spAutoFit/>
          </a:bodyPr>
          <a:lstStyle/>
          <a:p>
            <a:r>
              <a:rPr lang="en-US" sz="1800" b="1" spc="300" dirty="0">
                <a:latin typeface="+mj-lt"/>
              </a:rPr>
              <a:t>SUPPORTED PLATFORMS</a:t>
            </a:r>
            <a:endParaRPr lang="en-US" dirty="0"/>
          </a:p>
          <a:p>
            <a:endParaRPr lang="en-US" dirty="0"/>
          </a:p>
        </p:txBody>
      </p:sp>
      <p:sp>
        <p:nvSpPr>
          <p:cNvPr id="7" name="TextBox 6">
            <a:extLst>
              <a:ext uri="{FF2B5EF4-FFF2-40B4-BE49-F238E27FC236}">
                <a16:creationId xmlns:a16="http://schemas.microsoft.com/office/drawing/2014/main" id="{1E8419B1-85AF-E811-7C2D-6650B6098377}"/>
              </a:ext>
            </a:extLst>
          </p:cNvPr>
          <p:cNvSpPr txBox="1"/>
          <p:nvPr/>
        </p:nvSpPr>
        <p:spPr>
          <a:xfrm>
            <a:off x="807327" y="4303893"/>
            <a:ext cx="1684422"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sng" dirty="0">
                <a:solidFill>
                  <a:srgbClr val="0D98FF"/>
                </a:solidFill>
                <a:effectLst/>
                <a:latin typeface="Open Sans" panose="020B0606030504020204" pitchFamily="34" charset="0"/>
                <a:hlinkClick r:id="rId3"/>
              </a:rPr>
              <a:t>JavaScript</a:t>
            </a:r>
            <a:endParaRPr lang="en-US" sz="1400" dirty="0"/>
          </a:p>
        </p:txBody>
      </p:sp>
      <p:sp>
        <p:nvSpPr>
          <p:cNvPr id="8" name="TextBox 7">
            <a:extLst>
              <a:ext uri="{FF2B5EF4-FFF2-40B4-BE49-F238E27FC236}">
                <a16:creationId xmlns:a16="http://schemas.microsoft.com/office/drawing/2014/main" id="{ABC021FA-5C65-9D46-AB29-C3423A06EB57}"/>
              </a:ext>
            </a:extLst>
          </p:cNvPr>
          <p:cNvSpPr txBox="1"/>
          <p:nvPr/>
        </p:nvSpPr>
        <p:spPr>
          <a:xfrm>
            <a:off x="2008069" y="4284795"/>
            <a:ext cx="1191127"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0D98FF"/>
                </a:solidFill>
                <a:effectLst/>
                <a:latin typeface="Open Sans" panose="020B0606030504020204" pitchFamily="34" charset="0"/>
                <a:hlinkClick r:id="rId4"/>
              </a:rPr>
              <a:t>Angular</a:t>
            </a:r>
            <a:endParaRPr lang="en-US" sz="1400" dirty="0"/>
          </a:p>
        </p:txBody>
      </p:sp>
      <p:sp>
        <p:nvSpPr>
          <p:cNvPr id="9" name="TextBox 8">
            <a:extLst>
              <a:ext uri="{FF2B5EF4-FFF2-40B4-BE49-F238E27FC236}">
                <a16:creationId xmlns:a16="http://schemas.microsoft.com/office/drawing/2014/main" id="{FA13DF6B-E168-E024-FF8F-4647F52BC3CD}"/>
              </a:ext>
            </a:extLst>
          </p:cNvPr>
          <p:cNvSpPr txBox="1"/>
          <p:nvPr/>
        </p:nvSpPr>
        <p:spPr>
          <a:xfrm>
            <a:off x="3059630" y="4284795"/>
            <a:ext cx="1363179"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a:solidFill>
                  <a:srgbClr val="0073DC"/>
                </a:solidFill>
                <a:effectLst/>
                <a:latin typeface="Open Sans" panose="020B0606030504020204" pitchFamily="34" charset="0"/>
                <a:hlinkClick r:id="rId5"/>
              </a:rPr>
              <a:t>React </a:t>
            </a:r>
            <a:endParaRPr lang="en-US" sz="1400" dirty="0"/>
          </a:p>
          <a:p>
            <a:endParaRPr lang="en-US" sz="1400" dirty="0"/>
          </a:p>
        </p:txBody>
      </p:sp>
      <p:sp>
        <p:nvSpPr>
          <p:cNvPr id="10" name="TextBox 9">
            <a:extLst>
              <a:ext uri="{FF2B5EF4-FFF2-40B4-BE49-F238E27FC236}">
                <a16:creationId xmlns:a16="http://schemas.microsoft.com/office/drawing/2014/main" id="{87FA2F7A-15AE-969D-A8FA-D16D9A249D78}"/>
              </a:ext>
            </a:extLst>
          </p:cNvPr>
          <p:cNvSpPr txBox="1"/>
          <p:nvPr/>
        </p:nvSpPr>
        <p:spPr>
          <a:xfrm>
            <a:off x="4186988" y="4284795"/>
            <a:ext cx="822153"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6"/>
              </a:rPr>
              <a:t>Vue</a:t>
            </a:r>
            <a:endParaRPr lang="en-US" sz="1400" dirty="0"/>
          </a:p>
        </p:txBody>
      </p:sp>
      <p:sp>
        <p:nvSpPr>
          <p:cNvPr id="11" name="TextBox 10">
            <a:extLst>
              <a:ext uri="{FF2B5EF4-FFF2-40B4-BE49-F238E27FC236}">
                <a16:creationId xmlns:a16="http://schemas.microsoft.com/office/drawing/2014/main" id="{734B9EF0-BBC8-1DB4-AED3-5E9E03554EE5}"/>
              </a:ext>
            </a:extLst>
          </p:cNvPr>
          <p:cNvSpPr txBox="1"/>
          <p:nvPr/>
        </p:nvSpPr>
        <p:spPr>
          <a:xfrm>
            <a:off x="5009140" y="4284795"/>
            <a:ext cx="1086859"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dirty="0">
                <a:solidFill>
                  <a:srgbClr val="666666"/>
                </a:solidFill>
                <a:effectLst/>
                <a:latin typeface="Open Sans" panose="020B0606030504020204" pitchFamily="34" charset="0"/>
              </a:rPr>
              <a:t> </a:t>
            </a:r>
            <a:r>
              <a:rPr lang="en-US" sz="1400" b="0" i="0" u="none" strike="noStrike" dirty="0" err="1">
                <a:solidFill>
                  <a:srgbClr val="0073DC"/>
                </a:solidFill>
                <a:effectLst/>
                <a:latin typeface="Open Sans" panose="020B0606030504020204" pitchFamily="34" charset="0"/>
                <a:hlinkClick r:id="rId7"/>
              </a:rPr>
              <a:t>Blazor</a:t>
            </a:r>
            <a:endParaRPr lang="en-US" sz="1400" dirty="0"/>
          </a:p>
          <a:p>
            <a:endParaRPr lang="en-US" sz="1400" dirty="0"/>
          </a:p>
        </p:txBody>
      </p:sp>
      <p:sp>
        <p:nvSpPr>
          <p:cNvPr id="12" name="TextBox 11">
            <a:extLst>
              <a:ext uri="{FF2B5EF4-FFF2-40B4-BE49-F238E27FC236}">
                <a16:creationId xmlns:a16="http://schemas.microsoft.com/office/drawing/2014/main" id="{CA1FE621-2F02-EDF6-0ACB-855B87B15B58}"/>
              </a:ext>
            </a:extLst>
          </p:cNvPr>
          <p:cNvSpPr txBox="1"/>
          <p:nvPr/>
        </p:nvSpPr>
        <p:spPr>
          <a:xfrm>
            <a:off x="850134" y="4607093"/>
            <a:ext cx="1084044"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8"/>
              </a:rPr>
              <a:t>Flutter</a:t>
            </a:r>
            <a:endParaRPr lang="en-US" sz="1400" dirty="0"/>
          </a:p>
        </p:txBody>
      </p:sp>
      <p:sp>
        <p:nvSpPr>
          <p:cNvPr id="13" name="TextBox 12">
            <a:extLst>
              <a:ext uri="{FF2B5EF4-FFF2-40B4-BE49-F238E27FC236}">
                <a16:creationId xmlns:a16="http://schemas.microsoft.com/office/drawing/2014/main" id="{8A038216-42E5-978F-D06A-10D37F45CAD0}"/>
              </a:ext>
            </a:extLst>
          </p:cNvPr>
          <p:cNvSpPr txBox="1"/>
          <p:nvPr/>
        </p:nvSpPr>
        <p:spPr>
          <a:xfrm>
            <a:off x="2028527" y="4628508"/>
            <a:ext cx="1684421"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9"/>
              </a:rPr>
              <a:t>ASP.NET MVC </a:t>
            </a:r>
            <a:endParaRPr lang="en-US" sz="1400" dirty="0"/>
          </a:p>
          <a:p>
            <a:pPr marL="285750" indent="-285750">
              <a:buFont typeface="Arial" panose="020B0604020202020204" pitchFamily="34" charset="0"/>
              <a:buChar char="•"/>
            </a:pPr>
            <a:endParaRPr lang="en-US" sz="1400" dirty="0"/>
          </a:p>
        </p:txBody>
      </p:sp>
      <p:sp>
        <p:nvSpPr>
          <p:cNvPr id="14" name="TextBox 13">
            <a:extLst>
              <a:ext uri="{FF2B5EF4-FFF2-40B4-BE49-F238E27FC236}">
                <a16:creationId xmlns:a16="http://schemas.microsoft.com/office/drawing/2014/main" id="{A68EA9CB-2F29-2608-A836-DAFE197CCBFC}"/>
              </a:ext>
            </a:extLst>
          </p:cNvPr>
          <p:cNvSpPr txBox="1"/>
          <p:nvPr/>
        </p:nvSpPr>
        <p:spPr>
          <a:xfrm>
            <a:off x="3693291" y="4628507"/>
            <a:ext cx="1684421"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10"/>
              </a:rPr>
              <a:t>ASP.NET Core</a:t>
            </a:r>
            <a:endParaRPr lang="en-US" sz="1400" dirty="0"/>
          </a:p>
        </p:txBody>
      </p:sp>
      <p:sp>
        <p:nvSpPr>
          <p:cNvPr id="15" name="TextBox 14">
            <a:extLst>
              <a:ext uri="{FF2B5EF4-FFF2-40B4-BE49-F238E27FC236}">
                <a16:creationId xmlns:a16="http://schemas.microsoft.com/office/drawing/2014/main" id="{A7FB4A07-FBA0-5CE1-55FC-D9E7E7EE744C}"/>
              </a:ext>
            </a:extLst>
          </p:cNvPr>
          <p:cNvSpPr txBox="1"/>
          <p:nvPr/>
        </p:nvSpPr>
        <p:spPr>
          <a:xfrm>
            <a:off x="838200" y="5236143"/>
            <a:ext cx="1356360"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1"/>
              </a:rPr>
              <a:t>WinForms</a:t>
            </a:r>
            <a:endParaRPr lang="en-US" sz="1400" dirty="0"/>
          </a:p>
        </p:txBody>
      </p:sp>
      <p:sp>
        <p:nvSpPr>
          <p:cNvPr id="16" name="TextBox 15">
            <a:extLst>
              <a:ext uri="{FF2B5EF4-FFF2-40B4-BE49-F238E27FC236}">
                <a16:creationId xmlns:a16="http://schemas.microsoft.com/office/drawing/2014/main" id="{57E61E5C-1C32-2234-1395-4C3954BF9666}"/>
              </a:ext>
            </a:extLst>
          </p:cNvPr>
          <p:cNvSpPr txBox="1"/>
          <p:nvPr/>
        </p:nvSpPr>
        <p:spPr>
          <a:xfrm>
            <a:off x="2333730" y="5286665"/>
            <a:ext cx="1121739"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12"/>
              </a:rPr>
              <a:t>WPF</a:t>
            </a:r>
            <a:endParaRPr lang="en-US" sz="1400" dirty="0"/>
          </a:p>
        </p:txBody>
      </p:sp>
      <p:sp>
        <p:nvSpPr>
          <p:cNvPr id="17" name="TextBox 16">
            <a:extLst>
              <a:ext uri="{FF2B5EF4-FFF2-40B4-BE49-F238E27FC236}">
                <a16:creationId xmlns:a16="http://schemas.microsoft.com/office/drawing/2014/main" id="{78D4239E-5442-2115-4904-0E3113B6EEE7}"/>
              </a:ext>
            </a:extLst>
          </p:cNvPr>
          <p:cNvSpPr txBox="1"/>
          <p:nvPr/>
        </p:nvSpPr>
        <p:spPr>
          <a:xfrm>
            <a:off x="3455469" y="5279996"/>
            <a:ext cx="120315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err="1">
                <a:solidFill>
                  <a:srgbClr val="0073DC"/>
                </a:solidFill>
                <a:effectLst/>
                <a:latin typeface="Open Sans" panose="020B0606030504020204" pitchFamily="34" charset="0"/>
                <a:hlinkClick r:id="rId13"/>
              </a:rPr>
              <a:t>WinUI</a:t>
            </a:r>
            <a:endParaRPr lang="en-US" sz="1400" dirty="0"/>
          </a:p>
        </p:txBody>
      </p:sp>
      <p:sp>
        <p:nvSpPr>
          <p:cNvPr id="18" name="TextBox 17">
            <a:extLst>
              <a:ext uri="{FF2B5EF4-FFF2-40B4-BE49-F238E27FC236}">
                <a16:creationId xmlns:a16="http://schemas.microsoft.com/office/drawing/2014/main" id="{EB083CE1-4526-0D7F-5EA4-3362EAEFC04A}"/>
              </a:ext>
            </a:extLst>
          </p:cNvPr>
          <p:cNvSpPr txBox="1"/>
          <p:nvPr/>
        </p:nvSpPr>
        <p:spPr>
          <a:xfrm>
            <a:off x="4581625" y="5273327"/>
            <a:ext cx="1356360"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4"/>
              </a:rPr>
              <a:t>Xamarin</a:t>
            </a:r>
            <a:endParaRPr lang="en-US" sz="1400" dirty="0"/>
          </a:p>
          <a:p>
            <a:pPr marL="285750" indent="-285750">
              <a:buFont typeface="Arial" panose="020B0604020202020204" pitchFamily="34" charset="0"/>
              <a:buChar char="•"/>
            </a:pPr>
            <a:endParaRPr lang="en-US" sz="1400" dirty="0"/>
          </a:p>
        </p:txBody>
      </p:sp>
      <p:sp>
        <p:nvSpPr>
          <p:cNvPr id="19" name="TextBox 18">
            <a:extLst>
              <a:ext uri="{FF2B5EF4-FFF2-40B4-BE49-F238E27FC236}">
                <a16:creationId xmlns:a16="http://schemas.microsoft.com/office/drawing/2014/main" id="{21B74592-1EB7-6DD7-2F44-414909414E38}"/>
              </a:ext>
            </a:extLst>
          </p:cNvPr>
          <p:cNvSpPr txBox="1"/>
          <p:nvPr/>
        </p:nvSpPr>
        <p:spPr>
          <a:xfrm>
            <a:off x="874693" y="5552664"/>
            <a:ext cx="968541"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5"/>
              </a:rPr>
              <a:t>UWP</a:t>
            </a:r>
            <a:endParaRPr lang="en-US" sz="1400" dirty="0"/>
          </a:p>
        </p:txBody>
      </p:sp>
      <p:sp>
        <p:nvSpPr>
          <p:cNvPr id="20" name="TextBox 19">
            <a:extLst>
              <a:ext uri="{FF2B5EF4-FFF2-40B4-BE49-F238E27FC236}">
                <a16:creationId xmlns:a16="http://schemas.microsoft.com/office/drawing/2014/main" id="{09256E62-2EB8-CBA9-D253-CB69AECB6B25}"/>
              </a:ext>
            </a:extLst>
          </p:cNvPr>
          <p:cNvSpPr txBox="1"/>
          <p:nvPr/>
        </p:nvSpPr>
        <p:spPr>
          <a:xfrm>
            <a:off x="2028527" y="5630120"/>
            <a:ext cx="1498731"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6"/>
              </a:rPr>
              <a:t>.NET MAUI</a:t>
            </a:r>
            <a:endParaRPr lang="en-US" sz="1400" dirty="0"/>
          </a:p>
        </p:txBody>
      </p:sp>
      <p:sp>
        <p:nvSpPr>
          <p:cNvPr id="21" name="TextBox 20">
            <a:extLst>
              <a:ext uri="{FF2B5EF4-FFF2-40B4-BE49-F238E27FC236}">
                <a16:creationId xmlns:a16="http://schemas.microsoft.com/office/drawing/2014/main" id="{6172363B-1F39-9E7B-9486-A5671E1C43E5}"/>
              </a:ext>
            </a:extLst>
          </p:cNvPr>
          <p:cNvSpPr txBox="1"/>
          <p:nvPr/>
        </p:nvSpPr>
        <p:spPr>
          <a:xfrm>
            <a:off x="813339" y="6069241"/>
            <a:ext cx="1356360" cy="523220"/>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4"/>
              </a:rPr>
              <a:t>Xamarin</a:t>
            </a:r>
            <a:endParaRPr lang="en-US" sz="1400" dirty="0"/>
          </a:p>
          <a:p>
            <a:endParaRPr lang="en-US" sz="1400" dirty="0"/>
          </a:p>
        </p:txBody>
      </p:sp>
      <p:sp>
        <p:nvSpPr>
          <p:cNvPr id="22" name="TextBox 21">
            <a:extLst>
              <a:ext uri="{FF2B5EF4-FFF2-40B4-BE49-F238E27FC236}">
                <a16:creationId xmlns:a16="http://schemas.microsoft.com/office/drawing/2014/main" id="{16A74945-07BC-6D81-4D42-E02606683BF2}"/>
              </a:ext>
            </a:extLst>
          </p:cNvPr>
          <p:cNvSpPr txBox="1"/>
          <p:nvPr/>
        </p:nvSpPr>
        <p:spPr>
          <a:xfrm>
            <a:off x="1933472" y="6087209"/>
            <a:ext cx="1126158"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none" strike="noStrike" dirty="0">
                <a:solidFill>
                  <a:srgbClr val="0073DC"/>
                </a:solidFill>
                <a:effectLst/>
                <a:latin typeface="Open Sans" panose="020B0606030504020204" pitchFamily="34" charset="0"/>
                <a:hlinkClick r:id="rId8"/>
              </a:rPr>
              <a:t>Flutter</a:t>
            </a:r>
            <a:endParaRPr lang="en-US" sz="1400" dirty="0"/>
          </a:p>
        </p:txBody>
      </p:sp>
      <p:sp>
        <p:nvSpPr>
          <p:cNvPr id="23" name="TextBox 22">
            <a:extLst>
              <a:ext uri="{FF2B5EF4-FFF2-40B4-BE49-F238E27FC236}">
                <a16:creationId xmlns:a16="http://schemas.microsoft.com/office/drawing/2014/main" id="{488EF380-9251-984D-EDCB-DEE5999DC187}"/>
              </a:ext>
            </a:extLst>
          </p:cNvPr>
          <p:cNvSpPr txBox="1"/>
          <p:nvPr/>
        </p:nvSpPr>
        <p:spPr>
          <a:xfrm>
            <a:off x="2894599" y="6151342"/>
            <a:ext cx="876700"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5"/>
              </a:rPr>
              <a:t>UWP</a:t>
            </a:r>
            <a:endParaRPr lang="en-US" sz="1400" dirty="0"/>
          </a:p>
        </p:txBody>
      </p:sp>
      <p:sp>
        <p:nvSpPr>
          <p:cNvPr id="24" name="TextBox 23">
            <a:extLst>
              <a:ext uri="{FF2B5EF4-FFF2-40B4-BE49-F238E27FC236}">
                <a16:creationId xmlns:a16="http://schemas.microsoft.com/office/drawing/2014/main" id="{B5362DA5-2F0B-58AD-EE9B-9A8731D8D836}"/>
              </a:ext>
            </a:extLst>
          </p:cNvPr>
          <p:cNvSpPr txBox="1"/>
          <p:nvPr/>
        </p:nvSpPr>
        <p:spPr>
          <a:xfrm>
            <a:off x="3936732" y="6151342"/>
            <a:ext cx="1333693"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3"/>
              </a:rPr>
              <a:t>JavaScript</a:t>
            </a:r>
            <a:endParaRPr lang="en-US" sz="1400" dirty="0"/>
          </a:p>
        </p:txBody>
      </p:sp>
      <p:sp>
        <p:nvSpPr>
          <p:cNvPr id="25" name="TextBox 24">
            <a:extLst>
              <a:ext uri="{FF2B5EF4-FFF2-40B4-BE49-F238E27FC236}">
                <a16:creationId xmlns:a16="http://schemas.microsoft.com/office/drawing/2014/main" id="{CB61004C-572F-9B62-CB26-10E63357B3E5}"/>
              </a:ext>
            </a:extLst>
          </p:cNvPr>
          <p:cNvSpPr txBox="1"/>
          <p:nvPr/>
        </p:nvSpPr>
        <p:spPr>
          <a:xfrm>
            <a:off x="5259805" y="6151341"/>
            <a:ext cx="1356360" cy="307777"/>
          </a:xfrm>
          <a:prstGeom prst="rect">
            <a:avLst/>
          </a:prstGeom>
          <a:noFill/>
        </p:spPr>
        <p:txBody>
          <a:bodyPr wrap="square" rtlCol="0">
            <a:spAutoFit/>
          </a:bodyPr>
          <a:lstStyle/>
          <a:p>
            <a:pPr marL="285750" indent="-285750">
              <a:buFont typeface="Arial" panose="020B0604020202020204" pitchFamily="34" charset="0"/>
              <a:buChar char="•"/>
            </a:pPr>
            <a:r>
              <a:rPr lang="en-US" sz="1400" b="0" i="0" u="sng" dirty="0">
                <a:solidFill>
                  <a:srgbClr val="0D98FF"/>
                </a:solidFill>
                <a:effectLst/>
                <a:latin typeface="Open Sans" panose="020B0606030504020204" pitchFamily="34" charset="0"/>
                <a:hlinkClick r:id="rId16"/>
              </a:rPr>
              <a:t>.NET MAUI</a:t>
            </a:r>
            <a:endParaRPr lang="en-US" sz="1400" dirty="0"/>
          </a:p>
        </p:txBody>
      </p:sp>
      <p:pic>
        <p:nvPicPr>
          <p:cNvPr id="28" name="Graphic 27" descr="Internet outline">
            <a:extLst>
              <a:ext uri="{FF2B5EF4-FFF2-40B4-BE49-F238E27FC236}">
                <a16:creationId xmlns:a16="http://schemas.microsoft.com/office/drawing/2014/main" id="{87A25D3E-8969-2973-0FB7-53868611DB0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9640" y="4306807"/>
            <a:ext cx="583730" cy="583730"/>
          </a:xfrm>
          <a:prstGeom prst="rect">
            <a:avLst/>
          </a:prstGeom>
        </p:spPr>
      </p:pic>
      <p:pic>
        <p:nvPicPr>
          <p:cNvPr id="30" name="Graphic 29" descr="Laptop outline">
            <a:extLst>
              <a:ext uri="{FF2B5EF4-FFF2-40B4-BE49-F238E27FC236}">
                <a16:creationId xmlns:a16="http://schemas.microsoft.com/office/drawing/2014/main" id="{843F8185-807F-DC41-2687-691FBFDDFFD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0092" y="5255393"/>
            <a:ext cx="583730" cy="583730"/>
          </a:xfrm>
          <a:prstGeom prst="rect">
            <a:avLst/>
          </a:prstGeom>
        </p:spPr>
      </p:pic>
      <p:pic>
        <p:nvPicPr>
          <p:cNvPr id="32" name="Graphic 31" descr="Smart Phone outline">
            <a:extLst>
              <a:ext uri="{FF2B5EF4-FFF2-40B4-BE49-F238E27FC236}">
                <a16:creationId xmlns:a16="http://schemas.microsoft.com/office/drawing/2014/main" id="{279E7F7E-EA87-C322-DC04-7BE2764CDDA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4482" y="6087209"/>
            <a:ext cx="443617" cy="443617"/>
          </a:xfrm>
          <a:prstGeom prst="rect">
            <a:avLst/>
          </a:prstGeom>
        </p:spPr>
      </p:pic>
    </p:spTree>
    <p:extLst>
      <p:ext uri="{BB962C8B-B14F-4D97-AF65-F5344CB8AC3E}">
        <p14:creationId xmlns:p14="http://schemas.microsoft.com/office/powerpoint/2010/main" val="316161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SNEHA KUMAR_POWER POINT ASSIGNMENT</Template>
  <TotalTime>0</TotalTime>
  <Words>297</Words>
  <Application>Microsoft Office PowerPoint</Application>
  <PresentationFormat>Widescreen</PresentationFormat>
  <Paragraphs>80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SYNCFUSION COMPONENTS</vt:lpstr>
      <vt:lpstr>List of components</vt:lpstr>
      <vt:lpstr>DataGrid</vt:lpstr>
      <vt:lpstr>Charts</vt:lpstr>
      <vt:lpstr>ListView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SYNCFUSION COMPONENTS</dc:title>
  <dc:creator>Sneha Kumar</dc:creator>
  <cp:lastModifiedBy>Sneha Kumar</cp:lastModifiedBy>
  <cp:revision>1</cp:revision>
  <dcterms:created xsi:type="dcterms:W3CDTF">2023-03-30T10:23:52Z</dcterms:created>
  <dcterms:modified xsi:type="dcterms:W3CDTF">2023-03-30T10:24:08Z</dcterms:modified>
</cp:coreProperties>
</file>