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9436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just">
              <a:lnSpc>
                <a:spcPct val="115000"/>
              </a:lnSpc>
              <a:spcBef>
                <a:spcPts val="0"/>
              </a:spcBef>
              <a:spcAft>
                <a:spcPts val="0"/>
              </a:spcAft>
              <a:buClr>
                <a:schemeClr val="dk1"/>
              </a:buClr>
              <a:buSzPct val="25000"/>
              <a:buFont typeface="Arial"/>
              <a:buNone/>
            </a:pPr>
            <a:r>
              <a:rPr lang="en-US" sz="1000"/>
              <a:t>Amit</a:t>
            </a:r>
          </a:p>
        </p:txBody>
      </p:sp>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just">
              <a:lnSpc>
                <a:spcPct val="115000"/>
              </a:lnSpc>
              <a:spcBef>
                <a:spcPts val="0"/>
              </a:spcBef>
              <a:spcAft>
                <a:spcPts val="0"/>
              </a:spcAft>
              <a:buClr>
                <a:schemeClr val="dk1"/>
              </a:buClr>
              <a:buSzPct val="25000"/>
              <a:buFont typeface="Arial"/>
              <a:buNone/>
            </a:pPr>
            <a:r>
              <a:rPr lang="en-US" sz="1000"/>
              <a:t>Pooja &amp; Mohamad</a:t>
            </a: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28600" lvl="0" marL="228600" marR="0" rtl="0" algn="l">
              <a:lnSpc>
                <a:spcPct val="100000"/>
              </a:lnSpc>
              <a:spcBef>
                <a:spcPts val="0"/>
              </a:spcBef>
              <a:spcAft>
                <a:spcPts val="0"/>
              </a:spcAft>
              <a:buClr>
                <a:schemeClr val="dk1"/>
              </a:buClr>
              <a:buSzPct val="25000"/>
              <a:buFont typeface="Arial"/>
              <a:buNone/>
            </a:pPr>
            <a:r>
              <a:rPr lang="en-US"/>
              <a:t>Tran</a:t>
            </a:r>
          </a:p>
        </p:txBody>
      </p:sp>
      <p:sp>
        <p:nvSpPr>
          <p:cNvPr id="88" name="Shape 88"/>
          <p:cNvSpPr/>
          <p:nvPr>
            <p:ph idx="2" type="sldImg"/>
          </p:nvPr>
        </p:nvSpPr>
        <p:spPr>
          <a:xfrm>
            <a:off x="792162" y="685800"/>
            <a:ext cx="5273674"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Tran</a:t>
            </a:r>
          </a:p>
          <a:p>
            <a:pPr lvl="0">
              <a:spcBef>
                <a:spcPts val="0"/>
              </a:spcBef>
              <a:buNone/>
            </a:pPr>
            <a:r>
              <a:t/>
            </a:r>
            <a:endParaRPr/>
          </a:p>
          <a:p>
            <a:pPr lvl="0">
              <a:spcBef>
                <a:spcPts val="0"/>
              </a:spcBef>
              <a:buNone/>
            </a:pPr>
            <a:r>
              <a:rPr lang="en-US"/>
              <a:t>Anytime, we want to set up environment to run web application, the steps is always the same: setup web server, setup db server, connect the two servers, set up security rule for that connection. In a company, developer team want to have development env, QC team want to have qc env, QA team want to have QA env. Those step is repeated. =&gt; the 1st problem</a:t>
            </a:r>
          </a:p>
          <a:p>
            <a:pPr lvl="0">
              <a:spcBef>
                <a:spcPts val="0"/>
              </a:spcBef>
              <a:buNone/>
            </a:pPr>
            <a:r>
              <a:t/>
            </a:r>
            <a:endParaRPr/>
          </a:p>
          <a:p>
            <a:pPr lvl="0">
              <a:spcBef>
                <a:spcPts val="0"/>
              </a:spcBef>
              <a:buNone/>
            </a:pPr>
            <a:r>
              <a:rPr lang="en-US"/>
              <a:t>Application now expand and require more hardware, sys operator have to migrate the environment to a more powerful physical server manually =&gt; 2nd problem</a:t>
            </a:r>
          </a:p>
          <a:p>
            <a:pPr indent="0" lvl="0" marL="0" rtl="0">
              <a:spcBef>
                <a:spcPts val="0"/>
              </a:spcBef>
              <a:buNone/>
            </a:pPr>
            <a:r>
              <a:t/>
            </a:r>
            <a:endParaRPr sz="1200">
              <a:latin typeface="Times"/>
              <a:ea typeface="Times"/>
              <a:cs typeface="Times"/>
              <a:sym typeface="Times"/>
            </a:endParaRPr>
          </a:p>
          <a:p>
            <a:pPr indent="0" lvl="0" marL="0" rtl="0">
              <a:spcBef>
                <a:spcPts val="0"/>
              </a:spcBef>
              <a:buNone/>
            </a:pPr>
            <a:r>
              <a:rPr lang="en-US" sz="1200">
                <a:latin typeface="Times"/>
                <a:ea typeface="Times"/>
                <a:cs typeface="Times"/>
                <a:sym typeface="Times"/>
              </a:rPr>
              <a:t>VStack goal is to solve that 2 problems: remove repetition and provide a scalable environment for services.</a:t>
            </a:r>
          </a:p>
          <a:p>
            <a:pPr indent="0" lvl="0" marL="0" rtl="0">
              <a:spcBef>
                <a:spcPts val="0"/>
              </a:spcBef>
              <a:buNone/>
            </a:pPr>
            <a:r>
              <a:t/>
            </a:r>
            <a:endParaRPr sz="1200">
              <a:latin typeface="Times"/>
              <a:ea typeface="Times"/>
              <a:cs typeface="Times"/>
              <a:sym typeface="Times"/>
            </a:endParaRPr>
          </a:p>
          <a:p>
            <a:pPr lvl="0">
              <a:spcBef>
                <a:spcPts val="0"/>
              </a:spcBef>
              <a:buClr>
                <a:schemeClr val="dk1"/>
              </a:buClr>
              <a:buSzPct val="91666"/>
              <a:buFont typeface="Arial"/>
              <a:buNone/>
            </a:pPr>
            <a:r>
              <a:rPr lang="en-US" sz="1200">
                <a:latin typeface="Times"/>
                <a:ea typeface="Times"/>
                <a:cs typeface="Times"/>
                <a:sym typeface="Times"/>
              </a:rPr>
              <a:t>VStack application solve these 2 problems and provide a convenient way to set up infrastructure for web services.  </a:t>
            </a:r>
          </a:p>
          <a:p>
            <a:pPr lvl="0">
              <a:spcBef>
                <a:spcPts val="0"/>
              </a:spcBef>
              <a:buClr>
                <a:schemeClr val="dk1"/>
              </a:buClr>
              <a:buSzPct val="91666"/>
              <a:buFont typeface="Arial"/>
              <a:buNone/>
            </a:pPr>
            <a:r>
              <a:t/>
            </a:r>
            <a:endParaRPr sz="1200">
              <a:latin typeface="Times"/>
              <a:ea typeface="Times"/>
              <a:cs typeface="Times"/>
              <a:sym typeface="Times"/>
            </a:endParaRPr>
          </a:p>
          <a:p>
            <a:pPr lvl="0">
              <a:spcBef>
                <a:spcPts val="0"/>
              </a:spcBef>
              <a:buClr>
                <a:schemeClr val="dk1"/>
              </a:buClr>
              <a:buSzPct val="91666"/>
              <a:buFont typeface="Arial"/>
              <a:buNone/>
            </a:pPr>
            <a:r>
              <a:rPr lang="en-US" sz="1200">
                <a:latin typeface="Times"/>
                <a:ea typeface="Times"/>
                <a:cs typeface="Times"/>
                <a:sym typeface="Times"/>
              </a:rPr>
              <a:t>Built on top of OpenStack, VStack provide several service templates to choose from and an integrated view to monitor all resources backing that service. This make the administrative job simple.</a:t>
            </a:r>
          </a:p>
          <a:p>
            <a:pPr lvl="0">
              <a:spcBef>
                <a:spcPts val="0"/>
              </a:spcBef>
              <a:buClr>
                <a:schemeClr val="dk1"/>
              </a:buClr>
              <a:buSzPct val="91666"/>
              <a:buFont typeface="Arial"/>
              <a:buNone/>
            </a:pPr>
            <a:r>
              <a:t/>
            </a:r>
            <a:endParaRPr sz="1200">
              <a:latin typeface="Times"/>
              <a:ea typeface="Times"/>
              <a:cs typeface="Times"/>
              <a:sym typeface="Times"/>
            </a:endParaRPr>
          </a:p>
          <a:p>
            <a:pPr lvl="0">
              <a:spcBef>
                <a:spcPts val="0"/>
              </a:spcBef>
              <a:buClr>
                <a:schemeClr val="dk1"/>
              </a:buClr>
              <a:buSzPct val="91666"/>
              <a:buFont typeface="Arial"/>
              <a:buNone/>
            </a:pPr>
            <a:r>
              <a:rPr lang="en-US" sz="1200">
                <a:latin typeface="Times"/>
                <a:ea typeface="Times"/>
                <a:cs typeface="Times"/>
                <a:sym typeface="Times"/>
              </a:rPr>
              <a:t>Powered by OpenStack, the service provided by VStack is highly scalable which can adapt well to business need for a scalable web application platform but private, on-premises. </a:t>
            </a: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US"/>
              <a:t>Anvit</a:t>
            </a:r>
          </a:p>
          <a:p>
            <a:pPr indent="0" lvl="0" marL="0" marR="0" rtl="0" algn="l">
              <a:spcBef>
                <a:spcPts val="0"/>
              </a:spcBef>
              <a:buClr>
                <a:schemeClr val="dk1"/>
              </a:buClr>
              <a:buSzPct val="25000"/>
              <a:buFont typeface="Arial"/>
              <a:buNone/>
            </a:pPr>
            <a:r>
              <a:t/>
            </a:r>
            <a:endParaRPr b="1">
              <a:solidFill>
                <a:srgbClr val="0000FF"/>
              </a:solidFill>
            </a:endParaRPr>
          </a:p>
          <a:p>
            <a:pPr indent="0" lvl="0" marL="0" marR="0" rtl="0" algn="l">
              <a:spcBef>
                <a:spcPts val="0"/>
              </a:spcBef>
              <a:buClr>
                <a:schemeClr val="dk1"/>
              </a:buClr>
              <a:buSzPct val="25000"/>
              <a:buFont typeface="Arial"/>
              <a:buNone/>
            </a:pPr>
            <a:r>
              <a:rPr b="1" lang="en-US">
                <a:solidFill>
                  <a:srgbClr val="000000"/>
                </a:solidFill>
              </a:rPr>
              <a:t>Service Provisioning:</a:t>
            </a:r>
            <a:r>
              <a:rPr lang="en-US">
                <a:solidFill>
                  <a:srgbClr val="000000"/>
                </a:solidFill>
              </a:rPr>
              <a:t> In our project, we have given service of launching an instance. Vstack talks with openstack and launches an instance from our application. We have also given option of resuming, deleting and stopping the instance we create.</a:t>
            </a:r>
          </a:p>
          <a:p>
            <a:pPr indent="0" lvl="0" marL="0" marR="0" rtl="0" algn="l">
              <a:spcBef>
                <a:spcPts val="0"/>
              </a:spcBef>
              <a:buClr>
                <a:schemeClr val="dk1"/>
              </a:buClr>
              <a:buSzPct val="25000"/>
              <a:buFont typeface="Arial"/>
              <a:buNone/>
            </a:pPr>
            <a:r>
              <a:rPr b="1" lang="en-US">
                <a:solidFill>
                  <a:srgbClr val="000000"/>
                </a:solidFill>
              </a:rPr>
              <a:t>Service Health: </a:t>
            </a:r>
            <a:r>
              <a:rPr lang="en-US">
                <a:solidFill>
                  <a:srgbClr val="000000"/>
                </a:solidFill>
              </a:rPr>
              <a:t>Vstack focuses on providing health check of our application as well as instances we create. Like health check of Apache or MySQL server as well as health check for our instances. (Application - Apache and MySQL, Instances - Running or stopped)</a:t>
            </a:r>
          </a:p>
          <a:p>
            <a:pPr indent="0" lvl="0" marL="0" marR="0" rtl="0" algn="l">
              <a:spcBef>
                <a:spcPts val="0"/>
              </a:spcBef>
              <a:buClr>
                <a:schemeClr val="dk1"/>
              </a:buClr>
              <a:buSzPct val="25000"/>
              <a:buFont typeface="Arial"/>
              <a:buNone/>
            </a:pPr>
            <a:r>
              <a:rPr b="1" lang="en-US">
                <a:solidFill>
                  <a:srgbClr val="000000"/>
                </a:solidFill>
              </a:rPr>
              <a:t>Service Metering: </a:t>
            </a:r>
            <a:r>
              <a:rPr lang="en-US">
                <a:solidFill>
                  <a:srgbClr val="000000"/>
                </a:solidFill>
              </a:rPr>
              <a:t>Vstack also focuses on providing metering and billing features as in we charge user based on what flavour, and image he selects before launching an instance. (based on Image, disk and CPU)</a:t>
            </a:r>
          </a:p>
          <a:p>
            <a:pPr indent="0" lvl="0" marL="0" marR="0" rtl="0" algn="l">
              <a:spcBef>
                <a:spcPts val="0"/>
              </a:spcBef>
              <a:buClr>
                <a:schemeClr val="dk1"/>
              </a:buClr>
              <a:buSzPct val="25000"/>
              <a:buFont typeface="Arial"/>
              <a:buNone/>
            </a:pPr>
            <a:r>
              <a:rPr b="1" lang="en-US">
                <a:solidFill>
                  <a:srgbClr val="000000"/>
                </a:solidFill>
              </a:rPr>
              <a:t>SSO: </a:t>
            </a:r>
            <a:r>
              <a:rPr lang="en-US">
                <a:solidFill>
                  <a:srgbClr val="000000"/>
                </a:solidFill>
              </a:rPr>
              <a:t>Single Sign on as in we have integrated our login page with the FB button and hence anyone can login to Vstack using their facebook credentials and that fulfills SSO requirement.</a:t>
            </a:r>
          </a:p>
        </p:txBody>
      </p:sp>
      <p:sp>
        <p:nvSpPr>
          <p:cNvPr id="106" name="Shape 106"/>
          <p:cNvSpPr/>
          <p:nvPr>
            <p:ph idx="2" type="sldImg"/>
          </p:nvPr>
        </p:nvSpPr>
        <p:spPr>
          <a:xfrm>
            <a:off x="792162" y="685800"/>
            <a:ext cx="5273674"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US"/>
              <a:t>Anvit</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This slide explains the infrastructure design of Vstack. We see application </a:t>
            </a:r>
          </a:p>
        </p:txBody>
      </p:sp>
      <p:sp>
        <p:nvSpPr>
          <p:cNvPr id="114" name="Shape 114"/>
          <p:cNvSpPr/>
          <p:nvPr>
            <p:ph idx="2" type="sldImg"/>
          </p:nvPr>
        </p:nvSpPr>
        <p:spPr>
          <a:xfrm>
            <a:off x="792162" y="685800"/>
            <a:ext cx="52737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marR="0" rtl="0" algn="l">
              <a:spcBef>
                <a:spcPts val="0"/>
              </a:spcBef>
              <a:buNone/>
            </a:pPr>
            <a:r>
              <a:rPr lang="en-US"/>
              <a:t>Prajakta</a:t>
            </a:r>
          </a:p>
        </p:txBody>
      </p:sp>
      <p:sp>
        <p:nvSpPr>
          <p:cNvPr id="123" name="Shape 123"/>
          <p:cNvSpPr/>
          <p:nvPr>
            <p:ph idx="2" type="sldImg"/>
          </p:nvPr>
        </p:nvSpPr>
        <p:spPr>
          <a:xfrm>
            <a:off x="792162" y="685800"/>
            <a:ext cx="5273674"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marR="0" rtl="0" algn="l">
              <a:spcBef>
                <a:spcPts val="0"/>
              </a:spcBef>
              <a:buNone/>
            </a:pPr>
            <a:r>
              <a:rPr b="1" lang="en-US"/>
              <a:t>Sneha </a:t>
            </a:r>
          </a:p>
          <a:p>
            <a:pPr lvl="0" marR="0" rtl="0" algn="l">
              <a:spcBef>
                <a:spcPts val="0"/>
              </a:spcBef>
              <a:buNone/>
            </a:pPr>
            <a:r>
              <a:rPr lang="en-US"/>
              <a:t>The web server has all are modules deployed in it like - Resource Manager, image manager , Service Manager etc</a:t>
            </a:r>
          </a:p>
          <a:p>
            <a:pPr lvl="0" marR="0" rtl="0" algn="l">
              <a:spcBef>
                <a:spcPts val="0"/>
              </a:spcBef>
              <a:buNone/>
            </a:pPr>
            <a:r>
              <a:t/>
            </a:r>
            <a:endParaRPr/>
          </a:p>
          <a:p>
            <a:pPr lvl="0" marR="0" rtl="0" algn="l">
              <a:spcBef>
                <a:spcPts val="0"/>
              </a:spcBef>
              <a:buNone/>
            </a:pPr>
            <a:r>
              <a:rPr lang="en-US"/>
              <a:t>The web server communicates with openstack using 2 interfaces.</a:t>
            </a:r>
            <a:br>
              <a:rPr lang="en-US"/>
            </a:br>
            <a:r>
              <a:rPr lang="en-US"/>
              <a:t>1) REST</a:t>
            </a:r>
            <a:br>
              <a:rPr lang="en-US"/>
            </a:br>
            <a:r>
              <a:rPr lang="en-US"/>
              <a:t>2) Command Line</a:t>
            </a:r>
            <a:br>
              <a:rPr lang="en-US"/>
            </a:br>
            <a:br>
              <a:rPr lang="en-US"/>
            </a:br>
            <a:r>
              <a:rPr lang="en-US"/>
              <a:t>Our VStack Application can be accessed by any web browser </a:t>
            </a:r>
          </a:p>
          <a:p>
            <a:pPr lvl="0" marR="0" rtl="0" algn="l">
              <a:spcBef>
                <a:spcPts val="0"/>
              </a:spcBef>
              <a:buNone/>
            </a:pPr>
            <a:r>
              <a:rPr lang="en-US"/>
              <a:t>similarly since our application is developed on angular it can be accessed by any mobile browser as well</a:t>
            </a:r>
            <a:br>
              <a:rPr lang="en-US"/>
            </a:br>
            <a:br>
              <a:rPr lang="en-US"/>
            </a:br>
            <a:br>
              <a:rPr lang="en-US"/>
            </a:br>
          </a:p>
          <a:p>
            <a:pPr lvl="0" marR="0" rtl="0" algn="l">
              <a:spcBef>
                <a:spcPts val="0"/>
              </a:spcBef>
              <a:buNone/>
            </a:pPr>
            <a:r>
              <a:t/>
            </a:r>
            <a:endParaRPr/>
          </a:p>
        </p:txBody>
      </p:sp>
      <p:sp>
        <p:nvSpPr>
          <p:cNvPr id="131" name="Shape 131"/>
          <p:cNvSpPr/>
          <p:nvPr>
            <p:ph idx="2" type="sldImg"/>
          </p:nvPr>
        </p:nvSpPr>
        <p:spPr>
          <a:xfrm>
            <a:off x="792162" y="685800"/>
            <a:ext cx="5273674"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b="1" lang="en-US" sz="1350">
                <a:highlight>
                  <a:srgbClr val="EBEBEB"/>
                </a:highlight>
              </a:rPr>
              <a:t>Senha</a:t>
            </a:r>
          </a:p>
          <a:p>
            <a:pPr indent="0" lvl="0" marL="0" marR="0" rtl="0" algn="l">
              <a:spcBef>
                <a:spcPts val="0"/>
              </a:spcBef>
              <a:buClr>
                <a:schemeClr val="dk1"/>
              </a:buClr>
              <a:buSzPct val="25000"/>
              <a:buFont typeface="Arial"/>
              <a:buNone/>
            </a:pPr>
            <a:r>
              <a:rPr b="1" lang="en-US" sz="1350">
                <a:highlight>
                  <a:srgbClr val="EBEBEB"/>
                </a:highlight>
              </a:rPr>
              <a:t>Vstack UI is on the Top - Which talks to our Vstack Servic</a:t>
            </a:r>
          </a:p>
          <a:p>
            <a:pPr indent="0" lvl="0" marL="0" marR="0" rtl="0" algn="l">
              <a:spcBef>
                <a:spcPts val="0"/>
              </a:spcBef>
              <a:buClr>
                <a:schemeClr val="dk1"/>
              </a:buClr>
              <a:buSzPct val="25000"/>
              <a:buFont typeface="Arial"/>
              <a:buNone/>
            </a:pPr>
            <a:r>
              <a:rPr lang="en-US" sz="1350">
                <a:highlight>
                  <a:srgbClr val="EBEBEB"/>
                </a:highlight>
              </a:rPr>
              <a:t>we have developed a web Service using Springframework. </a:t>
            </a:r>
          </a:p>
          <a:p>
            <a:pPr indent="0" lvl="0" marL="0" marR="0" rtl="0" algn="l">
              <a:spcBef>
                <a:spcPts val="0"/>
              </a:spcBef>
              <a:buClr>
                <a:schemeClr val="dk1"/>
              </a:buClr>
              <a:buSzPct val="25000"/>
              <a:buFont typeface="Arial"/>
              <a:buNone/>
            </a:pPr>
            <a:r>
              <a:rPr lang="en-US" sz="1350">
                <a:highlight>
                  <a:srgbClr val="EBEBEB"/>
                </a:highlight>
              </a:rPr>
              <a:t>Our Service Communicates with Open Stack via 2 interface REST and Command Line. For Certain instances we are using</a:t>
            </a:r>
          </a:p>
          <a:p>
            <a:pPr indent="0" lvl="0" marL="0" marR="0" rtl="0" algn="l">
              <a:spcBef>
                <a:spcPts val="0"/>
              </a:spcBef>
              <a:buClr>
                <a:schemeClr val="dk1"/>
              </a:buClr>
              <a:buSzPct val="25000"/>
              <a:buFont typeface="Arial"/>
              <a:buNone/>
            </a:pPr>
            <a:r>
              <a:rPr lang="en-US" sz="1350">
                <a:highlight>
                  <a:srgbClr val="EBEBEB"/>
                </a:highlight>
              </a:rPr>
              <a:t>We have used a combination of Rest API service and Command Line service for communicating to our Open Stack </a:t>
            </a:r>
          </a:p>
          <a:p>
            <a:pPr indent="0" lvl="0" marL="0" marR="0" rtl="0" algn="l">
              <a:spcBef>
                <a:spcPts val="0"/>
              </a:spcBef>
              <a:buClr>
                <a:schemeClr val="dk1"/>
              </a:buClr>
              <a:buSzPct val="25000"/>
              <a:buFont typeface="Arial"/>
              <a:buNone/>
            </a:pPr>
            <a:r>
              <a:rPr lang="en-US" sz="1350">
                <a:highlight>
                  <a:srgbClr val="EBEBEB"/>
                </a:highlight>
              </a:rPr>
              <a:t>For any command line executing we need to source the environment file first, in our project we are not downlading the file and sourcing it, We are getting the User details from REST Service and Exporting the envirnment variablles for Authentication to use command line </a:t>
            </a:r>
          </a:p>
          <a:p>
            <a:pPr indent="0" lvl="0" marL="0" marR="0" rtl="0" algn="l">
              <a:spcBef>
                <a:spcPts val="0"/>
              </a:spcBef>
              <a:buClr>
                <a:schemeClr val="dk1"/>
              </a:buClr>
              <a:buSzPct val="25000"/>
              <a:buFont typeface="Arial"/>
              <a:buNone/>
            </a:pPr>
            <a:r>
              <a:t/>
            </a:r>
            <a:endParaRPr sz="1350">
              <a:highlight>
                <a:srgbClr val="EBEBEB"/>
              </a:highlight>
            </a:endParaRPr>
          </a:p>
          <a:p>
            <a:pPr indent="0" lvl="0" marL="0" marR="0" rtl="0" algn="l">
              <a:spcBef>
                <a:spcPts val="0"/>
              </a:spcBef>
              <a:buClr>
                <a:schemeClr val="dk1"/>
              </a:buClr>
              <a:buSzPct val="25000"/>
              <a:buFont typeface="Arial"/>
              <a:buNone/>
            </a:pPr>
            <a:r>
              <a:rPr lang="en-US" sz="1350">
                <a:highlight>
                  <a:srgbClr val="EBEBEB"/>
                </a:highlight>
              </a:rPr>
              <a:t>For Example , to delete an instance using command line we are getting the user details for authentication via REST API , and using those details to executing our command line for deleting the instance</a:t>
            </a:r>
          </a:p>
          <a:p>
            <a:pPr indent="0" lvl="0" marL="0" marR="0" rtl="0" algn="l">
              <a:spcBef>
                <a:spcPts val="0"/>
              </a:spcBef>
              <a:buClr>
                <a:schemeClr val="dk1"/>
              </a:buClr>
              <a:buSzPct val="25000"/>
              <a:buFont typeface="Arial"/>
              <a:buNone/>
            </a:pPr>
            <a:r>
              <a:rPr lang="en-US" sz="1350">
                <a:highlight>
                  <a:srgbClr val="EBEBEB"/>
                </a:highlight>
              </a:rPr>
              <a:t>We have used Keystone, Compute and Neutron Rest API to  Create Instance, user, Get User Details and Network Details</a:t>
            </a:r>
          </a:p>
          <a:p>
            <a:pPr indent="0" lvl="0" marL="0" marR="0" rtl="0" algn="l">
              <a:spcBef>
                <a:spcPts val="0"/>
              </a:spcBef>
              <a:buClr>
                <a:schemeClr val="dk1"/>
              </a:buClr>
              <a:buSzPct val="25000"/>
              <a:buFont typeface="Arial"/>
              <a:buNone/>
            </a:pPr>
            <a:r>
              <a:rPr lang="en-US" sz="1350">
                <a:highlight>
                  <a:srgbClr val="EBEBEB"/>
                </a:highlight>
              </a:rPr>
              <a:t>Command Line we have used JSCh Java library to SSH into our Compute node , then exported the Environment Variables for authentication , we have used command line for deleting and instance, assigning Floating IP, Assigning User Role.</a:t>
            </a:r>
          </a:p>
          <a:p>
            <a:pPr indent="0" lvl="0" marL="0" marR="0" rtl="0" algn="l">
              <a:spcBef>
                <a:spcPts val="0"/>
              </a:spcBef>
              <a:buClr>
                <a:schemeClr val="dk1"/>
              </a:buClr>
              <a:buSzPct val="25000"/>
              <a:buFont typeface="Arial"/>
              <a:buNone/>
            </a:pPr>
            <a:r>
              <a:rPr b="1" lang="en-US" sz="1350">
                <a:highlight>
                  <a:srgbClr val="EBEBEB"/>
                </a:highlight>
              </a:rPr>
              <a:t>IOpenStackAPIService</a:t>
            </a:r>
            <a:r>
              <a:rPr lang="en-US" sz="1350">
                <a:highlight>
                  <a:srgbClr val="EBEBEB"/>
                </a:highlight>
              </a:rPr>
              <a:t>: a wrapper interface of Openstack RestAPI interface. Provide necessary functions for IVStackService </a:t>
            </a:r>
          </a:p>
          <a:p>
            <a:pPr indent="0" lvl="0" marL="0" marR="0" rtl="0" algn="l">
              <a:spcBef>
                <a:spcPts val="0"/>
              </a:spcBef>
              <a:buClr>
                <a:schemeClr val="dk1"/>
              </a:buClr>
              <a:buSzPct val="25000"/>
              <a:buFont typeface="Arial"/>
              <a:buNone/>
            </a:pPr>
            <a:r>
              <a:rPr b="1" lang="en-US" sz="1350">
                <a:highlight>
                  <a:srgbClr val="EBEBEB"/>
                </a:highlight>
              </a:rPr>
              <a:t>IOpenStackCliService</a:t>
            </a:r>
            <a:r>
              <a:rPr lang="en-US" sz="1350">
                <a:highlight>
                  <a:srgbClr val="EBEBEB"/>
                </a:highlight>
              </a:rPr>
              <a:t>: a wrapper interface of Openstack Command Line interface. Provide necessary functions for IVStackService </a:t>
            </a:r>
          </a:p>
        </p:txBody>
      </p:sp>
      <p:sp>
        <p:nvSpPr>
          <p:cNvPr id="140" name="Shape 140"/>
          <p:cNvSpPr/>
          <p:nvPr>
            <p:ph idx="2" type="sldImg"/>
          </p:nvPr>
        </p:nvSpPr>
        <p:spPr>
          <a:xfrm>
            <a:off x="792162" y="685800"/>
            <a:ext cx="5273674"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US"/>
              <a:t>Monika</a:t>
            </a:r>
          </a:p>
          <a:p>
            <a:pPr indent="0" lvl="0" marL="0" marR="0" rtl="0" algn="l">
              <a:spcBef>
                <a:spcPts val="0"/>
              </a:spcBef>
              <a:buClr>
                <a:schemeClr val="dk1"/>
              </a:buClr>
              <a:buSzPct val="25000"/>
              <a:buFont typeface="Arial"/>
              <a:buNone/>
            </a:pPr>
            <a:r>
              <a:rPr lang="en-US"/>
              <a:t>Project requirement analysis- Basic need of any system. We discussed about the requirement of our system, gathered info, created mockups, shared with teammates  → designed our project</a:t>
            </a:r>
          </a:p>
          <a:p>
            <a:pPr indent="0" lvl="0" marL="0" marR="0" rtl="0" algn="l">
              <a:spcBef>
                <a:spcPts val="0"/>
              </a:spcBef>
              <a:buClr>
                <a:schemeClr val="dk1"/>
              </a:buClr>
              <a:buSzPct val="25000"/>
              <a:buFont typeface="Arial"/>
              <a:buNone/>
            </a:pPr>
            <a:r>
              <a:rPr lang="en-US"/>
              <a:t>Project Planning - We started our planning by first analyzing the strength of each member and divided the tasks accordingly and followed the sprint model. We planned to work on individual microservice and then integrate it into one. </a:t>
            </a:r>
          </a:p>
          <a:p>
            <a:pPr indent="0" lvl="0" marL="0" marR="0" rtl="0" algn="l">
              <a:spcBef>
                <a:spcPts val="0"/>
              </a:spcBef>
              <a:buClr>
                <a:schemeClr val="dk1"/>
              </a:buClr>
              <a:buSzPct val="25000"/>
              <a:buFont typeface="Arial"/>
              <a:buNone/>
            </a:pPr>
            <a:r>
              <a:rPr lang="en-US"/>
              <a:t>Project Development: We set our weekly goal, worked independently and used to update the respective work on weekly basis.   </a:t>
            </a:r>
          </a:p>
          <a:p>
            <a:pPr indent="0" lvl="0" marL="0" marR="0" rtl="0" algn="l">
              <a:spcBef>
                <a:spcPts val="0"/>
              </a:spcBef>
              <a:buClr>
                <a:schemeClr val="dk1"/>
              </a:buClr>
              <a:buSzPct val="25000"/>
              <a:buFont typeface="Arial"/>
              <a:buNone/>
            </a:pPr>
            <a:r>
              <a:rPr lang="en-US"/>
              <a:t>Project Testing: For testing we carried out regression testing for each module and focussed on end to end flow ie. from launching of the application to verification of services with installed application server and database.</a:t>
            </a:r>
          </a:p>
        </p:txBody>
      </p:sp>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1846367"/>
            <a:ext cx="7772400" cy="1274022"/>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3" name="Shape 13"/>
          <p:cNvSpPr txBox="1"/>
          <p:nvPr>
            <p:ph idx="1" type="subTitle"/>
          </p:nvPr>
        </p:nvSpPr>
        <p:spPr>
          <a:xfrm>
            <a:off x="1371600" y="3368039"/>
            <a:ext cx="6400799" cy="1518919"/>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0" name="Shape 70"/>
          <p:cNvSpPr txBox="1"/>
          <p:nvPr>
            <p:ph idx="1" type="body"/>
          </p:nvPr>
        </p:nvSpPr>
        <p:spPr>
          <a:xfrm rot="5400000">
            <a:off x="2610748" y="-766708"/>
            <a:ext cx="3922501"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122437" y="1744979"/>
            <a:ext cx="5071320"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6" name="Shape 76"/>
          <p:cNvSpPr txBox="1"/>
          <p:nvPr>
            <p:ph idx="1" type="body"/>
          </p:nvPr>
        </p:nvSpPr>
        <p:spPr>
          <a:xfrm rot="5400000">
            <a:off x="931438" y="-236218"/>
            <a:ext cx="5071320"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9" name="Shape 19"/>
          <p:cNvSpPr txBox="1"/>
          <p:nvPr>
            <p:ph idx="1" type="body"/>
          </p:nvPr>
        </p:nvSpPr>
        <p:spPr>
          <a:xfrm>
            <a:off x="457200" y="1386841"/>
            <a:ext cx="8229600" cy="392250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3819314"/>
            <a:ext cx="7772400" cy="118046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5" name="Shape 25"/>
          <p:cNvSpPr txBox="1"/>
          <p:nvPr>
            <p:ph idx="1" type="body"/>
          </p:nvPr>
        </p:nvSpPr>
        <p:spPr>
          <a:xfrm>
            <a:off x="722312" y="2519150"/>
            <a:ext cx="7772400" cy="1300162"/>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1" name="Shape 31"/>
          <p:cNvSpPr txBox="1"/>
          <p:nvPr>
            <p:ph idx="1" type="body"/>
          </p:nvPr>
        </p:nvSpPr>
        <p:spPr>
          <a:xfrm>
            <a:off x="457200" y="1386841"/>
            <a:ext cx="4038598" cy="3922501"/>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386841"/>
            <a:ext cx="4038598" cy="3922501"/>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8" name="Shape 38"/>
          <p:cNvSpPr txBox="1"/>
          <p:nvPr>
            <p:ph idx="1" type="body"/>
          </p:nvPr>
        </p:nvSpPr>
        <p:spPr>
          <a:xfrm>
            <a:off x="457200" y="1330429"/>
            <a:ext cx="4040187" cy="55445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1884891"/>
            <a:ext cx="4040187" cy="3424448"/>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6" y="1330429"/>
            <a:ext cx="4041773" cy="55445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6" y="1884891"/>
            <a:ext cx="4041773" cy="3424448"/>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7" name="Shape 47"/>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36641"/>
            <a:ext cx="3008313" cy="100711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6" name="Shape 56"/>
          <p:cNvSpPr txBox="1"/>
          <p:nvPr>
            <p:ph idx="1" type="body"/>
          </p:nvPr>
        </p:nvSpPr>
        <p:spPr>
          <a:xfrm>
            <a:off x="3575050" y="236642"/>
            <a:ext cx="5111750" cy="50726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243754"/>
            <a:ext cx="3008313" cy="4065586"/>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160519"/>
            <a:ext cx="5486399" cy="49117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3" name="Shape 63"/>
          <p:cNvSpPr/>
          <p:nvPr>
            <p:ph idx="2" type="pic"/>
          </p:nvPr>
        </p:nvSpPr>
        <p:spPr>
          <a:xfrm>
            <a:off x="1792288" y="531072"/>
            <a:ext cx="5486399" cy="3566158"/>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4651692"/>
            <a:ext cx="5486399" cy="697546"/>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38018"/>
            <a:ext cx="8229600" cy="990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457200" y="1386841"/>
            <a:ext cx="8229600" cy="392250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5508837"/>
            <a:ext cx="2133598" cy="3164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5508837"/>
            <a:ext cx="2895600" cy="31644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5508837"/>
            <a:ext cx="2133598" cy="316441"/>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www.youtube.com/watch?v=1hzipdrkJDs" TargetMode="External"/><Relationship Id="rId5"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88900" y="-31879"/>
            <a:ext cx="9321900" cy="6006299"/>
          </a:xfrm>
          <a:prstGeom prst="rect">
            <a:avLst/>
          </a:prstGeom>
          <a:noFill/>
          <a:ln>
            <a:noFill/>
          </a:ln>
        </p:spPr>
      </p:pic>
      <p:sp>
        <p:nvSpPr>
          <p:cNvPr id="85" name="Shape 85"/>
          <p:cNvSpPr txBox="1"/>
          <p:nvPr/>
        </p:nvSpPr>
        <p:spPr>
          <a:xfrm>
            <a:off x="1150850" y="3274900"/>
            <a:ext cx="2316300" cy="2581200"/>
          </a:xfrm>
          <a:prstGeom prst="rect">
            <a:avLst/>
          </a:prstGeom>
          <a:noFill/>
          <a:ln>
            <a:noFill/>
          </a:ln>
        </p:spPr>
        <p:txBody>
          <a:bodyPr anchorCtr="0" anchor="t" bIns="91425" lIns="91425" rIns="91425" tIns="91425">
            <a:noAutofit/>
          </a:bodyPr>
          <a:lstStyle/>
          <a:p>
            <a:pPr lvl="0" marR="0" rtl="0">
              <a:lnSpc>
                <a:spcPct val="120000"/>
              </a:lnSpc>
              <a:spcBef>
                <a:spcPts val="1000"/>
              </a:spcBef>
              <a:buNone/>
            </a:pPr>
            <a:r>
              <a:rPr b="1" lang="en-US" sz="1300">
                <a:solidFill>
                  <a:srgbClr val="353744"/>
                </a:solidFill>
                <a:latin typeface="Proxima Nova"/>
                <a:ea typeface="Proxima Nova"/>
                <a:cs typeface="Proxima Nova"/>
                <a:sym typeface="Proxima Nova"/>
              </a:rPr>
              <a:t>Group 5:</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Pooja</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Tran Pham</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Amit</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Monika</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Prajakta</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Anvit</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Sneha</a:t>
            </a:r>
          </a:p>
          <a:p>
            <a:pPr indent="-311150" lvl="0" marL="914400" marR="0" rtl="0">
              <a:lnSpc>
                <a:spcPct val="120000"/>
              </a:lnSpc>
              <a:spcBef>
                <a:spcPts val="1000"/>
              </a:spcBef>
              <a:buClr>
                <a:srgbClr val="353744"/>
              </a:buClr>
              <a:buSzPct val="100000"/>
              <a:buFont typeface="Proxima Nova"/>
              <a:buAutoNum type="arabicPeriod"/>
            </a:pPr>
            <a:r>
              <a:rPr lang="en-US" sz="1300">
                <a:solidFill>
                  <a:srgbClr val="353744"/>
                </a:solidFill>
                <a:latin typeface="Proxima Nova"/>
                <a:ea typeface="Proxima Nova"/>
                <a:cs typeface="Proxima Nova"/>
                <a:sym typeface="Proxima Nova"/>
              </a:rPr>
              <a:t>Mohamad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60" name="Shape 160"/>
          <p:cNvSpPr txBox="1"/>
          <p:nvPr/>
        </p:nvSpPr>
        <p:spPr>
          <a:xfrm>
            <a:off x="2736316" y="113905"/>
            <a:ext cx="5066699" cy="49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61" name="Shape 161"/>
          <p:cNvSpPr txBox="1"/>
          <p:nvPr/>
        </p:nvSpPr>
        <p:spPr>
          <a:xfrm>
            <a:off x="943025" y="696300"/>
            <a:ext cx="7933200" cy="7239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i="0" lang="en-US" sz="4400" u="none" cap="none" strike="noStrike">
                <a:solidFill>
                  <a:srgbClr val="3C78D8"/>
                </a:solidFill>
                <a:latin typeface="Calibri"/>
                <a:ea typeface="Calibri"/>
                <a:cs typeface="Calibri"/>
                <a:sym typeface="Calibri"/>
              </a:rPr>
              <a:t>Issues</a:t>
            </a:r>
            <a:r>
              <a:rPr b="1" lang="en-US" sz="4400">
                <a:solidFill>
                  <a:srgbClr val="3C78D8"/>
                </a:solidFill>
                <a:latin typeface="Calibri"/>
                <a:ea typeface="Calibri"/>
                <a:cs typeface="Calibri"/>
                <a:sym typeface="Calibri"/>
              </a:rPr>
              <a:t>, </a:t>
            </a:r>
            <a:r>
              <a:rPr b="1" i="0" lang="en-US" sz="4400" u="none" cap="none" strike="noStrike">
                <a:solidFill>
                  <a:srgbClr val="3C78D8"/>
                </a:solidFill>
                <a:latin typeface="Calibri"/>
                <a:ea typeface="Calibri"/>
                <a:cs typeface="Calibri"/>
                <a:sym typeface="Calibri"/>
              </a:rPr>
              <a:t>challenges and solutions</a:t>
            </a:r>
          </a:p>
        </p:txBody>
      </p:sp>
      <p:sp>
        <p:nvSpPr>
          <p:cNvPr id="162" name="Shape 162"/>
          <p:cNvSpPr txBox="1"/>
          <p:nvPr/>
        </p:nvSpPr>
        <p:spPr>
          <a:xfrm>
            <a:off x="524425" y="1704425"/>
            <a:ext cx="8252700" cy="37620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lang="en-US" sz="1800"/>
              <a:t>Issues &amp; Challenges:</a:t>
            </a:r>
          </a:p>
          <a:p>
            <a:pPr lv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rgbClr val="000000"/>
              </a:buClr>
              <a:buSzPct val="100000"/>
              <a:buFont typeface="Arial"/>
              <a:buChar char="●"/>
            </a:pPr>
            <a:r>
              <a:rPr lang="en-US" sz="1800"/>
              <a:t>Hardware limitation to run Openstack</a:t>
            </a:r>
          </a:p>
          <a:p>
            <a:pPr indent="-342900" lvl="0" marL="457200" marR="0" rtl="0" algn="l">
              <a:lnSpc>
                <a:spcPct val="100000"/>
              </a:lnSpc>
              <a:spcBef>
                <a:spcPts val="0"/>
              </a:spcBef>
              <a:spcAft>
                <a:spcPts val="0"/>
              </a:spcAft>
              <a:buClr>
                <a:srgbClr val="000000"/>
              </a:buClr>
              <a:buSzPct val="100000"/>
              <a:buFont typeface="Arial"/>
              <a:buChar char="●"/>
            </a:pPr>
            <a:r>
              <a:rPr lang="en-US" sz="1800"/>
              <a:t>Networking issues</a:t>
            </a:r>
          </a:p>
          <a:p>
            <a:pPr indent="-342900" lvl="0" marL="457200" marR="0" rtl="0" algn="l">
              <a:lnSpc>
                <a:spcPct val="100000"/>
              </a:lnSpc>
              <a:spcBef>
                <a:spcPts val="0"/>
              </a:spcBef>
              <a:spcAft>
                <a:spcPts val="0"/>
              </a:spcAft>
              <a:buClr>
                <a:srgbClr val="000000"/>
              </a:buClr>
              <a:buSzPct val="100000"/>
              <a:buFont typeface="Arial"/>
              <a:buChar char="●"/>
            </a:pPr>
            <a:r>
              <a:rPr lang="en-US" sz="1800"/>
              <a:t>Development &amp; Testing Environment issues</a:t>
            </a:r>
          </a:p>
          <a:p>
            <a:pPr lvl="0" marR="0" rtl="0" algn="l">
              <a:lnSpc>
                <a:spcPct val="100000"/>
              </a:lnSpc>
              <a:spcBef>
                <a:spcPts val="0"/>
              </a:spcBef>
              <a:spcAft>
                <a:spcPts val="0"/>
              </a:spcAft>
              <a:buNone/>
            </a:pPr>
            <a:r>
              <a:t/>
            </a:r>
            <a:endParaRPr sz="1800"/>
          </a:p>
          <a:p>
            <a:pPr lvl="0" marR="0" rtl="0" algn="l">
              <a:lnSpc>
                <a:spcPct val="100000"/>
              </a:lnSpc>
              <a:spcBef>
                <a:spcPts val="0"/>
              </a:spcBef>
              <a:spcAft>
                <a:spcPts val="0"/>
              </a:spcAft>
              <a:buNone/>
            </a:pPr>
            <a:r>
              <a:rPr lang="en-US" sz="1800"/>
              <a:t>Solutions:</a:t>
            </a:r>
            <a:br>
              <a:rPr lang="en-US" sz="1800"/>
            </a:br>
          </a:p>
          <a:p>
            <a:pPr indent="-342900" lvl="0" marL="457200" rtl="0">
              <a:spcBef>
                <a:spcPts val="0"/>
              </a:spcBef>
              <a:buClr>
                <a:schemeClr val="dk1"/>
              </a:buClr>
              <a:buSzPct val="100000"/>
              <a:buFont typeface="Arial"/>
              <a:buChar char="●"/>
            </a:pPr>
            <a:r>
              <a:rPr lang="en-US" sz="1800">
                <a:solidFill>
                  <a:schemeClr val="dk1"/>
                </a:solidFill>
              </a:rPr>
              <a:t>Hardware: Use lightweight image: CentOS</a:t>
            </a:r>
          </a:p>
          <a:p>
            <a:pPr indent="-342900" lvl="0" marL="457200" rtl="0">
              <a:spcBef>
                <a:spcPts val="0"/>
              </a:spcBef>
              <a:buClr>
                <a:schemeClr val="dk1"/>
              </a:buClr>
              <a:buSzPct val="100000"/>
              <a:buFont typeface="Arial"/>
              <a:buChar char="●"/>
            </a:pPr>
            <a:r>
              <a:rPr lang="en-US" sz="1800">
                <a:solidFill>
                  <a:schemeClr val="dk1"/>
                </a:solidFill>
              </a:rPr>
              <a:t>Network: Created Network &gt; Subnet &gt; Router &gt; Interface</a:t>
            </a:r>
          </a:p>
          <a:p>
            <a:pPr indent="-342900" lvl="0" marL="457200" rtl="0">
              <a:spcBef>
                <a:spcPts val="0"/>
              </a:spcBef>
              <a:buClr>
                <a:schemeClr val="dk1"/>
              </a:buClr>
              <a:buSzPct val="100000"/>
              <a:buFont typeface="Arial"/>
              <a:buChar char="●"/>
            </a:pPr>
            <a:r>
              <a:rPr lang="en-US" sz="1800">
                <a:solidFill>
                  <a:schemeClr val="dk1"/>
                </a:solidFill>
              </a:rPr>
              <a:t>Dev &amp; test: Create a new ‘Domain’ other than ‘Default’</a:t>
            </a:r>
          </a:p>
          <a:p>
            <a:pPr indent="-342900" lvl="0" marL="457200" rtl="0">
              <a:spcBef>
                <a:spcPts val="0"/>
              </a:spcBef>
              <a:buClr>
                <a:schemeClr val="dk1"/>
              </a:buClr>
              <a:buSzPct val="100000"/>
              <a:buFont typeface="Arial"/>
              <a:buChar char="●"/>
            </a:pPr>
            <a:r>
              <a:rPr lang="en-US" sz="1800">
                <a:solidFill>
                  <a:schemeClr val="dk1"/>
                </a:solidFill>
              </a:rPr>
              <a:t>(Bug link)</a:t>
            </a:r>
          </a:p>
          <a:p>
            <a:pPr indent="-342900" lvl="0" marL="457200" rtl="0">
              <a:spcBef>
                <a:spcPts val="0"/>
              </a:spcBef>
              <a:buClr>
                <a:schemeClr val="dk1"/>
              </a:buClr>
              <a:buSzPct val="100000"/>
              <a:buFont typeface="Arial"/>
              <a:buChar char="●"/>
            </a:pPr>
            <a:r>
              <a:rPr lang="en-US" sz="1800">
                <a:solidFill>
                  <a:schemeClr val="dk1"/>
                </a:solidFill>
              </a:rPr>
              <a:t>Referred Trystack</a:t>
            </a:r>
          </a:p>
          <a:p>
            <a:pPr lvl="0" marR="0" rtl="0" algn="l">
              <a:lnSpc>
                <a:spcPct val="100000"/>
              </a:lnSpc>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0" r="0" t="0"/>
          <a:stretch/>
        </p:blipFill>
        <p:spPr>
          <a:xfrm>
            <a:off x="12700" y="0"/>
            <a:ext cx="9125100" cy="5943600"/>
          </a:xfrm>
          <a:prstGeom prst="rect">
            <a:avLst/>
          </a:prstGeom>
          <a:noFill/>
          <a:ln>
            <a:noFill/>
          </a:ln>
        </p:spPr>
      </p:pic>
      <p:sp>
        <p:nvSpPr>
          <p:cNvPr id="168" name="Shape 168"/>
          <p:cNvSpPr txBox="1"/>
          <p:nvPr/>
        </p:nvSpPr>
        <p:spPr>
          <a:xfrm>
            <a:off x="2736316" y="113905"/>
            <a:ext cx="5066700" cy="490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69" name="Shape 169"/>
          <p:cNvSpPr txBox="1"/>
          <p:nvPr/>
        </p:nvSpPr>
        <p:spPr>
          <a:xfrm>
            <a:off x="426200" y="716400"/>
            <a:ext cx="1728300" cy="723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3C78D8"/>
              </a:buClr>
              <a:buSzPct val="25000"/>
              <a:buFont typeface="Calibri"/>
              <a:buNone/>
            </a:pPr>
            <a:r>
              <a:rPr b="1" lang="en-US" sz="4400">
                <a:solidFill>
                  <a:srgbClr val="3C78D8"/>
                </a:solidFill>
                <a:latin typeface="Calibri"/>
                <a:ea typeface="Calibri"/>
                <a:cs typeface="Calibri"/>
                <a:sym typeface="Calibri"/>
              </a:rPr>
              <a:t>Demo</a:t>
            </a:r>
          </a:p>
        </p:txBody>
      </p:sp>
      <p:sp>
        <p:nvSpPr>
          <p:cNvPr id="170" name="Shape 170"/>
          <p:cNvSpPr txBox="1"/>
          <p:nvPr/>
        </p:nvSpPr>
        <p:spPr>
          <a:xfrm>
            <a:off x="1581150" y="1552575"/>
            <a:ext cx="7210500" cy="31338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a:p>
        </p:txBody>
      </p:sp>
      <p:sp>
        <p:nvSpPr>
          <p:cNvPr id="171" name="Shape 171" title="VStack Demo">
            <a:hlinkClick r:id="rId4"/>
          </p:cNvPr>
          <p:cNvSpPr/>
          <p:nvPr/>
        </p:nvSpPr>
        <p:spPr>
          <a:xfrm>
            <a:off x="426200" y="1440299"/>
            <a:ext cx="8298075" cy="4478750"/>
          </a:xfrm>
          <a:prstGeom prst="rect">
            <a:avLst/>
          </a:prstGeom>
          <a:blipFill>
            <a:blip r:embed="rId5">
              <a:alphaModFix/>
            </a:blip>
            <a:stretch>
              <a:fillRect/>
            </a:stretch>
          </a:blipFill>
          <a:ln>
            <a:noFill/>
          </a:ln>
        </p:spPr>
      </p:sp>
      <p:sp>
        <p:nvSpPr>
          <p:cNvPr id="172" name="Shape 172"/>
          <p:cNvSpPr txBox="1"/>
          <p:nvPr/>
        </p:nvSpPr>
        <p:spPr>
          <a:xfrm>
            <a:off x="1921975" y="660250"/>
            <a:ext cx="7058100" cy="723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3C78D8"/>
              </a:buClr>
              <a:buSzPct val="25000"/>
              <a:buFont typeface="Calibri"/>
              <a:buNone/>
            </a:pPr>
            <a:r>
              <a:rPr b="1" lang="en-US" sz="2400">
                <a:solidFill>
                  <a:srgbClr val="3C78D8"/>
                </a:solidFill>
                <a:latin typeface="Calibri"/>
                <a:ea typeface="Calibri"/>
                <a:cs typeface="Calibri"/>
                <a:sym typeface="Calibri"/>
              </a:rPr>
              <a:t>URL: https://www.youtube.com/watch?v=1hzipdrkJDs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b="0" l="0" r="0" t="0"/>
          <a:stretch/>
        </p:blipFill>
        <p:spPr>
          <a:xfrm>
            <a:off x="12700" y="11200"/>
            <a:ext cx="9144000" cy="5943600"/>
          </a:xfrm>
          <a:prstGeom prst="rect">
            <a:avLst/>
          </a:prstGeom>
          <a:noFill/>
          <a:ln>
            <a:noFill/>
          </a:ln>
        </p:spPr>
      </p:pic>
      <p:sp>
        <p:nvSpPr>
          <p:cNvPr id="178" name="Shape 178"/>
          <p:cNvSpPr txBox="1"/>
          <p:nvPr/>
        </p:nvSpPr>
        <p:spPr>
          <a:xfrm>
            <a:off x="2954950" y="1194575"/>
            <a:ext cx="3498600" cy="1019700"/>
          </a:xfrm>
          <a:prstGeom prst="rect">
            <a:avLst/>
          </a:prstGeom>
          <a:noFill/>
          <a:ln>
            <a:noFill/>
          </a:ln>
        </p:spPr>
        <p:txBody>
          <a:bodyPr anchorCtr="0" anchor="t" bIns="91425" lIns="91425" rIns="91425" tIns="91425">
            <a:noAutofit/>
          </a:bodyPr>
          <a:lstStyle/>
          <a:p>
            <a:pPr lvl="0">
              <a:spcBef>
                <a:spcPts val="0"/>
              </a:spcBef>
              <a:buNone/>
            </a:pPr>
            <a:r>
              <a:rPr b="1" lang="en-US" sz="3600">
                <a:solidFill>
                  <a:srgbClr val="0000FF"/>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rotWithShape="1">
          <a:blip r:embed="rId3">
            <a:alphaModFix/>
          </a:blip>
          <a:srcRect b="0" l="0" r="0" t="0"/>
          <a:stretch/>
        </p:blipFill>
        <p:spPr>
          <a:xfrm>
            <a:off x="18900" y="0"/>
            <a:ext cx="9125099" cy="5943599"/>
          </a:xfrm>
          <a:prstGeom prst="rect">
            <a:avLst/>
          </a:prstGeom>
          <a:noFill/>
          <a:ln>
            <a:noFill/>
          </a:ln>
        </p:spPr>
      </p:pic>
      <p:sp>
        <p:nvSpPr>
          <p:cNvPr id="91" name="Shape 91"/>
          <p:cNvSpPr txBox="1"/>
          <p:nvPr/>
        </p:nvSpPr>
        <p:spPr>
          <a:xfrm>
            <a:off x="2736316" y="113905"/>
            <a:ext cx="5066796" cy="490198"/>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92" name="Shape 92"/>
          <p:cNvSpPr txBox="1"/>
          <p:nvPr/>
        </p:nvSpPr>
        <p:spPr>
          <a:xfrm>
            <a:off x="41400" y="637750"/>
            <a:ext cx="9061200" cy="1448099"/>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3C78D8"/>
              </a:buClr>
              <a:buSzPct val="25000"/>
              <a:buFont typeface="Calibri"/>
              <a:buNone/>
            </a:pPr>
            <a:r>
              <a:rPr b="1" i="0" lang="en-US" sz="4400" u="none" cap="none" strike="noStrike">
                <a:solidFill>
                  <a:srgbClr val="3C78D8"/>
                </a:solidFill>
                <a:latin typeface="Calibri"/>
                <a:ea typeface="Calibri"/>
                <a:cs typeface="Calibri"/>
                <a:sym typeface="Calibri"/>
              </a:rPr>
              <a:t>CMPE 283 - Virtualization </a:t>
            </a:r>
            <a:br>
              <a:rPr b="1" i="0" lang="en-US" sz="4400" u="none" cap="none" strike="noStrike">
                <a:solidFill>
                  <a:srgbClr val="3C78D8"/>
                </a:solidFill>
                <a:latin typeface="Calibri"/>
                <a:ea typeface="Calibri"/>
                <a:cs typeface="Calibri"/>
                <a:sym typeface="Calibri"/>
              </a:rPr>
            </a:br>
            <a:r>
              <a:rPr b="1" lang="en-US" sz="4400">
                <a:solidFill>
                  <a:srgbClr val="3C78D8"/>
                </a:solidFill>
                <a:latin typeface="Calibri"/>
                <a:ea typeface="Calibri"/>
                <a:cs typeface="Calibri"/>
                <a:sym typeface="Calibri"/>
              </a:rPr>
              <a:t>VS</a:t>
            </a:r>
            <a:r>
              <a:rPr b="1" i="0" lang="en-US" sz="4400" u="none" cap="none" strike="noStrike">
                <a:solidFill>
                  <a:srgbClr val="3C78D8"/>
                </a:solidFill>
                <a:latin typeface="Calibri"/>
                <a:ea typeface="Calibri"/>
                <a:cs typeface="Calibri"/>
                <a:sym typeface="Calibri"/>
              </a:rPr>
              <a:t>tack Project</a:t>
            </a:r>
          </a:p>
        </p:txBody>
      </p:sp>
      <p:sp>
        <p:nvSpPr>
          <p:cNvPr id="93" name="Shape 93"/>
          <p:cNvSpPr txBox="1"/>
          <p:nvPr/>
        </p:nvSpPr>
        <p:spPr>
          <a:xfrm>
            <a:off x="213075" y="2085875"/>
            <a:ext cx="4362300" cy="381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txBox="1"/>
          <p:nvPr/>
        </p:nvSpPr>
        <p:spPr>
          <a:xfrm>
            <a:off x="213075" y="2085875"/>
            <a:ext cx="8489099" cy="807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i="0" lang="en-US" sz="4400" u="none" cap="none" strike="noStrike">
                <a:solidFill>
                  <a:srgbClr val="3C78D8"/>
                </a:solidFill>
                <a:latin typeface="Calibri"/>
                <a:ea typeface="Calibri"/>
                <a:cs typeface="Calibri"/>
                <a:sym typeface="Calibri"/>
              </a:rPr>
              <a:t>Agenda</a:t>
            </a:r>
          </a:p>
        </p:txBody>
      </p:sp>
      <p:sp>
        <p:nvSpPr>
          <p:cNvPr id="95" name="Shape 95"/>
          <p:cNvSpPr txBox="1"/>
          <p:nvPr/>
        </p:nvSpPr>
        <p:spPr>
          <a:xfrm>
            <a:off x="123750" y="2893175"/>
            <a:ext cx="8915400" cy="3176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ct val="100000"/>
              <a:buFont typeface="Arial"/>
              <a:buChar char="●"/>
            </a:pPr>
            <a:r>
              <a:rPr b="0" i="0" lang="en-US" sz="1800" u="none" cap="none" strike="noStrike">
                <a:solidFill>
                  <a:srgbClr val="000000"/>
                </a:solidFill>
                <a:latin typeface="Arial"/>
                <a:ea typeface="Arial"/>
                <a:cs typeface="Arial"/>
                <a:sym typeface="Arial"/>
              </a:rPr>
              <a:t>Introduction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ct val="100000"/>
              <a:buFont typeface="Arial"/>
              <a:buChar char="●"/>
            </a:pPr>
            <a:r>
              <a:rPr lang="en-US" sz="1800"/>
              <a:t>Design Concept</a:t>
            </a:r>
            <a:r>
              <a:rPr b="0" i="0" lang="en-US" sz="1800" u="none" cap="none" strike="noStrike">
                <a:solidFill>
                  <a:srgbClr val="000000"/>
                </a:solidFill>
                <a:latin typeface="Arial"/>
                <a:ea typeface="Arial"/>
                <a:cs typeface="Arial"/>
                <a:sym typeface="Arial"/>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ct val="100000"/>
              <a:buFont typeface="Arial"/>
              <a:buChar char="●"/>
            </a:pPr>
            <a:r>
              <a:rPr lang="en-US" sz="1800"/>
              <a:t>Implementation &amp; Technologies</a:t>
            </a:r>
            <a:r>
              <a:rPr b="0" i="0" lang="en-US" sz="1800" u="none" cap="none" strike="noStrike">
                <a:solidFill>
                  <a:srgbClr val="000000"/>
                </a:solidFill>
                <a:latin typeface="Arial"/>
                <a:ea typeface="Arial"/>
                <a:cs typeface="Arial"/>
                <a:sym typeface="Arial"/>
              </a:rPr>
              <a:t> </a:t>
            </a:r>
            <a:br>
              <a:rPr b="0" i="0" lang="en-US" sz="1800" u="none" cap="none" strike="noStrike">
                <a:solidFill>
                  <a:srgbClr val="000000"/>
                </a:solidFill>
                <a:latin typeface="Arial"/>
                <a:ea typeface="Arial"/>
                <a:cs typeface="Arial"/>
                <a:sym typeface="Arial"/>
              </a:rPr>
            </a:br>
          </a:p>
          <a:p>
            <a:pPr indent="-342900" lvl="0" marL="457200" marR="0" rtl="0" algn="l">
              <a:lnSpc>
                <a:spcPct val="100000"/>
              </a:lnSpc>
              <a:spcBef>
                <a:spcPts val="0"/>
              </a:spcBef>
              <a:spcAft>
                <a:spcPts val="0"/>
              </a:spcAft>
              <a:buClr>
                <a:srgbClr val="000000"/>
              </a:buClr>
              <a:buSzPct val="100000"/>
              <a:buFont typeface="Arial"/>
              <a:buChar char="●"/>
            </a:pPr>
            <a:r>
              <a:rPr lang="en-US" sz="1800"/>
              <a:t>Issues, challenges and solutions</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ct val="100000"/>
              <a:buFont typeface="Arial"/>
              <a:buChar char="●"/>
            </a:pPr>
            <a:r>
              <a:rPr lang="en-US" sz="1800"/>
              <a:t>Demo</a:t>
            </a:r>
            <a:r>
              <a:rPr b="0" i="0" lang="en-US" sz="1800" u="none" cap="none" strike="noStrike">
                <a:solidFill>
                  <a:srgbClr val="000000"/>
                </a:solidFill>
                <a:latin typeface="Arial"/>
                <a:ea typeface="Arial"/>
                <a:cs typeface="Arial"/>
                <a:sym typeface="Arial"/>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pic>
        <p:nvPicPr>
          <p:cNvPr id="100" name="Shape 100"/>
          <p:cNvPicPr preferRelativeResize="0"/>
          <p:nvPr/>
        </p:nvPicPr>
        <p:blipFill rotWithShape="1">
          <a:blip r:embed="rId3">
            <a:alphaModFix/>
          </a:blip>
          <a:srcRect b="0" l="0" r="0" t="0"/>
          <a:stretch/>
        </p:blipFill>
        <p:spPr>
          <a:xfrm>
            <a:off x="18900" y="0"/>
            <a:ext cx="9125100" cy="5943600"/>
          </a:xfrm>
          <a:prstGeom prst="rect">
            <a:avLst/>
          </a:prstGeom>
          <a:noFill/>
          <a:ln>
            <a:noFill/>
          </a:ln>
        </p:spPr>
      </p:pic>
      <p:sp>
        <p:nvSpPr>
          <p:cNvPr id="101" name="Shape 101"/>
          <p:cNvSpPr txBox="1"/>
          <p:nvPr>
            <p:ph type="title"/>
          </p:nvPr>
        </p:nvSpPr>
        <p:spPr>
          <a:xfrm>
            <a:off x="-225525" y="599443"/>
            <a:ext cx="8229600" cy="1158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4400" u="none" cap="none" strike="noStrike">
                <a:solidFill>
                  <a:srgbClr val="3C78D8"/>
                </a:solidFill>
                <a:latin typeface="Calibri"/>
                <a:ea typeface="Calibri"/>
                <a:cs typeface="Calibri"/>
                <a:sym typeface="Calibri"/>
              </a:rPr>
              <a:t>Introduction</a:t>
            </a:r>
          </a:p>
        </p:txBody>
      </p:sp>
      <p:sp>
        <p:nvSpPr>
          <p:cNvPr id="102" name="Shape 102"/>
          <p:cNvSpPr txBox="1"/>
          <p:nvPr>
            <p:ph idx="1" type="body"/>
          </p:nvPr>
        </p:nvSpPr>
        <p:spPr>
          <a:xfrm>
            <a:off x="457200" y="2112300"/>
            <a:ext cx="8229600" cy="31971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SzPct val="100000"/>
              <a:buFont typeface="Arial"/>
            </a:pPr>
            <a:r>
              <a:rPr lang="en-US" sz="2000">
                <a:latin typeface="Arial"/>
                <a:ea typeface="Arial"/>
                <a:cs typeface="Arial"/>
                <a:sym typeface="Arial"/>
              </a:rPr>
              <a:t>Built on top of OpenStack </a:t>
            </a: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355600" lvl="0" marL="457200" marR="0" rtl="0" algn="l">
              <a:lnSpc>
                <a:spcPct val="100000"/>
              </a:lnSpc>
              <a:spcBef>
                <a:spcPts val="0"/>
              </a:spcBef>
              <a:spcAft>
                <a:spcPts val="0"/>
              </a:spcAft>
              <a:buSzPct val="100000"/>
              <a:buFont typeface="Arial"/>
            </a:pPr>
            <a:r>
              <a:rPr lang="en-US" sz="2000">
                <a:latin typeface="Arial"/>
                <a:ea typeface="Arial"/>
                <a:cs typeface="Arial"/>
                <a:sym typeface="Arial"/>
              </a:rPr>
              <a:t>Setup Web application platform. </a:t>
            </a: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355600" lvl="0" marL="457200" marR="0" rtl="0" algn="l">
              <a:lnSpc>
                <a:spcPct val="100000"/>
              </a:lnSpc>
              <a:spcBef>
                <a:spcPts val="0"/>
              </a:spcBef>
              <a:spcAft>
                <a:spcPts val="0"/>
              </a:spcAft>
              <a:buSzPct val="100000"/>
              <a:buFont typeface="Arial"/>
            </a:pPr>
            <a:r>
              <a:rPr lang="en-US" sz="2000">
                <a:latin typeface="Arial"/>
                <a:ea typeface="Arial"/>
                <a:cs typeface="Arial"/>
                <a:sym typeface="Arial"/>
              </a:rPr>
              <a:t>1-click install</a:t>
            </a:r>
            <a:br>
              <a:rPr lang="en-US" sz="2000">
                <a:latin typeface="Arial"/>
                <a:ea typeface="Arial"/>
                <a:cs typeface="Arial"/>
                <a:sym typeface="Arial"/>
              </a:rPr>
            </a:br>
          </a:p>
          <a:p>
            <a:pPr indent="-355600" lvl="0" marL="457200" marR="0" rtl="0" algn="l">
              <a:lnSpc>
                <a:spcPct val="100000"/>
              </a:lnSpc>
              <a:spcBef>
                <a:spcPts val="0"/>
              </a:spcBef>
              <a:spcAft>
                <a:spcPts val="0"/>
              </a:spcAft>
              <a:buSzPct val="100000"/>
              <a:buFont typeface="Arial"/>
            </a:pPr>
            <a:r>
              <a:rPr lang="en-US" sz="2000">
                <a:latin typeface="Arial"/>
                <a:ea typeface="Arial"/>
                <a:cs typeface="Arial"/>
                <a:sym typeface="Arial"/>
              </a:rPr>
              <a:t>Extensible service templates</a:t>
            </a: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103" name="Shape 103"/>
          <p:cNvPicPr preferRelativeResize="0"/>
          <p:nvPr/>
        </p:nvPicPr>
        <p:blipFill>
          <a:blip r:embed="rId4">
            <a:alphaModFix/>
          </a:blip>
          <a:stretch>
            <a:fillRect/>
          </a:stretch>
        </p:blipFill>
        <p:spPr>
          <a:xfrm>
            <a:off x="6686550" y="89937"/>
            <a:ext cx="200025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09" name="Shape 109"/>
          <p:cNvSpPr txBox="1"/>
          <p:nvPr/>
        </p:nvSpPr>
        <p:spPr>
          <a:xfrm>
            <a:off x="2736316" y="113905"/>
            <a:ext cx="5066699" cy="49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10" name="Shape 110"/>
          <p:cNvSpPr txBox="1"/>
          <p:nvPr/>
        </p:nvSpPr>
        <p:spPr>
          <a:xfrm>
            <a:off x="112150" y="751350"/>
            <a:ext cx="8971499" cy="1300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lang="en-US" sz="3600">
                <a:solidFill>
                  <a:srgbClr val="3C78D8"/>
                </a:solidFill>
                <a:latin typeface="Calibri"/>
                <a:ea typeface="Calibri"/>
                <a:cs typeface="Calibri"/>
                <a:sym typeface="Calibri"/>
              </a:rPr>
              <a:t>VStack - What does it do?</a:t>
            </a:r>
          </a:p>
        </p:txBody>
      </p:sp>
      <p:sp>
        <p:nvSpPr>
          <p:cNvPr id="111" name="Shape 111"/>
          <p:cNvSpPr txBox="1"/>
          <p:nvPr/>
        </p:nvSpPr>
        <p:spPr>
          <a:xfrm>
            <a:off x="401325" y="1842725"/>
            <a:ext cx="8848200" cy="3700800"/>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t/>
            </a:r>
            <a:endParaRPr sz="1800"/>
          </a:p>
          <a:p>
            <a:pPr indent="-342900" lvl="0" marL="457200" rtl="0">
              <a:spcBef>
                <a:spcPts val="0"/>
              </a:spcBef>
              <a:buSzPct val="100000"/>
              <a:buChar char="●"/>
            </a:pPr>
            <a:r>
              <a:rPr lang="en-US" sz="1800"/>
              <a:t>Service provisioning </a:t>
            </a:r>
          </a:p>
          <a:p>
            <a:pPr lvl="0" rtl="0">
              <a:spcBef>
                <a:spcPts val="0"/>
              </a:spcBef>
              <a:buClr>
                <a:srgbClr val="000000"/>
              </a:buClr>
              <a:buFont typeface="Arial"/>
              <a:buNone/>
            </a:pPr>
            <a:r>
              <a:t/>
            </a:r>
            <a:endParaRPr sz="1800"/>
          </a:p>
          <a:p>
            <a:pPr indent="-342900" lvl="0" marL="457200" rtl="0">
              <a:spcBef>
                <a:spcPts val="0"/>
              </a:spcBef>
              <a:buSzPct val="100000"/>
              <a:buChar char="●"/>
            </a:pPr>
            <a:r>
              <a:rPr lang="en-US" sz="1800"/>
              <a:t>Service health check </a:t>
            </a:r>
          </a:p>
          <a:p>
            <a:pPr lvl="0" rtl="0">
              <a:spcBef>
                <a:spcPts val="0"/>
              </a:spcBef>
              <a:buClr>
                <a:srgbClr val="000000"/>
              </a:buClr>
              <a:buFont typeface="Arial"/>
              <a:buNone/>
            </a:pPr>
            <a:r>
              <a:t/>
            </a:r>
            <a:endParaRPr sz="1800"/>
          </a:p>
          <a:p>
            <a:pPr indent="-342900" lvl="0" marL="457200" rtl="0">
              <a:spcBef>
                <a:spcPts val="0"/>
              </a:spcBef>
              <a:buSzPct val="100000"/>
              <a:buChar char="●"/>
            </a:pPr>
            <a:r>
              <a:rPr lang="en-US" sz="1800"/>
              <a:t>Service metering and billing</a:t>
            </a:r>
            <a:br>
              <a:rPr lang="en-US" sz="1800"/>
            </a:br>
          </a:p>
          <a:p>
            <a:pPr indent="-342900" lvl="0" marL="457200" rtl="0">
              <a:spcBef>
                <a:spcPts val="0"/>
              </a:spcBef>
              <a:buSzPct val="100000"/>
              <a:buChar char="●"/>
            </a:pPr>
            <a:r>
              <a:rPr lang="en-US" sz="1800"/>
              <a:t>SSO</a:t>
            </a:r>
          </a:p>
          <a:p>
            <a:pPr lvl="0" rtl="0">
              <a:spcBef>
                <a:spcPts val="0"/>
              </a:spcBef>
              <a:buNone/>
            </a:pPr>
            <a:r>
              <a:t/>
            </a:r>
            <a:endParaRPr sz="1800"/>
          </a:p>
          <a:p>
            <a:pPr lvl="0" rtl="0">
              <a:spcBef>
                <a:spcPts val="0"/>
              </a:spcBef>
              <a:buClr>
                <a:srgbClr val="000000"/>
              </a:buClr>
              <a:buFont typeface="Arial"/>
              <a:buNone/>
            </a:pPr>
            <a:r>
              <a:t/>
            </a:r>
            <a:endParaRPr sz="1800"/>
          </a:p>
          <a:p>
            <a:pPr lvl="0" marR="0" rtl="0" algn="l">
              <a:lnSpc>
                <a:spcPct val="100000"/>
              </a:lnSpc>
              <a:spcBef>
                <a:spcPts val="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b="0" l="0" r="0" t="0"/>
          <a:stretch/>
        </p:blipFill>
        <p:spPr>
          <a:xfrm>
            <a:off x="12700" y="0"/>
            <a:ext cx="9125100" cy="5943600"/>
          </a:xfrm>
          <a:prstGeom prst="rect">
            <a:avLst/>
          </a:prstGeom>
          <a:noFill/>
          <a:ln>
            <a:noFill/>
          </a:ln>
        </p:spPr>
      </p:pic>
      <p:sp>
        <p:nvSpPr>
          <p:cNvPr id="117" name="Shape 117"/>
          <p:cNvSpPr txBox="1"/>
          <p:nvPr/>
        </p:nvSpPr>
        <p:spPr>
          <a:xfrm>
            <a:off x="2736316" y="113905"/>
            <a:ext cx="5066700" cy="490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18" name="Shape 118"/>
          <p:cNvSpPr txBox="1"/>
          <p:nvPr/>
        </p:nvSpPr>
        <p:spPr>
          <a:xfrm>
            <a:off x="2852875" y="42650"/>
            <a:ext cx="5989800" cy="63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lang="en-US" sz="3600">
                <a:solidFill>
                  <a:srgbClr val="3C78D8"/>
                </a:solidFill>
                <a:latin typeface="Calibri"/>
                <a:ea typeface="Calibri"/>
                <a:cs typeface="Calibri"/>
                <a:sym typeface="Calibri"/>
              </a:rPr>
              <a:t>Infrastructure Design</a:t>
            </a:r>
          </a:p>
        </p:txBody>
      </p:sp>
      <p:sp>
        <p:nvSpPr>
          <p:cNvPr id="119" name="Shape 119"/>
          <p:cNvSpPr txBox="1"/>
          <p:nvPr/>
        </p:nvSpPr>
        <p:spPr>
          <a:xfrm>
            <a:off x="168225" y="2119500"/>
            <a:ext cx="8848200" cy="37008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20" name="Shape 120"/>
          <p:cNvPicPr preferRelativeResize="0"/>
          <p:nvPr/>
        </p:nvPicPr>
        <p:blipFill>
          <a:blip r:embed="rId4">
            <a:alphaModFix/>
          </a:blip>
          <a:stretch>
            <a:fillRect/>
          </a:stretch>
        </p:blipFill>
        <p:spPr>
          <a:xfrm>
            <a:off x="1881175" y="914912"/>
            <a:ext cx="5381625" cy="490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26" name="Shape 126"/>
          <p:cNvSpPr txBox="1"/>
          <p:nvPr/>
        </p:nvSpPr>
        <p:spPr>
          <a:xfrm>
            <a:off x="2392400" y="-116550"/>
            <a:ext cx="6843600" cy="618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lang="en-US" sz="4400">
                <a:solidFill>
                  <a:srgbClr val="3C78D8"/>
                </a:solidFill>
                <a:latin typeface="Calibri"/>
                <a:ea typeface="Calibri"/>
                <a:cs typeface="Calibri"/>
                <a:sym typeface="Calibri"/>
              </a:rPr>
              <a:t>System Component Design</a:t>
            </a:r>
          </a:p>
        </p:txBody>
      </p:sp>
      <p:sp>
        <p:nvSpPr>
          <p:cNvPr id="127" name="Shape 127"/>
          <p:cNvSpPr txBox="1"/>
          <p:nvPr/>
        </p:nvSpPr>
        <p:spPr>
          <a:xfrm>
            <a:off x="157000" y="1693375"/>
            <a:ext cx="8825700" cy="411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28" name="Shape 128"/>
          <p:cNvPicPr preferRelativeResize="0"/>
          <p:nvPr/>
        </p:nvPicPr>
        <p:blipFill>
          <a:blip r:embed="rId4">
            <a:alphaModFix/>
          </a:blip>
          <a:stretch>
            <a:fillRect/>
          </a:stretch>
        </p:blipFill>
        <p:spPr>
          <a:xfrm>
            <a:off x="1158125" y="932275"/>
            <a:ext cx="7181850" cy="487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34" name="Shape 134"/>
          <p:cNvSpPr txBox="1"/>
          <p:nvPr/>
        </p:nvSpPr>
        <p:spPr>
          <a:xfrm>
            <a:off x="2736316" y="113905"/>
            <a:ext cx="5066699" cy="49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35" name="Shape 135"/>
          <p:cNvSpPr txBox="1"/>
          <p:nvPr/>
        </p:nvSpPr>
        <p:spPr>
          <a:xfrm>
            <a:off x="2668850" y="-78400"/>
            <a:ext cx="6311700" cy="87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lang="en-US" sz="4400">
                <a:solidFill>
                  <a:srgbClr val="3C78D8"/>
                </a:solidFill>
                <a:latin typeface="Calibri"/>
                <a:ea typeface="Calibri"/>
                <a:cs typeface="Calibri"/>
                <a:sym typeface="Calibri"/>
              </a:rPr>
              <a:t>Deployment Design</a:t>
            </a:r>
          </a:p>
        </p:txBody>
      </p:sp>
      <p:sp>
        <p:nvSpPr>
          <p:cNvPr id="136" name="Shape 136"/>
          <p:cNvSpPr txBox="1"/>
          <p:nvPr/>
        </p:nvSpPr>
        <p:spPr>
          <a:xfrm>
            <a:off x="89725" y="1570000"/>
            <a:ext cx="8971499" cy="42615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37" name="Shape 137"/>
          <p:cNvPicPr preferRelativeResize="0"/>
          <p:nvPr/>
        </p:nvPicPr>
        <p:blipFill>
          <a:blip r:embed="rId4">
            <a:alphaModFix/>
          </a:blip>
          <a:stretch>
            <a:fillRect/>
          </a:stretch>
        </p:blipFill>
        <p:spPr>
          <a:xfrm>
            <a:off x="1571625" y="856312"/>
            <a:ext cx="6000750" cy="486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43" name="Shape 143"/>
          <p:cNvSpPr txBox="1"/>
          <p:nvPr/>
        </p:nvSpPr>
        <p:spPr>
          <a:xfrm>
            <a:off x="2736316" y="113905"/>
            <a:ext cx="5066699" cy="49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44" name="Shape 144"/>
          <p:cNvSpPr txBox="1"/>
          <p:nvPr/>
        </p:nvSpPr>
        <p:spPr>
          <a:xfrm>
            <a:off x="2443600" y="-68800"/>
            <a:ext cx="6032100" cy="67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D85C6"/>
              </a:buClr>
              <a:buSzPct val="25000"/>
              <a:buFont typeface="Calibri"/>
              <a:buNone/>
            </a:pPr>
            <a:r>
              <a:rPr b="1" lang="en-US" sz="4400">
                <a:solidFill>
                  <a:srgbClr val="3D85C6"/>
                </a:solidFill>
                <a:latin typeface="Calibri"/>
                <a:ea typeface="Calibri"/>
                <a:cs typeface="Calibri"/>
                <a:sym typeface="Calibri"/>
              </a:rPr>
              <a:t>Component Design</a:t>
            </a:r>
          </a:p>
        </p:txBody>
      </p:sp>
      <p:sp>
        <p:nvSpPr>
          <p:cNvPr id="145" name="Shape 145"/>
          <p:cNvSpPr txBox="1"/>
          <p:nvPr/>
        </p:nvSpPr>
        <p:spPr>
          <a:xfrm>
            <a:off x="362650" y="1397050"/>
            <a:ext cx="8848200" cy="42054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a:p>
        </p:txBody>
      </p:sp>
      <p:pic>
        <p:nvPicPr>
          <p:cNvPr id="146" name="Shape 146"/>
          <p:cNvPicPr preferRelativeResize="0"/>
          <p:nvPr/>
        </p:nvPicPr>
        <p:blipFill>
          <a:blip r:embed="rId4">
            <a:alphaModFix/>
          </a:blip>
          <a:stretch>
            <a:fillRect/>
          </a:stretch>
        </p:blipFill>
        <p:spPr>
          <a:xfrm>
            <a:off x="2004125" y="730925"/>
            <a:ext cx="4593474" cy="5212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0" t="0"/>
          <a:stretch/>
        </p:blipFill>
        <p:spPr>
          <a:xfrm>
            <a:off x="12700" y="0"/>
            <a:ext cx="9125099" cy="5943599"/>
          </a:xfrm>
          <a:prstGeom prst="rect">
            <a:avLst/>
          </a:prstGeom>
          <a:noFill/>
          <a:ln>
            <a:noFill/>
          </a:ln>
        </p:spPr>
      </p:pic>
      <p:sp>
        <p:nvSpPr>
          <p:cNvPr id="152" name="Shape 152"/>
          <p:cNvSpPr txBox="1"/>
          <p:nvPr/>
        </p:nvSpPr>
        <p:spPr>
          <a:xfrm>
            <a:off x="2736316" y="113905"/>
            <a:ext cx="5066699" cy="49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SJSU Washington Square </a:t>
            </a:r>
          </a:p>
        </p:txBody>
      </p:sp>
      <p:sp>
        <p:nvSpPr>
          <p:cNvPr id="153" name="Shape 153"/>
          <p:cNvSpPr txBox="1"/>
          <p:nvPr/>
        </p:nvSpPr>
        <p:spPr>
          <a:xfrm>
            <a:off x="262225" y="801200"/>
            <a:ext cx="7203600" cy="745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C78D8"/>
              </a:buClr>
              <a:buSzPct val="25000"/>
              <a:buFont typeface="Calibri"/>
              <a:buNone/>
            </a:pPr>
            <a:r>
              <a:rPr b="1" lang="en-US" sz="4400">
                <a:solidFill>
                  <a:srgbClr val="3C78D8"/>
                </a:solidFill>
                <a:latin typeface="Calibri"/>
                <a:ea typeface="Calibri"/>
                <a:cs typeface="Calibri"/>
                <a:sym typeface="Calibri"/>
              </a:rPr>
              <a:t>Implementation</a:t>
            </a:r>
          </a:p>
        </p:txBody>
      </p:sp>
      <p:sp>
        <p:nvSpPr>
          <p:cNvPr id="154" name="Shape 154"/>
          <p:cNvSpPr txBox="1"/>
          <p:nvPr>
            <p:ph idx="1" type="subTitle"/>
          </p:nvPr>
        </p:nvSpPr>
        <p:spPr>
          <a:xfrm>
            <a:off x="262225" y="1546625"/>
            <a:ext cx="7540800" cy="4211700"/>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640"/>
              </a:spcBef>
              <a:spcAft>
                <a:spcPts val="0"/>
              </a:spcAft>
              <a:buClr>
                <a:srgbClr val="000000"/>
              </a:buClr>
              <a:buSzPct val="100000"/>
              <a:buFont typeface="Arial"/>
              <a:buChar char="●"/>
            </a:pPr>
            <a:r>
              <a:rPr lang="en-US" sz="1800">
                <a:solidFill>
                  <a:srgbClr val="000000"/>
                </a:solidFill>
                <a:latin typeface="Arial"/>
                <a:ea typeface="Arial"/>
                <a:cs typeface="Arial"/>
                <a:sym typeface="Arial"/>
              </a:rPr>
              <a:t>Project requirement analysis</a:t>
            </a:r>
          </a:p>
          <a:p>
            <a:pPr lvl="0" marR="0" rtl="0" algn="l">
              <a:lnSpc>
                <a:spcPct val="100000"/>
              </a:lnSpc>
              <a:spcBef>
                <a:spcPts val="64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buClr>
                <a:srgbClr val="000000"/>
              </a:buClr>
              <a:buSzPct val="100000"/>
              <a:buChar char="●"/>
            </a:pPr>
            <a:r>
              <a:rPr lang="en-US" sz="1800">
                <a:solidFill>
                  <a:schemeClr val="dk1"/>
                </a:solidFill>
                <a:latin typeface="Arial"/>
                <a:ea typeface="Arial"/>
                <a:cs typeface="Arial"/>
                <a:sym typeface="Arial"/>
              </a:rPr>
              <a:t>Project Planning</a:t>
            </a:r>
          </a:p>
          <a:p>
            <a:pPr lvl="0" rtl="0" algn="l">
              <a:spcBef>
                <a:spcPts val="0"/>
              </a:spcBef>
              <a:buNone/>
            </a:pPr>
            <a:r>
              <a:t/>
            </a:r>
            <a:endParaRPr sz="1800">
              <a:solidFill>
                <a:schemeClr val="dk1"/>
              </a:solidFill>
              <a:latin typeface="Arial"/>
              <a:ea typeface="Arial"/>
              <a:cs typeface="Arial"/>
              <a:sym typeface="Arial"/>
            </a:endParaRPr>
          </a:p>
          <a:p>
            <a:pPr indent="-342900" lvl="0" marL="45720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Project Development</a:t>
            </a:r>
          </a:p>
          <a:p>
            <a:pPr lvl="0" rtl="0" algn="l">
              <a:spcBef>
                <a:spcPts val="0"/>
              </a:spcBef>
              <a:buNone/>
            </a:pPr>
            <a:r>
              <a:t/>
            </a:r>
            <a:endParaRPr sz="1800">
              <a:solidFill>
                <a:schemeClr val="dk1"/>
              </a:solidFill>
              <a:latin typeface="Arial"/>
              <a:ea typeface="Arial"/>
              <a:cs typeface="Arial"/>
              <a:sym typeface="Arial"/>
            </a:endParaRPr>
          </a:p>
          <a:p>
            <a:pPr indent="-342900" lvl="0" marL="45720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Project Testing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